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8" r:id="rId1"/>
    <p:sldMasterId id="2147483671" r:id="rId2"/>
  </p:sldMasterIdLst>
  <p:notesMasterIdLst>
    <p:notesMasterId r:id="rId5"/>
  </p:notesMasterIdLst>
  <p:sldIdLst>
    <p:sldId id="361" r:id="rId3"/>
    <p:sldId id="362" r:id="rId4"/>
  </p:sldIdLst>
  <p:sldSz cx="43891200" cy="24660225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4FF"/>
    <a:srgbClr val="19445B"/>
    <a:srgbClr val="2B6E8F"/>
    <a:srgbClr val="00FFF8"/>
    <a:srgbClr val="00FF86"/>
    <a:srgbClr val="BFFF06"/>
    <a:srgbClr val="11240A"/>
    <a:srgbClr val="769A6C"/>
    <a:srgbClr val="532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01" autoAdjust="0"/>
    <p:restoredTop sz="97706" autoAdjust="0"/>
  </p:normalViewPr>
  <p:slideViewPr>
    <p:cSldViewPr snapToGrid="0">
      <p:cViewPr varScale="1">
        <p:scale>
          <a:sx n="61" d="100"/>
          <a:sy n="61" d="100"/>
        </p:scale>
        <p:origin x="1376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D5B670-D9BB-274B-B964-B4431CC51DB9}" type="datetimeFigureOut">
              <a:rPr lang="en-US" smtClean="0"/>
              <a:t>10/12/26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1425" y="857250"/>
            <a:ext cx="412115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5EC798-7915-D44B-A8A1-565CF4B097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841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rain_v2.mp4">
            <a:hlinkClick r:id="" action="ppaction://media"/>
            <a:extLst>
              <a:ext uri="{FF2B5EF4-FFF2-40B4-BE49-F238E27FC236}">
                <a16:creationId xmlns:a16="http://schemas.microsoft.com/office/drawing/2014/main" id="{44EAB53D-A6EF-81D1-A853-74994A65A11C}"/>
              </a:ext>
            </a:extLst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1236" y="478971"/>
            <a:ext cx="2024155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0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352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0574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8606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video" Target="../media/media1.mp4"/><Relationship Id="rId4" Type="http://schemas.microsoft.com/office/2007/relationships/media" Target="../media/media1.mp4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video" Target="../media/media1.mp4"/><Relationship Id="rId4" Type="http://schemas.microsoft.com/office/2007/relationships/media" Target="../media/media1.mp4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wmremove-transformed.mp4">
            <a:hlinkClick r:id="" action="ppaction://media"/>
            <a:extLst>
              <a:ext uri="{FF2B5EF4-FFF2-40B4-BE49-F238E27FC236}">
                <a16:creationId xmlns:a16="http://schemas.microsoft.com/office/drawing/2014/main" id="{32406409-1D83-88A7-A364-1F23BD484DF6}"/>
              </a:ext>
            </a:extLst>
          </p:cNvPr>
          <p:cNvPicPr>
            <a:picLocks noChangeAspect="1"/>
          </p:cNvPicPr>
          <p:nvPr userDrawn="1"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58" y="-22308"/>
            <a:ext cx="43891200" cy="2468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EB84B3-7BDD-7BFE-C8E7-669C04A51D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229" y="250030"/>
            <a:ext cx="1515993" cy="18076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BDFEE45-47FE-E561-5FEC-85278E69BABA}"/>
              </a:ext>
            </a:extLst>
          </p:cNvPr>
          <p:cNvSpPr txBox="1"/>
          <p:nvPr userDrawn="1"/>
        </p:nvSpPr>
        <p:spPr>
          <a:xfrm>
            <a:off x="4381430" y="250030"/>
            <a:ext cx="351283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n-IN" sz="9600" b="0" i="0" cap="all" spc="6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" panose="020B0502040204020203" pitchFamily="34" charset="0"/>
              </a:rPr>
              <a:t>DELIVERING DIGITELLIGENCE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2A3B7C4F-F657-F59D-6962-37776251AFF7}"/>
              </a:ext>
            </a:extLst>
          </p:cNvPr>
          <p:cNvSpPr/>
          <p:nvPr userDrawn="1"/>
        </p:nvSpPr>
        <p:spPr>
          <a:xfrm>
            <a:off x="20489037" y="23482139"/>
            <a:ext cx="4683510" cy="903651"/>
          </a:xfrm>
          <a:custGeom>
            <a:avLst/>
            <a:gdLst>
              <a:gd name="csX0" fmla="*/ 333580 w 4683510"/>
              <a:gd name="csY0" fmla="*/ 0 h 725056"/>
              <a:gd name="csX1" fmla="*/ 4349928 w 4683510"/>
              <a:gd name="csY1" fmla="*/ 0 h 725056"/>
              <a:gd name="csX2" fmla="*/ 4683510 w 4683510"/>
              <a:gd name="csY2" fmla="*/ 333584 h 725056"/>
              <a:gd name="csX3" fmla="*/ 4683510 w 4683510"/>
              <a:gd name="csY3" fmla="*/ 725056 h 725056"/>
              <a:gd name="csX4" fmla="*/ 0 w 4683510"/>
              <a:gd name="csY4" fmla="*/ 725056 h 725056"/>
              <a:gd name="csX5" fmla="*/ 0 w 4683510"/>
              <a:gd name="csY5" fmla="*/ 333584 h 725056"/>
              <a:gd name="csX6" fmla="*/ 333580 w 4683510"/>
              <a:gd name="csY6" fmla="*/ 0 h 7250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4683510" h="725056">
                <a:moveTo>
                  <a:pt x="333580" y="0"/>
                </a:moveTo>
                <a:lnTo>
                  <a:pt x="4349928" y="0"/>
                </a:lnTo>
                <a:lnTo>
                  <a:pt x="4683510" y="333584"/>
                </a:lnTo>
                <a:lnTo>
                  <a:pt x="4683510" y="725056"/>
                </a:lnTo>
                <a:lnTo>
                  <a:pt x="0" y="725056"/>
                </a:lnTo>
                <a:lnTo>
                  <a:pt x="0" y="333584"/>
                </a:lnTo>
                <a:lnTo>
                  <a:pt x="33358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>
            <a:noAutofit/>
          </a:bodyPr>
          <a:lstStyle/>
          <a:p>
            <a:pPr lvl="0" algn="ctr" rtl="0"/>
            <a:r>
              <a:rPr lang="en-US" sz="4400" b="1" i="0" spc="4000" baseline="0" dirty="0">
                <a:solidFill>
                  <a:srgbClr val="00F4FF"/>
                </a:solidFill>
                <a:latin typeface="Yu Gothic UI" panose="020B0500000000000000" pitchFamily="34" charset="-128"/>
                <a:ea typeface="Yu Gothic UI" panose="020B0500000000000000" pitchFamily="34" charset="-128"/>
              </a:rPr>
              <a:t>LSTC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3C993B-F9EB-2B63-D156-C50D90B26548}"/>
              </a:ext>
            </a:extLst>
          </p:cNvPr>
          <p:cNvSpPr txBox="1"/>
          <p:nvPr userDrawn="1"/>
        </p:nvSpPr>
        <p:spPr>
          <a:xfrm>
            <a:off x="370113" y="2547259"/>
            <a:ext cx="43144111" cy="21684341"/>
          </a:xfrm>
          <a:custGeom>
            <a:avLst/>
            <a:gdLst/>
            <a:ahLst/>
            <a:cxnLst/>
            <a:rect l="l" t="t" r="r" b="b"/>
            <a:pathLst>
              <a:path w="43144111" h="21684341">
                <a:moveTo>
                  <a:pt x="39216831" y="0"/>
                </a:moveTo>
                <a:cubicBezTo>
                  <a:pt x="40426255" y="0"/>
                  <a:pt x="41624947" y="46042"/>
                  <a:pt x="42811255" y="136469"/>
                </a:cubicBezTo>
                <a:lnTo>
                  <a:pt x="43144111" y="166081"/>
                </a:lnTo>
                <a:lnTo>
                  <a:pt x="43144111" y="21684341"/>
                </a:lnTo>
                <a:lnTo>
                  <a:pt x="24519403" y="21684341"/>
                </a:lnTo>
                <a:lnTo>
                  <a:pt x="24519403" y="21292869"/>
                </a:lnTo>
                <a:lnTo>
                  <a:pt x="24185823" y="20959285"/>
                </a:lnTo>
                <a:lnTo>
                  <a:pt x="20169475" y="20959285"/>
                </a:lnTo>
                <a:lnTo>
                  <a:pt x="19835895" y="21292869"/>
                </a:lnTo>
                <a:lnTo>
                  <a:pt x="19835895" y="21684341"/>
                </a:lnTo>
                <a:lnTo>
                  <a:pt x="0" y="21684341"/>
                </a:lnTo>
                <a:lnTo>
                  <a:pt x="0" y="21362581"/>
                </a:lnTo>
                <a:lnTo>
                  <a:pt x="478421" y="20634413"/>
                </a:lnTo>
                <a:cubicBezTo>
                  <a:pt x="8873791" y="8185088"/>
                  <a:pt x="23091179" y="0"/>
                  <a:pt x="39216831" y="0"/>
                </a:cubicBezTo>
                <a:close/>
                <a:moveTo>
                  <a:pt x="35675927" y="1024046"/>
                </a:moveTo>
                <a:cubicBezTo>
                  <a:pt x="35619447" y="1024046"/>
                  <a:pt x="35564107" y="1030749"/>
                  <a:pt x="35509911" y="1044156"/>
                </a:cubicBezTo>
                <a:cubicBezTo>
                  <a:pt x="35455711" y="1057563"/>
                  <a:pt x="35407363" y="1078101"/>
                  <a:pt x="35364859" y="1105771"/>
                </a:cubicBezTo>
                <a:cubicBezTo>
                  <a:pt x="35322355" y="1133441"/>
                  <a:pt x="35288127" y="1168527"/>
                  <a:pt x="35262167" y="1211030"/>
                </a:cubicBezTo>
                <a:cubicBezTo>
                  <a:pt x="35236207" y="1253532"/>
                  <a:pt x="35223231" y="1303595"/>
                  <a:pt x="35223231" y="1361216"/>
                </a:cubicBezTo>
                <a:cubicBezTo>
                  <a:pt x="35223231" y="1407997"/>
                  <a:pt x="35230791" y="1448789"/>
                  <a:pt x="35245907" y="1483590"/>
                </a:cubicBezTo>
                <a:cubicBezTo>
                  <a:pt x="35261027" y="1518391"/>
                  <a:pt x="35281851" y="1549626"/>
                  <a:pt x="35308379" y="1577296"/>
                </a:cubicBezTo>
                <a:cubicBezTo>
                  <a:pt x="35334907" y="1604965"/>
                  <a:pt x="35366143" y="1630210"/>
                  <a:pt x="35402083" y="1653030"/>
                </a:cubicBezTo>
                <a:cubicBezTo>
                  <a:pt x="35438027" y="1675851"/>
                  <a:pt x="35476819" y="1698386"/>
                  <a:pt x="35518467" y="1720636"/>
                </a:cubicBezTo>
                <a:cubicBezTo>
                  <a:pt x="35557263" y="1738321"/>
                  <a:pt x="35593631" y="1755294"/>
                  <a:pt x="35627579" y="1771553"/>
                </a:cubicBezTo>
                <a:cubicBezTo>
                  <a:pt x="35661523" y="1787813"/>
                  <a:pt x="35691047" y="1804786"/>
                  <a:pt x="35716147" y="1822471"/>
                </a:cubicBezTo>
                <a:cubicBezTo>
                  <a:pt x="35741251" y="1840157"/>
                  <a:pt x="35760791" y="1859697"/>
                  <a:pt x="35774767" y="1881091"/>
                </a:cubicBezTo>
                <a:cubicBezTo>
                  <a:pt x="35788747" y="1902485"/>
                  <a:pt x="35795735" y="1927730"/>
                  <a:pt x="35795735" y="1956826"/>
                </a:cubicBezTo>
                <a:cubicBezTo>
                  <a:pt x="35795735" y="2011024"/>
                  <a:pt x="35774767" y="2052386"/>
                  <a:pt x="35732835" y="2080911"/>
                </a:cubicBezTo>
                <a:cubicBezTo>
                  <a:pt x="35690903" y="2109437"/>
                  <a:pt x="35627151" y="2123699"/>
                  <a:pt x="35541575" y="2123699"/>
                </a:cubicBezTo>
                <a:cubicBezTo>
                  <a:pt x="35517043" y="2123699"/>
                  <a:pt x="35490227" y="2121132"/>
                  <a:pt x="35461131" y="2115998"/>
                </a:cubicBezTo>
                <a:cubicBezTo>
                  <a:pt x="35432035" y="2110863"/>
                  <a:pt x="35402939" y="2103589"/>
                  <a:pt x="35373843" y="2094176"/>
                </a:cubicBezTo>
                <a:cubicBezTo>
                  <a:pt x="35344747" y="2084762"/>
                  <a:pt x="35317223" y="2073209"/>
                  <a:pt x="35291263" y="2059517"/>
                </a:cubicBezTo>
                <a:cubicBezTo>
                  <a:pt x="35265303" y="2045825"/>
                  <a:pt x="35242911" y="2030421"/>
                  <a:pt x="35224087" y="2013306"/>
                </a:cubicBezTo>
                <a:lnTo>
                  <a:pt x="35224087" y="2222968"/>
                </a:lnTo>
                <a:cubicBezTo>
                  <a:pt x="35241199" y="2233807"/>
                  <a:pt x="35263735" y="2243506"/>
                  <a:pt x="35291691" y="2252064"/>
                </a:cubicBezTo>
                <a:cubicBezTo>
                  <a:pt x="35319647" y="2260621"/>
                  <a:pt x="35349311" y="2267895"/>
                  <a:pt x="35380691" y="2273886"/>
                </a:cubicBezTo>
                <a:cubicBezTo>
                  <a:pt x="35412067" y="2279876"/>
                  <a:pt x="35442731" y="2284440"/>
                  <a:pt x="35472683" y="2287578"/>
                </a:cubicBezTo>
                <a:cubicBezTo>
                  <a:pt x="35502635" y="2290716"/>
                  <a:pt x="35527879" y="2292284"/>
                  <a:pt x="35548419" y="2292284"/>
                </a:cubicBezTo>
                <a:cubicBezTo>
                  <a:pt x="35610035" y="2292284"/>
                  <a:pt x="35668511" y="2286294"/>
                  <a:pt x="35723851" y="2274314"/>
                </a:cubicBezTo>
                <a:cubicBezTo>
                  <a:pt x="35779191" y="2262333"/>
                  <a:pt x="35828111" y="2242936"/>
                  <a:pt x="35870615" y="2216122"/>
                </a:cubicBezTo>
                <a:cubicBezTo>
                  <a:pt x="35913115" y="2189308"/>
                  <a:pt x="35946919" y="2154507"/>
                  <a:pt x="35972023" y="2111719"/>
                </a:cubicBezTo>
                <a:cubicBezTo>
                  <a:pt x="35997123" y="2068931"/>
                  <a:pt x="36009675" y="2016444"/>
                  <a:pt x="36009675" y="1954259"/>
                </a:cubicBezTo>
                <a:cubicBezTo>
                  <a:pt x="36009675" y="1908047"/>
                  <a:pt x="36001259" y="1866828"/>
                  <a:pt x="35984431" y="1830601"/>
                </a:cubicBezTo>
                <a:cubicBezTo>
                  <a:pt x="35967599" y="1794374"/>
                  <a:pt x="35944779" y="1761427"/>
                  <a:pt x="35915967" y="1731761"/>
                </a:cubicBezTo>
                <a:cubicBezTo>
                  <a:pt x="35887159" y="1702094"/>
                  <a:pt x="35853783" y="1674995"/>
                  <a:pt x="35815847" y="1650463"/>
                </a:cubicBezTo>
                <a:cubicBezTo>
                  <a:pt x="35777907" y="1625931"/>
                  <a:pt x="35737543" y="1602541"/>
                  <a:pt x="35694755" y="1580291"/>
                </a:cubicBezTo>
                <a:cubicBezTo>
                  <a:pt x="35653107" y="1562035"/>
                  <a:pt x="35616451" y="1545062"/>
                  <a:pt x="35584791" y="1529373"/>
                </a:cubicBezTo>
                <a:cubicBezTo>
                  <a:pt x="35553127" y="1513684"/>
                  <a:pt x="35526311" y="1497567"/>
                  <a:pt x="35504347" y="1481022"/>
                </a:cubicBezTo>
                <a:cubicBezTo>
                  <a:pt x="35482383" y="1464478"/>
                  <a:pt x="35465695" y="1446221"/>
                  <a:pt x="35454287" y="1426254"/>
                </a:cubicBezTo>
                <a:cubicBezTo>
                  <a:pt x="35442875" y="1406286"/>
                  <a:pt x="35437171" y="1382610"/>
                  <a:pt x="35437171" y="1355225"/>
                </a:cubicBezTo>
                <a:cubicBezTo>
                  <a:pt x="35437171" y="1326129"/>
                  <a:pt x="35444587" y="1301312"/>
                  <a:pt x="35459419" y="1280774"/>
                </a:cubicBezTo>
                <a:cubicBezTo>
                  <a:pt x="35474255" y="1260236"/>
                  <a:pt x="35493507" y="1243406"/>
                  <a:pt x="35517183" y="1230284"/>
                </a:cubicBezTo>
                <a:cubicBezTo>
                  <a:pt x="35540859" y="1217163"/>
                  <a:pt x="35567675" y="1207749"/>
                  <a:pt x="35597627" y="1202044"/>
                </a:cubicBezTo>
                <a:cubicBezTo>
                  <a:pt x="35627579" y="1196339"/>
                  <a:pt x="35657671" y="1193486"/>
                  <a:pt x="35687907" y="1193486"/>
                </a:cubicBezTo>
                <a:cubicBezTo>
                  <a:pt x="35797447" y="1193486"/>
                  <a:pt x="35887015" y="1218589"/>
                  <a:pt x="35956619" y="1268793"/>
                </a:cubicBezTo>
                <a:lnTo>
                  <a:pt x="35956619" y="1067689"/>
                </a:lnTo>
                <a:cubicBezTo>
                  <a:pt x="35897855" y="1038593"/>
                  <a:pt x="35804291" y="1024046"/>
                  <a:pt x="35675927" y="1024046"/>
                </a:cubicBezTo>
                <a:close/>
                <a:moveTo>
                  <a:pt x="38184239" y="1024046"/>
                </a:moveTo>
                <a:cubicBezTo>
                  <a:pt x="37999967" y="1024046"/>
                  <a:pt x="37847499" y="1084519"/>
                  <a:pt x="37726835" y="1205467"/>
                </a:cubicBezTo>
                <a:cubicBezTo>
                  <a:pt x="37606171" y="1326415"/>
                  <a:pt x="37545843" y="1485016"/>
                  <a:pt x="37545843" y="1681271"/>
                </a:cubicBezTo>
                <a:cubicBezTo>
                  <a:pt x="37545843" y="1863833"/>
                  <a:pt x="37599471" y="2011309"/>
                  <a:pt x="37706727" y="2123699"/>
                </a:cubicBezTo>
                <a:cubicBezTo>
                  <a:pt x="37813979" y="2236089"/>
                  <a:pt x="37956607" y="2292284"/>
                  <a:pt x="38134607" y="2292284"/>
                </a:cubicBezTo>
                <a:cubicBezTo>
                  <a:pt x="38272099" y="2292284"/>
                  <a:pt x="38387055" y="2268323"/>
                  <a:pt x="38479479" y="2220401"/>
                </a:cubicBezTo>
                <a:lnTo>
                  <a:pt x="38479479" y="2032133"/>
                </a:lnTo>
                <a:cubicBezTo>
                  <a:pt x="38394471" y="2086902"/>
                  <a:pt x="38294063" y="2114286"/>
                  <a:pt x="38178251" y="2114286"/>
                </a:cubicBezTo>
                <a:cubicBezTo>
                  <a:pt x="38052739" y="2114286"/>
                  <a:pt x="37951471" y="2074208"/>
                  <a:pt x="37874455" y="1994052"/>
                </a:cubicBezTo>
                <a:cubicBezTo>
                  <a:pt x="37797435" y="1913895"/>
                  <a:pt x="37758927" y="1806212"/>
                  <a:pt x="37758927" y="1671001"/>
                </a:cubicBezTo>
                <a:cubicBezTo>
                  <a:pt x="37758927" y="1528945"/>
                  <a:pt x="37800147" y="1415414"/>
                  <a:pt x="37882583" y="1330408"/>
                </a:cubicBezTo>
                <a:cubicBezTo>
                  <a:pt x="37965023" y="1245403"/>
                  <a:pt x="38072707" y="1202900"/>
                  <a:pt x="38205635" y="1202900"/>
                </a:cubicBezTo>
                <a:cubicBezTo>
                  <a:pt x="38305471" y="1202900"/>
                  <a:pt x="38396755" y="1227432"/>
                  <a:pt x="38479479" y="1276495"/>
                </a:cubicBezTo>
                <a:lnTo>
                  <a:pt x="38479479" y="1074536"/>
                </a:lnTo>
                <a:cubicBezTo>
                  <a:pt x="38401319" y="1040876"/>
                  <a:pt x="38302903" y="1024046"/>
                  <a:pt x="38184239" y="1024046"/>
                </a:cubicBezTo>
                <a:close/>
                <a:moveTo>
                  <a:pt x="40286027" y="1024046"/>
                </a:moveTo>
                <a:cubicBezTo>
                  <a:pt x="40229547" y="1024046"/>
                  <a:pt x="40174207" y="1030749"/>
                  <a:pt x="40120011" y="1044156"/>
                </a:cubicBezTo>
                <a:cubicBezTo>
                  <a:pt x="40065811" y="1057563"/>
                  <a:pt x="40017463" y="1078101"/>
                  <a:pt x="39974959" y="1105771"/>
                </a:cubicBezTo>
                <a:cubicBezTo>
                  <a:pt x="39932455" y="1133441"/>
                  <a:pt x="39898223" y="1168527"/>
                  <a:pt x="39872267" y="1211030"/>
                </a:cubicBezTo>
                <a:cubicBezTo>
                  <a:pt x="39846307" y="1253532"/>
                  <a:pt x="39833327" y="1303595"/>
                  <a:pt x="39833331" y="1361216"/>
                </a:cubicBezTo>
                <a:cubicBezTo>
                  <a:pt x="39833327" y="1407997"/>
                  <a:pt x="39840887" y="1448789"/>
                  <a:pt x="39856007" y="1483590"/>
                </a:cubicBezTo>
                <a:cubicBezTo>
                  <a:pt x="39871127" y="1518391"/>
                  <a:pt x="39891951" y="1549626"/>
                  <a:pt x="39918479" y="1577296"/>
                </a:cubicBezTo>
                <a:cubicBezTo>
                  <a:pt x="39945007" y="1604965"/>
                  <a:pt x="39976243" y="1630210"/>
                  <a:pt x="40012183" y="1653030"/>
                </a:cubicBezTo>
                <a:cubicBezTo>
                  <a:pt x="40048127" y="1675851"/>
                  <a:pt x="40086919" y="1698386"/>
                  <a:pt x="40128567" y="1720636"/>
                </a:cubicBezTo>
                <a:cubicBezTo>
                  <a:pt x="40167363" y="1738321"/>
                  <a:pt x="40203731" y="1755294"/>
                  <a:pt x="40237679" y="1771553"/>
                </a:cubicBezTo>
                <a:cubicBezTo>
                  <a:pt x="40271623" y="1787813"/>
                  <a:pt x="40301147" y="1804786"/>
                  <a:pt x="40326247" y="1822471"/>
                </a:cubicBezTo>
                <a:cubicBezTo>
                  <a:pt x="40351351" y="1840157"/>
                  <a:pt x="40370891" y="1859697"/>
                  <a:pt x="40384867" y="1881091"/>
                </a:cubicBezTo>
                <a:cubicBezTo>
                  <a:pt x="40398847" y="1902485"/>
                  <a:pt x="40405835" y="1927730"/>
                  <a:pt x="40405835" y="1956826"/>
                </a:cubicBezTo>
                <a:cubicBezTo>
                  <a:pt x="40405835" y="2011024"/>
                  <a:pt x="40384867" y="2052386"/>
                  <a:pt x="40342935" y="2080911"/>
                </a:cubicBezTo>
                <a:cubicBezTo>
                  <a:pt x="40301003" y="2109437"/>
                  <a:pt x="40237247" y="2123699"/>
                  <a:pt x="40151671" y="2123699"/>
                </a:cubicBezTo>
                <a:cubicBezTo>
                  <a:pt x="40127143" y="2123699"/>
                  <a:pt x="40100327" y="2121132"/>
                  <a:pt x="40071231" y="2115998"/>
                </a:cubicBezTo>
                <a:cubicBezTo>
                  <a:pt x="40042135" y="2110863"/>
                  <a:pt x="40013039" y="2103589"/>
                  <a:pt x="39983943" y="2094176"/>
                </a:cubicBezTo>
                <a:cubicBezTo>
                  <a:pt x="39954847" y="2084762"/>
                  <a:pt x="39927319" y="2073209"/>
                  <a:pt x="39901363" y="2059517"/>
                </a:cubicBezTo>
                <a:cubicBezTo>
                  <a:pt x="39875403" y="2045825"/>
                  <a:pt x="39853011" y="2030421"/>
                  <a:pt x="39834187" y="2013306"/>
                </a:cubicBezTo>
                <a:lnTo>
                  <a:pt x="39834187" y="2222968"/>
                </a:lnTo>
                <a:cubicBezTo>
                  <a:pt x="39851299" y="2233807"/>
                  <a:pt x="39873835" y="2243506"/>
                  <a:pt x="39901791" y="2252064"/>
                </a:cubicBezTo>
                <a:cubicBezTo>
                  <a:pt x="39929743" y="2260621"/>
                  <a:pt x="39959411" y="2267895"/>
                  <a:pt x="39990791" y="2273886"/>
                </a:cubicBezTo>
                <a:cubicBezTo>
                  <a:pt x="40022167" y="2279876"/>
                  <a:pt x="40052831" y="2284440"/>
                  <a:pt x="40082783" y="2287578"/>
                </a:cubicBezTo>
                <a:cubicBezTo>
                  <a:pt x="40112735" y="2290716"/>
                  <a:pt x="40137979" y="2292284"/>
                  <a:pt x="40158519" y="2292284"/>
                </a:cubicBezTo>
                <a:cubicBezTo>
                  <a:pt x="40220135" y="2292284"/>
                  <a:pt x="40278611" y="2286294"/>
                  <a:pt x="40333951" y="2274314"/>
                </a:cubicBezTo>
                <a:cubicBezTo>
                  <a:pt x="40389287" y="2262333"/>
                  <a:pt x="40438211" y="2242936"/>
                  <a:pt x="40480715" y="2216122"/>
                </a:cubicBezTo>
                <a:cubicBezTo>
                  <a:pt x="40523215" y="2189308"/>
                  <a:pt x="40557019" y="2154507"/>
                  <a:pt x="40582119" y="2111719"/>
                </a:cubicBezTo>
                <a:cubicBezTo>
                  <a:pt x="40607223" y="2068931"/>
                  <a:pt x="40619775" y="2016444"/>
                  <a:pt x="40619775" y="1954259"/>
                </a:cubicBezTo>
                <a:cubicBezTo>
                  <a:pt x="40619775" y="1908047"/>
                  <a:pt x="40611359" y="1866828"/>
                  <a:pt x="40594531" y="1830601"/>
                </a:cubicBezTo>
                <a:cubicBezTo>
                  <a:pt x="40577699" y="1794374"/>
                  <a:pt x="40554879" y="1761427"/>
                  <a:pt x="40526067" y="1731761"/>
                </a:cubicBezTo>
                <a:cubicBezTo>
                  <a:pt x="40497259" y="1702094"/>
                  <a:pt x="40463883" y="1674995"/>
                  <a:pt x="40425943" y="1650463"/>
                </a:cubicBezTo>
                <a:cubicBezTo>
                  <a:pt x="40388007" y="1625931"/>
                  <a:pt x="40347643" y="1602541"/>
                  <a:pt x="40304855" y="1580291"/>
                </a:cubicBezTo>
                <a:cubicBezTo>
                  <a:pt x="40263207" y="1562035"/>
                  <a:pt x="40226551" y="1545062"/>
                  <a:pt x="40194887" y="1529373"/>
                </a:cubicBezTo>
                <a:cubicBezTo>
                  <a:pt x="40163223" y="1513684"/>
                  <a:pt x="40136411" y="1497567"/>
                  <a:pt x="40114447" y="1481022"/>
                </a:cubicBezTo>
                <a:cubicBezTo>
                  <a:pt x="40092483" y="1464478"/>
                  <a:pt x="40075795" y="1446221"/>
                  <a:pt x="40064383" y="1426254"/>
                </a:cubicBezTo>
                <a:cubicBezTo>
                  <a:pt x="40052975" y="1406286"/>
                  <a:pt x="40047271" y="1382610"/>
                  <a:pt x="40047271" y="1355225"/>
                </a:cubicBezTo>
                <a:cubicBezTo>
                  <a:pt x="40047271" y="1326129"/>
                  <a:pt x="40054687" y="1301312"/>
                  <a:pt x="40069519" y="1280774"/>
                </a:cubicBezTo>
                <a:cubicBezTo>
                  <a:pt x="40084351" y="1260236"/>
                  <a:pt x="40103607" y="1243406"/>
                  <a:pt x="40127283" y="1230284"/>
                </a:cubicBezTo>
                <a:cubicBezTo>
                  <a:pt x="40150959" y="1217163"/>
                  <a:pt x="40177775" y="1207749"/>
                  <a:pt x="40207727" y="1202044"/>
                </a:cubicBezTo>
                <a:cubicBezTo>
                  <a:pt x="40237675" y="1196339"/>
                  <a:pt x="40267771" y="1193486"/>
                  <a:pt x="40298007" y="1193486"/>
                </a:cubicBezTo>
                <a:cubicBezTo>
                  <a:pt x="40407543" y="1193486"/>
                  <a:pt x="40497115" y="1218589"/>
                  <a:pt x="40566719" y="1268793"/>
                </a:cubicBezTo>
                <a:lnTo>
                  <a:pt x="40566719" y="1067689"/>
                </a:lnTo>
                <a:cubicBezTo>
                  <a:pt x="40507955" y="1038593"/>
                  <a:pt x="40414391" y="1024046"/>
                  <a:pt x="40286027" y="1024046"/>
                </a:cubicBezTo>
                <a:close/>
                <a:moveTo>
                  <a:pt x="42143403" y="1024046"/>
                </a:moveTo>
                <a:cubicBezTo>
                  <a:pt x="42086923" y="1024046"/>
                  <a:pt x="42031583" y="1030749"/>
                  <a:pt x="41977383" y="1044156"/>
                </a:cubicBezTo>
                <a:cubicBezTo>
                  <a:pt x="41923187" y="1057563"/>
                  <a:pt x="41874835" y="1078101"/>
                  <a:pt x="41832335" y="1105771"/>
                </a:cubicBezTo>
                <a:cubicBezTo>
                  <a:pt x="41789831" y="1133441"/>
                  <a:pt x="41755599" y="1168527"/>
                  <a:pt x="41729643" y="1211030"/>
                </a:cubicBezTo>
                <a:cubicBezTo>
                  <a:pt x="41703683" y="1253532"/>
                  <a:pt x="41690703" y="1303595"/>
                  <a:pt x="41690703" y="1361216"/>
                </a:cubicBezTo>
                <a:cubicBezTo>
                  <a:pt x="41690703" y="1407997"/>
                  <a:pt x="41698263" y="1448789"/>
                  <a:pt x="41713383" y="1483590"/>
                </a:cubicBezTo>
                <a:cubicBezTo>
                  <a:pt x="41728503" y="1518391"/>
                  <a:pt x="41749323" y="1549626"/>
                  <a:pt x="41775855" y="1577296"/>
                </a:cubicBezTo>
                <a:cubicBezTo>
                  <a:pt x="41802383" y="1604965"/>
                  <a:pt x="41833615" y="1630210"/>
                  <a:pt x="41869559" y="1653030"/>
                </a:cubicBezTo>
                <a:cubicBezTo>
                  <a:pt x="41905499" y="1675851"/>
                  <a:pt x="41944295" y="1698386"/>
                  <a:pt x="41985943" y="1720636"/>
                </a:cubicBezTo>
                <a:cubicBezTo>
                  <a:pt x="42024735" y="1738321"/>
                  <a:pt x="42061107" y="1755294"/>
                  <a:pt x="42095051" y="1771553"/>
                </a:cubicBezTo>
                <a:cubicBezTo>
                  <a:pt x="42128999" y="1787813"/>
                  <a:pt x="42158523" y="1804786"/>
                  <a:pt x="42183623" y="1822471"/>
                </a:cubicBezTo>
                <a:cubicBezTo>
                  <a:pt x="42208727" y="1840157"/>
                  <a:pt x="42228267" y="1859697"/>
                  <a:pt x="42242243" y="1881091"/>
                </a:cubicBezTo>
                <a:cubicBezTo>
                  <a:pt x="42256223" y="1902485"/>
                  <a:pt x="42263207" y="1927730"/>
                  <a:pt x="42263207" y="1956826"/>
                </a:cubicBezTo>
                <a:cubicBezTo>
                  <a:pt x="42263207" y="2011024"/>
                  <a:pt x="42242243" y="2052386"/>
                  <a:pt x="42200311" y="2080911"/>
                </a:cubicBezTo>
                <a:cubicBezTo>
                  <a:pt x="42158379" y="2109437"/>
                  <a:pt x="42094623" y="2123699"/>
                  <a:pt x="42009047" y="2123699"/>
                </a:cubicBezTo>
                <a:cubicBezTo>
                  <a:pt x="41984515" y="2123699"/>
                  <a:pt x="41957703" y="2121132"/>
                  <a:pt x="41928607" y="2115998"/>
                </a:cubicBezTo>
                <a:cubicBezTo>
                  <a:pt x="41899511" y="2110863"/>
                  <a:pt x="41870415" y="2103589"/>
                  <a:pt x="41841319" y="2094176"/>
                </a:cubicBezTo>
                <a:cubicBezTo>
                  <a:pt x="41812223" y="2084762"/>
                  <a:pt x="41784695" y="2073209"/>
                  <a:pt x="41758739" y="2059517"/>
                </a:cubicBezTo>
                <a:cubicBezTo>
                  <a:pt x="41732779" y="2045825"/>
                  <a:pt x="41710387" y="2030421"/>
                  <a:pt x="41691559" y="2013306"/>
                </a:cubicBezTo>
                <a:lnTo>
                  <a:pt x="41691559" y="2222968"/>
                </a:lnTo>
                <a:cubicBezTo>
                  <a:pt x="41708675" y="2233807"/>
                  <a:pt x="41731211" y="2243506"/>
                  <a:pt x="41759167" y="2252064"/>
                </a:cubicBezTo>
                <a:cubicBezTo>
                  <a:pt x="41787119" y="2260621"/>
                  <a:pt x="41816787" y="2267895"/>
                  <a:pt x="41848163" y="2273886"/>
                </a:cubicBezTo>
                <a:cubicBezTo>
                  <a:pt x="41879543" y="2279876"/>
                  <a:pt x="41910207" y="2284440"/>
                  <a:pt x="41940159" y="2287578"/>
                </a:cubicBezTo>
                <a:cubicBezTo>
                  <a:pt x="41970111" y="2290716"/>
                  <a:pt x="41995355" y="2292284"/>
                  <a:pt x="42015895" y="2292284"/>
                </a:cubicBezTo>
                <a:cubicBezTo>
                  <a:pt x="42077511" y="2292284"/>
                  <a:pt x="42135987" y="2286294"/>
                  <a:pt x="42191327" y="2274314"/>
                </a:cubicBezTo>
                <a:cubicBezTo>
                  <a:pt x="42246663" y="2262333"/>
                  <a:pt x="42295587" y="2242936"/>
                  <a:pt x="42338087" y="2216122"/>
                </a:cubicBezTo>
                <a:cubicBezTo>
                  <a:pt x="42380591" y="2189308"/>
                  <a:pt x="42414395" y="2154507"/>
                  <a:pt x="42439495" y="2111719"/>
                </a:cubicBezTo>
                <a:cubicBezTo>
                  <a:pt x="42464599" y="2068931"/>
                  <a:pt x="42477151" y="2016444"/>
                  <a:pt x="42477151" y="1954259"/>
                </a:cubicBezTo>
                <a:cubicBezTo>
                  <a:pt x="42477151" y="1908047"/>
                  <a:pt x="42468735" y="1866828"/>
                  <a:pt x="42451903" y="1830601"/>
                </a:cubicBezTo>
                <a:cubicBezTo>
                  <a:pt x="42435075" y="1794374"/>
                  <a:pt x="42412255" y="1761427"/>
                  <a:pt x="42383443" y="1731761"/>
                </a:cubicBezTo>
                <a:cubicBezTo>
                  <a:pt x="42354631" y="1702094"/>
                  <a:pt x="42321259" y="1674995"/>
                  <a:pt x="42283319" y="1650463"/>
                </a:cubicBezTo>
                <a:cubicBezTo>
                  <a:pt x="42245383" y="1625931"/>
                  <a:pt x="42205015" y="1602541"/>
                  <a:pt x="42162231" y="1580291"/>
                </a:cubicBezTo>
                <a:cubicBezTo>
                  <a:pt x="42120583" y="1562035"/>
                  <a:pt x="42083927" y="1545062"/>
                  <a:pt x="42052263" y="1529373"/>
                </a:cubicBezTo>
                <a:cubicBezTo>
                  <a:pt x="42020599" y="1513684"/>
                  <a:pt x="41993787" y="1497567"/>
                  <a:pt x="41971823" y="1481022"/>
                </a:cubicBezTo>
                <a:cubicBezTo>
                  <a:pt x="41949859" y="1464478"/>
                  <a:pt x="41933171" y="1446221"/>
                  <a:pt x="41921759" y="1426254"/>
                </a:cubicBezTo>
                <a:cubicBezTo>
                  <a:pt x="41910351" y="1406286"/>
                  <a:pt x="41904647" y="1382610"/>
                  <a:pt x="41904647" y="1355225"/>
                </a:cubicBezTo>
                <a:cubicBezTo>
                  <a:pt x="41904647" y="1326129"/>
                  <a:pt x="41912063" y="1301312"/>
                  <a:pt x="41926895" y="1280774"/>
                </a:cubicBezTo>
                <a:cubicBezTo>
                  <a:pt x="41941727" y="1260236"/>
                  <a:pt x="41960983" y="1243406"/>
                  <a:pt x="41984659" y="1230284"/>
                </a:cubicBezTo>
                <a:cubicBezTo>
                  <a:pt x="42008335" y="1217163"/>
                  <a:pt x="42035147" y="1207749"/>
                  <a:pt x="42065099" y="1202044"/>
                </a:cubicBezTo>
                <a:cubicBezTo>
                  <a:pt x="42095051" y="1196339"/>
                  <a:pt x="42125147" y="1193486"/>
                  <a:pt x="42155383" y="1193486"/>
                </a:cubicBezTo>
                <a:cubicBezTo>
                  <a:pt x="42264919" y="1193486"/>
                  <a:pt x="42354491" y="1218589"/>
                  <a:pt x="42424091" y="1268793"/>
                </a:cubicBezTo>
                <a:lnTo>
                  <a:pt x="42424091" y="1067689"/>
                </a:lnTo>
                <a:cubicBezTo>
                  <a:pt x="42365331" y="1038593"/>
                  <a:pt x="42271767" y="1024046"/>
                  <a:pt x="42143403" y="1024046"/>
                </a:cubicBezTo>
                <a:close/>
                <a:moveTo>
                  <a:pt x="40843167" y="1044584"/>
                </a:moveTo>
                <a:lnTo>
                  <a:pt x="40843167" y="2271746"/>
                </a:lnTo>
                <a:lnTo>
                  <a:pt x="41532055" y="2271746"/>
                </a:lnTo>
                <a:lnTo>
                  <a:pt x="41532055" y="2099738"/>
                </a:lnTo>
                <a:lnTo>
                  <a:pt x="41046839" y="2099738"/>
                </a:lnTo>
                <a:lnTo>
                  <a:pt x="41046839" y="1736895"/>
                </a:lnTo>
                <a:lnTo>
                  <a:pt x="41468727" y="1736895"/>
                </a:lnTo>
                <a:lnTo>
                  <a:pt x="41468727" y="1564887"/>
                </a:lnTo>
                <a:lnTo>
                  <a:pt x="41046839" y="1564887"/>
                </a:lnTo>
                <a:lnTo>
                  <a:pt x="41046839" y="1217448"/>
                </a:lnTo>
                <a:lnTo>
                  <a:pt x="41504671" y="1217448"/>
                </a:lnTo>
                <a:lnTo>
                  <a:pt x="41504671" y="1044584"/>
                </a:lnTo>
                <a:lnTo>
                  <a:pt x="40843167" y="1044584"/>
                </a:lnTo>
                <a:close/>
                <a:moveTo>
                  <a:pt x="39032187" y="1044584"/>
                </a:moveTo>
                <a:lnTo>
                  <a:pt x="38572643" y="2271746"/>
                </a:lnTo>
                <a:lnTo>
                  <a:pt x="38795143" y="2271746"/>
                </a:lnTo>
                <a:lnTo>
                  <a:pt x="38901255" y="1959393"/>
                </a:lnTo>
                <a:lnTo>
                  <a:pt x="39383907" y="1959393"/>
                </a:lnTo>
                <a:lnTo>
                  <a:pt x="39494299" y="2271746"/>
                </a:lnTo>
                <a:lnTo>
                  <a:pt x="39717655" y="2271746"/>
                </a:lnTo>
                <a:lnTo>
                  <a:pt x="39261531" y="1044584"/>
                </a:lnTo>
                <a:lnTo>
                  <a:pt x="39032187" y="1044584"/>
                </a:lnTo>
                <a:close/>
                <a:moveTo>
                  <a:pt x="36233067" y="1044584"/>
                </a:moveTo>
                <a:lnTo>
                  <a:pt x="36233067" y="2271746"/>
                </a:lnTo>
                <a:lnTo>
                  <a:pt x="36921955" y="2271746"/>
                </a:lnTo>
                <a:lnTo>
                  <a:pt x="36921955" y="2099738"/>
                </a:lnTo>
                <a:lnTo>
                  <a:pt x="36436739" y="2099738"/>
                </a:lnTo>
                <a:lnTo>
                  <a:pt x="36436739" y="1736895"/>
                </a:lnTo>
                <a:lnTo>
                  <a:pt x="36858627" y="1736895"/>
                </a:lnTo>
                <a:lnTo>
                  <a:pt x="36858627" y="1564887"/>
                </a:lnTo>
                <a:lnTo>
                  <a:pt x="36436739" y="1564887"/>
                </a:lnTo>
                <a:lnTo>
                  <a:pt x="36436739" y="1217448"/>
                </a:lnTo>
                <a:lnTo>
                  <a:pt x="36894571" y="1217448"/>
                </a:lnTo>
                <a:lnTo>
                  <a:pt x="36894571" y="1044584"/>
                </a:lnTo>
                <a:lnTo>
                  <a:pt x="36233067" y="1044584"/>
                </a:lnTo>
                <a:close/>
                <a:moveTo>
                  <a:pt x="34037295" y="1044584"/>
                </a:moveTo>
                <a:lnTo>
                  <a:pt x="34037295" y="1795087"/>
                </a:lnTo>
                <a:cubicBezTo>
                  <a:pt x="34037295" y="2126552"/>
                  <a:pt x="34193611" y="2292284"/>
                  <a:pt x="34506251" y="2292284"/>
                </a:cubicBezTo>
                <a:cubicBezTo>
                  <a:pt x="34832579" y="2292284"/>
                  <a:pt x="34995747" y="2119991"/>
                  <a:pt x="34995747" y="1775404"/>
                </a:cubicBezTo>
                <a:lnTo>
                  <a:pt x="34995747" y="1044584"/>
                </a:lnTo>
                <a:lnTo>
                  <a:pt x="34792075" y="1044584"/>
                </a:lnTo>
                <a:lnTo>
                  <a:pt x="34792075" y="1765991"/>
                </a:lnTo>
                <a:cubicBezTo>
                  <a:pt x="34792075" y="1998188"/>
                  <a:pt x="34701935" y="2114286"/>
                  <a:pt x="34521655" y="2114286"/>
                </a:cubicBezTo>
                <a:cubicBezTo>
                  <a:pt x="34334527" y="2114286"/>
                  <a:pt x="34240963" y="1993909"/>
                  <a:pt x="34240963" y="1753155"/>
                </a:cubicBezTo>
                <a:lnTo>
                  <a:pt x="34240963" y="1044584"/>
                </a:lnTo>
                <a:lnTo>
                  <a:pt x="34037295" y="1044584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alpha val="87000"/>
                </a:schemeClr>
              </a:gs>
              <a:gs pos="100000">
                <a:schemeClr val="accent1">
                  <a:lumMod val="60000"/>
                  <a:lumOff val="40000"/>
                  <a:alpha val="84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3800" b="1" i="0" dirty="0">
              <a:solidFill>
                <a:schemeClr val="bg1"/>
              </a:solidFill>
              <a:latin typeface="Yu Gothic UI" panose="020B0500000000000000" pitchFamily="34" charset="-128"/>
              <a:ea typeface="Yu Gothic UI" panose="020B0500000000000000" pitchFamily="34" charset="-128"/>
              <a:cs typeface="Baloo Bhaijaan" panose="03080902040302020200" pitchFamily="66" charset="-78"/>
            </a:endParaRPr>
          </a:p>
        </p:txBody>
      </p:sp>
      <p:sp>
        <p:nvSpPr>
          <p:cNvPr id="31" name="Rectangle: Rounded Corners 3">
            <a:extLst>
              <a:ext uri="{FF2B5EF4-FFF2-40B4-BE49-F238E27FC236}">
                <a16:creationId xmlns:a16="http://schemas.microsoft.com/office/drawing/2014/main" id="{A72303B3-D25D-A1CE-DD0F-222FEBF15E1F}"/>
              </a:ext>
            </a:extLst>
          </p:cNvPr>
          <p:cNvSpPr/>
          <p:nvPr userDrawn="1"/>
        </p:nvSpPr>
        <p:spPr>
          <a:xfrm>
            <a:off x="16858927" y="24171682"/>
            <a:ext cx="17642298" cy="520861"/>
          </a:xfrm>
          <a:prstGeom prst="roundRect">
            <a:avLst>
              <a:gd name="adj" fmla="val 4134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defTabSz="909638"/>
            <a:r>
              <a:rPr lang="en-US" sz="28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Segoe UI Semibold" panose="020B0702040204020203" pitchFamily="34" charset="0"/>
              </a:rPr>
              <a:t>Create values for internal / business projects through deep research analytics.</a:t>
            </a:r>
            <a:endParaRPr lang="en-IN" sz="28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1116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  <p:txStyles>
    <p:titleStyle>
      <a:lvl1pPr algn="l" defTabSz="3288000" rtl="0" eaLnBrk="1" latinLnBrk="0" hangingPunct="1">
        <a:lnSpc>
          <a:spcPct val="90000"/>
        </a:lnSpc>
        <a:spcBef>
          <a:spcPct val="0"/>
        </a:spcBef>
        <a:buNone/>
        <a:defRPr sz="15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000" indent="-822000" algn="l" defTabSz="3288000" rtl="0" eaLnBrk="1" latinLnBrk="0" hangingPunct="1">
        <a:lnSpc>
          <a:spcPct val="90000"/>
        </a:lnSpc>
        <a:spcBef>
          <a:spcPts val="3596"/>
        </a:spcBef>
        <a:buFont typeface="Arial" panose="020B0604020202020204" pitchFamily="34" charset="0"/>
        <a:buChar char="•"/>
        <a:defRPr sz="10068" kern="1200">
          <a:solidFill>
            <a:schemeClr val="tx1"/>
          </a:solidFill>
          <a:latin typeface="+mn-lt"/>
          <a:ea typeface="+mn-ea"/>
          <a:cs typeface="+mn-cs"/>
        </a:defRPr>
      </a:lvl1pPr>
      <a:lvl2pPr marL="2466000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8630" kern="1200">
          <a:solidFill>
            <a:schemeClr val="tx1"/>
          </a:solidFill>
          <a:latin typeface="+mn-lt"/>
          <a:ea typeface="+mn-ea"/>
          <a:cs typeface="+mn-cs"/>
        </a:defRPr>
      </a:lvl2pPr>
      <a:lvl3pPr marL="4109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7192" kern="1200">
          <a:solidFill>
            <a:schemeClr val="tx1"/>
          </a:solidFill>
          <a:latin typeface="+mn-lt"/>
          <a:ea typeface="+mn-ea"/>
          <a:cs typeface="+mn-cs"/>
        </a:defRPr>
      </a:lvl3pPr>
      <a:lvl4pPr marL="5753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4pPr>
      <a:lvl5pPr marL="7397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5pPr>
      <a:lvl6pPr marL="9041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6pPr>
      <a:lvl7pPr marL="10685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7pPr>
      <a:lvl8pPr marL="12329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8pPr>
      <a:lvl9pPr marL="13973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1pPr>
      <a:lvl2pPr marL="164400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2pPr>
      <a:lvl3pPr marL="328800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3pPr>
      <a:lvl4pPr marL="4931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4pPr>
      <a:lvl5pPr marL="6575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5pPr>
      <a:lvl6pPr marL="8219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6pPr>
      <a:lvl7pPr marL="9863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7pPr>
      <a:lvl8pPr marL="11507998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8pPr>
      <a:lvl9pPr marL="13151998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wmremove-transformed.mp4">
            <a:hlinkClick r:id="" action="ppaction://media"/>
            <a:extLst>
              <a:ext uri="{FF2B5EF4-FFF2-40B4-BE49-F238E27FC236}">
                <a16:creationId xmlns:a16="http://schemas.microsoft.com/office/drawing/2014/main" id="{32406409-1D83-88A7-A364-1F23BD484DF6}"/>
              </a:ext>
            </a:extLst>
          </p:cNvPr>
          <p:cNvPicPr>
            <a:picLocks noChangeAspect="1"/>
          </p:cNvPicPr>
          <p:nvPr userDrawn="1"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758" y="-22308"/>
            <a:ext cx="43891200" cy="246888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EB84B3-7BDD-7BFE-C8E7-669C04A51D2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8229" y="250030"/>
            <a:ext cx="1515993" cy="180768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BDFEE45-47FE-E561-5FEC-85278E69BABA}"/>
              </a:ext>
            </a:extLst>
          </p:cNvPr>
          <p:cNvSpPr txBox="1"/>
          <p:nvPr userDrawn="1"/>
        </p:nvSpPr>
        <p:spPr>
          <a:xfrm>
            <a:off x="4381430" y="250030"/>
            <a:ext cx="3512833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t"/>
            <a:r>
              <a:rPr lang="en-IN" sz="9600" b="0" i="0" cap="all" spc="600" baseline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u Gothic UI Semibold" panose="020B0700000000000000" pitchFamily="34" charset="-128"/>
                <a:ea typeface="Yu Gothic UI Semibold" panose="020B0700000000000000" pitchFamily="34" charset="-128"/>
                <a:cs typeface="Segoe UI" panose="020B0502040204020203" pitchFamily="34" charset="0"/>
              </a:rPr>
              <a:t>DELIVERING DIGITELLIGENCE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69D42A6-A071-A527-79B8-FFAC4970F696}"/>
              </a:ext>
            </a:extLst>
          </p:cNvPr>
          <p:cNvSpPr/>
          <p:nvPr userDrawn="1"/>
        </p:nvSpPr>
        <p:spPr>
          <a:xfrm>
            <a:off x="367990" y="2334943"/>
            <a:ext cx="43155219" cy="21883985"/>
          </a:xfrm>
          <a:custGeom>
            <a:avLst/>
            <a:gdLst>
              <a:gd name="csX0" fmla="*/ 601417 w 43155219"/>
              <a:gd name="csY0" fmla="*/ 0 h 22233523"/>
              <a:gd name="csX1" fmla="*/ 42553799 w 43155219"/>
              <a:gd name="csY1" fmla="*/ 0 h 22233523"/>
              <a:gd name="csX2" fmla="*/ 43155219 w 43155219"/>
              <a:gd name="csY2" fmla="*/ 601417 h 22233523"/>
              <a:gd name="csX3" fmla="*/ 43155219 w 43155219"/>
              <a:gd name="csY3" fmla="*/ 21632107 h 22233523"/>
              <a:gd name="csX4" fmla="*/ 42553799 w 43155219"/>
              <a:gd name="csY4" fmla="*/ 22233523 h 22233523"/>
              <a:gd name="csX5" fmla="*/ 23777447 w 43155219"/>
              <a:gd name="csY5" fmla="*/ 22233523 h 22233523"/>
              <a:gd name="csX6" fmla="*/ 23777447 w 43155219"/>
              <a:gd name="csY6" fmla="*/ 21786135 h 22233523"/>
              <a:gd name="csX7" fmla="*/ 23330057 w 43155219"/>
              <a:gd name="csY7" fmla="*/ 21338745 h 22233523"/>
              <a:gd name="csX8" fmla="*/ 20264207 w 43155219"/>
              <a:gd name="csY8" fmla="*/ 21338745 h 22233523"/>
              <a:gd name="csX9" fmla="*/ 19816819 w 43155219"/>
              <a:gd name="csY9" fmla="*/ 21786135 h 22233523"/>
              <a:gd name="csX10" fmla="*/ 19816819 w 43155219"/>
              <a:gd name="csY10" fmla="*/ 22233523 h 22233523"/>
              <a:gd name="csX11" fmla="*/ 601417 w 43155219"/>
              <a:gd name="csY11" fmla="*/ 22233523 h 22233523"/>
              <a:gd name="csX12" fmla="*/ 0 w 43155219"/>
              <a:gd name="csY12" fmla="*/ 21632107 h 22233523"/>
              <a:gd name="csX13" fmla="*/ 0 w 43155219"/>
              <a:gd name="csY13" fmla="*/ 601417 h 22233523"/>
              <a:gd name="csX14" fmla="*/ 601417 w 43155219"/>
              <a:gd name="csY14" fmla="*/ 0 h 222335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43155219" h="22233523">
                <a:moveTo>
                  <a:pt x="601417" y="0"/>
                </a:moveTo>
                <a:lnTo>
                  <a:pt x="42553799" y="0"/>
                </a:lnTo>
                <a:cubicBezTo>
                  <a:pt x="42885955" y="0"/>
                  <a:pt x="43155219" y="269264"/>
                  <a:pt x="43155219" y="601417"/>
                </a:cubicBezTo>
                <a:lnTo>
                  <a:pt x="43155219" y="21632107"/>
                </a:lnTo>
                <a:cubicBezTo>
                  <a:pt x="43155219" y="21964259"/>
                  <a:pt x="42885955" y="22233523"/>
                  <a:pt x="42553799" y="22233523"/>
                </a:cubicBezTo>
                <a:lnTo>
                  <a:pt x="23777447" y="22233523"/>
                </a:lnTo>
                <a:lnTo>
                  <a:pt x="23777447" y="21786135"/>
                </a:lnTo>
                <a:cubicBezTo>
                  <a:pt x="23777447" y="21539047"/>
                  <a:pt x="23577143" y="21338745"/>
                  <a:pt x="23330057" y="21338745"/>
                </a:cubicBezTo>
                <a:lnTo>
                  <a:pt x="20264207" y="21338745"/>
                </a:lnTo>
                <a:cubicBezTo>
                  <a:pt x="20017121" y="21338745"/>
                  <a:pt x="19816819" y="21539047"/>
                  <a:pt x="19816819" y="21786135"/>
                </a:cubicBezTo>
                <a:lnTo>
                  <a:pt x="19816819" y="22233523"/>
                </a:lnTo>
                <a:lnTo>
                  <a:pt x="601417" y="22233523"/>
                </a:lnTo>
                <a:cubicBezTo>
                  <a:pt x="269264" y="22233523"/>
                  <a:pt x="0" y="21964259"/>
                  <a:pt x="0" y="21632107"/>
                </a:cubicBezTo>
                <a:lnTo>
                  <a:pt x="0" y="601417"/>
                </a:lnTo>
                <a:cubicBezTo>
                  <a:pt x="0" y="269264"/>
                  <a:pt x="269264" y="0"/>
                  <a:pt x="601417" y="0"/>
                </a:cubicBezTo>
                <a:close/>
              </a:path>
            </a:pathLst>
          </a:custGeom>
          <a:gradFill>
            <a:gsLst>
              <a:gs pos="14000">
                <a:schemeClr val="accent1">
                  <a:alpha val="54000"/>
                  <a:lumMod val="32000"/>
                </a:schemeClr>
              </a:gs>
              <a:gs pos="100000">
                <a:srgbClr val="00FFF8">
                  <a:alpha val="36000"/>
                </a:srgbClr>
              </a:gs>
            </a:gsLst>
            <a:lin ang="0" scaled="0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Snip Same Side Corner Rectangle 6">
            <a:extLst>
              <a:ext uri="{FF2B5EF4-FFF2-40B4-BE49-F238E27FC236}">
                <a16:creationId xmlns:a16="http://schemas.microsoft.com/office/drawing/2014/main" id="{67966E9E-5246-25BA-5F0D-782B4061352C}"/>
              </a:ext>
            </a:extLst>
          </p:cNvPr>
          <p:cNvSpPr/>
          <p:nvPr userDrawn="1"/>
        </p:nvSpPr>
        <p:spPr>
          <a:xfrm>
            <a:off x="20206007" y="23090529"/>
            <a:ext cx="4683511" cy="1289862"/>
          </a:xfrm>
          <a:prstGeom prst="snip2SameRect">
            <a:avLst>
              <a:gd name="adj1" fmla="val 38174"/>
              <a:gd name="adj2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i="0" spc="4000" baseline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LSTC</a:t>
            </a:r>
          </a:p>
        </p:txBody>
      </p:sp>
    </p:spTree>
    <p:extLst>
      <p:ext uri="{BB962C8B-B14F-4D97-AF65-F5344CB8AC3E}">
        <p14:creationId xmlns:p14="http://schemas.microsoft.com/office/powerpoint/2010/main" val="2519873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  <p:txStyles>
    <p:titleStyle>
      <a:lvl1pPr algn="l" defTabSz="3288000" rtl="0" eaLnBrk="1" latinLnBrk="0" hangingPunct="1">
        <a:lnSpc>
          <a:spcPct val="90000"/>
        </a:lnSpc>
        <a:spcBef>
          <a:spcPct val="0"/>
        </a:spcBef>
        <a:buNone/>
        <a:defRPr sz="1582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000" indent="-822000" algn="l" defTabSz="3288000" rtl="0" eaLnBrk="1" latinLnBrk="0" hangingPunct="1">
        <a:lnSpc>
          <a:spcPct val="90000"/>
        </a:lnSpc>
        <a:spcBef>
          <a:spcPts val="3596"/>
        </a:spcBef>
        <a:buFont typeface="Arial" panose="020B0604020202020204" pitchFamily="34" charset="0"/>
        <a:buChar char="•"/>
        <a:defRPr sz="10068" kern="1200">
          <a:solidFill>
            <a:schemeClr val="tx1"/>
          </a:solidFill>
          <a:latin typeface="+mn-lt"/>
          <a:ea typeface="+mn-ea"/>
          <a:cs typeface="+mn-cs"/>
        </a:defRPr>
      </a:lvl1pPr>
      <a:lvl2pPr marL="2466000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8630" kern="1200">
          <a:solidFill>
            <a:schemeClr val="tx1"/>
          </a:solidFill>
          <a:latin typeface="+mn-lt"/>
          <a:ea typeface="+mn-ea"/>
          <a:cs typeface="+mn-cs"/>
        </a:defRPr>
      </a:lvl2pPr>
      <a:lvl3pPr marL="4109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7192" kern="1200">
          <a:solidFill>
            <a:schemeClr val="tx1"/>
          </a:solidFill>
          <a:latin typeface="+mn-lt"/>
          <a:ea typeface="+mn-ea"/>
          <a:cs typeface="+mn-cs"/>
        </a:defRPr>
      </a:lvl3pPr>
      <a:lvl4pPr marL="5753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4pPr>
      <a:lvl5pPr marL="7397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5pPr>
      <a:lvl6pPr marL="9041999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6pPr>
      <a:lvl7pPr marL="10685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7pPr>
      <a:lvl8pPr marL="12329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8pPr>
      <a:lvl9pPr marL="13973998" indent="-822000" algn="l" defTabSz="3288000" rtl="0" eaLnBrk="1" latinLnBrk="0" hangingPunct="1">
        <a:lnSpc>
          <a:spcPct val="90000"/>
        </a:lnSpc>
        <a:spcBef>
          <a:spcPts val="1798"/>
        </a:spcBef>
        <a:buFont typeface="Arial" panose="020B0604020202020204" pitchFamily="34" charset="0"/>
        <a:buChar char="•"/>
        <a:defRPr sz="64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1pPr>
      <a:lvl2pPr marL="164400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2pPr>
      <a:lvl3pPr marL="3288000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3pPr>
      <a:lvl4pPr marL="4931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4pPr>
      <a:lvl5pPr marL="6575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5pPr>
      <a:lvl6pPr marL="8219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6pPr>
      <a:lvl7pPr marL="9863999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7pPr>
      <a:lvl8pPr marL="11507998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8pPr>
      <a:lvl9pPr marL="13151998" algn="l" defTabSz="3288000" rtl="0" eaLnBrk="1" latinLnBrk="0" hangingPunct="1">
        <a:defRPr sz="64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gif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5D52A-1605-8C48-10BC-E76C2DE64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ounded Rectangle 191">
            <a:extLst>
              <a:ext uri="{FF2B5EF4-FFF2-40B4-BE49-F238E27FC236}">
                <a16:creationId xmlns:a16="http://schemas.microsoft.com/office/drawing/2014/main" id="{6A81FB4B-2654-47CB-0E55-BC02E91692CB}"/>
              </a:ext>
            </a:extLst>
          </p:cNvPr>
          <p:cNvSpPr/>
          <p:nvPr/>
        </p:nvSpPr>
        <p:spPr>
          <a:xfrm>
            <a:off x="612153" y="3452286"/>
            <a:ext cx="7931794" cy="5361077"/>
          </a:xfrm>
          <a:prstGeom prst="roundRect">
            <a:avLst>
              <a:gd name="adj" fmla="val 2961"/>
            </a:avLst>
          </a:prstGeom>
          <a:noFill/>
          <a:ln w="38100">
            <a:gradFill flip="none" rotWithShape="1">
              <a:gsLst>
                <a:gs pos="1000">
                  <a:schemeClr val="accent1">
                    <a:lumMod val="5000"/>
                    <a:lumOff val="95000"/>
                    <a:alpha val="16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5400000" scaled="0"/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" name="Rounded Rectangle 158">
            <a:extLst>
              <a:ext uri="{FF2B5EF4-FFF2-40B4-BE49-F238E27FC236}">
                <a16:creationId xmlns:a16="http://schemas.microsoft.com/office/drawing/2014/main" id="{A2892579-4EDF-7165-4784-E12F54294457}"/>
              </a:ext>
            </a:extLst>
          </p:cNvPr>
          <p:cNvSpPr/>
          <p:nvPr/>
        </p:nvSpPr>
        <p:spPr>
          <a:xfrm>
            <a:off x="6052510" y="16940757"/>
            <a:ext cx="6377883" cy="6273434"/>
          </a:xfrm>
          <a:prstGeom prst="roundRect">
            <a:avLst>
              <a:gd name="adj" fmla="val 6462"/>
            </a:avLst>
          </a:prstGeom>
          <a:noFill/>
          <a:ln w="50800">
            <a:gradFill>
              <a:gsLst>
                <a:gs pos="0">
                  <a:schemeClr val="accent1">
                    <a:lumMod val="5000"/>
                    <a:lumOff val="95000"/>
                    <a:alpha val="2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BC58B1-59B9-99F2-3944-57444E2938E2}"/>
              </a:ext>
            </a:extLst>
          </p:cNvPr>
          <p:cNvSpPr txBox="1"/>
          <p:nvPr/>
        </p:nvSpPr>
        <p:spPr>
          <a:xfrm rot="18816421">
            <a:off x="300554" y="13547809"/>
            <a:ext cx="54922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0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LSTC’s DIGITAL JOURNEY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502F10-E22D-F26E-53CD-E63E1F645E49}"/>
              </a:ext>
            </a:extLst>
          </p:cNvPr>
          <p:cNvSpPr txBox="1"/>
          <p:nvPr/>
        </p:nvSpPr>
        <p:spPr>
          <a:xfrm rot="18825733">
            <a:off x="433320" y="13681981"/>
            <a:ext cx="68797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Aims to reduce the  Time / Cost / Complexity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FB00D0-786A-59F0-F6CD-99ED9ECD554D}"/>
              </a:ext>
            </a:extLst>
          </p:cNvPr>
          <p:cNvSpPr txBox="1"/>
          <p:nvPr/>
        </p:nvSpPr>
        <p:spPr>
          <a:xfrm>
            <a:off x="251847" y="19566783"/>
            <a:ext cx="28745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Bioinformatics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AF62F3-8984-FF24-428B-8E262F00FB81}"/>
              </a:ext>
            </a:extLst>
          </p:cNvPr>
          <p:cNvSpPr txBox="1"/>
          <p:nvPr/>
        </p:nvSpPr>
        <p:spPr>
          <a:xfrm>
            <a:off x="4127628" y="15737670"/>
            <a:ext cx="2769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C</a:t>
            </a:r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omputer Vision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661990-6A2D-1129-A050-900ACD3F5D4E}"/>
              </a:ext>
            </a:extLst>
          </p:cNvPr>
          <p:cNvSpPr txBox="1"/>
          <p:nvPr/>
        </p:nvSpPr>
        <p:spPr>
          <a:xfrm>
            <a:off x="12800439" y="8934060"/>
            <a:ext cx="1141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LLMs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871B3ED6-7AA9-542C-57C0-A0BA2533C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76757">
            <a:off x="827315" y="17160374"/>
            <a:ext cx="2406409" cy="2406409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DCE7BBFB-3BE5-4217-289B-2D2CA3128FE2}"/>
              </a:ext>
            </a:extLst>
          </p:cNvPr>
          <p:cNvSpPr txBox="1"/>
          <p:nvPr/>
        </p:nvSpPr>
        <p:spPr>
          <a:xfrm>
            <a:off x="1539299" y="3076870"/>
            <a:ext cx="6744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i="0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LSTC DIGITAL 3D FRAMEWORK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A2D3DE-4A02-0CBD-FB54-8F71D9271C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5928">
            <a:off x="4520847" y="13287117"/>
            <a:ext cx="2406409" cy="24064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EB39208-DFA8-1850-FE58-F19014E24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361068">
            <a:off x="13135660" y="6600264"/>
            <a:ext cx="2406409" cy="24064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13C8E5B-842D-8709-D0C8-C63D403C7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969983">
            <a:off x="18212007" y="4091484"/>
            <a:ext cx="2406409" cy="2406409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0E3C0CE-F920-2F27-D7B2-656C6D498B49}"/>
              </a:ext>
            </a:extLst>
          </p:cNvPr>
          <p:cNvCxnSpPr>
            <a:cxnSpLocks/>
          </p:cNvCxnSpPr>
          <p:nvPr/>
        </p:nvCxnSpPr>
        <p:spPr>
          <a:xfrm flipV="1">
            <a:off x="2959359" y="15726057"/>
            <a:ext cx="1362468" cy="1468336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44EBA38-ED2C-5FE7-926D-4E279F9ECD9B}"/>
              </a:ext>
            </a:extLst>
          </p:cNvPr>
          <p:cNvCxnSpPr>
            <a:cxnSpLocks/>
          </p:cNvCxnSpPr>
          <p:nvPr/>
        </p:nvCxnSpPr>
        <p:spPr>
          <a:xfrm flipV="1">
            <a:off x="11066422" y="8593307"/>
            <a:ext cx="1802086" cy="1266282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202DF68-6E53-8A4A-73C4-87CD94F956AB}"/>
              </a:ext>
            </a:extLst>
          </p:cNvPr>
          <p:cNvCxnSpPr>
            <a:cxnSpLocks/>
          </p:cNvCxnSpPr>
          <p:nvPr/>
        </p:nvCxnSpPr>
        <p:spPr>
          <a:xfrm flipH="1">
            <a:off x="15977622" y="5606835"/>
            <a:ext cx="1852384" cy="976663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5D41E5B-4841-A40F-1C1C-08F9DC43084C}"/>
              </a:ext>
            </a:extLst>
          </p:cNvPr>
          <p:cNvCxnSpPr>
            <a:cxnSpLocks/>
          </p:cNvCxnSpPr>
          <p:nvPr/>
        </p:nvCxnSpPr>
        <p:spPr>
          <a:xfrm flipV="1">
            <a:off x="20882100" y="4008826"/>
            <a:ext cx="823167" cy="334117"/>
          </a:xfrm>
          <a:prstGeom prst="straightConnector1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  <a:tailEnd type="stealt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14FA3D57-3053-2953-D3B0-F8C44EA58774}"/>
              </a:ext>
            </a:extLst>
          </p:cNvPr>
          <p:cNvSpPr txBox="1"/>
          <p:nvPr/>
        </p:nvSpPr>
        <p:spPr>
          <a:xfrm>
            <a:off x="14940425" y="16519945"/>
            <a:ext cx="114742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INTELLIGENCE ACROSS INNOVATIVE  SPECTRUM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A0B7A48-2532-6C2F-B8C7-4862B6802885}"/>
              </a:ext>
            </a:extLst>
          </p:cNvPr>
          <p:cNvGrpSpPr/>
          <p:nvPr/>
        </p:nvGrpSpPr>
        <p:grpSpPr>
          <a:xfrm>
            <a:off x="14894023" y="17709991"/>
            <a:ext cx="11040723" cy="5589529"/>
            <a:chOff x="10023268" y="11400025"/>
            <a:chExt cx="10980223" cy="5558900"/>
          </a:xfrm>
        </p:grpSpPr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2CF6C951-2029-0CB7-D0C8-664139FA19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023268" y="11400025"/>
              <a:ext cx="0" cy="555890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6C5A060F-13F2-B097-19E1-B8A10AAAE20D}"/>
                </a:ext>
              </a:extLst>
            </p:cNvPr>
            <p:cNvCxnSpPr/>
            <p:nvPr/>
          </p:nvCxnSpPr>
          <p:spPr>
            <a:xfrm>
              <a:off x="10023268" y="16958925"/>
              <a:ext cx="10980223" cy="0"/>
            </a:xfrm>
            <a:prstGeom prst="straightConnector1">
              <a:avLst/>
            </a:prstGeom>
            <a:ln w="76200">
              <a:solidFill>
                <a:schemeClr val="bg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3B1D1358-D782-F86D-E30E-71A6A5BD2522}"/>
              </a:ext>
            </a:extLst>
          </p:cNvPr>
          <p:cNvSpPr txBox="1"/>
          <p:nvPr/>
        </p:nvSpPr>
        <p:spPr>
          <a:xfrm>
            <a:off x="15001518" y="22575610"/>
            <a:ext cx="52713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Upstream discovery &amp; safety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11BB55FB-8222-0E7C-88B5-5177C6850E26}"/>
              </a:ext>
            </a:extLst>
          </p:cNvPr>
          <p:cNvSpPr txBox="1"/>
          <p:nvPr/>
        </p:nvSpPr>
        <p:spPr>
          <a:xfrm>
            <a:off x="22654252" y="22283503"/>
            <a:ext cx="3437685" cy="977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Downstream consumer &amp; Yield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09F0468-373C-9330-56F4-82551CEEB190}"/>
              </a:ext>
            </a:extLst>
          </p:cNvPr>
          <p:cNvSpPr txBox="1"/>
          <p:nvPr/>
        </p:nvSpPr>
        <p:spPr>
          <a:xfrm rot="16200000">
            <a:off x="13464403" y="21930966"/>
            <a:ext cx="190949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Micro /</a:t>
            </a:r>
          </a:p>
          <a:p>
            <a:pPr algn="l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 Molecular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43D0B5A1-6CBC-1A21-B396-E500083841F1}"/>
              </a:ext>
            </a:extLst>
          </p:cNvPr>
          <p:cNvSpPr txBox="1"/>
          <p:nvPr/>
        </p:nvSpPr>
        <p:spPr>
          <a:xfrm rot="16200000">
            <a:off x="13485449" y="18654757"/>
            <a:ext cx="17187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Macro /</a:t>
            </a:r>
          </a:p>
          <a:p>
            <a:pPr algn="l"/>
            <a:r>
              <a:rPr lang="en-US" sz="28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 Systemic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EB60B51D-03E4-849E-7067-D93C9A364730}"/>
              </a:ext>
            </a:extLst>
          </p:cNvPr>
          <p:cNvSpPr/>
          <p:nvPr/>
        </p:nvSpPr>
        <p:spPr>
          <a:xfrm>
            <a:off x="17110822" y="17839895"/>
            <a:ext cx="2202375" cy="865092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36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iAyur</a:t>
            </a:r>
            <a:endParaRPr lang="en-US" sz="2800" b="1" dirty="0"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EE97949B-2E21-9743-FF01-F7232CD6DF01}"/>
              </a:ext>
            </a:extLst>
          </p:cNvPr>
          <p:cNvSpPr/>
          <p:nvPr/>
        </p:nvSpPr>
        <p:spPr>
          <a:xfrm>
            <a:off x="23271907" y="17694557"/>
            <a:ext cx="2109898" cy="992577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Computer</a:t>
            </a:r>
          </a:p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Vision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9B18BFE-C7DE-C1D9-1F55-18539872D709}"/>
              </a:ext>
            </a:extLst>
          </p:cNvPr>
          <p:cNvSpPr/>
          <p:nvPr/>
        </p:nvSpPr>
        <p:spPr>
          <a:xfrm>
            <a:off x="23219971" y="19312774"/>
            <a:ext cx="2109898" cy="992577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AI Sensory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AF983175-383D-5630-143F-B3AE9AD7E858}"/>
              </a:ext>
            </a:extLst>
          </p:cNvPr>
          <p:cNvSpPr/>
          <p:nvPr/>
        </p:nvSpPr>
        <p:spPr>
          <a:xfrm>
            <a:off x="20794165" y="20135341"/>
            <a:ext cx="2109898" cy="992577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Microbiome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45224623-2618-C48F-F215-E3A1AED78EE4}"/>
              </a:ext>
            </a:extLst>
          </p:cNvPr>
          <p:cNvSpPr/>
          <p:nvPr/>
        </p:nvSpPr>
        <p:spPr>
          <a:xfrm>
            <a:off x="17287443" y="20198880"/>
            <a:ext cx="2109898" cy="992577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Peplyser</a:t>
            </a:r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66BAB64F-0BE7-82AF-A5B9-D64AEC160C1C}"/>
              </a:ext>
            </a:extLst>
          </p:cNvPr>
          <p:cNvSpPr/>
          <p:nvPr/>
        </p:nvSpPr>
        <p:spPr>
          <a:xfrm>
            <a:off x="15424867" y="21382345"/>
            <a:ext cx="2109898" cy="992577"/>
          </a:xfrm>
          <a:prstGeom prst="roundRect">
            <a:avLst/>
          </a:prstGeom>
          <a:gradFill>
            <a:gsLst>
              <a:gs pos="0">
                <a:schemeClr val="tx1">
                  <a:alpha val="32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chemeClr val="tx2">
                  <a:lumMod val="100000"/>
                  <a:alpha val="79000"/>
                </a:schemeClr>
              </a:gs>
            </a:gsLst>
            <a:lin ang="2700000" scaled="1"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tIns="18000" rIns="18000" bIns="18000" rtlCol="0" anchor="ctr"/>
          <a:lstStyle/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Genome</a:t>
            </a:r>
          </a:p>
          <a:p>
            <a:pPr algn="ctr"/>
            <a:r>
              <a:rPr lang="en-US" sz="2800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Analysis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E96C6F9D-EC56-C6B2-92B1-4678F5C85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585928">
            <a:off x="8769266" y="9715511"/>
            <a:ext cx="2406409" cy="240640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8607969D-2B14-6002-9485-76ED86CF484B}"/>
              </a:ext>
            </a:extLst>
          </p:cNvPr>
          <p:cNvCxnSpPr>
            <a:cxnSpLocks/>
          </p:cNvCxnSpPr>
          <p:nvPr/>
        </p:nvCxnSpPr>
        <p:spPr>
          <a:xfrm flipV="1">
            <a:off x="6939142" y="11834524"/>
            <a:ext cx="1447621" cy="1408251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BD99828B-D99F-377D-53CD-347371A6F869}"/>
              </a:ext>
            </a:extLst>
          </p:cNvPr>
          <p:cNvSpPr txBox="1"/>
          <p:nvPr/>
        </p:nvSpPr>
        <p:spPr>
          <a:xfrm>
            <a:off x="8283453" y="12034592"/>
            <a:ext cx="2884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Deep analytics</a:t>
            </a:r>
          </a:p>
        </p:txBody>
      </p:sp>
      <p:sp>
        <p:nvSpPr>
          <p:cNvPr id="106" name="Freeform 105">
            <a:extLst>
              <a:ext uri="{FF2B5EF4-FFF2-40B4-BE49-F238E27FC236}">
                <a16:creationId xmlns:a16="http://schemas.microsoft.com/office/drawing/2014/main" id="{5EEFEF2E-91C3-E897-0A65-6C0441354498}"/>
              </a:ext>
            </a:extLst>
          </p:cNvPr>
          <p:cNvSpPr/>
          <p:nvPr/>
        </p:nvSpPr>
        <p:spPr>
          <a:xfrm>
            <a:off x="2681292" y="4357967"/>
            <a:ext cx="201771" cy="112959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0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07" name="Freeform 106">
            <a:extLst>
              <a:ext uri="{FF2B5EF4-FFF2-40B4-BE49-F238E27FC236}">
                <a16:creationId xmlns:a16="http://schemas.microsoft.com/office/drawing/2014/main" id="{F4266771-CE87-4069-EDBA-9B3057C79261}"/>
              </a:ext>
            </a:extLst>
          </p:cNvPr>
          <p:cNvSpPr/>
          <p:nvPr/>
        </p:nvSpPr>
        <p:spPr>
          <a:xfrm>
            <a:off x="1308179" y="4359752"/>
            <a:ext cx="307120" cy="182765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84000">
                <a:srgbClr val="061E00">
                  <a:lumMod val="0"/>
                </a:srgbClr>
              </a:gs>
              <a:gs pos="0">
                <a:schemeClr val="accent4"/>
              </a:gs>
            </a:gsLst>
            <a:lin ang="1200000" scaled="0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08" name="Freeform 107">
            <a:extLst>
              <a:ext uri="{FF2B5EF4-FFF2-40B4-BE49-F238E27FC236}">
                <a16:creationId xmlns:a16="http://schemas.microsoft.com/office/drawing/2014/main" id="{21876B3F-B581-8507-99DA-E1AEE915974D}"/>
              </a:ext>
            </a:extLst>
          </p:cNvPr>
          <p:cNvSpPr/>
          <p:nvPr/>
        </p:nvSpPr>
        <p:spPr>
          <a:xfrm>
            <a:off x="1086768" y="4456406"/>
            <a:ext cx="2071275" cy="3270555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FECD1063-23CE-DF9A-0087-CBC412F1A724}"/>
              </a:ext>
            </a:extLst>
          </p:cNvPr>
          <p:cNvSpPr/>
          <p:nvPr/>
        </p:nvSpPr>
        <p:spPr>
          <a:xfrm>
            <a:off x="1158190" y="4599253"/>
            <a:ext cx="1971282" cy="3023362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0" name="Freeform 109">
            <a:extLst>
              <a:ext uri="{FF2B5EF4-FFF2-40B4-BE49-F238E27FC236}">
                <a16:creationId xmlns:a16="http://schemas.microsoft.com/office/drawing/2014/main" id="{68BC3950-5A62-2021-AE9F-D04EE0AB21A3}"/>
              </a:ext>
            </a:extLst>
          </p:cNvPr>
          <p:cNvSpPr/>
          <p:nvPr/>
        </p:nvSpPr>
        <p:spPr>
          <a:xfrm>
            <a:off x="1433170" y="4370466"/>
            <a:ext cx="1364184" cy="59652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4">
                  <a:lumMod val="75000"/>
                </a:schemeClr>
              </a:gs>
              <a:gs pos="100000">
                <a:schemeClr val="accent4"/>
              </a:gs>
              <a:gs pos="0">
                <a:schemeClr val="accent4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61000">
                  <a:schemeClr val="accent4"/>
                </a:gs>
                <a:gs pos="95000">
                  <a:schemeClr val="accent4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3B3B7140-1C9E-1168-A8F5-7FA6079A4E37}"/>
              </a:ext>
            </a:extLst>
          </p:cNvPr>
          <p:cNvSpPr/>
          <p:nvPr/>
        </p:nvSpPr>
        <p:spPr>
          <a:xfrm>
            <a:off x="2021182" y="4947471"/>
            <a:ext cx="171416" cy="8019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black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50554F55-AB24-94E0-714F-9262FD2235E8}"/>
              </a:ext>
            </a:extLst>
          </p:cNvPr>
          <p:cNvSpPr/>
          <p:nvPr/>
        </p:nvSpPr>
        <p:spPr>
          <a:xfrm>
            <a:off x="986621" y="5363481"/>
            <a:ext cx="2214273" cy="76152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DIGITAL</a:t>
            </a:r>
          </a:p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INNOVATION</a:t>
            </a:r>
          </a:p>
        </p:txBody>
      </p:sp>
      <p:sp>
        <p:nvSpPr>
          <p:cNvPr id="116" name="Freeform 115">
            <a:extLst>
              <a:ext uri="{FF2B5EF4-FFF2-40B4-BE49-F238E27FC236}">
                <a16:creationId xmlns:a16="http://schemas.microsoft.com/office/drawing/2014/main" id="{E64A140E-0E62-EB36-D1CA-7C515C3BFEEA}"/>
              </a:ext>
            </a:extLst>
          </p:cNvPr>
          <p:cNvSpPr/>
          <p:nvPr/>
        </p:nvSpPr>
        <p:spPr>
          <a:xfrm>
            <a:off x="5181375" y="4357967"/>
            <a:ext cx="201771" cy="112959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1080000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7" name="Freeform 116">
            <a:extLst>
              <a:ext uri="{FF2B5EF4-FFF2-40B4-BE49-F238E27FC236}">
                <a16:creationId xmlns:a16="http://schemas.microsoft.com/office/drawing/2014/main" id="{CB124A5F-F476-891E-2D4F-E660345FB86A}"/>
              </a:ext>
            </a:extLst>
          </p:cNvPr>
          <p:cNvSpPr/>
          <p:nvPr/>
        </p:nvSpPr>
        <p:spPr>
          <a:xfrm>
            <a:off x="3808262" y="4359752"/>
            <a:ext cx="307120" cy="182765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8" name="Freeform 117">
            <a:extLst>
              <a:ext uri="{FF2B5EF4-FFF2-40B4-BE49-F238E27FC236}">
                <a16:creationId xmlns:a16="http://schemas.microsoft.com/office/drawing/2014/main" id="{D0D6F0EC-A98F-CAD8-E9C0-6D081A3DB053}"/>
              </a:ext>
            </a:extLst>
          </p:cNvPr>
          <p:cNvSpPr/>
          <p:nvPr/>
        </p:nvSpPr>
        <p:spPr>
          <a:xfrm>
            <a:off x="3586851" y="4456406"/>
            <a:ext cx="2071275" cy="3270555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D7DB2C58-1F62-672A-4D6A-0A8500A475BD}"/>
              </a:ext>
            </a:extLst>
          </p:cNvPr>
          <p:cNvSpPr/>
          <p:nvPr/>
        </p:nvSpPr>
        <p:spPr>
          <a:xfrm>
            <a:off x="3658273" y="4599253"/>
            <a:ext cx="1971282" cy="3023362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0" name="Freeform 119">
            <a:extLst>
              <a:ext uri="{FF2B5EF4-FFF2-40B4-BE49-F238E27FC236}">
                <a16:creationId xmlns:a16="http://schemas.microsoft.com/office/drawing/2014/main" id="{2455B720-F403-4C71-6394-E32C830B1A57}"/>
              </a:ext>
            </a:extLst>
          </p:cNvPr>
          <p:cNvSpPr/>
          <p:nvPr/>
        </p:nvSpPr>
        <p:spPr>
          <a:xfrm>
            <a:off x="3933253" y="4370466"/>
            <a:ext cx="1364184" cy="59652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64000">
                <a:schemeClr val="accent3"/>
              </a:gs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61000">
                  <a:schemeClr val="accent3"/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4" name="Freeform 123">
            <a:extLst>
              <a:ext uri="{FF2B5EF4-FFF2-40B4-BE49-F238E27FC236}">
                <a16:creationId xmlns:a16="http://schemas.microsoft.com/office/drawing/2014/main" id="{79CCD700-B14A-C5DA-6F51-DEB3AE2FA13A}"/>
              </a:ext>
            </a:extLst>
          </p:cNvPr>
          <p:cNvSpPr/>
          <p:nvPr/>
        </p:nvSpPr>
        <p:spPr>
          <a:xfrm>
            <a:off x="4521265" y="4947471"/>
            <a:ext cx="171416" cy="8019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black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EAD0763F-DE4E-9E64-6FCD-1B32907D365F}"/>
              </a:ext>
            </a:extLst>
          </p:cNvPr>
          <p:cNvSpPr/>
          <p:nvPr/>
        </p:nvSpPr>
        <p:spPr>
          <a:xfrm>
            <a:off x="3486704" y="5363481"/>
            <a:ext cx="2214273" cy="76152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DIGITAL ADOPTION</a:t>
            </a:r>
          </a:p>
        </p:txBody>
      </p:sp>
      <p:sp>
        <p:nvSpPr>
          <p:cNvPr id="126" name="Freeform 125">
            <a:extLst>
              <a:ext uri="{FF2B5EF4-FFF2-40B4-BE49-F238E27FC236}">
                <a16:creationId xmlns:a16="http://schemas.microsoft.com/office/drawing/2014/main" id="{77123F76-1152-414A-EFE6-F895D74947CB}"/>
              </a:ext>
            </a:extLst>
          </p:cNvPr>
          <p:cNvSpPr/>
          <p:nvPr/>
        </p:nvSpPr>
        <p:spPr>
          <a:xfrm>
            <a:off x="7703760" y="4357967"/>
            <a:ext cx="201771" cy="112959"/>
          </a:xfrm>
          <a:custGeom>
            <a:avLst/>
            <a:gdLst>
              <a:gd name="connsiteX0" fmla="*/ 163830 w 213360"/>
              <a:gd name="connsiteY0" fmla="*/ 0 h 152400"/>
              <a:gd name="connsiteX1" fmla="*/ 213360 w 213360"/>
              <a:gd name="connsiteY1" fmla="*/ 137160 h 152400"/>
              <a:gd name="connsiteX2" fmla="*/ 0 w 213360"/>
              <a:gd name="connsiteY2" fmla="*/ 152400 h 152400"/>
              <a:gd name="connsiteX3" fmla="*/ 163830 w 213360"/>
              <a:gd name="connsiteY3" fmla="*/ 0 h 152400"/>
              <a:gd name="connsiteX0" fmla="*/ 163830 w 222885"/>
              <a:gd name="connsiteY0" fmla="*/ 0 h 160020"/>
              <a:gd name="connsiteX1" fmla="*/ 222885 w 222885"/>
              <a:gd name="connsiteY1" fmla="*/ 160020 h 160020"/>
              <a:gd name="connsiteX2" fmla="*/ 0 w 222885"/>
              <a:gd name="connsiteY2" fmla="*/ 152400 h 160020"/>
              <a:gd name="connsiteX3" fmla="*/ 163830 w 222885"/>
              <a:gd name="connsiteY3" fmla="*/ 0 h 160020"/>
              <a:gd name="connsiteX0" fmla="*/ 171450 w 230505"/>
              <a:gd name="connsiteY0" fmla="*/ 0 h 163830"/>
              <a:gd name="connsiteX1" fmla="*/ 230505 w 230505"/>
              <a:gd name="connsiteY1" fmla="*/ 160020 h 163830"/>
              <a:gd name="connsiteX2" fmla="*/ 0 w 230505"/>
              <a:gd name="connsiteY2" fmla="*/ 163830 h 163830"/>
              <a:gd name="connsiteX3" fmla="*/ 171450 w 230505"/>
              <a:gd name="connsiteY3" fmla="*/ 0 h 163830"/>
              <a:gd name="connsiteX0" fmla="*/ 156210 w 215265"/>
              <a:gd name="connsiteY0" fmla="*/ 0 h 167640"/>
              <a:gd name="connsiteX1" fmla="*/ 215265 w 215265"/>
              <a:gd name="connsiteY1" fmla="*/ 160020 h 167640"/>
              <a:gd name="connsiteX2" fmla="*/ 0 w 215265"/>
              <a:gd name="connsiteY2" fmla="*/ 167640 h 167640"/>
              <a:gd name="connsiteX3" fmla="*/ 156210 w 215265"/>
              <a:gd name="connsiteY3" fmla="*/ 0 h 167640"/>
              <a:gd name="connsiteX0" fmla="*/ 169545 w 215265"/>
              <a:gd name="connsiteY0" fmla="*/ 0 h 131445"/>
              <a:gd name="connsiteX1" fmla="*/ 215265 w 215265"/>
              <a:gd name="connsiteY1" fmla="*/ 123825 h 131445"/>
              <a:gd name="connsiteX2" fmla="*/ 0 w 215265"/>
              <a:gd name="connsiteY2" fmla="*/ 131445 h 131445"/>
              <a:gd name="connsiteX3" fmla="*/ 169545 w 215265"/>
              <a:gd name="connsiteY3" fmla="*/ 0 h 131445"/>
              <a:gd name="connsiteX0" fmla="*/ 154305 w 215265"/>
              <a:gd name="connsiteY0" fmla="*/ 0 h 169545"/>
              <a:gd name="connsiteX1" fmla="*/ 215265 w 215265"/>
              <a:gd name="connsiteY1" fmla="*/ 161925 h 169545"/>
              <a:gd name="connsiteX2" fmla="*/ 0 w 215265"/>
              <a:gd name="connsiteY2" fmla="*/ 169545 h 169545"/>
              <a:gd name="connsiteX3" fmla="*/ 154305 w 215265"/>
              <a:gd name="connsiteY3" fmla="*/ 0 h 169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265" h="169545">
                <a:moveTo>
                  <a:pt x="154305" y="0"/>
                </a:moveTo>
                <a:lnTo>
                  <a:pt x="215265" y="161925"/>
                </a:lnTo>
                <a:lnTo>
                  <a:pt x="0" y="169545"/>
                </a:lnTo>
                <a:lnTo>
                  <a:pt x="154305" y="0"/>
                </a:lnTo>
                <a:close/>
              </a:path>
            </a:pathLst>
          </a:custGeom>
          <a:gradFill flip="none" rotWithShape="1">
            <a:gsLst>
              <a:gs pos="100000">
                <a:schemeClr val="accent2"/>
              </a:gs>
              <a:gs pos="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7" name="Freeform 126">
            <a:extLst>
              <a:ext uri="{FF2B5EF4-FFF2-40B4-BE49-F238E27FC236}">
                <a16:creationId xmlns:a16="http://schemas.microsoft.com/office/drawing/2014/main" id="{7A1D02CF-BBB7-434B-03CB-E61F6A1FD26D}"/>
              </a:ext>
            </a:extLst>
          </p:cNvPr>
          <p:cNvSpPr/>
          <p:nvPr/>
        </p:nvSpPr>
        <p:spPr>
          <a:xfrm>
            <a:off x="6330647" y="4359752"/>
            <a:ext cx="307120" cy="182765"/>
          </a:xfrm>
          <a:custGeom>
            <a:avLst/>
            <a:gdLst>
              <a:gd name="connsiteX0" fmla="*/ 102870 w 327660"/>
              <a:gd name="connsiteY0" fmla="*/ 0 h 270510"/>
              <a:gd name="connsiteX1" fmla="*/ 0 w 327660"/>
              <a:gd name="connsiteY1" fmla="*/ 270510 h 270510"/>
              <a:gd name="connsiteX2" fmla="*/ 327660 w 327660"/>
              <a:gd name="connsiteY2" fmla="*/ 240030 h 270510"/>
              <a:gd name="connsiteX3" fmla="*/ 102870 w 327660"/>
              <a:gd name="connsiteY3" fmla="*/ 0 h 27051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06680 w 327660"/>
              <a:gd name="connsiteY3" fmla="*/ 0 h 274320"/>
              <a:gd name="connsiteX0" fmla="*/ 106680 w 327660"/>
              <a:gd name="connsiteY0" fmla="*/ 0 h 274320"/>
              <a:gd name="connsiteX1" fmla="*/ 0 w 327660"/>
              <a:gd name="connsiteY1" fmla="*/ 274320 h 274320"/>
              <a:gd name="connsiteX2" fmla="*/ 327660 w 327660"/>
              <a:gd name="connsiteY2" fmla="*/ 243840 h 274320"/>
              <a:gd name="connsiteX3" fmla="*/ 173355 w 327660"/>
              <a:gd name="connsiteY3" fmla="*/ 0 h 274320"/>
              <a:gd name="connsiteX4" fmla="*/ 106680 w 327660"/>
              <a:gd name="connsiteY4" fmla="*/ 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660" h="274320">
                <a:moveTo>
                  <a:pt x="106680" y="0"/>
                </a:moveTo>
                <a:lnTo>
                  <a:pt x="0" y="274320"/>
                </a:lnTo>
                <a:lnTo>
                  <a:pt x="327660" y="243840"/>
                </a:lnTo>
                <a:cubicBezTo>
                  <a:pt x="268605" y="179070"/>
                  <a:pt x="232410" y="64770"/>
                  <a:pt x="173355" y="0"/>
                </a:cubicBezTo>
                <a:lnTo>
                  <a:pt x="10668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tx1"/>
              </a:gs>
            </a:gsLst>
            <a:lin ang="0" scaled="1"/>
            <a:tileRect/>
          </a:gra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8" name="Freeform 127">
            <a:extLst>
              <a:ext uri="{FF2B5EF4-FFF2-40B4-BE49-F238E27FC236}">
                <a16:creationId xmlns:a16="http://schemas.microsoft.com/office/drawing/2014/main" id="{C0BF5063-B270-ADC7-0CAE-948A443D426A}"/>
              </a:ext>
            </a:extLst>
          </p:cNvPr>
          <p:cNvSpPr/>
          <p:nvPr/>
        </p:nvSpPr>
        <p:spPr>
          <a:xfrm>
            <a:off x="6109236" y="4456406"/>
            <a:ext cx="2071275" cy="3270555"/>
          </a:xfrm>
          <a:custGeom>
            <a:avLst/>
            <a:gdLst>
              <a:gd name="connsiteX0" fmla="*/ 0 w 2209800"/>
              <a:gd name="connsiteY0" fmla="*/ 144780 h 3931920"/>
              <a:gd name="connsiteX1" fmla="*/ 76200 w 2209800"/>
              <a:gd name="connsiteY1" fmla="*/ 3840480 h 3931920"/>
              <a:gd name="connsiteX2" fmla="*/ 2209800 w 2209800"/>
              <a:gd name="connsiteY2" fmla="*/ 3931920 h 3931920"/>
              <a:gd name="connsiteX3" fmla="*/ 2141220 w 2209800"/>
              <a:gd name="connsiteY3" fmla="*/ 0 h 3931920"/>
              <a:gd name="connsiteX4" fmla="*/ 0 w 2209800"/>
              <a:gd name="connsiteY4" fmla="*/ 144780 h 393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09800" h="3931920">
                <a:moveTo>
                  <a:pt x="0" y="144780"/>
                </a:moveTo>
                <a:lnTo>
                  <a:pt x="76200" y="3840480"/>
                </a:lnTo>
                <a:lnTo>
                  <a:pt x="2209800" y="3931920"/>
                </a:lnTo>
                <a:lnTo>
                  <a:pt x="2141220" y="0"/>
                </a:lnTo>
                <a:lnTo>
                  <a:pt x="0" y="144780"/>
                </a:lnTo>
                <a:close/>
              </a:path>
            </a:pathLst>
          </a:custGeom>
          <a:solidFill>
            <a:srgbClr val="CDCD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E1EF606D-4087-2435-4778-9BD9BB3FC1F3}"/>
              </a:ext>
            </a:extLst>
          </p:cNvPr>
          <p:cNvSpPr/>
          <p:nvPr/>
        </p:nvSpPr>
        <p:spPr>
          <a:xfrm>
            <a:off x="6180658" y="4599253"/>
            <a:ext cx="1971282" cy="3023362"/>
          </a:xfrm>
          <a:prstGeom prst="ellipse">
            <a:avLst/>
          </a:prstGeom>
          <a:gradFill>
            <a:gsLst>
              <a:gs pos="100000">
                <a:schemeClr val="bg1">
                  <a:alpha val="0"/>
                </a:schemeClr>
              </a:gs>
              <a:gs pos="0">
                <a:schemeClr val="bg1"/>
              </a:gs>
            </a:gsLst>
            <a:path path="shap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30" name="Freeform 129">
            <a:extLst>
              <a:ext uri="{FF2B5EF4-FFF2-40B4-BE49-F238E27FC236}">
                <a16:creationId xmlns:a16="http://schemas.microsoft.com/office/drawing/2014/main" id="{903D5E8E-70DD-A39D-18F4-308BF2C3762F}"/>
              </a:ext>
            </a:extLst>
          </p:cNvPr>
          <p:cNvSpPr/>
          <p:nvPr/>
        </p:nvSpPr>
        <p:spPr>
          <a:xfrm>
            <a:off x="6455638" y="4370466"/>
            <a:ext cx="1364184" cy="59652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46000">
                <a:schemeClr val="accent2"/>
              </a:gs>
              <a:gs pos="100000">
                <a:schemeClr val="accent2">
                  <a:lumMod val="75000"/>
                </a:schemeClr>
              </a:gs>
              <a:gs pos="0">
                <a:schemeClr val="accent2">
                  <a:lumMod val="50000"/>
                </a:schemeClr>
              </a:gs>
            </a:gsLst>
            <a:lin ang="5400000" scaled="1"/>
            <a:tileRect/>
          </a:gradFill>
          <a:ln w="28575" cap="sq"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/>
                </a:gs>
                <a:gs pos="95000">
                  <a:schemeClr val="accent2">
                    <a:lumMod val="50000"/>
                  </a:schemeClr>
                </a:gs>
              </a:gsLst>
              <a:lin ang="5400000" scaled="1"/>
              <a:tileRect/>
            </a:gradFill>
            <a:miter lim="800000"/>
          </a:ln>
          <a:effectLst>
            <a:outerShdw blurRad="1016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white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34" name="Freeform 133">
            <a:extLst>
              <a:ext uri="{FF2B5EF4-FFF2-40B4-BE49-F238E27FC236}">
                <a16:creationId xmlns:a16="http://schemas.microsoft.com/office/drawing/2014/main" id="{42FFE410-52D0-FBC4-46B8-A186AFAAACAE}"/>
              </a:ext>
            </a:extLst>
          </p:cNvPr>
          <p:cNvSpPr/>
          <p:nvPr/>
        </p:nvSpPr>
        <p:spPr>
          <a:xfrm>
            <a:off x="7043650" y="4947471"/>
            <a:ext cx="171416" cy="80195"/>
          </a:xfrm>
          <a:custGeom>
            <a:avLst/>
            <a:gdLst>
              <a:gd name="connsiteX0" fmla="*/ 0 w 1455420"/>
              <a:gd name="connsiteY0" fmla="*/ 0 h 895350"/>
              <a:gd name="connsiteX1" fmla="*/ 1455420 w 1455420"/>
              <a:gd name="connsiteY1" fmla="*/ 0 h 895350"/>
              <a:gd name="connsiteX2" fmla="*/ 720090 w 1455420"/>
              <a:gd name="connsiteY2" fmla="*/ 895350 h 895350"/>
              <a:gd name="connsiteX3" fmla="*/ 0 w 1455420"/>
              <a:gd name="connsiteY3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55420" h="895350">
                <a:moveTo>
                  <a:pt x="0" y="0"/>
                </a:moveTo>
                <a:lnTo>
                  <a:pt x="1455420" y="0"/>
                </a:lnTo>
                <a:lnTo>
                  <a:pt x="720090" y="895350"/>
                </a:lnTo>
                <a:lnTo>
                  <a:pt x="0" y="0"/>
                </a:lnTo>
                <a:close/>
              </a:path>
            </a:pathLst>
          </a:custGeom>
          <a:solidFill>
            <a:schemeClr val="lt1">
              <a:alpha val="6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>
              <a:solidFill>
                <a:prstClr val="black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3D524787-EBA6-8D94-057A-A6694457BC7F}"/>
              </a:ext>
            </a:extLst>
          </p:cNvPr>
          <p:cNvSpPr/>
          <p:nvPr/>
        </p:nvSpPr>
        <p:spPr>
          <a:xfrm>
            <a:off x="6009089" y="5363481"/>
            <a:ext cx="2214273" cy="761520"/>
          </a:xfrm>
          <a:prstGeom prst="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91440" tIns="0" rIns="91440" bIns="0" rtlCol="0" anchor="t"/>
          <a:lstStyle/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FOASTERING</a:t>
            </a:r>
          </a:p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DIGITAL</a:t>
            </a:r>
          </a:p>
          <a:p>
            <a:pPr algn="ctr">
              <a:defRPr/>
            </a:pPr>
            <a:r>
              <a:rPr lang="en-US" sz="2000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Arial" pitchFamily="34" charset="0"/>
              </a:rPr>
              <a:t>CULTURE</a:t>
            </a:r>
          </a:p>
        </p:txBody>
      </p: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DCE97D1B-E8E0-CC3F-14E1-220ECB0098F7}"/>
              </a:ext>
            </a:extLst>
          </p:cNvPr>
          <p:cNvGrpSpPr/>
          <p:nvPr/>
        </p:nvGrpSpPr>
        <p:grpSpPr>
          <a:xfrm>
            <a:off x="6405652" y="6878993"/>
            <a:ext cx="1645920" cy="1645920"/>
            <a:chOff x="9601717" y="6577857"/>
            <a:chExt cx="1645920" cy="1645920"/>
          </a:xfrm>
        </p:grpSpPr>
        <p:sp>
          <p:nvSpPr>
            <p:cNvPr id="95" name="Block Arc 94">
              <a:extLst>
                <a:ext uri="{FF2B5EF4-FFF2-40B4-BE49-F238E27FC236}">
                  <a16:creationId xmlns:a16="http://schemas.microsoft.com/office/drawing/2014/main" id="{6CBA3562-8CFE-368C-DB91-5A2073E18B03}"/>
                </a:ext>
              </a:extLst>
            </p:cNvPr>
            <p:cNvSpPr/>
            <p:nvPr/>
          </p:nvSpPr>
          <p:spPr>
            <a:xfrm rot="173104" flipH="1">
              <a:off x="9601717" y="6577857"/>
              <a:ext cx="1645920" cy="1645920"/>
            </a:xfrm>
            <a:prstGeom prst="blockArc">
              <a:avLst/>
            </a:prstGeom>
            <a:gradFill flip="none" rotWithShape="1">
              <a:gsLst>
                <a:gs pos="0">
                  <a:schemeClr val="accent2">
                    <a:shade val="30000"/>
                    <a:satMod val="115000"/>
                  </a:schemeClr>
                </a:gs>
                <a:gs pos="50000">
                  <a:schemeClr val="accent2">
                    <a:shade val="67500"/>
                    <a:satMod val="115000"/>
                  </a:schemeClr>
                </a:gs>
                <a:gs pos="100000">
                  <a:schemeClr val="accent2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6" name="Freeform 95">
              <a:extLst>
                <a:ext uri="{FF2B5EF4-FFF2-40B4-BE49-F238E27FC236}">
                  <a16:creationId xmlns:a16="http://schemas.microsoft.com/office/drawing/2014/main" id="{11D143E4-71B0-69B5-8F89-BB6A87E1C3B4}"/>
                </a:ext>
              </a:extLst>
            </p:cNvPr>
            <p:cNvSpPr/>
            <p:nvPr/>
          </p:nvSpPr>
          <p:spPr>
            <a:xfrm rot="18505570" flipH="1">
              <a:off x="10088009" y="6908213"/>
              <a:ext cx="673333" cy="639263"/>
            </a:xfrm>
            <a:custGeom>
              <a:avLst/>
              <a:gdLst>
                <a:gd name="connsiteX0" fmla="*/ 0 w 1346666"/>
                <a:gd name="connsiteY0" fmla="*/ 0 h 1278526"/>
                <a:gd name="connsiteX1" fmla="*/ 773101 w 1346666"/>
                <a:gd name="connsiteY1" fmla="*/ 612199 h 1278526"/>
                <a:gd name="connsiteX2" fmla="*/ 776406 w 1346666"/>
                <a:gd name="connsiteY2" fmla="*/ 609472 h 1278526"/>
                <a:gd name="connsiteX3" fmla="*/ 980906 w 1346666"/>
                <a:gd name="connsiteY3" fmla="*/ 547006 h 1278526"/>
                <a:gd name="connsiteX4" fmla="*/ 1346666 w 1346666"/>
                <a:gd name="connsiteY4" fmla="*/ 912766 h 1278526"/>
                <a:gd name="connsiteX5" fmla="*/ 980906 w 1346666"/>
                <a:gd name="connsiteY5" fmla="*/ 1278526 h 1278526"/>
                <a:gd name="connsiteX6" fmla="*/ 615146 w 1346666"/>
                <a:gd name="connsiteY6" fmla="*/ 912766 h 1278526"/>
                <a:gd name="connsiteX7" fmla="*/ 643889 w 1346666"/>
                <a:gd name="connsiteY7" fmla="*/ 770396 h 1278526"/>
                <a:gd name="connsiteX8" fmla="*/ 659883 w 1346666"/>
                <a:gd name="connsiteY8" fmla="*/ 740929 h 1278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46666" h="1278526">
                  <a:moveTo>
                    <a:pt x="0" y="0"/>
                  </a:moveTo>
                  <a:lnTo>
                    <a:pt x="773101" y="612199"/>
                  </a:lnTo>
                  <a:lnTo>
                    <a:pt x="776406" y="609472"/>
                  </a:lnTo>
                  <a:cubicBezTo>
                    <a:pt x="834782" y="570034"/>
                    <a:pt x="905155" y="547006"/>
                    <a:pt x="980906" y="547006"/>
                  </a:cubicBezTo>
                  <a:cubicBezTo>
                    <a:pt x="1182910" y="547006"/>
                    <a:pt x="1346666" y="710762"/>
                    <a:pt x="1346666" y="912766"/>
                  </a:cubicBezTo>
                  <a:cubicBezTo>
                    <a:pt x="1346666" y="1114770"/>
                    <a:pt x="1182910" y="1278526"/>
                    <a:pt x="980906" y="1278526"/>
                  </a:cubicBezTo>
                  <a:cubicBezTo>
                    <a:pt x="778902" y="1278526"/>
                    <a:pt x="615146" y="1114770"/>
                    <a:pt x="615146" y="912766"/>
                  </a:cubicBezTo>
                  <a:cubicBezTo>
                    <a:pt x="615146" y="862265"/>
                    <a:pt x="625381" y="814155"/>
                    <a:pt x="643889" y="770396"/>
                  </a:cubicBezTo>
                  <a:lnTo>
                    <a:pt x="659883" y="74092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Block Arc 96">
              <a:extLst>
                <a:ext uri="{FF2B5EF4-FFF2-40B4-BE49-F238E27FC236}">
                  <a16:creationId xmlns:a16="http://schemas.microsoft.com/office/drawing/2014/main" id="{C2F8898F-5B8A-B487-2080-932DF6CFEB1B}"/>
                </a:ext>
              </a:extLst>
            </p:cNvPr>
            <p:cNvSpPr/>
            <p:nvPr/>
          </p:nvSpPr>
          <p:spPr>
            <a:xfrm rot="173104" flipH="1">
              <a:off x="9601717" y="6577857"/>
              <a:ext cx="1645920" cy="1645920"/>
            </a:xfrm>
            <a:prstGeom prst="blockArc">
              <a:avLst>
                <a:gd name="adj1" fmla="val 15261985"/>
                <a:gd name="adj2" fmla="val 0"/>
                <a:gd name="adj3" fmla="val 25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6CA715DF-592E-E8CF-64C9-33002397BB98}"/>
              </a:ext>
            </a:extLst>
          </p:cNvPr>
          <p:cNvGrpSpPr/>
          <p:nvPr/>
        </p:nvGrpSpPr>
        <p:grpSpPr>
          <a:xfrm>
            <a:off x="1396218" y="6862909"/>
            <a:ext cx="1645920" cy="1645920"/>
            <a:chOff x="9642907" y="6564074"/>
            <a:chExt cx="1645920" cy="1645920"/>
          </a:xfrm>
        </p:grpSpPr>
        <p:sp>
          <p:nvSpPr>
            <p:cNvPr id="99" name="Block Arc 98">
              <a:extLst>
                <a:ext uri="{FF2B5EF4-FFF2-40B4-BE49-F238E27FC236}">
                  <a16:creationId xmlns:a16="http://schemas.microsoft.com/office/drawing/2014/main" id="{B32B289D-077B-3391-B95C-6C4B957F495E}"/>
                </a:ext>
              </a:extLst>
            </p:cNvPr>
            <p:cNvSpPr/>
            <p:nvPr/>
          </p:nvSpPr>
          <p:spPr>
            <a:xfrm rot="357556" flipH="1">
              <a:off x="9642907" y="6564074"/>
              <a:ext cx="1645920" cy="1645920"/>
            </a:xfrm>
            <a:prstGeom prst="blockArc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rgbClr val="00F4FF"/>
                </a:gs>
                <a:gs pos="100000">
                  <a:schemeClr val="tx2">
                    <a:lumMod val="90000"/>
                    <a:lumOff val="10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Block Arc 99">
              <a:extLst>
                <a:ext uri="{FF2B5EF4-FFF2-40B4-BE49-F238E27FC236}">
                  <a16:creationId xmlns:a16="http://schemas.microsoft.com/office/drawing/2014/main" id="{6AE98CC1-1973-E5ED-0809-9BB2001DE66F}"/>
                </a:ext>
              </a:extLst>
            </p:cNvPr>
            <p:cNvSpPr/>
            <p:nvPr/>
          </p:nvSpPr>
          <p:spPr>
            <a:xfrm flipH="1">
              <a:off x="9642907" y="6564074"/>
              <a:ext cx="1645920" cy="1645920"/>
            </a:xfrm>
            <a:prstGeom prst="blockArc">
              <a:avLst>
                <a:gd name="adj1" fmla="val 16364271"/>
                <a:gd name="adj2" fmla="val 0"/>
                <a:gd name="adj3" fmla="val 25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1" name="Freeform 100">
              <a:extLst>
                <a:ext uri="{FF2B5EF4-FFF2-40B4-BE49-F238E27FC236}">
                  <a16:creationId xmlns:a16="http://schemas.microsoft.com/office/drawing/2014/main" id="{DDCC4F3C-FBF9-608B-3D38-20BF96428697}"/>
                </a:ext>
              </a:extLst>
            </p:cNvPr>
            <p:cNvSpPr/>
            <p:nvPr/>
          </p:nvSpPr>
          <p:spPr>
            <a:xfrm rot="21265018" flipH="1">
              <a:off x="10256358" y="6729384"/>
              <a:ext cx="365858" cy="864750"/>
            </a:xfrm>
            <a:custGeom>
              <a:avLst/>
              <a:gdLst>
                <a:gd name="connsiteX0" fmla="*/ 358277 w 731716"/>
                <a:gd name="connsiteY0" fmla="*/ 0 h 1729500"/>
                <a:gd name="connsiteX1" fmla="*/ 430706 w 731716"/>
                <a:gd name="connsiteY1" fmla="*/ 1010359 h 1729500"/>
                <a:gd name="connsiteX2" fmla="*/ 480974 w 731716"/>
                <a:gd name="connsiteY2" fmla="*/ 1016469 h 1729500"/>
                <a:gd name="connsiteX3" fmla="*/ 713030 w 731716"/>
                <a:gd name="connsiteY3" fmla="*/ 1478758 h 1729500"/>
                <a:gd name="connsiteX4" fmla="*/ 250742 w 731716"/>
                <a:gd name="connsiteY4" fmla="*/ 1710814 h 1729500"/>
                <a:gd name="connsiteX5" fmla="*/ 18686 w 731716"/>
                <a:gd name="connsiteY5" fmla="*/ 1248525 h 1729500"/>
                <a:gd name="connsiteX6" fmla="*/ 267207 w 731716"/>
                <a:gd name="connsiteY6" fmla="*/ 1011398 h 1729500"/>
                <a:gd name="connsiteX7" fmla="*/ 286014 w 731716"/>
                <a:gd name="connsiteY7" fmla="*/ 1008032 h 172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31716" h="1729500">
                  <a:moveTo>
                    <a:pt x="358277" y="0"/>
                  </a:moveTo>
                  <a:lnTo>
                    <a:pt x="430706" y="1010359"/>
                  </a:lnTo>
                  <a:lnTo>
                    <a:pt x="480974" y="1016469"/>
                  </a:lnTo>
                  <a:cubicBezTo>
                    <a:pt x="672713" y="1080046"/>
                    <a:pt x="776607" y="1287020"/>
                    <a:pt x="713030" y="1478758"/>
                  </a:cubicBezTo>
                  <a:cubicBezTo>
                    <a:pt x="649453" y="1670496"/>
                    <a:pt x="442480" y="1774391"/>
                    <a:pt x="250742" y="1710814"/>
                  </a:cubicBezTo>
                  <a:cubicBezTo>
                    <a:pt x="59003" y="1647237"/>
                    <a:pt x="-44891" y="1440263"/>
                    <a:pt x="18686" y="1248525"/>
                  </a:cubicBezTo>
                  <a:cubicBezTo>
                    <a:pt x="58421" y="1128689"/>
                    <a:pt x="154171" y="1043166"/>
                    <a:pt x="267207" y="1011398"/>
                  </a:cubicBezTo>
                  <a:lnTo>
                    <a:pt x="286014" y="1008032"/>
                  </a:lnTo>
                  <a:close/>
                </a:path>
              </a:pathLst>
            </a:custGeom>
            <a:solidFill>
              <a:srgbClr val="00F4FF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2EA235BA-2E10-F4C9-D6AE-E4765BEE6DE9}"/>
              </a:ext>
            </a:extLst>
          </p:cNvPr>
          <p:cNvGrpSpPr/>
          <p:nvPr/>
        </p:nvGrpSpPr>
        <p:grpSpPr>
          <a:xfrm rot="170322" flipH="1">
            <a:off x="3874902" y="6886219"/>
            <a:ext cx="1645920" cy="1645920"/>
            <a:chOff x="7871011" y="2433918"/>
            <a:chExt cx="3291840" cy="3291840"/>
          </a:xfrm>
        </p:grpSpPr>
        <p:sp>
          <p:nvSpPr>
            <p:cNvPr id="103" name="Block Arc 102">
              <a:extLst>
                <a:ext uri="{FF2B5EF4-FFF2-40B4-BE49-F238E27FC236}">
                  <a16:creationId xmlns:a16="http://schemas.microsoft.com/office/drawing/2014/main" id="{1000B20A-43F2-FA33-E7A3-710BA8828B0B}"/>
                </a:ext>
              </a:extLst>
            </p:cNvPr>
            <p:cNvSpPr/>
            <p:nvPr/>
          </p:nvSpPr>
          <p:spPr>
            <a:xfrm>
              <a:off x="7871011" y="2433918"/>
              <a:ext cx="3291840" cy="3291840"/>
            </a:xfrm>
            <a:prstGeom prst="blockArc">
              <a:avLst/>
            </a:pr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4" name="Freeform 103">
              <a:extLst>
                <a:ext uri="{FF2B5EF4-FFF2-40B4-BE49-F238E27FC236}">
                  <a16:creationId xmlns:a16="http://schemas.microsoft.com/office/drawing/2014/main" id="{E76FD831-55D0-8579-282A-C47F904E97D8}"/>
                </a:ext>
              </a:extLst>
            </p:cNvPr>
            <p:cNvSpPr/>
            <p:nvPr/>
          </p:nvSpPr>
          <p:spPr>
            <a:xfrm rot="18293512">
              <a:off x="8813786" y="2903532"/>
              <a:ext cx="1079316" cy="1513184"/>
            </a:xfrm>
            <a:custGeom>
              <a:avLst/>
              <a:gdLst>
                <a:gd name="connsiteX0" fmla="*/ 1079315 w 1079315"/>
                <a:gd name="connsiteY0" fmla="*/ 0 h 1513184"/>
                <a:gd name="connsiteX1" fmla="*/ 610314 w 1079315"/>
                <a:gd name="connsiteY1" fmla="*/ 877178 h 1513184"/>
                <a:gd name="connsiteX2" fmla="*/ 624392 w 1079315"/>
                <a:gd name="connsiteY2" fmla="*/ 888793 h 1513184"/>
                <a:gd name="connsiteX3" fmla="*/ 731520 w 1079315"/>
                <a:gd name="connsiteY3" fmla="*/ 1147424 h 1513184"/>
                <a:gd name="connsiteX4" fmla="*/ 365760 w 1079315"/>
                <a:gd name="connsiteY4" fmla="*/ 1513184 h 1513184"/>
                <a:gd name="connsiteX5" fmla="*/ 0 w 1079315"/>
                <a:gd name="connsiteY5" fmla="*/ 1147424 h 1513184"/>
                <a:gd name="connsiteX6" fmla="*/ 365760 w 1079315"/>
                <a:gd name="connsiteY6" fmla="*/ 781664 h 1513184"/>
                <a:gd name="connsiteX7" fmla="*/ 439474 w 1079315"/>
                <a:gd name="connsiteY7" fmla="*/ 789095 h 1513184"/>
                <a:gd name="connsiteX8" fmla="*/ 498981 w 1079315"/>
                <a:gd name="connsiteY8" fmla="*/ 807567 h 15131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79315" h="1513184">
                  <a:moveTo>
                    <a:pt x="1079315" y="0"/>
                  </a:moveTo>
                  <a:lnTo>
                    <a:pt x="610314" y="877178"/>
                  </a:lnTo>
                  <a:lnTo>
                    <a:pt x="624392" y="888793"/>
                  </a:lnTo>
                  <a:cubicBezTo>
                    <a:pt x="690581" y="954982"/>
                    <a:pt x="731520" y="1046422"/>
                    <a:pt x="731520" y="1147424"/>
                  </a:cubicBezTo>
                  <a:cubicBezTo>
                    <a:pt x="731520" y="1349428"/>
                    <a:pt x="567764" y="1513184"/>
                    <a:pt x="365760" y="1513184"/>
                  </a:cubicBezTo>
                  <a:cubicBezTo>
                    <a:pt x="163756" y="1513184"/>
                    <a:pt x="0" y="1349428"/>
                    <a:pt x="0" y="1147424"/>
                  </a:cubicBezTo>
                  <a:cubicBezTo>
                    <a:pt x="0" y="945420"/>
                    <a:pt x="163756" y="781664"/>
                    <a:pt x="365760" y="781664"/>
                  </a:cubicBezTo>
                  <a:cubicBezTo>
                    <a:pt x="391011" y="781664"/>
                    <a:pt x="415663" y="784223"/>
                    <a:pt x="439474" y="789095"/>
                  </a:cubicBezTo>
                  <a:lnTo>
                    <a:pt x="498981" y="80756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Block Arc 104">
              <a:extLst>
                <a:ext uri="{FF2B5EF4-FFF2-40B4-BE49-F238E27FC236}">
                  <a16:creationId xmlns:a16="http://schemas.microsoft.com/office/drawing/2014/main" id="{6E472C95-2D0D-B116-1046-C2C29596A085}"/>
                </a:ext>
              </a:extLst>
            </p:cNvPr>
            <p:cNvSpPr/>
            <p:nvPr/>
          </p:nvSpPr>
          <p:spPr>
            <a:xfrm>
              <a:off x="7871011" y="2433918"/>
              <a:ext cx="3291840" cy="3291840"/>
            </a:xfrm>
            <a:prstGeom prst="blockArc">
              <a:avLst>
                <a:gd name="adj1" fmla="val 19549773"/>
                <a:gd name="adj2" fmla="val 0"/>
                <a:gd name="adj3" fmla="val 25000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B0314FD4-8B8F-D853-B305-1D85ABB4B442}"/>
              </a:ext>
            </a:extLst>
          </p:cNvPr>
          <p:cNvSpPr txBox="1"/>
          <p:nvPr/>
        </p:nvSpPr>
        <p:spPr>
          <a:xfrm>
            <a:off x="1086768" y="7762310"/>
            <a:ext cx="2199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Inhouse algorithms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5C90994-5D44-C519-1A77-C2ECF27D4AD0}"/>
              </a:ext>
            </a:extLst>
          </p:cNvPr>
          <p:cNvSpPr txBox="1"/>
          <p:nvPr/>
        </p:nvSpPr>
        <p:spPr>
          <a:xfrm>
            <a:off x="3577240" y="7634299"/>
            <a:ext cx="25319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dirty="0" err="1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DatEasi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  <a:p>
            <a:pPr algn="l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LIMs</a:t>
            </a:r>
          </a:p>
          <a:p>
            <a:pPr algn="l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GenSuite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5DA7B036-2BF8-94F9-ACD3-EFFFDB451551}"/>
              </a:ext>
            </a:extLst>
          </p:cNvPr>
          <p:cNvSpPr txBox="1"/>
          <p:nvPr/>
        </p:nvSpPr>
        <p:spPr>
          <a:xfrm>
            <a:off x="6011951" y="7685805"/>
            <a:ext cx="2531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Digital Day</a:t>
            </a:r>
            <a:endParaRPr lang="en-US" sz="2400" b="1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  <a:p>
            <a:pPr algn="l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Seminars</a:t>
            </a:r>
          </a:p>
        </p:txBody>
      </p:sp>
      <p:sp>
        <p:nvSpPr>
          <p:cNvPr id="147" name="Teardrop 146">
            <a:extLst>
              <a:ext uri="{FF2B5EF4-FFF2-40B4-BE49-F238E27FC236}">
                <a16:creationId xmlns:a16="http://schemas.microsoft.com/office/drawing/2014/main" id="{58ECEB54-2002-D3DE-16C6-8642CEDD944C}"/>
              </a:ext>
            </a:extLst>
          </p:cNvPr>
          <p:cNvSpPr/>
          <p:nvPr/>
        </p:nvSpPr>
        <p:spPr>
          <a:xfrm rot="2764068">
            <a:off x="28134972" y="18035746"/>
            <a:ext cx="3835839" cy="3835839"/>
          </a:xfrm>
          <a:prstGeom prst="teardrop">
            <a:avLst/>
          </a:prstGeom>
          <a:solidFill>
            <a:schemeClr val="bg1">
              <a:alpha val="16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Teardrop 145">
            <a:extLst>
              <a:ext uri="{FF2B5EF4-FFF2-40B4-BE49-F238E27FC236}">
                <a16:creationId xmlns:a16="http://schemas.microsoft.com/office/drawing/2014/main" id="{19E44803-5F38-906E-B500-9EE0E103026A}"/>
              </a:ext>
            </a:extLst>
          </p:cNvPr>
          <p:cNvSpPr/>
          <p:nvPr/>
        </p:nvSpPr>
        <p:spPr>
          <a:xfrm rot="2764068">
            <a:off x="28221727" y="18122501"/>
            <a:ext cx="3662328" cy="3662328"/>
          </a:xfrm>
          <a:prstGeom prst="teardrop">
            <a:avLst/>
          </a:prstGeom>
          <a:gradFill flip="none" rotWithShape="1">
            <a:gsLst>
              <a:gs pos="1000">
                <a:schemeClr val="tx1"/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rgbClr val="00F4FF">
                  <a:alpha val="71000"/>
                  <a:lumMod val="9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D53D0FF9-8D3E-DE6A-59EB-BD7A010B7111}"/>
              </a:ext>
            </a:extLst>
          </p:cNvPr>
          <p:cNvSpPr txBox="1"/>
          <p:nvPr/>
        </p:nvSpPr>
        <p:spPr>
          <a:xfrm>
            <a:off x="28426355" y="19023313"/>
            <a:ext cx="33457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Unified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Federated</a:t>
            </a:r>
          </a:p>
          <a:p>
            <a:pPr algn="ctr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Dat</a:t>
            </a:r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abase</a:t>
            </a:r>
            <a:endParaRPr lang="en-US" sz="32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51" name="Teardrop 150">
            <a:extLst>
              <a:ext uri="{FF2B5EF4-FFF2-40B4-BE49-F238E27FC236}">
                <a16:creationId xmlns:a16="http://schemas.microsoft.com/office/drawing/2014/main" id="{02BAB317-104C-BDBD-A39F-6860A4F10A5B}"/>
              </a:ext>
            </a:extLst>
          </p:cNvPr>
          <p:cNvSpPr/>
          <p:nvPr/>
        </p:nvSpPr>
        <p:spPr>
          <a:xfrm rot="2764068">
            <a:off x="32919510" y="17741231"/>
            <a:ext cx="3835839" cy="3835839"/>
          </a:xfrm>
          <a:prstGeom prst="teardrop">
            <a:avLst/>
          </a:prstGeom>
          <a:solidFill>
            <a:schemeClr val="bg1">
              <a:alpha val="16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ardrop 151">
            <a:extLst>
              <a:ext uri="{FF2B5EF4-FFF2-40B4-BE49-F238E27FC236}">
                <a16:creationId xmlns:a16="http://schemas.microsoft.com/office/drawing/2014/main" id="{7D8FFEB4-BD98-2770-1E62-D89AA9496856}"/>
              </a:ext>
            </a:extLst>
          </p:cNvPr>
          <p:cNvSpPr/>
          <p:nvPr/>
        </p:nvSpPr>
        <p:spPr>
          <a:xfrm rot="2764068">
            <a:off x="33006265" y="17816622"/>
            <a:ext cx="3662328" cy="3662328"/>
          </a:xfrm>
          <a:prstGeom prst="teardrop">
            <a:avLst/>
          </a:prstGeom>
          <a:gradFill flip="none" rotWithShape="1">
            <a:gsLst>
              <a:gs pos="0">
                <a:schemeClr val="tx1">
                  <a:alpha val="64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rgbClr val="00F4FF">
                  <a:alpha val="55000"/>
                </a:srgb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83078743-D3ED-219B-C4A4-8D6C634E0B2B}"/>
              </a:ext>
            </a:extLst>
          </p:cNvPr>
          <p:cNvSpPr txBox="1"/>
          <p:nvPr/>
        </p:nvSpPr>
        <p:spPr>
          <a:xfrm>
            <a:off x="33342049" y="19006190"/>
            <a:ext cx="32518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Domain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Specific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AI Agents</a:t>
            </a:r>
          </a:p>
        </p:txBody>
      </p:sp>
      <p:sp>
        <p:nvSpPr>
          <p:cNvPr id="155" name="Teardrop 154">
            <a:extLst>
              <a:ext uri="{FF2B5EF4-FFF2-40B4-BE49-F238E27FC236}">
                <a16:creationId xmlns:a16="http://schemas.microsoft.com/office/drawing/2014/main" id="{C6DC5CFE-B88D-7500-A56C-822219C94B70}"/>
              </a:ext>
            </a:extLst>
          </p:cNvPr>
          <p:cNvSpPr/>
          <p:nvPr/>
        </p:nvSpPr>
        <p:spPr>
          <a:xfrm rot="2764068">
            <a:off x="37677921" y="17723634"/>
            <a:ext cx="3835839" cy="3835839"/>
          </a:xfrm>
          <a:prstGeom prst="teardrop">
            <a:avLst/>
          </a:prstGeom>
          <a:solidFill>
            <a:schemeClr val="bg1">
              <a:alpha val="16000"/>
            </a:schemeClr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" name="Teardrop 155">
            <a:extLst>
              <a:ext uri="{FF2B5EF4-FFF2-40B4-BE49-F238E27FC236}">
                <a16:creationId xmlns:a16="http://schemas.microsoft.com/office/drawing/2014/main" id="{59776E49-81D4-3E76-9376-EC2A76ECC7AA}"/>
              </a:ext>
            </a:extLst>
          </p:cNvPr>
          <p:cNvSpPr/>
          <p:nvPr/>
        </p:nvSpPr>
        <p:spPr>
          <a:xfrm rot="2764068">
            <a:off x="37764676" y="17810389"/>
            <a:ext cx="3662328" cy="3662328"/>
          </a:xfrm>
          <a:prstGeom prst="teardrop">
            <a:avLst/>
          </a:prstGeom>
          <a:gradFill flip="none" rotWithShape="1">
            <a:gsLst>
              <a:gs pos="0">
                <a:schemeClr val="tx1">
                  <a:alpha val="64000"/>
                </a:schemeClr>
              </a:gs>
              <a:gs pos="100000">
                <a:srgbClr val="00F4FF">
                  <a:alpha val="76000"/>
                </a:srgbClr>
              </a:gs>
              <a:gs pos="100000">
                <a:schemeClr val="accent1">
                  <a:lumMod val="75000"/>
                  <a:alpha val="79000"/>
                </a:schemeClr>
              </a:gs>
              <a:gs pos="100000">
                <a:srgbClr val="00F4FF"/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D519335D-C2B8-E687-E9A8-FD77F5B7C8EC}"/>
              </a:ext>
            </a:extLst>
          </p:cNvPr>
          <p:cNvSpPr txBox="1"/>
          <p:nvPr/>
        </p:nvSpPr>
        <p:spPr>
          <a:xfrm>
            <a:off x="37709790" y="19100401"/>
            <a:ext cx="39407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Responsible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AI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Governance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09F376D9-F53A-8F97-50D6-BD0706A5A255}"/>
              </a:ext>
            </a:extLst>
          </p:cNvPr>
          <p:cNvSpPr txBox="1"/>
          <p:nvPr/>
        </p:nvSpPr>
        <p:spPr>
          <a:xfrm>
            <a:off x="6703224" y="16519945"/>
            <a:ext cx="5137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defRPr>
            </a:lvl1pPr>
          </a:lstStyle>
          <a:p>
            <a:r>
              <a:rPr lang="en-US" sz="3600" dirty="0"/>
              <a:t>CAPACITY BUILDING</a:t>
            </a:r>
          </a:p>
        </p:txBody>
      </p:sp>
      <p:sp>
        <p:nvSpPr>
          <p:cNvPr id="160" name="Rounded Rectangle 159">
            <a:extLst>
              <a:ext uri="{FF2B5EF4-FFF2-40B4-BE49-F238E27FC236}">
                <a16:creationId xmlns:a16="http://schemas.microsoft.com/office/drawing/2014/main" id="{033391A5-C286-28AC-807A-85E15AE7C437}"/>
              </a:ext>
            </a:extLst>
          </p:cNvPr>
          <p:cNvSpPr/>
          <p:nvPr/>
        </p:nvSpPr>
        <p:spPr>
          <a:xfrm>
            <a:off x="27318450" y="16831206"/>
            <a:ext cx="15423219" cy="6534857"/>
          </a:xfrm>
          <a:prstGeom prst="roundRect">
            <a:avLst>
              <a:gd name="adj" fmla="val 6462"/>
            </a:avLst>
          </a:prstGeom>
          <a:noFill/>
          <a:ln w="50800">
            <a:gradFill>
              <a:gsLst>
                <a:gs pos="0">
                  <a:schemeClr val="accent1">
                    <a:lumMod val="5000"/>
                    <a:lumOff val="95000"/>
                    <a:alpha val="2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06392378-1168-3ED4-357D-78291AE8D16E}"/>
              </a:ext>
            </a:extLst>
          </p:cNvPr>
          <p:cNvSpPr txBox="1"/>
          <p:nvPr/>
        </p:nvSpPr>
        <p:spPr>
          <a:xfrm>
            <a:off x="33299775" y="16519945"/>
            <a:ext cx="42720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3200" b="1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defRPr>
            </a:lvl1pPr>
          </a:lstStyle>
          <a:p>
            <a:r>
              <a:rPr lang="en-US" sz="3600" dirty="0"/>
              <a:t>LSTC ROAD MAP</a:t>
            </a:r>
          </a:p>
        </p:txBody>
      </p:sp>
      <p:sp>
        <p:nvSpPr>
          <p:cNvPr id="162" name="Rounded Rectangle 161">
            <a:extLst>
              <a:ext uri="{FF2B5EF4-FFF2-40B4-BE49-F238E27FC236}">
                <a16:creationId xmlns:a16="http://schemas.microsoft.com/office/drawing/2014/main" id="{C4298FB9-3E75-F730-6588-32245C0E58AB}"/>
              </a:ext>
            </a:extLst>
          </p:cNvPr>
          <p:cNvSpPr/>
          <p:nvPr/>
        </p:nvSpPr>
        <p:spPr>
          <a:xfrm>
            <a:off x="14928620" y="16864584"/>
            <a:ext cx="11288690" cy="6468941"/>
          </a:xfrm>
          <a:prstGeom prst="roundRect">
            <a:avLst>
              <a:gd name="adj" fmla="val 6462"/>
            </a:avLst>
          </a:prstGeom>
          <a:noFill/>
          <a:ln w="50800">
            <a:gradFill>
              <a:gsLst>
                <a:gs pos="0">
                  <a:schemeClr val="accent1">
                    <a:lumMod val="5000"/>
                    <a:lumOff val="95000"/>
                    <a:alpha val="2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4082FB63-BF77-1F8B-65F6-69AF6B813051}"/>
              </a:ext>
            </a:extLst>
          </p:cNvPr>
          <p:cNvCxnSpPr>
            <a:cxnSpLocks/>
          </p:cNvCxnSpPr>
          <p:nvPr/>
        </p:nvCxnSpPr>
        <p:spPr>
          <a:xfrm flipV="1">
            <a:off x="20354583" y="17647219"/>
            <a:ext cx="112019" cy="5316264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Connector 190">
            <a:extLst>
              <a:ext uri="{FF2B5EF4-FFF2-40B4-BE49-F238E27FC236}">
                <a16:creationId xmlns:a16="http://schemas.microsoft.com/office/drawing/2014/main" id="{F1B1BE15-2D4E-A788-1F45-C54A4FF9A591}"/>
              </a:ext>
            </a:extLst>
          </p:cNvPr>
          <p:cNvCxnSpPr>
            <a:cxnSpLocks/>
          </p:cNvCxnSpPr>
          <p:nvPr/>
        </p:nvCxnSpPr>
        <p:spPr>
          <a:xfrm rot="16200000" flipV="1">
            <a:off x="20031812" y="17225782"/>
            <a:ext cx="112019" cy="5316264"/>
          </a:xfrm>
          <a:prstGeom prst="line">
            <a:avLst/>
          </a:prstGeom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1000">
                  <a:schemeClr val="accent1">
                    <a:lumMod val="45000"/>
                    <a:lumOff val="5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3" name="Rectangle: Rounded Corners 3">
            <a:extLst>
              <a:ext uri="{FF2B5EF4-FFF2-40B4-BE49-F238E27FC236}">
                <a16:creationId xmlns:a16="http://schemas.microsoft.com/office/drawing/2014/main" id="{F4903729-81D9-7F51-1CB5-E507C43B8A66}"/>
              </a:ext>
            </a:extLst>
          </p:cNvPr>
          <p:cNvSpPr/>
          <p:nvPr/>
        </p:nvSpPr>
        <p:spPr>
          <a:xfrm>
            <a:off x="28367258" y="22435411"/>
            <a:ext cx="13579560" cy="658529"/>
          </a:xfrm>
          <a:prstGeom prst="roundRect">
            <a:avLst>
              <a:gd name="adj" fmla="val 4134"/>
            </a:avLst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9638"/>
            <a:r>
              <a:rPr lang="en-US" sz="28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Segoe UI Semibold" panose="020B0702040204020203" pitchFamily="34" charset="0"/>
              </a:rPr>
              <a:t>LSTC drives to create unified research database for various LLM based domain specific GPTs</a:t>
            </a:r>
            <a:endParaRPr lang="en-IN" sz="28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85C847C-0441-650E-6E3F-698B738E3F3C}"/>
              </a:ext>
            </a:extLst>
          </p:cNvPr>
          <p:cNvSpPr txBox="1"/>
          <p:nvPr/>
        </p:nvSpPr>
        <p:spPr>
          <a:xfrm flipH="1">
            <a:off x="383662" y="8908770"/>
            <a:ext cx="760008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09638"/>
            <a:r>
              <a:rPr lang="en-IN" sz="24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To drive purposeful innovation by transforming LSTC into a data‑centric, simulation‑first, open digital science ecosystem</a:t>
            </a:r>
          </a:p>
        </p:txBody>
      </p:sp>
      <p:sp>
        <p:nvSpPr>
          <p:cNvPr id="199" name="Oval 198">
            <a:extLst>
              <a:ext uri="{FF2B5EF4-FFF2-40B4-BE49-F238E27FC236}">
                <a16:creationId xmlns:a16="http://schemas.microsoft.com/office/drawing/2014/main" id="{407B9E19-CC68-A85D-0C16-2DBE3A6E5CE7}"/>
              </a:ext>
            </a:extLst>
          </p:cNvPr>
          <p:cNvSpPr/>
          <p:nvPr/>
        </p:nvSpPr>
        <p:spPr>
          <a:xfrm>
            <a:off x="945672" y="17292687"/>
            <a:ext cx="2135571" cy="213366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Oval 200">
            <a:extLst>
              <a:ext uri="{FF2B5EF4-FFF2-40B4-BE49-F238E27FC236}">
                <a16:creationId xmlns:a16="http://schemas.microsoft.com/office/drawing/2014/main" id="{EA245D6D-A545-A5E3-01A0-14C19AD9CB10}"/>
              </a:ext>
            </a:extLst>
          </p:cNvPr>
          <p:cNvSpPr/>
          <p:nvPr/>
        </p:nvSpPr>
        <p:spPr>
          <a:xfrm>
            <a:off x="4640421" y="13422539"/>
            <a:ext cx="2135571" cy="2133662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Oval 203">
            <a:extLst>
              <a:ext uri="{FF2B5EF4-FFF2-40B4-BE49-F238E27FC236}">
                <a16:creationId xmlns:a16="http://schemas.microsoft.com/office/drawing/2014/main" id="{F5944388-BEC7-9791-B235-9C6B20D061F4}"/>
              </a:ext>
            </a:extLst>
          </p:cNvPr>
          <p:cNvSpPr/>
          <p:nvPr/>
        </p:nvSpPr>
        <p:spPr>
          <a:xfrm>
            <a:off x="8912722" y="9871250"/>
            <a:ext cx="2135571" cy="2133662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" name="Oval 204">
            <a:extLst>
              <a:ext uri="{FF2B5EF4-FFF2-40B4-BE49-F238E27FC236}">
                <a16:creationId xmlns:a16="http://schemas.microsoft.com/office/drawing/2014/main" id="{C5ABACFC-E43B-D321-37D5-2D564283784E}"/>
              </a:ext>
            </a:extLst>
          </p:cNvPr>
          <p:cNvSpPr/>
          <p:nvPr/>
        </p:nvSpPr>
        <p:spPr>
          <a:xfrm>
            <a:off x="13289296" y="6755820"/>
            <a:ext cx="2135571" cy="213366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Oval 205">
            <a:extLst>
              <a:ext uri="{FF2B5EF4-FFF2-40B4-BE49-F238E27FC236}">
                <a16:creationId xmlns:a16="http://schemas.microsoft.com/office/drawing/2014/main" id="{1A6F84A3-2D8D-219C-924C-BC6B7A6E5454}"/>
              </a:ext>
            </a:extLst>
          </p:cNvPr>
          <p:cNvSpPr/>
          <p:nvPr/>
        </p:nvSpPr>
        <p:spPr>
          <a:xfrm>
            <a:off x="18312580" y="4209970"/>
            <a:ext cx="2135571" cy="213366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" name="Hexagon 210">
            <a:extLst>
              <a:ext uri="{FF2B5EF4-FFF2-40B4-BE49-F238E27FC236}">
                <a16:creationId xmlns:a16="http://schemas.microsoft.com/office/drawing/2014/main" id="{D0CF3C95-29FD-02A2-AE63-F7FFC766235D}"/>
              </a:ext>
            </a:extLst>
          </p:cNvPr>
          <p:cNvSpPr/>
          <p:nvPr/>
        </p:nvSpPr>
        <p:spPr>
          <a:xfrm>
            <a:off x="19260945" y="7522084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Hexagon 211">
            <a:extLst>
              <a:ext uri="{FF2B5EF4-FFF2-40B4-BE49-F238E27FC236}">
                <a16:creationId xmlns:a16="http://schemas.microsoft.com/office/drawing/2014/main" id="{6F569431-97B3-4637-13FB-F88B6F95F9B8}"/>
              </a:ext>
            </a:extLst>
          </p:cNvPr>
          <p:cNvSpPr/>
          <p:nvPr/>
        </p:nvSpPr>
        <p:spPr>
          <a:xfrm>
            <a:off x="24075777" y="4916398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" name="Hexagon 212">
            <a:extLst>
              <a:ext uri="{FF2B5EF4-FFF2-40B4-BE49-F238E27FC236}">
                <a16:creationId xmlns:a16="http://schemas.microsoft.com/office/drawing/2014/main" id="{E2D72212-C8DE-1DE3-9A63-71E4C88F5CD2}"/>
              </a:ext>
            </a:extLst>
          </p:cNvPr>
          <p:cNvSpPr/>
          <p:nvPr/>
        </p:nvSpPr>
        <p:spPr>
          <a:xfrm>
            <a:off x="28931537" y="7494201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" name="Hexagon 213">
            <a:extLst>
              <a:ext uri="{FF2B5EF4-FFF2-40B4-BE49-F238E27FC236}">
                <a16:creationId xmlns:a16="http://schemas.microsoft.com/office/drawing/2014/main" id="{163C2D1D-A2FE-B912-B7C1-194D01CC3432}"/>
              </a:ext>
            </a:extLst>
          </p:cNvPr>
          <p:cNvSpPr/>
          <p:nvPr/>
        </p:nvSpPr>
        <p:spPr>
          <a:xfrm>
            <a:off x="33789254" y="4908088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Hexagon 214">
            <a:extLst>
              <a:ext uri="{FF2B5EF4-FFF2-40B4-BE49-F238E27FC236}">
                <a16:creationId xmlns:a16="http://schemas.microsoft.com/office/drawing/2014/main" id="{3D1BAA77-F9BC-DD33-8DF7-4007E9E322A1}"/>
              </a:ext>
            </a:extLst>
          </p:cNvPr>
          <p:cNvSpPr/>
          <p:nvPr/>
        </p:nvSpPr>
        <p:spPr>
          <a:xfrm>
            <a:off x="37269881" y="10177692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Hexagon 215">
            <a:extLst>
              <a:ext uri="{FF2B5EF4-FFF2-40B4-BE49-F238E27FC236}">
                <a16:creationId xmlns:a16="http://schemas.microsoft.com/office/drawing/2014/main" id="{5E06ED52-2C18-E3CB-10EA-18D43CA870F9}"/>
              </a:ext>
            </a:extLst>
          </p:cNvPr>
          <p:cNvSpPr/>
          <p:nvPr/>
        </p:nvSpPr>
        <p:spPr>
          <a:xfrm>
            <a:off x="14446836" y="10079058"/>
            <a:ext cx="5942471" cy="5122820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7" name="Table 216">
            <a:extLst>
              <a:ext uri="{FF2B5EF4-FFF2-40B4-BE49-F238E27FC236}">
                <a16:creationId xmlns:a16="http://schemas.microsoft.com/office/drawing/2014/main" id="{594620AD-D9EC-B172-516F-97D7AF3EE2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691453"/>
              </p:ext>
            </p:extLst>
          </p:nvPr>
        </p:nvGraphicFramePr>
        <p:xfrm>
          <a:off x="6188538" y="18421859"/>
          <a:ext cx="6137746" cy="46063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485">
                  <a:extLst>
                    <a:ext uri="{9D8B030D-6E8A-4147-A177-3AD203B41FA5}">
                      <a16:colId xmlns:a16="http://schemas.microsoft.com/office/drawing/2014/main" val="3295497853"/>
                    </a:ext>
                  </a:extLst>
                </a:gridCol>
                <a:gridCol w="2516261">
                  <a:extLst>
                    <a:ext uri="{9D8B030D-6E8A-4147-A177-3AD203B41FA5}">
                      <a16:colId xmlns:a16="http://schemas.microsoft.com/office/drawing/2014/main" val="3111924709"/>
                    </a:ext>
                  </a:extLst>
                </a:gridCol>
              </a:tblGrid>
              <a:tr h="49154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Machine Learning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207742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Deep learning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5063788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NLP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5186280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Computer Vision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7632709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Generative AI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322391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Explainable AI (</a:t>
                      </a:r>
                      <a:r>
                        <a:rPr lang="en-US" sz="2000" b="1" i="0" dirty="0" err="1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xAI</a:t>
                      </a:r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1405866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Reinforcement learning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5409425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Quantum AI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874388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Voice AI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4418301"/>
                  </a:ext>
                </a:extLst>
              </a:tr>
              <a:tr h="208515">
                <a:tc>
                  <a:txBody>
                    <a:bodyPr/>
                    <a:lstStyle/>
                    <a:p>
                      <a:r>
                        <a:rPr lang="en-US" sz="2000" b="1" i="0" dirty="0">
                          <a:solidFill>
                            <a:schemeClr val="bg1"/>
                          </a:solidFill>
                          <a:latin typeface="Yu Gothic UI Semibold" panose="020B0500000000000000" pitchFamily="34" charset="-128"/>
                          <a:ea typeface="Yu Gothic UI Semibold" panose="020B0500000000000000" pitchFamily="34" charset="-128"/>
                        </a:rPr>
                        <a:t>AI Hardware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b="1" i="0" dirty="0">
                        <a:solidFill>
                          <a:schemeClr val="bg1"/>
                        </a:solidFill>
                        <a:latin typeface="Yu Gothic UI Semibold" panose="020B0500000000000000" pitchFamily="34" charset="-128"/>
                        <a:ea typeface="Yu Gothic UI Semibold" panose="020B0500000000000000" pitchFamily="34" charset="-128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952698"/>
                  </a:ext>
                </a:extLst>
              </a:tr>
            </a:tbl>
          </a:graphicData>
        </a:graphic>
      </p:graphicFrame>
      <p:sp>
        <p:nvSpPr>
          <p:cNvPr id="218" name="Rounded Rectangle 217">
            <a:extLst>
              <a:ext uri="{FF2B5EF4-FFF2-40B4-BE49-F238E27FC236}">
                <a16:creationId xmlns:a16="http://schemas.microsoft.com/office/drawing/2014/main" id="{6B07E9F2-9407-7E57-0C89-18A8D5BA9B3A}"/>
              </a:ext>
            </a:extLst>
          </p:cNvPr>
          <p:cNvSpPr/>
          <p:nvPr/>
        </p:nvSpPr>
        <p:spPr>
          <a:xfrm>
            <a:off x="9917446" y="18493208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19" name="Rounded Rectangle 218">
            <a:extLst>
              <a:ext uri="{FF2B5EF4-FFF2-40B4-BE49-F238E27FC236}">
                <a16:creationId xmlns:a16="http://schemas.microsoft.com/office/drawing/2014/main" id="{B1E44E82-116D-2D41-6339-78337A6F485F}"/>
              </a:ext>
            </a:extLst>
          </p:cNvPr>
          <p:cNvSpPr/>
          <p:nvPr/>
        </p:nvSpPr>
        <p:spPr>
          <a:xfrm>
            <a:off x="10687404" y="1849320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0" name="Rounded Rectangle 219">
            <a:extLst>
              <a:ext uri="{FF2B5EF4-FFF2-40B4-BE49-F238E27FC236}">
                <a16:creationId xmlns:a16="http://schemas.microsoft.com/office/drawing/2014/main" id="{1FDAE4CB-72D1-5AB2-DE68-CAFCC31C26D9}"/>
              </a:ext>
            </a:extLst>
          </p:cNvPr>
          <p:cNvSpPr/>
          <p:nvPr/>
        </p:nvSpPr>
        <p:spPr>
          <a:xfrm>
            <a:off x="11457362" y="1849320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4" name="Rounded Rectangle 223">
            <a:extLst>
              <a:ext uri="{FF2B5EF4-FFF2-40B4-BE49-F238E27FC236}">
                <a16:creationId xmlns:a16="http://schemas.microsoft.com/office/drawing/2014/main" id="{0A0C9186-A4F0-E646-2028-EBFC7C00A631}"/>
              </a:ext>
            </a:extLst>
          </p:cNvPr>
          <p:cNvSpPr/>
          <p:nvPr/>
        </p:nvSpPr>
        <p:spPr>
          <a:xfrm>
            <a:off x="9911096" y="1794075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FO</a:t>
            </a:r>
          </a:p>
        </p:txBody>
      </p:sp>
      <p:sp>
        <p:nvSpPr>
          <p:cNvPr id="225" name="Rounded Rectangle 224">
            <a:extLst>
              <a:ext uri="{FF2B5EF4-FFF2-40B4-BE49-F238E27FC236}">
                <a16:creationId xmlns:a16="http://schemas.microsoft.com/office/drawing/2014/main" id="{E7C92E2E-525B-FDBB-DCD7-116345B4C314}"/>
              </a:ext>
            </a:extLst>
          </p:cNvPr>
          <p:cNvSpPr/>
          <p:nvPr/>
        </p:nvSpPr>
        <p:spPr>
          <a:xfrm>
            <a:off x="10681054" y="1794075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BA</a:t>
            </a:r>
          </a:p>
        </p:txBody>
      </p:sp>
      <p:sp>
        <p:nvSpPr>
          <p:cNvPr id="226" name="Rounded Rectangle 225">
            <a:extLst>
              <a:ext uri="{FF2B5EF4-FFF2-40B4-BE49-F238E27FC236}">
                <a16:creationId xmlns:a16="http://schemas.microsoft.com/office/drawing/2014/main" id="{23BE9A8F-417D-842C-ABDE-A9D021671228}"/>
              </a:ext>
            </a:extLst>
          </p:cNvPr>
          <p:cNvSpPr/>
          <p:nvPr/>
        </p:nvSpPr>
        <p:spPr>
          <a:xfrm>
            <a:off x="11451012" y="1794075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NA</a:t>
            </a:r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5E152EB3-E1B8-1786-FDF7-6CDBF2FD1198}"/>
              </a:ext>
            </a:extLst>
          </p:cNvPr>
          <p:cNvSpPr txBox="1"/>
          <p:nvPr/>
        </p:nvSpPr>
        <p:spPr bwMode="auto">
          <a:xfrm>
            <a:off x="6065971" y="23314765"/>
            <a:ext cx="6513645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  <a:cs typeface="Segoe UI Semibold" panose="020B0702040204020203" pitchFamily="34" charset="0"/>
              </a:rPr>
              <a:t>FO: Fully Operational  |  BA: Basic Appreciation  | NA: Not Available</a:t>
            </a:r>
          </a:p>
        </p:txBody>
      </p:sp>
      <p:sp>
        <p:nvSpPr>
          <p:cNvPr id="228" name="Rounded Rectangle 227">
            <a:extLst>
              <a:ext uri="{FF2B5EF4-FFF2-40B4-BE49-F238E27FC236}">
                <a16:creationId xmlns:a16="http://schemas.microsoft.com/office/drawing/2014/main" id="{749CF395-D761-D194-CFE7-05C1C83E4B2D}"/>
              </a:ext>
            </a:extLst>
          </p:cNvPr>
          <p:cNvSpPr/>
          <p:nvPr/>
        </p:nvSpPr>
        <p:spPr>
          <a:xfrm>
            <a:off x="9920863" y="18950322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29" name="Rounded Rectangle 228">
            <a:extLst>
              <a:ext uri="{FF2B5EF4-FFF2-40B4-BE49-F238E27FC236}">
                <a16:creationId xmlns:a16="http://schemas.microsoft.com/office/drawing/2014/main" id="{655B66F4-8BBC-598B-DB36-562023CA91D7}"/>
              </a:ext>
            </a:extLst>
          </p:cNvPr>
          <p:cNvSpPr/>
          <p:nvPr/>
        </p:nvSpPr>
        <p:spPr>
          <a:xfrm>
            <a:off x="10690821" y="18950322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0" name="Rounded Rectangle 229">
            <a:extLst>
              <a:ext uri="{FF2B5EF4-FFF2-40B4-BE49-F238E27FC236}">
                <a16:creationId xmlns:a16="http://schemas.microsoft.com/office/drawing/2014/main" id="{FE53ED6A-F3CE-D8EC-3EA2-3ED4A11110F4}"/>
              </a:ext>
            </a:extLst>
          </p:cNvPr>
          <p:cNvSpPr/>
          <p:nvPr/>
        </p:nvSpPr>
        <p:spPr>
          <a:xfrm>
            <a:off x="11460779" y="18950322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1" name="Rounded Rectangle 230">
            <a:extLst>
              <a:ext uri="{FF2B5EF4-FFF2-40B4-BE49-F238E27FC236}">
                <a16:creationId xmlns:a16="http://schemas.microsoft.com/office/drawing/2014/main" id="{DD698837-98ED-C826-033D-360940FB0B8F}"/>
              </a:ext>
            </a:extLst>
          </p:cNvPr>
          <p:cNvSpPr/>
          <p:nvPr/>
        </p:nvSpPr>
        <p:spPr>
          <a:xfrm>
            <a:off x="9935686" y="19403845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32" name="Rounded Rectangle 231">
            <a:extLst>
              <a:ext uri="{FF2B5EF4-FFF2-40B4-BE49-F238E27FC236}">
                <a16:creationId xmlns:a16="http://schemas.microsoft.com/office/drawing/2014/main" id="{7F6E2709-33AC-F35D-9128-BCC03D0F4093}"/>
              </a:ext>
            </a:extLst>
          </p:cNvPr>
          <p:cNvSpPr/>
          <p:nvPr/>
        </p:nvSpPr>
        <p:spPr>
          <a:xfrm>
            <a:off x="10705644" y="19403845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3" name="Rounded Rectangle 232">
            <a:extLst>
              <a:ext uri="{FF2B5EF4-FFF2-40B4-BE49-F238E27FC236}">
                <a16:creationId xmlns:a16="http://schemas.microsoft.com/office/drawing/2014/main" id="{90BC65AC-2061-CAD3-BFDA-4D6A0D00C518}"/>
              </a:ext>
            </a:extLst>
          </p:cNvPr>
          <p:cNvSpPr/>
          <p:nvPr/>
        </p:nvSpPr>
        <p:spPr>
          <a:xfrm>
            <a:off x="11475602" y="19403845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4" name="Rounded Rectangle 233">
            <a:extLst>
              <a:ext uri="{FF2B5EF4-FFF2-40B4-BE49-F238E27FC236}">
                <a16:creationId xmlns:a16="http://schemas.microsoft.com/office/drawing/2014/main" id="{1A8829E7-FECB-CB17-7C20-C8DD7C4AE036}"/>
              </a:ext>
            </a:extLst>
          </p:cNvPr>
          <p:cNvSpPr/>
          <p:nvPr/>
        </p:nvSpPr>
        <p:spPr>
          <a:xfrm>
            <a:off x="9940834" y="1987381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Rounded Rectangle 234">
            <a:extLst>
              <a:ext uri="{FF2B5EF4-FFF2-40B4-BE49-F238E27FC236}">
                <a16:creationId xmlns:a16="http://schemas.microsoft.com/office/drawing/2014/main" id="{7F2A573D-6D88-3EA7-3330-1F6BE5E32C53}"/>
              </a:ext>
            </a:extLst>
          </p:cNvPr>
          <p:cNvSpPr/>
          <p:nvPr/>
        </p:nvSpPr>
        <p:spPr>
          <a:xfrm>
            <a:off x="10710792" y="19873818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36" name="Rounded Rectangle 235">
            <a:extLst>
              <a:ext uri="{FF2B5EF4-FFF2-40B4-BE49-F238E27FC236}">
                <a16:creationId xmlns:a16="http://schemas.microsoft.com/office/drawing/2014/main" id="{D30A3257-91BE-3D6B-2DFE-55963F803D36}"/>
              </a:ext>
            </a:extLst>
          </p:cNvPr>
          <p:cNvSpPr/>
          <p:nvPr/>
        </p:nvSpPr>
        <p:spPr>
          <a:xfrm>
            <a:off x="11480750" y="19873818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7" name="Rounded Rectangle 236">
            <a:extLst>
              <a:ext uri="{FF2B5EF4-FFF2-40B4-BE49-F238E27FC236}">
                <a16:creationId xmlns:a16="http://schemas.microsoft.com/office/drawing/2014/main" id="{67A22C61-7CD9-4894-F32E-DA3A4CC15C60}"/>
              </a:ext>
            </a:extLst>
          </p:cNvPr>
          <p:cNvSpPr/>
          <p:nvPr/>
        </p:nvSpPr>
        <p:spPr>
          <a:xfrm>
            <a:off x="9928563" y="20307609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8" name="Rounded Rectangle 237">
            <a:extLst>
              <a:ext uri="{FF2B5EF4-FFF2-40B4-BE49-F238E27FC236}">
                <a16:creationId xmlns:a16="http://schemas.microsoft.com/office/drawing/2014/main" id="{8BB15A2A-464A-DF75-9925-351589FA6E1E}"/>
              </a:ext>
            </a:extLst>
          </p:cNvPr>
          <p:cNvSpPr/>
          <p:nvPr/>
        </p:nvSpPr>
        <p:spPr>
          <a:xfrm>
            <a:off x="10698521" y="20307609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39" name="Rounded Rectangle 238">
            <a:extLst>
              <a:ext uri="{FF2B5EF4-FFF2-40B4-BE49-F238E27FC236}">
                <a16:creationId xmlns:a16="http://schemas.microsoft.com/office/drawing/2014/main" id="{E87E709D-83BC-8CAD-8DDD-DBB2000D248F}"/>
              </a:ext>
            </a:extLst>
          </p:cNvPr>
          <p:cNvSpPr/>
          <p:nvPr/>
        </p:nvSpPr>
        <p:spPr>
          <a:xfrm>
            <a:off x="11468479" y="20307609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0" name="Rounded Rectangle 239">
            <a:extLst>
              <a:ext uri="{FF2B5EF4-FFF2-40B4-BE49-F238E27FC236}">
                <a16:creationId xmlns:a16="http://schemas.microsoft.com/office/drawing/2014/main" id="{E3A72F56-9076-59D5-A76D-D2753D120414}"/>
              </a:ext>
            </a:extLst>
          </p:cNvPr>
          <p:cNvSpPr/>
          <p:nvPr/>
        </p:nvSpPr>
        <p:spPr>
          <a:xfrm>
            <a:off x="9928244" y="20786630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1" name="Rounded Rectangle 240">
            <a:extLst>
              <a:ext uri="{FF2B5EF4-FFF2-40B4-BE49-F238E27FC236}">
                <a16:creationId xmlns:a16="http://schemas.microsoft.com/office/drawing/2014/main" id="{25ED4283-25F1-ABEF-DAC2-18B4502077B5}"/>
              </a:ext>
            </a:extLst>
          </p:cNvPr>
          <p:cNvSpPr/>
          <p:nvPr/>
        </p:nvSpPr>
        <p:spPr>
          <a:xfrm>
            <a:off x="10698202" y="20786630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2" name="Rounded Rectangle 241">
            <a:extLst>
              <a:ext uri="{FF2B5EF4-FFF2-40B4-BE49-F238E27FC236}">
                <a16:creationId xmlns:a16="http://schemas.microsoft.com/office/drawing/2014/main" id="{BD6D5162-7AD8-BCDE-36FC-76FB91AF9606}"/>
              </a:ext>
            </a:extLst>
          </p:cNvPr>
          <p:cNvSpPr/>
          <p:nvPr/>
        </p:nvSpPr>
        <p:spPr>
          <a:xfrm>
            <a:off x="11468160" y="20786630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243" name="Rounded Rectangle 242">
            <a:extLst>
              <a:ext uri="{FF2B5EF4-FFF2-40B4-BE49-F238E27FC236}">
                <a16:creationId xmlns:a16="http://schemas.microsoft.com/office/drawing/2014/main" id="{7CB27BE0-6568-A082-CDA8-72F0209A4C15}"/>
              </a:ext>
            </a:extLst>
          </p:cNvPr>
          <p:cNvSpPr/>
          <p:nvPr/>
        </p:nvSpPr>
        <p:spPr>
          <a:xfrm>
            <a:off x="9931661" y="21243744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✓</a:t>
            </a:r>
          </a:p>
        </p:txBody>
      </p:sp>
      <p:sp>
        <p:nvSpPr>
          <p:cNvPr id="244" name="Rounded Rectangle 243">
            <a:extLst>
              <a:ext uri="{FF2B5EF4-FFF2-40B4-BE49-F238E27FC236}">
                <a16:creationId xmlns:a16="http://schemas.microsoft.com/office/drawing/2014/main" id="{44336DC5-C166-7ED9-A092-F892FF2636D0}"/>
              </a:ext>
            </a:extLst>
          </p:cNvPr>
          <p:cNvSpPr/>
          <p:nvPr/>
        </p:nvSpPr>
        <p:spPr>
          <a:xfrm>
            <a:off x="10701619" y="21243744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5" name="Rounded Rectangle 244">
            <a:extLst>
              <a:ext uri="{FF2B5EF4-FFF2-40B4-BE49-F238E27FC236}">
                <a16:creationId xmlns:a16="http://schemas.microsoft.com/office/drawing/2014/main" id="{4F2EE7BC-53A1-B276-8A18-16E33C75E976}"/>
              </a:ext>
            </a:extLst>
          </p:cNvPr>
          <p:cNvSpPr/>
          <p:nvPr/>
        </p:nvSpPr>
        <p:spPr>
          <a:xfrm>
            <a:off x="11471577" y="21243744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6" name="Rounded Rectangle 245">
            <a:extLst>
              <a:ext uri="{FF2B5EF4-FFF2-40B4-BE49-F238E27FC236}">
                <a16:creationId xmlns:a16="http://schemas.microsoft.com/office/drawing/2014/main" id="{62DCF6BD-E75D-9A75-0685-43AB615919D5}"/>
              </a:ext>
            </a:extLst>
          </p:cNvPr>
          <p:cNvSpPr/>
          <p:nvPr/>
        </p:nvSpPr>
        <p:spPr>
          <a:xfrm>
            <a:off x="9946484" y="21697267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7" name="Rounded Rectangle 246">
            <a:extLst>
              <a:ext uri="{FF2B5EF4-FFF2-40B4-BE49-F238E27FC236}">
                <a16:creationId xmlns:a16="http://schemas.microsoft.com/office/drawing/2014/main" id="{43609B6C-421A-D726-130C-C31F5B3B573C}"/>
              </a:ext>
            </a:extLst>
          </p:cNvPr>
          <p:cNvSpPr/>
          <p:nvPr/>
        </p:nvSpPr>
        <p:spPr>
          <a:xfrm>
            <a:off x="10716442" y="21697267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8" name="Rounded Rectangle 247">
            <a:extLst>
              <a:ext uri="{FF2B5EF4-FFF2-40B4-BE49-F238E27FC236}">
                <a16:creationId xmlns:a16="http://schemas.microsoft.com/office/drawing/2014/main" id="{E8943BCD-341B-E726-C2F0-5F290378A69C}"/>
              </a:ext>
            </a:extLst>
          </p:cNvPr>
          <p:cNvSpPr/>
          <p:nvPr/>
        </p:nvSpPr>
        <p:spPr>
          <a:xfrm>
            <a:off x="11486400" y="21697267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249" name="Rounded Rectangle 248">
            <a:extLst>
              <a:ext uri="{FF2B5EF4-FFF2-40B4-BE49-F238E27FC236}">
                <a16:creationId xmlns:a16="http://schemas.microsoft.com/office/drawing/2014/main" id="{2604A523-19CF-ACDD-530D-7E27CC48CF92}"/>
              </a:ext>
            </a:extLst>
          </p:cNvPr>
          <p:cNvSpPr/>
          <p:nvPr/>
        </p:nvSpPr>
        <p:spPr>
          <a:xfrm>
            <a:off x="9951632" y="22167240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0" name="Rounded Rectangle 249">
            <a:extLst>
              <a:ext uri="{FF2B5EF4-FFF2-40B4-BE49-F238E27FC236}">
                <a16:creationId xmlns:a16="http://schemas.microsoft.com/office/drawing/2014/main" id="{1A20B559-45C6-942D-7DFB-666271E2F903}"/>
              </a:ext>
            </a:extLst>
          </p:cNvPr>
          <p:cNvSpPr/>
          <p:nvPr/>
        </p:nvSpPr>
        <p:spPr>
          <a:xfrm>
            <a:off x="10721590" y="22167240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1" name="Rounded Rectangle 250">
            <a:extLst>
              <a:ext uri="{FF2B5EF4-FFF2-40B4-BE49-F238E27FC236}">
                <a16:creationId xmlns:a16="http://schemas.microsoft.com/office/drawing/2014/main" id="{5F4663E2-2983-1BDC-5E76-21ED4F3CEC31}"/>
              </a:ext>
            </a:extLst>
          </p:cNvPr>
          <p:cNvSpPr/>
          <p:nvPr/>
        </p:nvSpPr>
        <p:spPr>
          <a:xfrm>
            <a:off x="11491548" y="22167240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252" name="Rounded Rectangle 251">
            <a:extLst>
              <a:ext uri="{FF2B5EF4-FFF2-40B4-BE49-F238E27FC236}">
                <a16:creationId xmlns:a16="http://schemas.microsoft.com/office/drawing/2014/main" id="{FA2E4AB1-E7C1-AEAA-E2D7-70F8F6A3336A}"/>
              </a:ext>
            </a:extLst>
          </p:cNvPr>
          <p:cNvSpPr/>
          <p:nvPr/>
        </p:nvSpPr>
        <p:spPr>
          <a:xfrm>
            <a:off x="9939361" y="22601031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3" name="Rounded Rectangle 252">
            <a:extLst>
              <a:ext uri="{FF2B5EF4-FFF2-40B4-BE49-F238E27FC236}">
                <a16:creationId xmlns:a16="http://schemas.microsoft.com/office/drawing/2014/main" id="{008A8AC1-069D-8F80-09BD-0B54BD6C0846}"/>
              </a:ext>
            </a:extLst>
          </p:cNvPr>
          <p:cNvSpPr/>
          <p:nvPr/>
        </p:nvSpPr>
        <p:spPr>
          <a:xfrm>
            <a:off x="10709319" y="22601031"/>
            <a:ext cx="654836" cy="362452"/>
          </a:xfrm>
          <a:prstGeom prst="roundRect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4" name="Rounded Rectangle 253">
            <a:extLst>
              <a:ext uri="{FF2B5EF4-FFF2-40B4-BE49-F238E27FC236}">
                <a16:creationId xmlns:a16="http://schemas.microsoft.com/office/drawing/2014/main" id="{B05AC606-1638-E0D7-CBCA-CEC614D941D3}"/>
              </a:ext>
            </a:extLst>
          </p:cNvPr>
          <p:cNvSpPr/>
          <p:nvPr/>
        </p:nvSpPr>
        <p:spPr>
          <a:xfrm>
            <a:off x="11479277" y="22601031"/>
            <a:ext cx="654836" cy="362452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255" name="Hexagon 254">
            <a:extLst>
              <a:ext uri="{FF2B5EF4-FFF2-40B4-BE49-F238E27FC236}">
                <a16:creationId xmlns:a16="http://schemas.microsoft.com/office/drawing/2014/main" id="{AFA2FF92-5034-1C9F-080A-318BDA07E178}"/>
              </a:ext>
            </a:extLst>
          </p:cNvPr>
          <p:cNvSpPr/>
          <p:nvPr/>
        </p:nvSpPr>
        <p:spPr>
          <a:xfrm>
            <a:off x="27463683" y="12776067"/>
            <a:ext cx="3294733" cy="2840287"/>
          </a:xfrm>
          <a:prstGeom prst="hexagon">
            <a:avLst/>
          </a:prstGeom>
          <a:noFill/>
          <a:ln w="762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Hexagon 255">
            <a:extLst>
              <a:ext uri="{FF2B5EF4-FFF2-40B4-BE49-F238E27FC236}">
                <a16:creationId xmlns:a16="http://schemas.microsoft.com/office/drawing/2014/main" id="{94360227-6C36-E5B6-91CB-7459DD85F46B}"/>
              </a:ext>
            </a:extLst>
          </p:cNvPr>
          <p:cNvSpPr/>
          <p:nvPr/>
        </p:nvSpPr>
        <p:spPr>
          <a:xfrm>
            <a:off x="23773516" y="12801600"/>
            <a:ext cx="1199155" cy="1033754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7" name="Hexagon 256">
            <a:extLst>
              <a:ext uri="{FF2B5EF4-FFF2-40B4-BE49-F238E27FC236}">
                <a16:creationId xmlns:a16="http://schemas.microsoft.com/office/drawing/2014/main" id="{D88D3643-95A3-7AB9-5ABD-87F79D8E36ED}"/>
              </a:ext>
            </a:extLst>
          </p:cNvPr>
          <p:cNvSpPr/>
          <p:nvPr/>
        </p:nvSpPr>
        <p:spPr>
          <a:xfrm>
            <a:off x="39896328" y="7007607"/>
            <a:ext cx="1199155" cy="1033754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8" name="Hexagon 257">
            <a:extLst>
              <a:ext uri="{FF2B5EF4-FFF2-40B4-BE49-F238E27FC236}">
                <a16:creationId xmlns:a16="http://schemas.microsoft.com/office/drawing/2014/main" id="{5D94CD47-23BD-D407-0383-D27B5DAE5CC9}"/>
              </a:ext>
            </a:extLst>
          </p:cNvPr>
          <p:cNvSpPr/>
          <p:nvPr/>
        </p:nvSpPr>
        <p:spPr>
          <a:xfrm>
            <a:off x="35989964" y="12254241"/>
            <a:ext cx="1199155" cy="1033754"/>
          </a:xfrm>
          <a:prstGeom prst="hexagon">
            <a:avLst/>
          </a:prstGeom>
          <a:noFill/>
          <a:ln w="508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9" name="Hexagon 258">
            <a:extLst>
              <a:ext uri="{FF2B5EF4-FFF2-40B4-BE49-F238E27FC236}">
                <a16:creationId xmlns:a16="http://schemas.microsoft.com/office/drawing/2014/main" id="{C4D47FA9-65E5-6EE5-AA26-B450B8765DEB}"/>
              </a:ext>
            </a:extLst>
          </p:cNvPr>
          <p:cNvSpPr/>
          <p:nvPr/>
        </p:nvSpPr>
        <p:spPr>
          <a:xfrm>
            <a:off x="30887562" y="14062772"/>
            <a:ext cx="350320" cy="302000"/>
          </a:xfrm>
          <a:prstGeom prst="hexagon">
            <a:avLst/>
          </a:prstGeom>
          <a:noFill/>
          <a:ln w="381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0" name="Hexagon 259">
            <a:extLst>
              <a:ext uri="{FF2B5EF4-FFF2-40B4-BE49-F238E27FC236}">
                <a16:creationId xmlns:a16="http://schemas.microsoft.com/office/drawing/2014/main" id="{D4D79F0D-4122-C4D5-ADFB-EB1CBC52684B}"/>
              </a:ext>
            </a:extLst>
          </p:cNvPr>
          <p:cNvSpPr/>
          <p:nvPr/>
        </p:nvSpPr>
        <p:spPr>
          <a:xfrm>
            <a:off x="24224520" y="5050007"/>
            <a:ext cx="5650392" cy="4952645"/>
          </a:xfrm>
          <a:prstGeom prst="hexagon">
            <a:avLst/>
          </a:prstGeom>
          <a:blipFill>
            <a:blip r:embed="rId8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Hexagon 260">
            <a:extLst>
              <a:ext uri="{FF2B5EF4-FFF2-40B4-BE49-F238E27FC236}">
                <a16:creationId xmlns:a16="http://schemas.microsoft.com/office/drawing/2014/main" id="{E23B544D-0BE6-B016-83EB-28B801B959A9}"/>
              </a:ext>
            </a:extLst>
          </p:cNvPr>
          <p:cNvSpPr/>
          <p:nvPr/>
        </p:nvSpPr>
        <p:spPr>
          <a:xfrm>
            <a:off x="29084113" y="7572198"/>
            <a:ext cx="5650392" cy="4952645"/>
          </a:xfrm>
          <a:prstGeom prst="hexagon">
            <a:avLst/>
          </a:prstGeom>
          <a:blipFill>
            <a:blip r:embed="rId9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2" name="Hexagon 261">
            <a:extLst>
              <a:ext uri="{FF2B5EF4-FFF2-40B4-BE49-F238E27FC236}">
                <a16:creationId xmlns:a16="http://schemas.microsoft.com/office/drawing/2014/main" id="{9E451F72-9FCB-4A0B-E31F-985BB21F0CCB}"/>
              </a:ext>
            </a:extLst>
          </p:cNvPr>
          <p:cNvSpPr/>
          <p:nvPr/>
        </p:nvSpPr>
        <p:spPr>
          <a:xfrm>
            <a:off x="33961214" y="4971629"/>
            <a:ext cx="5650392" cy="4952645"/>
          </a:xfrm>
          <a:prstGeom prst="hexagon">
            <a:avLst/>
          </a:prstGeom>
          <a:blipFill>
            <a:blip r:embed="rId10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Hexagon 262">
            <a:extLst>
              <a:ext uri="{FF2B5EF4-FFF2-40B4-BE49-F238E27FC236}">
                <a16:creationId xmlns:a16="http://schemas.microsoft.com/office/drawing/2014/main" id="{8D9F79D9-DD9F-22BA-3675-3847B95F6074}"/>
              </a:ext>
            </a:extLst>
          </p:cNvPr>
          <p:cNvSpPr/>
          <p:nvPr/>
        </p:nvSpPr>
        <p:spPr>
          <a:xfrm>
            <a:off x="37452763" y="10290553"/>
            <a:ext cx="5650392" cy="4952645"/>
          </a:xfrm>
          <a:prstGeom prst="hexagon">
            <a:avLst/>
          </a:prstGeom>
          <a:blipFill>
            <a:blip r:embed="rId11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4" name="Hexagon 263">
            <a:extLst>
              <a:ext uri="{FF2B5EF4-FFF2-40B4-BE49-F238E27FC236}">
                <a16:creationId xmlns:a16="http://schemas.microsoft.com/office/drawing/2014/main" id="{21C63436-13F5-C3A8-4F87-FF98E239333F}"/>
              </a:ext>
            </a:extLst>
          </p:cNvPr>
          <p:cNvSpPr/>
          <p:nvPr/>
        </p:nvSpPr>
        <p:spPr>
          <a:xfrm>
            <a:off x="19447963" y="7580319"/>
            <a:ext cx="5650392" cy="4952645"/>
          </a:xfrm>
          <a:prstGeom prst="hexagon">
            <a:avLst/>
          </a:prstGeom>
          <a:blipFill>
            <a:blip r:embed="rId12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Hexagon 264">
            <a:extLst>
              <a:ext uri="{FF2B5EF4-FFF2-40B4-BE49-F238E27FC236}">
                <a16:creationId xmlns:a16="http://schemas.microsoft.com/office/drawing/2014/main" id="{06291E7E-AE0F-98EC-80EB-A7ED621A55C9}"/>
              </a:ext>
            </a:extLst>
          </p:cNvPr>
          <p:cNvSpPr/>
          <p:nvPr/>
        </p:nvSpPr>
        <p:spPr>
          <a:xfrm>
            <a:off x="14596338" y="10134464"/>
            <a:ext cx="5650392" cy="4952645"/>
          </a:xfrm>
          <a:prstGeom prst="hexagon">
            <a:avLst/>
          </a:prstGeom>
          <a:blipFill>
            <a:blip r:embed="rId13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0E587042-2DCE-EBF1-D423-8A5DDBA58610}"/>
              </a:ext>
            </a:extLst>
          </p:cNvPr>
          <p:cNvSpPr txBox="1"/>
          <p:nvPr/>
        </p:nvSpPr>
        <p:spPr>
          <a:xfrm>
            <a:off x="15359895" y="15255413"/>
            <a:ext cx="3855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Converting Genomic complexity into predictive intelligence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E932DE8D-EF33-E201-7B14-32D3A8DACC91}"/>
              </a:ext>
            </a:extLst>
          </p:cNvPr>
          <p:cNvSpPr txBox="1"/>
          <p:nvPr/>
        </p:nvSpPr>
        <p:spPr>
          <a:xfrm>
            <a:off x="15351283" y="9523295"/>
            <a:ext cx="3884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i="0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GENOME ANALYSIS</a:t>
            </a:r>
          </a:p>
        </p:txBody>
      </p:sp>
      <p:sp>
        <p:nvSpPr>
          <p:cNvPr id="268" name="TextBox 267">
            <a:extLst>
              <a:ext uri="{FF2B5EF4-FFF2-40B4-BE49-F238E27FC236}">
                <a16:creationId xmlns:a16="http://schemas.microsoft.com/office/drawing/2014/main" id="{662ABFD4-4D2A-537C-8DB9-0C709FF36447}"/>
              </a:ext>
            </a:extLst>
          </p:cNvPr>
          <p:cNvSpPr txBox="1"/>
          <p:nvPr/>
        </p:nvSpPr>
        <p:spPr>
          <a:xfrm>
            <a:off x="20302164" y="6909045"/>
            <a:ext cx="39789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i="0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SATELLITE IMAGING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3FF992A0-7EFE-1754-B20B-54D98B1A36A9}"/>
              </a:ext>
            </a:extLst>
          </p:cNvPr>
          <p:cNvSpPr txBox="1"/>
          <p:nvPr/>
        </p:nvSpPr>
        <p:spPr>
          <a:xfrm>
            <a:off x="25791942" y="4401350"/>
            <a:ext cx="2504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SENSORY IQ</a:t>
            </a:r>
            <a:endParaRPr lang="en-US" sz="3200" b="1" i="0" dirty="0">
              <a:solidFill>
                <a:srgbClr val="00F4FF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0" name="TextBox 269">
            <a:extLst>
              <a:ext uri="{FF2B5EF4-FFF2-40B4-BE49-F238E27FC236}">
                <a16:creationId xmlns:a16="http://schemas.microsoft.com/office/drawing/2014/main" id="{F4E5A797-604E-04FD-F0C8-F11E00D45907}"/>
              </a:ext>
            </a:extLst>
          </p:cNvPr>
          <p:cNvSpPr txBox="1"/>
          <p:nvPr/>
        </p:nvSpPr>
        <p:spPr>
          <a:xfrm>
            <a:off x="38604691" y="9705778"/>
            <a:ext cx="2983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CHEMISTHESIS</a:t>
            </a:r>
            <a:endParaRPr lang="en-US" sz="3200" b="1" i="0" dirty="0">
              <a:solidFill>
                <a:srgbClr val="00F4FF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C118EC1F-A3EA-F5F4-6421-B7521D1122D4}"/>
              </a:ext>
            </a:extLst>
          </p:cNvPr>
          <p:cNvSpPr txBox="1"/>
          <p:nvPr/>
        </p:nvSpPr>
        <p:spPr>
          <a:xfrm>
            <a:off x="35030059" y="10157624"/>
            <a:ext cx="3619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 GPT system for Ayurvedic knowledge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1BC2763C-2786-5AB9-3875-F14E274F7DFF}"/>
              </a:ext>
            </a:extLst>
          </p:cNvPr>
          <p:cNvSpPr txBox="1"/>
          <p:nvPr/>
        </p:nvSpPr>
        <p:spPr>
          <a:xfrm>
            <a:off x="38548678" y="15481533"/>
            <a:ext cx="5083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Accelerates discovery virtual molecular screening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3" name="TextBox 272">
            <a:extLst>
              <a:ext uri="{FF2B5EF4-FFF2-40B4-BE49-F238E27FC236}">
                <a16:creationId xmlns:a16="http://schemas.microsoft.com/office/drawing/2014/main" id="{4525DC4D-9602-834F-5ACA-F232C820E982}"/>
              </a:ext>
            </a:extLst>
          </p:cNvPr>
          <p:cNvSpPr txBox="1"/>
          <p:nvPr/>
        </p:nvSpPr>
        <p:spPr>
          <a:xfrm>
            <a:off x="31030540" y="6909045"/>
            <a:ext cx="2007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PEPLYSER</a:t>
            </a:r>
            <a:endParaRPr lang="en-US" sz="3200" b="1" i="0" dirty="0">
              <a:solidFill>
                <a:srgbClr val="00F4FF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5" name="TextBox 274">
            <a:extLst>
              <a:ext uri="{FF2B5EF4-FFF2-40B4-BE49-F238E27FC236}">
                <a16:creationId xmlns:a16="http://schemas.microsoft.com/office/drawing/2014/main" id="{7511EB4E-EB13-2397-497C-77B085890023}"/>
              </a:ext>
            </a:extLst>
          </p:cNvPr>
          <p:cNvSpPr txBox="1"/>
          <p:nvPr/>
        </p:nvSpPr>
        <p:spPr>
          <a:xfrm>
            <a:off x="35968577" y="4361253"/>
            <a:ext cx="23578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iAYUR </a:t>
            </a:r>
            <a:endParaRPr lang="en-US" dirty="0">
              <a:solidFill>
                <a:srgbClr val="00F4FF"/>
              </a:solidFill>
            </a:endParaRPr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0E9A6785-0E36-D5D4-1E29-366033E9E508}"/>
              </a:ext>
            </a:extLst>
          </p:cNvPr>
          <p:cNvSpPr txBox="1"/>
          <p:nvPr/>
        </p:nvSpPr>
        <p:spPr>
          <a:xfrm>
            <a:off x="29962332" y="12737973"/>
            <a:ext cx="3619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Predicts Molecular safety early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7" name="TextBox 276">
            <a:extLst>
              <a:ext uri="{FF2B5EF4-FFF2-40B4-BE49-F238E27FC236}">
                <a16:creationId xmlns:a16="http://schemas.microsoft.com/office/drawing/2014/main" id="{6036B895-451B-D163-88D5-2AE76A3ACF06}"/>
              </a:ext>
            </a:extLst>
          </p:cNvPr>
          <p:cNvSpPr txBox="1"/>
          <p:nvPr/>
        </p:nvSpPr>
        <p:spPr>
          <a:xfrm>
            <a:off x="25098595" y="10157624"/>
            <a:ext cx="36196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A comprehensive system for Sensory </a:t>
            </a:r>
            <a:r>
              <a:rPr lang="en-US" sz="2400" b="1" dirty="0" err="1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Prediciton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5895695C-152A-05F6-F567-9696425F7264}"/>
              </a:ext>
            </a:extLst>
          </p:cNvPr>
          <p:cNvSpPr txBox="1"/>
          <p:nvPr/>
        </p:nvSpPr>
        <p:spPr>
          <a:xfrm>
            <a:off x="20500154" y="12796382"/>
            <a:ext cx="3619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Computer Vision based Age / Plantation predictions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79" name="Hexagon 278">
            <a:extLst>
              <a:ext uri="{FF2B5EF4-FFF2-40B4-BE49-F238E27FC236}">
                <a16:creationId xmlns:a16="http://schemas.microsoft.com/office/drawing/2014/main" id="{8578708E-1936-3FBB-489C-91632BC1F2AB}"/>
              </a:ext>
            </a:extLst>
          </p:cNvPr>
          <p:cNvSpPr/>
          <p:nvPr/>
        </p:nvSpPr>
        <p:spPr>
          <a:xfrm>
            <a:off x="27607062" y="12875267"/>
            <a:ext cx="3038400" cy="2663198"/>
          </a:xfrm>
          <a:prstGeom prst="hexagon">
            <a:avLst/>
          </a:prstGeom>
          <a:blipFill>
            <a:blip r:embed="rId14"/>
            <a:stretch>
              <a:fillRect/>
            </a:stretch>
          </a:blip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D75D6090-F2F5-35BC-C617-8840E62C07C0}"/>
              </a:ext>
            </a:extLst>
          </p:cNvPr>
          <p:cNvSpPr txBox="1"/>
          <p:nvPr/>
        </p:nvSpPr>
        <p:spPr>
          <a:xfrm>
            <a:off x="27732102" y="12242951"/>
            <a:ext cx="27783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3200" b="1" dirty="0">
                <a:solidFill>
                  <a:srgbClr val="00F4FF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MICROBIOME</a:t>
            </a:r>
            <a:endParaRPr lang="en-US" sz="3200" b="1" i="0" dirty="0">
              <a:solidFill>
                <a:srgbClr val="00F4FF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17496AE5-DF7A-F79C-5614-C55321EE5835}"/>
              </a:ext>
            </a:extLst>
          </p:cNvPr>
          <p:cNvSpPr txBox="1"/>
          <p:nvPr/>
        </p:nvSpPr>
        <p:spPr>
          <a:xfrm>
            <a:off x="26748703" y="15790002"/>
            <a:ext cx="45018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Predictive analytics </a:t>
            </a:r>
            <a:r>
              <a:rPr lang="en-US" sz="2400" b="1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for Human personal care / Soil Health</a:t>
            </a:r>
            <a:endParaRPr lang="en-US" sz="2400" b="1" i="0" dirty="0">
              <a:solidFill>
                <a:schemeClr val="bg1"/>
              </a:solidFill>
              <a:latin typeface="Yu Gothic UI Semibold" panose="020B0500000000000000" pitchFamily="34" charset="-128"/>
              <a:ea typeface="Yu Gothic UI Semibold" panose="020B0500000000000000" pitchFamily="34" charset="-128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21FE040-7D6D-8C53-B434-4BBEF605B027}"/>
              </a:ext>
            </a:extLst>
          </p:cNvPr>
          <p:cNvSpPr txBox="1"/>
          <p:nvPr/>
        </p:nvSpPr>
        <p:spPr>
          <a:xfrm>
            <a:off x="16970699" y="5900467"/>
            <a:ext cx="42077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i="0" dirty="0">
                <a:solidFill>
                  <a:schemeClr val="bg1"/>
                </a:solidFill>
                <a:latin typeface="Yu Gothic UI Semibold" panose="020B0500000000000000" pitchFamily="34" charset="-128"/>
                <a:ea typeface="Yu Gothic UI Semibold" panose="020B0500000000000000" pitchFamily="34" charset="-128"/>
              </a:rPr>
              <a:t>Generative Pre-trained system</a:t>
            </a:r>
          </a:p>
        </p:txBody>
      </p:sp>
      <p:sp>
        <p:nvSpPr>
          <p:cNvPr id="14" name="Hexagon 13">
            <a:extLst>
              <a:ext uri="{FF2B5EF4-FFF2-40B4-BE49-F238E27FC236}">
                <a16:creationId xmlns:a16="http://schemas.microsoft.com/office/drawing/2014/main" id="{C82B1AF6-73AE-6CFE-77CD-7D26E135B307}"/>
              </a:ext>
            </a:extLst>
          </p:cNvPr>
          <p:cNvSpPr/>
          <p:nvPr/>
        </p:nvSpPr>
        <p:spPr>
          <a:xfrm>
            <a:off x="28646772" y="3897569"/>
            <a:ext cx="1199155" cy="1033754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5" name="Hexagon 14">
            <a:extLst>
              <a:ext uri="{FF2B5EF4-FFF2-40B4-BE49-F238E27FC236}">
                <a16:creationId xmlns:a16="http://schemas.microsoft.com/office/drawing/2014/main" id="{24C6B59C-CAF9-A887-6016-EB20CAD60A19}"/>
              </a:ext>
            </a:extLst>
          </p:cNvPr>
          <p:cNvSpPr/>
          <p:nvPr/>
        </p:nvSpPr>
        <p:spPr>
          <a:xfrm>
            <a:off x="40386158" y="5112726"/>
            <a:ext cx="1870991" cy="1612923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5FBAB0F0-BA84-F874-1195-F71628AF42C8}"/>
              </a:ext>
            </a:extLst>
          </p:cNvPr>
          <p:cNvSpPr/>
          <p:nvPr/>
        </p:nvSpPr>
        <p:spPr>
          <a:xfrm>
            <a:off x="13157926" y="12156217"/>
            <a:ext cx="1199155" cy="1033754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Hexagon 17">
            <a:extLst>
              <a:ext uri="{FF2B5EF4-FFF2-40B4-BE49-F238E27FC236}">
                <a16:creationId xmlns:a16="http://schemas.microsoft.com/office/drawing/2014/main" id="{7452AB14-7065-2CD1-6D54-2843171FD4FC}"/>
              </a:ext>
            </a:extLst>
          </p:cNvPr>
          <p:cNvSpPr/>
          <p:nvPr/>
        </p:nvSpPr>
        <p:spPr>
          <a:xfrm>
            <a:off x="11521188" y="13191449"/>
            <a:ext cx="2286600" cy="1971206"/>
          </a:xfrm>
          <a:prstGeom prst="hexagon">
            <a:avLst/>
          </a:prstGeom>
          <a:noFill/>
          <a:ln w="63500"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1E9D81-9CA3-DE2F-D6CB-47609F5BFFF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16093357" y="17425233"/>
            <a:ext cx="4261225" cy="16751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50951F-180E-9CC5-43F8-627D57540C26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22196243" y="17231633"/>
            <a:ext cx="4261225" cy="19522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C0A259-AB9A-506A-75C9-8D411BB4DB41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22153482" y="18851799"/>
            <a:ext cx="4261225" cy="19522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29B780-F08F-B8FA-093F-E2BCF8E3EB7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19718501" y="19659150"/>
            <a:ext cx="4261225" cy="19522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362C03-3E3D-EF17-733F-B020D6FE2D43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16237124" y="19719063"/>
            <a:ext cx="4261225" cy="19522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B2E2D3-39EF-17A1-CBDE-5AC7E7B33A3D}"/>
              </a:ext>
            </a:extLst>
          </p:cNvPr>
          <p:cNvPicPr>
            <a:picLocks noChangeAspect="1"/>
          </p:cNvPicPr>
          <p:nvPr/>
        </p:nvPicPr>
        <p:blipFill>
          <a:blip r:embed="rId15">
            <a:duotone>
              <a:schemeClr val="accent4">
                <a:shade val="45000"/>
                <a:satMod val="135000"/>
              </a:schemeClr>
              <a:prstClr val="white"/>
            </a:duotone>
            <a:alphaModFix amt="64000"/>
          </a:blip>
          <a:stretch>
            <a:fillRect/>
          </a:stretch>
        </p:blipFill>
        <p:spPr>
          <a:xfrm>
            <a:off x="14351340" y="20907429"/>
            <a:ext cx="4261225" cy="195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5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F93B1003-31AD-8E69-3C1E-A5CA86EE1AA5}"/>
              </a:ext>
            </a:extLst>
          </p:cNvPr>
          <p:cNvSpPr/>
          <p:nvPr/>
        </p:nvSpPr>
        <p:spPr>
          <a:xfrm>
            <a:off x="1850572" y="6553201"/>
            <a:ext cx="4071257" cy="19325264"/>
          </a:xfrm>
          <a:custGeom>
            <a:avLst/>
            <a:gdLst>
              <a:gd name="csX0" fmla="*/ 0 w 5155613"/>
              <a:gd name="csY0" fmla="*/ 0 h 20505330"/>
              <a:gd name="csX1" fmla="*/ 25294 w 5155613"/>
              <a:gd name="csY1" fmla="*/ 17987 h 20505330"/>
              <a:gd name="csX2" fmla="*/ 5155613 w 5155613"/>
              <a:gd name="csY2" fmla="*/ 10252665 h 20505330"/>
              <a:gd name="csX3" fmla="*/ 25294 w 5155613"/>
              <a:gd name="csY3" fmla="*/ 20487342 h 20505330"/>
              <a:gd name="csX4" fmla="*/ 0 w 5155613"/>
              <a:gd name="csY4" fmla="*/ 20505330 h 20505330"/>
              <a:gd name="csX5" fmla="*/ 0 w 5155613"/>
              <a:gd name="csY5" fmla="*/ 0 h 2050533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5155613" h="20505330">
                <a:moveTo>
                  <a:pt x="0" y="0"/>
                </a:moveTo>
                <a:lnTo>
                  <a:pt x="25294" y="17987"/>
                </a:lnTo>
                <a:cubicBezTo>
                  <a:pt x="3139713" y="2347121"/>
                  <a:pt x="5155613" y="6064474"/>
                  <a:pt x="5155613" y="10252665"/>
                </a:cubicBezTo>
                <a:cubicBezTo>
                  <a:pt x="5155613" y="14440856"/>
                  <a:pt x="3139713" y="18158210"/>
                  <a:pt x="25294" y="20487342"/>
                </a:cubicBezTo>
                <a:lnTo>
                  <a:pt x="0" y="2050533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7000">
                <a:schemeClr val="accent1">
                  <a:alpha val="0"/>
                  <a:lumMod val="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  <a:tileRect/>
          </a:gradFill>
          <a:ln w="12700">
            <a:noFill/>
            <a:tailEnd type="stealt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148808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chemeClr val="bg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3200" b="1" i="0" dirty="0" smtClean="0">
            <a:solidFill>
              <a:schemeClr val="bg1"/>
            </a:solidFill>
            <a:latin typeface="Yu Gothic UI Semibold" panose="020B0500000000000000" pitchFamily="34" charset="-128"/>
            <a:ea typeface="Yu Gothic UI Semibold" panose="020B0500000000000000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5_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38100">
          <a:solidFill>
            <a:schemeClr val="bg1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chemeClr val="bg1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3200" b="1" i="0" dirty="0" smtClean="0">
            <a:solidFill>
              <a:schemeClr val="bg1"/>
            </a:solidFill>
            <a:latin typeface="Yu Gothic UI Semibold" panose="020B0500000000000000" pitchFamily="34" charset="-128"/>
            <a:ea typeface="Yu Gothic UI Semibold" panose="020B0500000000000000" pitchFamily="34" charset="-128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2396</TotalTime>
  <Words>221</Words>
  <Application>Microsoft Macintosh PowerPoint</Application>
  <PresentationFormat>Custom</PresentationFormat>
  <Paragraphs>86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Yu Gothic UI</vt:lpstr>
      <vt:lpstr>Yu Gothic UI Semibold</vt:lpstr>
      <vt:lpstr>Aptos</vt:lpstr>
      <vt:lpstr>Arial</vt:lpstr>
      <vt:lpstr>Segoe UI Semibold</vt:lpstr>
      <vt:lpstr>4_Office Theme</vt:lpstr>
      <vt:lpstr>5_Office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Rajkumar Rathinavelu</dc:creator>
  <cp:lastModifiedBy>Rajkumar  Rathinavelu</cp:lastModifiedBy>
  <cp:revision>118</cp:revision>
  <dcterms:created xsi:type="dcterms:W3CDTF">2026-10-05T06:04:33Z</dcterms:created>
  <dcterms:modified xsi:type="dcterms:W3CDTF">2026-10-12T02:12:18Z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342dd11-b687-4083-904d-cc50df2d593f_Enabled">
    <vt:lpwstr>true</vt:lpwstr>
  </property>
  <property fmtid="{D5CDD505-2E9C-101B-9397-08002B2CF9AE}" pid="3" name="MSIP_Label_4342dd11-b687-4083-904d-cc50df2d593f_SetDate">
    <vt:lpwstr>2026-10-05T06:07:51Z</vt:lpwstr>
  </property>
  <property fmtid="{D5CDD505-2E9C-101B-9397-08002B2CF9AE}" pid="4" name="MSIP_Label_4342dd11-b687-4083-904d-cc50df2d593f_Method">
    <vt:lpwstr>Standard</vt:lpwstr>
  </property>
  <property fmtid="{D5CDD505-2E9C-101B-9397-08002B2CF9AE}" pid="5" name="MSIP_Label_4342dd11-b687-4083-904d-cc50df2d593f_Name">
    <vt:lpwstr>Test 1</vt:lpwstr>
  </property>
  <property fmtid="{D5CDD505-2E9C-101B-9397-08002B2CF9AE}" pid="6" name="MSIP_Label_4342dd11-b687-4083-904d-cc50df2d593f_SiteId">
    <vt:lpwstr>b5ff47a6-f7b4-4abf-a484-a75057bd8139</vt:lpwstr>
  </property>
  <property fmtid="{D5CDD505-2E9C-101B-9397-08002B2CF9AE}" pid="7" name="MSIP_Label_4342dd11-b687-4083-904d-cc50df2d593f_ActionId">
    <vt:lpwstr>7c4abf93-4769-4206-8cee-8c6707c7539a</vt:lpwstr>
  </property>
  <property fmtid="{D5CDD505-2E9C-101B-9397-08002B2CF9AE}" pid="8" name="MSIP_Label_4342dd11-b687-4083-904d-cc50df2d593f_ContentBits">
    <vt:lpwstr>0</vt:lpwstr>
  </property>
  <property fmtid="{D5CDD505-2E9C-101B-9397-08002B2CF9AE}" pid="9" name="MSIP_Label_4342dd11-b687-4083-904d-cc50df2d593f_Tag">
    <vt:lpwstr>10, 3, 0, 1</vt:lpwstr>
  </property>
</Properties>
</file>