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51" r:id="rId2"/>
  </p:sldMasterIdLst>
  <p:notesMasterIdLst>
    <p:notesMasterId r:id="rId19"/>
  </p:notesMasterIdLst>
  <p:sldIdLst>
    <p:sldId id="256" r:id="rId3"/>
    <p:sldId id="285" r:id="rId4"/>
    <p:sldId id="286" r:id="rId5"/>
    <p:sldId id="3920" r:id="rId6"/>
    <p:sldId id="3923" r:id="rId7"/>
    <p:sldId id="3931" r:id="rId8"/>
    <p:sldId id="3932" r:id="rId9"/>
    <p:sldId id="258" r:id="rId10"/>
    <p:sldId id="259" r:id="rId11"/>
    <p:sldId id="260" r:id="rId12"/>
    <p:sldId id="261" r:id="rId13"/>
    <p:sldId id="3921" r:id="rId14"/>
    <p:sldId id="3951" r:id="rId15"/>
    <p:sldId id="658" r:id="rId16"/>
    <p:sldId id="3952" r:id="rId17"/>
    <p:sldId id="393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E2A9"/>
    <a:srgbClr val="2E6462"/>
    <a:srgbClr val="D3AB13"/>
    <a:srgbClr val="EA6312"/>
    <a:srgbClr val="0F3947"/>
    <a:srgbClr val="74B230"/>
    <a:srgbClr val="49701E"/>
    <a:srgbClr val="ECE8CD"/>
    <a:srgbClr val="316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43" autoAdjust="0"/>
    <p:restoredTop sz="97386" autoAdjust="0"/>
  </p:normalViewPr>
  <p:slideViewPr>
    <p:cSldViewPr snapToGrid="0">
      <p:cViewPr varScale="1">
        <p:scale>
          <a:sx n="127" d="100"/>
          <a:sy n="127" d="100"/>
        </p:scale>
        <p:origin x="1168" y="19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Sheet4!$E$1</c:f>
              <c:strCache>
                <c:ptCount val="1"/>
                <c:pt idx="0">
                  <c:v>He value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01E-427A-9EAF-402D77ADEBB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01E-427A-9EAF-402D77ADEB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Yu Gothic UI Semibold" panose="020B0700000000000000" pitchFamily="34" charset="-128"/>
                    <a:ea typeface="Yu Gothic UI Semibold" panose="020B0700000000000000" pitchFamily="34" charset="-128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Sheet4!$D$2:$D$7</c:f>
              <c:strCache>
                <c:ptCount val="6"/>
                <c:pt idx="0">
                  <c:v>Overall</c:v>
                </c:pt>
                <c:pt idx="1">
                  <c:v>Exotic</c:v>
                </c:pt>
                <c:pt idx="2">
                  <c:v>Lalkaun</c:v>
                </c:pt>
                <c:pt idx="3">
                  <c:v>Local</c:v>
                </c:pt>
                <c:pt idx="4">
                  <c:v>Solan</c:v>
                </c:pt>
                <c:pt idx="5">
                  <c:v>WIMCO</c:v>
                </c:pt>
              </c:strCache>
            </c:strRef>
          </c:cat>
          <c:val>
            <c:numRef>
              <c:f>Sheet4!$E$2:$E$7</c:f>
              <c:numCache>
                <c:formatCode>0.00</c:formatCode>
                <c:ptCount val="6"/>
                <c:pt idx="0">
                  <c:v>0.7843</c:v>
                </c:pt>
                <c:pt idx="1">
                  <c:v>0.80159999999999998</c:v>
                </c:pt>
                <c:pt idx="2">
                  <c:v>0.72789999999999999</c:v>
                </c:pt>
                <c:pt idx="3">
                  <c:v>0.69679999999999997</c:v>
                </c:pt>
                <c:pt idx="4">
                  <c:v>0.77580000000000005</c:v>
                </c:pt>
                <c:pt idx="5">
                  <c:v>0.72660000000000002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1E-427A-9EAF-402D77ADE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-27"/>
        <c:axId val="996041680"/>
        <c:axId val="996042512"/>
      </c:barChart>
      <c:lineChart>
        <c:grouping val="stacked"/>
        <c:varyColors val="0"/>
        <c:ser>
          <c:idx val="1"/>
          <c:order val="1"/>
          <c:tx>
            <c:strRef>
              <c:f>Sheet4!$F$1</c:f>
              <c:strCache>
                <c:ptCount val="1"/>
                <c:pt idx="0">
                  <c:v>Allels per locus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50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2.9078420148826653E-2"/>
                  <c:y val="-9.17141183803357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1E-427A-9EAF-402D77ADEB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FFFF00"/>
                    </a:solidFill>
                    <a:latin typeface="Yu Gothic UI Semibold" panose="020B0700000000000000" pitchFamily="34" charset="-128"/>
                    <a:ea typeface="Yu Gothic UI Semibold" panose="020B0700000000000000" pitchFamily="34" charset="-128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Sheet4!$D$2:$D$7</c:f>
              <c:strCache>
                <c:ptCount val="6"/>
                <c:pt idx="0">
                  <c:v>Overall</c:v>
                </c:pt>
                <c:pt idx="1">
                  <c:v>Exotic</c:v>
                </c:pt>
                <c:pt idx="2">
                  <c:v>Lalkaun</c:v>
                </c:pt>
                <c:pt idx="3">
                  <c:v>Local</c:v>
                </c:pt>
                <c:pt idx="4">
                  <c:v>Solan</c:v>
                </c:pt>
                <c:pt idx="5">
                  <c:v>WIMCO</c:v>
                </c:pt>
              </c:strCache>
            </c:strRef>
          </c:cat>
          <c:val>
            <c:numRef>
              <c:f>Sheet4!$F$2:$F$7</c:f>
              <c:numCache>
                <c:formatCode>0</c:formatCode>
                <c:ptCount val="6"/>
                <c:pt idx="0">
                  <c:v>23.356999999999999</c:v>
                </c:pt>
                <c:pt idx="1">
                  <c:v>18.5</c:v>
                </c:pt>
                <c:pt idx="2">
                  <c:v>6.9290000000000003</c:v>
                </c:pt>
                <c:pt idx="3">
                  <c:v>4.1429999999999998</c:v>
                </c:pt>
                <c:pt idx="4">
                  <c:v>16.428999999999998</c:v>
                </c:pt>
                <c:pt idx="5">
                  <c:v>9.0709999999999997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601E-427A-9EAF-402D77ADE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3323968"/>
        <c:axId val="1013316896"/>
      </c:lineChart>
      <c:catAx>
        <c:axId val="99604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defRPr>
            </a:pPr>
            <a:endParaRPr lang="en-US"/>
          </a:p>
        </c:txPr>
        <c:crossAx val="996042512"/>
        <c:crosses val="autoZero"/>
        <c:auto val="1"/>
        <c:lblAlgn val="ctr"/>
        <c:lblOffset val="100"/>
        <c:noMultiLvlLbl val="0"/>
      </c:catAx>
      <c:valAx>
        <c:axId val="9960425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Yu Gothic UI Semibold" panose="020B0700000000000000" pitchFamily="34" charset="-128"/>
                    <a:ea typeface="Yu Gothic UI Semibold" panose="020B0700000000000000" pitchFamily="34" charset="-128"/>
                    <a:cs typeface="+mn-cs"/>
                  </a:defRPr>
                </a:pPr>
                <a:r>
                  <a:rPr lang="en-IN" i="1" dirty="0">
                    <a:latin typeface="Garamond" panose="02020404030301010803" pitchFamily="18" charset="0"/>
                  </a:rPr>
                  <a:t>He</a:t>
                </a:r>
                <a:r>
                  <a:rPr lang="en-IN" dirty="0"/>
                  <a:t>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defRPr>
            </a:pPr>
            <a:endParaRPr lang="en-US"/>
          </a:p>
        </c:txPr>
        <c:crossAx val="996041680"/>
        <c:crosses val="autoZero"/>
        <c:crossBetween val="between"/>
        <c:majorUnit val="4.0000000000000008E-2"/>
      </c:valAx>
      <c:valAx>
        <c:axId val="10133168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FFFF00"/>
                    </a:solidFill>
                    <a:latin typeface="Yu Gothic UI Semibold" panose="020B0700000000000000" pitchFamily="34" charset="-128"/>
                    <a:ea typeface="Yu Gothic UI Semibold" panose="020B0700000000000000" pitchFamily="34" charset="-128"/>
                    <a:cs typeface="+mn-cs"/>
                  </a:defRPr>
                </a:pPr>
                <a:r>
                  <a:rPr lang="en-US">
                    <a:solidFill>
                      <a:srgbClr val="FFFF00"/>
                    </a:solidFill>
                  </a:rPr>
                  <a:t>Alleles per locus</a:t>
                </a:r>
                <a:endParaRPr lang="en-IN">
                  <a:solidFill>
                    <a:srgbClr val="FFFF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FFFF00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  <a:cs typeface="+mn-cs"/>
                </a:defRPr>
              </a:pPr>
              <a:endParaRPr lang="en-IN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+mn-cs"/>
              </a:defRPr>
            </a:pPr>
            <a:endParaRPr lang="en-US"/>
          </a:p>
        </c:txPr>
        <c:crossAx val="1013323968"/>
        <c:crosses val="max"/>
        <c:crossBetween val="between"/>
      </c:valAx>
      <c:catAx>
        <c:axId val="1013323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133168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130305228244653"/>
          <c:y val="2.4080340596985144E-2"/>
          <c:w val="0.47714273929799816"/>
          <c:h val="6.35876473510893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Yu Gothic UI Semibold" panose="020B0700000000000000" pitchFamily="34" charset="-128"/>
          <a:ea typeface="Yu Gothic UI Semibold" panose="020B0700000000000000" pitchFamily="34" charset="-128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Semibold" panose="020B0702040204020203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Semibold" panose="020B0702040204020203" pitchFamily="34" charset="0"/>
              </a:defRPr>
            </a:lvl1pPr>
          </a:lstStyle>
          <a:p>
            <a:fld id="{ED245363-288A-406D-9E55-72F02F26661B}" type="datetimeFigureOut">
              <a:rPr lang="en-IN" smtClean="0"/>
              <a:pPr/>
              <a:t>05/10/26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Semibold" panose="020B0702040204020203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Semibold" panose="020B0702040204020203" pitchFamily="34" charset="0"/>
              </a:defRPr>
            </a:lvl1pPr>
          </a:lstStyle>
          <a:p>
            <a:fld id="{20649934-3565-42E2-A01A-F5B1C91929D6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02203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Semibold" panose="020B07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Semibold" panose="020B07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Semibold" panose="020B07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Semibold" panose="020B07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Semibold" panose="020B07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49934-3565-42E2-A01A-F5B1C91929D6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9492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771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71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9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5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47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theme" Target="../theme/theme1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-121232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985530" y="1797902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pic>
        <p:nvPicPr>
          <p:cNvPr id="21" name="Google Shape;62;p15">
            <a:extLst>
              <a:ext uri="{FF2B5EF4-FFF2-40B4-BE49-F238E27FC236}">
                <a16:creationId xmlns:a16="http://schemas.microsoft.com/office/drawing/2014/main" id="{C3E564A0-065F-829D-7CE7-4168537A7A2A}"/>
              </a:ext>
            </a:extLst>
          </p:cNvPr>
          <p:cNvPicPr preferRelativeResize="0"/>
          <p:nvPr userDrawn="1"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-10164" y="5413658"/>
            <a:ext cx="1119599" cy="1431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17;p21">
            <a:extLst>
              <a:ext uri="{FF2B5EF4-FFF2-40B4-BE49-F238E27FC236}">
                <a16:creationId xmlns:a16="http://schemas.microsoft.com/office/drawing/2014/main" id="{0A705AA9-12C7-1D3A-8BA1-3E2127B96810}"/>
              </a:ext>
            </a:extLst>
          </p:cNvPr>
          <p:cNvPicPr preferRelativeResize="0"/>
          <p:nvPr userDrawn="1"/>
        </p:nvPicPr>
        <p:blipFill rotWithShape="1">
          <a:blip r:embed="rId11">
            <a:alphaModFix/>
          </a:blip>
          <a:srcRect r="49205" b="13464"/>
          <a:stretch/>
        </p:blipFill>
        <p:spPr>
          <a:xfrm>
            <a:off x="11545000" y="-204593"/>
            <a:ext cx="636588" cy="14296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895CD2-E99E-3DDE-13C8-E359A42C1D22}"/>
              </a:ext>
            </a:extLst>
          </p:cNvPr>
          <p:cNvSpPr txBox="1"/>
          <p:nvPr userDrawn="1"/>
        </p:nvSpPr>
        <p:spPr>
          <a:xfrm>
            <a:off x="1829788" y="6467225"/>
            <a:ext cx="402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1B4A52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RAJ</a:t>
            </a:r>
            <a:endParaRPr lang="en-US" sz="700" dirty="0">
              <a:solidFill>
                <a:srgbClr val="1B4A52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3" name="Picture 2" descr="A logo with a rainbow colored wing&#10;&#10;AI-generated content may be incorrect.">
            <a:extLst>
              <a:ext uri="{FF2B5EF4-FFF2-40B4-BE49-F238E27FC236}">
                <a16:creationId xmlns:a16="http://schemas.microsoft.com/office/drawing/2014/main" id="{58E26D42-A34C-7C15-24D0-9D801FCECEE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96" y="6587354"/>
            <a:ext cx="206838" cy="1648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FF34DA-5C73-8257-F0EA-E8295E0EB73C}"/>
              </a:ext>
            </a:extLst>
          </p:cNvPr>
          <p:cNvSpPr txBox="1"/>
          <p:nvPr userDrawn="1"/>
        </p:nvSpPr>
        <p:spPr>
          <a:xfrm>
            <a:off x="1108849" y="6582233"/>
            <a:ext cx="378309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bg1"/>
                </a:solidFill>
                <a:latin typeface="Segoe Pro Semibold" panose="020F0502020204030204" pitchFamily="34" charset="0"/>
              </a:defRPr>
            </a:lvl1pPr>
          </a:lstStyle>
          <a:p>
            <a:pPr lvl="0"/>
            <a:r>
              <a:rPr lang="en-IN" sz="800" dirty="0">
                <a:solidFill>
                  <a:srgbClr val="3F7C7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POPLAR</a:t>
            </a:r>
            <a:endParaRPr lang="en-IN" sz="1000" dirty="0">
              <a:solidFill>
                <a:srgbClr val="3F7C7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D98353-A901-252B-B6F1-5A8CA41AD9C1}"/>
              </a:ext>
            </a:extLst>
          </p:cNvPr>
          <p:cNvSpPr txBox="1"/>
          <p:nvPr userDrawn="1"/>
        </p:nvSpPr>
        <p:spPr>
          <a:xfrm>
            <a:off x="1712472" y="6451486"/>
            <a:ext cx="67037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bg1"/>
                </a:solidFill>
                <a:latin typeface="Segoe Pro Semibold" panose="020F0502020204030204" pitchFamily="34" charset="0"/>
              </a:defRPr>
            </a:lvl1pPr>
          </a:lstStyle>
          <a:p>
            <a:pPr lvl="0"/>
            <a:r>
              <a:rPr lang="en-IN" sz="900" dirty="0">
                <a:solidFill>
                  <a:schemeClr val="bg2">
                    <a:lumMod val="40000"/>
                    <a:lumOff val="6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Blueprint</a:t>
            </a:r>
            <a:endParaRPr lang="en-IN" sz="800" dirty="0">
              <a:solidFill>
                <a:schemeClr val="bg2">
                  <a:lumMod val="40000"/>
                  <a:lumOff val="60000"/>
                </a:schemeClr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lvl="0"/>
            <a:r>
              <a:rPr lang="en-IN" sz="800" b="1" dirty="0">
                <a:solidFill>
                  <a:srgbClr val="417F72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of Growth</a:t>
            </a:r>
            <a:endParaRPr lang="en-IN" sz="400" b="1" dirty="0">
              <a:solidFill>
                <a:srgbClr val="417F72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FF38BB-3C15-5AD7-23C7-20FC3FB80B86}"/>
              </a:ext>
            </a:extLst>
          </p:cNvPr>
          <p:cNvCxnSpPr>
            <a:cxnSpLocks/>
          </p:cNvCxnSpPr>
          <p:nvPr userDrawn="1"/>
        </p:nvCxnSpPr>
        <p:spPr>
          <a:xfrm>
            <a:off x="898088" y="6529430"/>
            <a:ext cx="0" cy="21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6BE1240-2BB5-08D0-0D40-FBD6B6DEB956}"/>
              </a:ext>
            </a:extLst>
          </p:cNvPr>
          <p:cNvSpPr txBox="1"/>
          <p:nvPr userDrawn="1"/>
        </p:nvSpPr>
        <p:spPr>
          <a:xfrm>
            <a:off x="11689977" y="6489959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bg1"/>
                </a:solidFill>
                <a:latin typeface="Segoe Pro Semibold" panose="020F0502020204030204" pitchFamily="34" charset="0"/>
              </a:defRPr>
            </a:lvl1pPr>
          </a:lstStyle>
          <a:p>
            <a:pPr lvl="0"/>
            <a:fld id="{D4A3466B-7B49-4D05-8BA7-D0F58FB1C2E1}" type="slidenum">
              <a:rPr lang="en-IN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pPr lvl="0"/>
              <a:t>‹#›</a:t>
            </a:fld>
            <a:endParaRPr lang="en-IN" dirty="0">
              <a:solidFill>
                <a:schemeClr val="tx1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04C8A4-FD42-A6AC-C421-CF4062CB76D9}"/>
              </a:ext>
            </a:extLst>
          </p:cNvPr>
          <p:cNvCxnSpPr>
            <a:cxnSpLocks/>
          </p:cNvCxnSpPr>
          <p:nvPr userDrawn="1"/>
        </p:nvCxnSpPr>
        <p:spPr>
          <a:xfrm>
            <a:off x="1595478" y="6529430"/>
            <a:ext cx="0" cy="21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247D16-3DF7-64AB-3B46-C3DE71E1F4F9}"/>
              </a:ext>
            </a:extLst>
          </p:cNvPr>
          <p:cNvGrpSpPr/>
          <p:nvPr userDrawn="1"/>
        </p:nvGrpSpPr>
        <p:grpSpPr>
          <a:xfrm>
            <a:off x="1312" y="6575403"/>
            <a:ext cx="359394" cy="244181"/>
            <a:chOff x="1903947" y="5242747"/>
            <a:chExt cx="530737" cy="36059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FF68098-5D1B-CE2F-CD29-4C286B6B91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397" y="5242747"/>
              <a:ext cx="252161" cy="23132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835375-2E60-C378-A7BF-A60D968615D9}"/>
                </a:ext>
              </a:extLst>
            </p:cNvPr>
            <p:cNvSpPr txBox="1"/>
            <p:nvPr userDrawn="1"/>
          </p:nvSpPr>
          <p:spPr>
            <a:xfrm>
              <a:off x="1903947" y="5421538"/>
              <a:ext cx="530737" cy="181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" dirty="0">
                  <a:latin typeface="Yu Gothic UI Semibold" panose="020B0700000000000000" pitchFamily="34" charset="-128"/>
                  <a:ea typeface="Yu Gothic UI Semibold" panose="020B0700000000000000" pitchFamily="34" charset="-128"/>
                  <a:cs typeface="Times New Roman" panose="02020603050405020304" pitchFamily="18" charset="0"/>
                </a:rPr>
                <a:t>Enduring Value</a:t>
              </a:r>
              <a:endParaRPr lang="en-IN" sz="200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8839F38-437B-A401-BDE9-6EBEE241FF4F}"/>
              </a:ext>
            </a:extLst>
          </p:cNvPr>
          <p:cNvCxnSpPr>
            <a:cxnSpLocks/>
          </p:cNvCxnSpPr>
          <p:nvPr userDrawn="1"/>
        </p:nvCxnSpPr>
        <p:spPr>
          <a:xfrm>
            <a:off x="394511" y="6536717"/>
            <a:ext cx="0" cy="21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439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1" r:id="rId3"/>
    <p:sldLayoutId id="214748366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FE4D5A3-BC70-D4D0-32FE-6B5E703BE12D}"/>
              </a:ext>
            </a:extLst>
          </p:cNvPr>
          <p:cNvSpPr txBox="1"/>
          <p:nvPr userDrawn="1"/>
        </p:nvSpPr>
        <p:spPr>
          <a:xfrm>
            <a:off x="1829788" y="6467225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</a:rPr>
              <a:t>ASHOK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</a:endParaRPr>
          </a:p>
          <a:p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</a:rPr>
              <a:t>V KULKARNI</a:t>
            </a:r>
            <a:endParaRPr lang="en-US" sz="70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12" name="Picture 11" descr="A logo with a rainbow colored wing&#10;&#10;AI-generated content may be incorrect.">
            <a:extLst>
              <a:ext uri="{FF2B5EF4-FFF2-40B4-BE49-F238E27FC236}">
                <a16:creationId xmlns:a16="http://schemas.microsoft.com/office/drawing/2014/main" id="{5B7706B3-0A7B-45B7-D4B3-CD67C6E2B6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96" y="6520768"/>
            <a:ext cx="290368" cy="2314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913178-F453-F65A-EB79-4E679AA79945}"/>
              </a:ext>
            </a:extLst>
          </p:cNvPr>
          <p:cNvSpPr txBox="1"/>
          <p:nvPr userDrawn="1"/>
        </p:nvSpPr>
        <p:spPr>
          <a:xfrm>
            <a:off x="1003315" y="6421059"/>
            <a:ext cx="240450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bg1"/>
                </a:solidFill>
                <a:latin typeface="Segoe Pro Semibold" panose="020F0502020204030204" pitchFamily="34" charset="0"/>
              </a:defRPr>
            </a:lvl1pPr>
          </a:lstStyle>
          <a:p>
            <a:pPr lvl="0"/>
            <a:r>
              <a:rPr lang="en-IN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55A5B0-4644-6DE1-63DF-98ED7CC165C6}"/>
              </a:ext>
            </a:extLst>
          </p:cNvPr>
          <p:cNvSpPr txBox="1"/>
          <p:nvPr userDrawn="1"/>
        </p:nvSpPr>
        <p:spPr>
          <a:xfrm>
            <a:off x="1170633" y="6451836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bg1"/>
                </a:solidFill>
                <a:latin typeface="Segoe Pro Semibold" panose="020F0502020204030204" pitchFamily="34" charset="0"/>
              </a:defRPr>
            </a:lvl1pPr>
          </a:lstStyle>
          <a:p>
            <a:pPr lvl="0"/>
            <a:r>
              <a:rPr lang="en-I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nalytics</a:t>
            </a:r>
          </a:p>
          <a:p>
            <a:pPr lvl="0"/>
            <a:r>
              <a:rPr lang="en-I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ccelerator</a:t>
            </a:r>
            <a:endParaRPr lang="en-IN" sz="600" b="1" dirty="0">
              <a:solidFill>
                <a:schemeClr val="tx1">
                  <a:lumMod val="50000"/>
                  <a:lumOff val="50000"/>
                </a:schemeClr>
              </a:solidFill>
              <a:latin typeface="Segoe UI Semibold" panose="020B0702040204020203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C5BA28-89A7-C1BB-E572-480E1DD8C7FA}"/>
              </a:ext>
            </a:extLst>
          </p:cNvPr>
          <p:cNvCxnSpPr>
            <a:cxnSpLocks/>
          </p:cNvCxnSpPr>
          <p:nvPr userDrawn="1"/>
        </p:nvCxnSpPr>
        <p:spPr>
          <a:xfrm>
            <a:off x="898088" y="6529430"/>
            <a:ext cx="0" cy="21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6E9A3F7-AC05-1039-8635-D20BB2FA15AF}"/>
              </a:ext>
            </a:extLst>
          </p:cNvPr>
          <p:cNvSpPr txBox="1"/>
          <p:nvPr userDrawn="1"/>
        </p:nvSpPr>
        <p:spPr>
          <a:xfrm>
            <a:off x="11689977" y="6489959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bg1"/>
                </a:solidFill>
                <a:latin typeface="Segoe Pro Semibold" panose="020F0502020204030204" pitchFamily="34" charset="0"/>
              </a:defRPr>
            </a:lvl1pPr>
          </a:lstStyle>
          <a:p>
            <a:pPr lvl="0"/>
            <a:fld id="{D4A3466B-7B49-4D05-8BA7-D0F58FB1C2E1}" type="slidenum">
              <a:rPr lang="en-IN" smtClean="0">
                <a:solidFill>
                  <a:schemeClr val="tx1"/>
                </a:solidFill>
                <a:latin typeface="Segoe UI Semibold" panose="020B0702040204020203" pitchFamily="34" charset="0"/>
              </a:rPr>
              <a:pPr lvl="0"/>
              <a:t>‹#›</a:t>
            </a:fld>
            <a:endParaRPr lang="en-IN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3" name="Picture 2" descr="A blue triangle with white text&#10;&#10;AI-generated content may be incorrect.">
            <a:extLst>
              <a:ext uri="{FF2B5EF4-FFF2-40B4-BE49-F238E27FC236}">
                <a16:creationId xmlns:a16="http://schemas.microsoft.com/office/drawing/2014/main" id="{8E396DBE-91B2-23E8-99E0-7D597517BB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3" y="6512955"/>
            <a:ext cx="247094" cy="24709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1E5240-97AC-2E85-129D-812C74980565}"/>
              </a:ext>
            </a:extLst>
          </p:cNvPr>
          <p:cNvCxnSpPr>
            <a:cxnSpLocks/>
          </p:cNvCxnSpPr>
          <p:nvPr userDrawn="1"/>
        </p:nvCxnSpPr>
        <p:spPr>
          <a:xfrm>
            <a:off x="1822574" y="6529430"/>
            <a:ext cx="0" cy="21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82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Pro Semibold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Pro Semibold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Pro Semibold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Pro Semibold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Pro Semibold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eg"/><Relationship Id="rId11" Type="http://schemas.openxmlformats.org/officeDocument/2006/relationships/image" Target="../media/image44.png"/><Relationship Id="rId5" Type="http://schemas.openxmlformats.org/officeDocument/2006/relationships/image" Target="../media/image39.jpeg"/><Relationship Id="rId10" Type="http://schemas.microsoft.com/office/2007/relationships/hdphoto" Target="../media/hdphoto2.wdp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96053-0E23-4728-6294-FCFD00B1A163}"/>
              </a:ext>
            </a:extLst>
          </p:cNvPr>
          <p:cNvSpPr txBox="1"/>
          <p:nvPr/>
        </p:nvSpPr>
        <p:spPr>
          <a:xfrm>
            <a:off x="3587983" y="577970"/>
            <a:ext cx="4990469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600" dirty="0">
                <a:solidFill>
                  <a:srgbClr val="2B605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  <a:t>SILVI</a:t>
            </a:r>
            <a:endParaRPr lang="en-IN" sz="16600" dirty="0">
              <a:solidFill>
                <a:srgbClr val="2B605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Segoe UI Semibold" panose="020B07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B519BB-BF8B-1195-D3D4-19854F22E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199" y="488515"/>
            <a:ext cx="8949600" cy="66030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2A8CE3-E24E-FC46-8DE5-8C83C4280992}"/>
              </a:ext>
            </a:extLst>
          </p:cNvPr>
          <p:cNvSpPr/>
          <p:nvPr/>
        </p:nvSpPr>
        <p:spPr>
          <a:xfrm>
            <a:off x="2287350" y="3862132"/>
            <a:ext cx="7617299" cy="99862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 Semibold" panose="020B0702040204020203" pitchFamily="34" charset="0"/>
              </a:rPr>
              <a:t>The Blueprint for Growth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5DD284-6287-C0BE-E22D-FCAA3F4C6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0" r="40251"/>
          <a:stretch>
            <a:fillRect/>
          </a:stretch>
        </p:blipFill>
        <p:spPr>
          <a:xfrm>
            <a:off x="3892377" y="488515"/>
            <a:ext cx="3058297" cy="742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95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E617A-00EF-197B-6070-8C459CCF8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879DAB-6C0E-7D19-FE06-49B8A6DDE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09124">
            <a:off x="4528132" y="2411997"/>
            <a:ext cx="1370518" cy="13462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38E2F0-AE97-C4BA-D8D8-D615DDD9F11B}"/>
              </a:ext>
            </a:extLst>
          </p:cNvPr>
          <p:cNvSpPr txBox="1"/>
          <p:nvPr/>
        </p:nvSpPr>
        <p:spPr>
          <a:xfrm>
            <a:off x="5025388" y="2721366"/>
            <a:ext cx="22685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 O P L A R</a:t>
            </a:r>
            <a:endParaRPr lang="en-IN" sz="32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9308B8-F6AF-6A3D-8CCE-591A80372B54}"/>
              </a:ext>
            </a:extLst>
          </p:cNvPr>
          <p:cNvSpPr txBox="1"/>
          <p:nvPr/>
        </p:nvSpPr>
        <p:spPr>
          <a:xfrm>
            <a:off x="5044962" y="3213556"/>
            <a:ext cx="223330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75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Summary of M. Markers &amp; Breeding Actionable</a:t>
            </a:r>
          </a:p>
        </p:txBody>
      </p:sp>
    </p:spTree>
    <p:extLst>
      <p:ext uri="{BB962C8B-B14F-4D97-AF65-F5344CB8AC3E}">
        <p14:creationId xmlns:p14="http://schemas.microsoft.com/office/powerpoint/2010/main" val="417806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16EDE-CC49-481E-DCEC-1CFF60E94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32885B-FA90-FC90-1284-27E2B9193ED2}"/>
              </a:ext>
            </a:extLst>
          </p:cNvPr>
          <p:cNvSpPr txBox="1"/>
          <p:nvPr/>
        </p:nvSpPr>
        <p:spPr>
          <a:xfrm>
            <a:off x="2833244" y="3171969"/>
            <a:ext cx="50290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algn="l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Genome size: ~500mb</a:t>
            </a:r>
          </a:p>
          <a:p>
            <a:pPr marL="180975" indent="-180975" algn="l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Ploidy: 2n = 2x = 38</a:t>
            </a:r>
            <a:r>
              <a:rPr lang="en-US" sz="10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 (Earlier 4x)</a:t>
            </a:r>
          </a:p>
          <a:p>
            <a:pPr marL="180975" indent="-180975" algn="l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Rich Genomics / functional genomics tools</a:t>
            </a:r>
          </a:p>
          <a:p>
            <a:pPr marL="180975" indent="-180975" algn="l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IN" sz="16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Availability of high-density genetic map.</a:t>
            </a:r>
          </a:p>
          <a:p>
            <a:pPr marL="180975" indent="-180975" algn="l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IN" sz="16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Availability of sufficient SSRs &amp; SNPs for genome scan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85078E-4DD4-3292-7E42-AF1BD92F4EAD}"/>
              </a:ext>
            </a:extLst>
          </p:cNvPr>
          <p:cNvSpPr txBox="1"/>
          <p:nvPr/>
        </p:nvSpPr>
        <p:spPr>
          <a:xfrm>
            <a:off x="374833" y="3216968"/>
            <a:ext cx="21053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1400" b="1">
                <a:latin typeface="Open Sans Condensed Condensed" panose="020B0806030504020204" pitchFamily="34" charset="0"/>
                <a:ea typeface="Open Sans Condensed Condensed" panose="020B0806030504020204" pitchFamily="34" charset="0"/>
                <a:cs typeface="Open Sans Condensed Condensed" panose="020B0806030504020204" pitchFamily="34" charset="0"/>
              </a:defRPr>
            </a:lvl1pPr>
          </a:lstStyle>
          <a:p>
            <a:pPr marL="180975" indent="-180975"/>
            <a:r>
              <a:rPr lang="en-US" sz="16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Dioeceous </a:t>
            </a:r>
          </a:p>
          <a:p>
            <a:pPr marL="180975" indent="-180975"/>
            <a:r>
              <a:rPr lang="en-US" sz="16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Anemophilic pollination</a:t>
            </a:r>
          </a:p>
          <a:p>
            <a:pPr marL="180975" indent="-180975"/>
            <a:r>
              <a:rPr lang="en-US" sz="16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Crossable with available species</a:t>
            </a:r>
          </a:p>
          <a:p>
            <a:endParaRPr lang="en-US" sz="16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D5B5F-464F-EC30-5E33-12BB3A75B5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48"/>
          <a:stretch/>
        </p:blipFill>
        <p:spPr>
          <a:xfrm>
            <a:off x="9114325" y="4521102"/>
            <a:ext cx="2333311" cy="1443994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2EEF57-6CBF-A01C-A1A4-9BECB7019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326" y="2625368"/>
            <a:ext cx="2333312" cy="1607263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3727E1-616C-043E-E4AB-6BDF4D038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396" y="936526"/>
            <a:ext cx="2348241" cy="1400371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C19E08-C081-5793-8346-BE452D295CC0}"/>
              </a:ext>
            </a:extLst>
          </p:cNvPr>
          <p:cNvSpPr txBox="1"/>
          <p:nvPr/>
        </p:nvSpPr>
        <p:spPr>
          <a:xfrm>
            <a:off x="7592272" y="1446536"/>
            <a:ext cx="1523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Well annotated 45K genes</a:t>
            </a:r>
            <a:endParaRPr lang="en-IN" sz="1200" b="1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" panose="020B08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BA83F9-71FA-62B0-CF17-E8B159D80577}"/>
              </a:ext>
            </a:extLst>
          </p:cNvPr>
          <p:cNvSpPr txBox="1"/>
          <p:nvPr/>
        </p:nvSpPr>
        <p:spPr>
          <a:xfrm>
            <a:off x="7679724" y="3090901"/>
            <a:ext cx="1435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Well established orthologues / paralogues</a:t>
            </a:r>
            <a:endParaRPr lang="en-IN" sz="1200" b="1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" panose="020B08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34FB49-ADCD-890A-02AE-9C3ADE9B4EB8}"/>
              </a:ext>
            </a:extLst>
          </p:cNvPr>
          <p:cNvSpPr txBox="1"/>
          <p:nvPr/>
        </p:nvSpPr>
        <p:spPr>
          <a:xfrm>
            <a:off x="7592272" y="4919933"/>
            <a:ext cx="1523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Gene families' classifications</a:t>
            </a:r>
            <a:endParaRPr lang="en-IN" sz="1200" b="1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" panose="020B08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9490C3-EA20-0659-8DD2-6EF959C88400}"/>
              </a:ext>
            </a:extLst>
          </p:cNvPr>
          <p:cNvSpPr txBox="1"/>
          <p:nvPr/>
        </p:nvSpPr>
        <p:spPr>
          <a:xfrm>
            <a:off x="1341173" y="1908201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cap="all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A model system for plant Biology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2B7566-F4BA-84C0-F63A-4FFD0D6AB2BE}"/>
              </a:ext>
            </a:extLst>
          </p:cNvPr>
          <p:cNvSpPr txBox="1"/>
          <p:nvPr/>
        </p:nvSpPr>
        <p:spPr>
          <a:xfrm>
            <a:off x="154342" y="141085"/>
            <a:ext cx="3357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 E" pitchFamily="2" charset="0"/>
              </a:rPr>
              <a:t>POPLAR FACTS</a:t>
            </a:r>
            <a:endParaRPr lang="en-IN" sz="3600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 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896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5D04B5E-4263-3382-BA99-8EEDCD512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419604"/>
              </p:ext>
            </p:extLst>
          </p:nvPr>
        </p:nvGraphicFramePr>
        <p:xfrm>
          <a:off x="533276" y="1861253"/>
          <a:ext cx="2582704" cy="25398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23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67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Group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GTs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3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Wimco collection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18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05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Lalkuan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 collection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11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827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Exotic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 collection</a:t>
                      </a:r>
                      <a:endParaRPr lang="en-IN" sz="140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70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97">
                <a:tc>
                  <a:txBody>
                    <a:bodyPr/>
                    <a:lstStyle/>
                    <a:p>
                      <a:pPr algn="l"/>
                      <a:r>
                        <a:rPr lang="en-US" sz="1400" err="1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Solan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 collection</a:t>
                      </a:r>
                      <a:endParaRPr lang="en-IN" sz="140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56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334">
                <a:tc>
                  <a:txBody>
                    <a:bodyPr/>
                    <a:lstStyle/>
                    <a:p>
                      <a:pPr algn="l"/>
                      <a:r>
                        <a:rPr lang="en-IN" sz="1400" i="1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Populus </a:t>
                      </a:r>
                      <a:r>
                        <a:rPr lang="en-IN" sz="1400" i="1" dirty="0" err="1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gamblei</a:t>
                      </a:r>
                      <a:endParaRPr lang="en-IN" sz="1400" i="1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1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797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Total</a:t>
                      </a:r>
                      <a:endParaRPr lang="en-IN" sz="1400" b="1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156</a:t>
                      </a:r>
                      <a:endParaRPr lang="en-IN" sz="1400" b="1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28FB50EF-3D80-2FCD-CB23-EEC872577A95}"/>
              </a:ext>
            </a:extLst>
          </p:cNvPr>
          <p:cNvGrpSpPr/>
          <p:nvPr/>
        </p:nvGrpSpPr>
        <p:grpSpPr>
          <a:xfrm>
            <a:off x="3606674" y="1753885"/>
            <a:ext cx="2157906" cy="3012470"/>
            <a:chOff x="3444910" y="1713245"/>
            <a:chExt cx="2157906" cy="30124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C368F65-C39E-C360-C1DF-2757C2F2B5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2" t="16095" r="6994" b="4971"/>
            <a:stretch/>
          </p:blipFill>
          <p:spPr>
            <a:xfrm rot="16200000">
              <a:off x="2700356" y="2457799"/>
              <a:ext cx="2978218" cy="148910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BDD29B0-C336-7134-3C06-3D45739CD59C}"/>
                </a:ext>
              </a:extLst>
            </p:cNvPr>
            <p:cNvSpPr txBox="1"/>
            <p:nvPr/>
          </p:nvSpPr>
          <p:spPr>
            <a:xfrm>
              <a:off x="4865955" y="1823126"/>
              <a:ext cx="7280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Group 1</a:t>
              </a:r>
              <a:endParaRPr lang="en-IN" sz="1200"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078551-32AC-7769-27A1-CD2C0E202BC9}"/>
                </a:ext>
              </a:extLst>
            </p:cNvPr>
            <p:cNvSpPr txBox="1"/>
            <p:nvPr/>
          </p:nvSpPr>
          <p:spPr>
            <a:xfrm>
              <a:off x="4838042" y="3478549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Group 3</a:t>
              </a:r>
              <a:endParaRPr lang="en-IN" sz="1200"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0D0160-446E-5979-7712-0E840DD20B49}"/>
                </a:ext>
              </a:extLst>
            </p:cNvPr>
            <p:cNvSpPr txBox="1"/>
            <p:nvPr/>
          </p:nvSpPr>
          <p:spPr>
            <a:xfrm>
              <a:off x="4849084" y="4448716"/>
              <a:ext cx="7537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Group 4</a:t>
              </a:r>
              <a:endParaRPr lang="en-IN" sz="1200"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CB8F6B-2ACA-6773-F3B8-C444FE50F415}"/>
                </a:ext>
              </a:extLst>
            </p:cNvPr>
            <p:cNvSpPr txBox="1"/>
            <p:nvPr/>
          </p:nvSpPr>
          <p:spPr>
            <a:xfrm>
              <a:off x="4849084" y="2424145"/>
              <a:ext cx="750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Group 2</a:t>
              </a:r>
              <a:endParaRPr lang="en-IN" sz="1200"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6B5A37-2260-C813-9346-52A949048287}"/>
                </a:ext>
              </a:extLst>
            </p:cNvPr>
            <p:cNvSpPr txBox="1"/>
            <p:nvPr/>
          </p:nvSpPr>
          <p:spPr>
            <a:xfrm>
              <a:off x="4044495" y="259342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96</a:t>
              </a:r>
              <a:endParaRPr lang="en-IN" sz="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718B91-786F-9485-85D9-C3137B94C97B}"/>
                </a:ext>
              </a:extLst>
            </p:cNvPr>
            <p:cNvSpPr txBox="1"/>
            <p:nvPr/>
          </p:nvSpPr>
          <p:spPr>
            <a:xfrm>
              <a:off x="4218846" y="1849877"/>
              <a:ext cx="2968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97</a:t>
              </a:r>
              <a:endParaRPr lang="en-IN" sz="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BEB691D-51A5-BC04-69CD-B0F9A07C17B6}"/>
                </a:ext>
              </a:extLst>
            </p:cNvPr>
            <p:cNvSpPr txBox="1"/>
            <p:nvPr/>
          </p:nvSpPr>
          <p:spPr>
            <a:xfrm>
              <a:off x="4332807" y="339168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Yu Gothic UI Semibold" panose="020B0700000000000000" pitchFamily="34" charset="-128"/>
                  <a:ea typeface="Yu Gothic UI Semibold" panose="020B0700000000000000" pitchFamily="34" charset="-128"/>
                </a:rPr>
                <a:t>95</a:t>
              </a:r>
              <a:endParaRPr lang="en-IN" sz="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endParaRPr>
            </a:p>
          </p:txBody>
        </p:sp>
      </p:grp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1DC9BF9-2EC6-E867-5B37-2FA989D6DB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6564982"/>
              </p:ext>
            </p:extLst>
          </p:nvPr>
        </p:nvGraphicFramePr>
        <p:xfrm>
          <a:off x="6318278" y="1551400"/>
          <a:ext cx="4970215" cy="3828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29DD70-B877-0BD8-B51B-FC68A4CF41BE}"/>
                  </a:ext>
                </a:extLst>
              </p:cNvPr>
              <p:cNvSpPr txBox="1"/>
              <p:nvPr/>
            </p:nvSpPr>
            <p:spPr>
              <a:xfrm>
                <a:off x="7304145" y="5260233"/>
                <a:ext cx="16316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1400" i="1" dirty="0">
                    <a:latin typeface="Garamond" panose="02020404030301010803" pitchFamily="18" charset="0"/>
                    <a:ea typeface="Yu Gothic UI Semibold" panose="020B0700000000000000" pitchFamily="34" charset="-128"/>
                  </a:rPr>
                  <a:t>H</a:t>
                </a:r>
                <a:r>
                  <a:rPr lang="en-IN" sz="1400" i="1" baseline="-25000" dirty="0">
                    <a:latin typeface="Garamond" panose="02020404030301010803" pitchFamily="18" charset="0"/>
                    <a:ea typeface="Yu Gothic UI Semibold" panose="020B0700000000000000" pitchFamily="34" charset="-128"/>
                  </a:rPr>
                  <a:t>e</a:t>
                </a:r>
                <a:r>
                  <a:rPr lang="en-IN" sz="1400" i="1" dirty="0">
                    <a:latin typeface="Garamond" panose="02020404030301010803" pitchFamily="18" charset="0"/>
                    <a:ea typeface="Yu Gothic UI Semibold" panose="020B0700000000000000" pitchFamily="34" charset="-128"/>
                  </a:rPr>
                  <a:t>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Yu Gothic UI Semibold" panose="020B0700000000000000" pitchFamily="34" charset="-128"/>
                      </a:rPr>
                      <m:t>1−</m:t>
                    </m:r>
                    <m:nary>
                      <m:naryPr>
                        <m:chr m:val="∑"/>
                        <m:ctrlPr>
                          <a:rPr lang="en-US" b="0" i="1" baseline="-25000" smtClean="0">
                            <a:latin typeface="Cambria Math" panose="02040503050406030204" pitchFamily="18" charset="0"/>
                            <a:ea typeface="Yu Gothic UI Semibold" panose="020B0700000000000000" pitchFamily="34" charset="-128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baseline="-25000" smtClean="0">
                            <a:latin typeface="Cambria Math" panose="02040503050406030204" pitchFamily="18" charset="0"/>
                            <a:ea typeface="Yu Gothic UI Semibold" panose="020B0700000000000000" pitchFamily="34" charset="-128"/>
                          </a:rPr>
                          <m:t>2</m:t>
                        </m:r>
                      </m:sub>
                      <m:sup>
                        <m:r>
                          <a:rPr lang="en-US" b="0" i="1" baseline="30000" smtClean="0">
                            <a:latin typeface="Cambria Math" panose="02040503050406030204" pitchFamily="18" charset="0"/>
                            <a:ea typeface="Yu Gothic UI Semibold" panose="020B0700000000000000" pitchFamily="34" charset="-128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Yu Gothic UI Semibold" panose="020B0700000000000000" pitchFamily="34" charset="-128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Yu Gothic UI Semibold" panose="020B0700000000000000" pitchFamily="34" charset="-128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baseline="-25000" smtClean="0">
                                <a:latin typeface="Cambria Math" panose="02040503050406030204" pitchFamily="18" charset="0"/>
                                <a:ea typeface="Yu Gothic UI Semibold" panose="020B0700000000000000" pitchFamily="34" charset="-128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baseline="30000" smtClean="0">
                                <a:latin typeface="Cambria Math" panose="02040503050406030204" pitchFamily="18" charset="0"/>
                                <a:ea typeface="Yu Gothic UI Semibold" panose="020B0700000000000000" pitchFamily="34" charset="-128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IN" i="1" dirty="0">
                  <a:latin typeface="Garamond" panose="02020404030301010803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29DD70-B877-0BD8-B51B-FC68A4CF4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4145" y="5260233"/>
                <a:ext cx="1631662" cy="369332"/>
              </a:xfrm>
              <a:prstGeom prst="rect">
                <a:avLst/>
              </a:prstGeom>
              <a:blipFill>
                <a:blip r:embed="rId4"/>
                <a:stretch>
                  <a:fillRect l="-1119" t="-121667" r="-14552" b="-188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23CA0BC-7144-6DA9-16E6-01AE2DED4C71}"/>
              </a:ext>
            </a:extLst>
          </p:cNvPr>
          <p:cNvSpPr txBox="1"/>
          <p:nvPr/>
        </p:nvSpPr>
        <p:spPr>
          <a:xfrm>
            <a:off x="9294795" y="5126843"/>
            <a:ext cx="1752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H</a:t>
            </a:r>
            <a:r>
              <a:rPr lang="en-IN" sz="1000" i="1" baseline="-25000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e </a:t>
            </a:r>
            <a:r>
              <a:rPr lang="en-IN" sz="10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&gt; H</a:t>
            </a:r>
            <a:r>
              <a:rPr lang="en-IN" sz="1000" i="1" baseline="-25000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o </a:t>
            </a:r>
            <a:r>
              <a:rPr lang="en-IN" sz="10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: Inbreeding</a:t>
            </a:r>
          </a:p>
          <a:p>
            <a:r>
              <a:rPr lang="en-IN" sz="10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H</a:t>
            </a:r>
            <a:r>
              <a:rPr lang="en-IN" sz="1000" i="1" baseline="-25000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e </a:t>
            </a:r>
            <a:r>
              <a:rPr lang="en-IN" sz="10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&lt; H</a:t>
            </a:r>
            <a:r>
              <a:rPr lang="en-IN" sz="1000" i="1" baseline="-25000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o </a:t>
            </a:r>
            <a:r>
              <a:rPr lang="en-IN" sz="10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: High heterozygotes</a:t>
            </a:r>
          </a:p>
          <a:p>
            <a:r>
              <a:rPr lang="en-IN" sz="10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H</a:t>
            </a:r>
            <a:r>
              <a:rPr lang="en-IN" sz="1000" i="1" baseline="-25000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e </a:t>
            </a:r>
            <a:r>
              <a:rPr lang="en-IN" sz="10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&gt; 0.5: great for improvement</a:t>
            </a:r>
            <a:endParaRPr lang="en-IN" sz="1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A264CB-74C2-9E7A-0F38-FD6ADECEE278}"/>
              </a:ext>
            </a:extLst>
          </p:cNvPr>
          <p:cNvSpPr txBox="1"/>
          <p:nvPr/>
        </p:nvSpPr>
        <p:spPr>
          <a:xfrm>
            <a:off x="3478431" y="4902051"/>
            <a:ext cx="2282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3 distinct groups based SSR Genomic sampling</a:t>
            </a:r>
            <a:endParaRPr lang="en-IN" sz="14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C5441E-E931-90F0-25DF-8F7878B2C7D4}"/>
              </a:ext>
            </a:extLst>
          </p:cNvPr>
          <p:cNvSpPr txBox="1"/>
          <p:nvPr/>
        </p:nvSpPr>
        <p:spPr>
          <a:xfrm>
            <a:off x="981921" y="1054431"/>
            <a:ext cx="1410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cap="all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Germplasm</a:t>
            </a:r>
            <a:endParaRPr lang="en-IN" sz="1600" cap="all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CF2F40-7FB0-D3B0-E207-5311F32F2D90}"/>
              </a:ext>
            </a:extLst>
          </p:cNvPr>
          <p:cNvSpPr txBox="1"/>
          <p:nvPr/>
        </p:nvSpPr>
        <p:spPr>
          <a:xfrm>
            <a:off x="3806882" y="1063022"/>
            <a:ext cx="9877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cap="all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Groups</a:t>
            </a:r>
            <a:endParaRPr lang="en-IN" sz="1600" cap="all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F7E748-5054-A9D2-2B15-C8BD07C7E033}"/>
              </a:ext>
            </a:extLst>
          </p:cNvPr>
          <p:cNvSpPr txBox="1"/>
          <p:nvPr/>
        </p:nvSpPr>
        <p:spPr>
          <a:xfrm>
            <a:off x="8309499" y="1063022"/>
            <a:ext cx="2239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cap="all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Population Status</a:t>
            </a:r>
            <a:endParaRPr lang="en-IN" sz="1600" cap="all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DFBB7F-345A-487A-A7D2-5F0BFE21C20C}"/>
              </a:ext>
            </a:extLst>
          </p:cNvPr>
          <p:cNvSpPr txBox="1"/>
          <p:nvPr/>
        </p:nvSpPr>
        <p:spPr>
          <a:xfrm>
            <a:off x="6318278" y="5751071"/>
            <a:ext cx="568336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4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Very high potential for seggregants with high trait diversity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4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High potential for hybrids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100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Current lower Trait diversity NOT </a:t>
            </a:r>
            <a:r>
              <a:rPr lang="en-US" sz="1100" cap="all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necessarily </a:t>
            </a:r>
            <a:r>
              <a:rPr lang="en-US" sz="1100" dirty="0">
                <a:solidFill>
                  <a:srgbClr val="FFFF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be the indicator potential improvement</a:t>
            </a:r>
            <a:endParaRPr lang="en-IN" sz="1100" dirty="0">
              <a:solidFill>
                <a:srgbClr val="FFFF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DE8E4F6-E3D0-8096-C32E-74E2FFF51EF5}"/>
              </a:ext>
            </a:extLst>
          </p:cNvPr>
          <p:cNvSpPr txBox="1"/>
          <p:nvPr/>
        </p:nvSpPr>
        <p:spPr>
          <a:xfrm>
            <a:off x="7756681" y="264195"/>
            <a:ext cx="4410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cap="all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WIMCO Population at a Glance</a:t>
            </a:r>
            <a:endParaRPr lang="en-IN" sz="2000" cap="all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8534D4-434E-46BF-8F41-49A117C2F959}"/>
              </a:ext>
            </a:extLst>
          </p:cNvPr>
          <p:cNvSpPr txBox="1"/>
          <p:nvPr/>
        </p:nvSpPr>
        <p:spPr>
          <a:xfrm>
            <a:off x="154342" y="141085"/>
            <a:ext cx="189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 E" pitchFamily="2" charset="0"/>
              </a:rPr>
              <a:t>POPLAR</a:t>
            </a:r>
            <a:endParaRPr lang="en-IN" sz="3600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 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432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9">
            <a:extLst>
              <a:ext uri="{FF2B5EF4-FFF2-40B4-BE49-F238E27FC236}">
                <a16:creationId xmlns:a16="http://schemas.microsoft.com/office/drawing/2014/main" id="{DBBEDDEE-76C8-AB9B-A400-C233387551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193939"/>
              </p:ext>
            </p:extLst>
          </p:nvPr>
        </p:nvGraphicFramePr>
        <p:xfrm>
          <a:off x="835821" y="1112519"/>
          <a:ext cx="10710009" cy="498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8952">
                  <a:extLst>
                    <a:ext uri="{9D8B030D-6E8A-4147-A177-3AD203B41FA5}">
                      <a16:colId xmlns:a16="http://schemas.microsoft.com/office/drawing/2014/main" val="1010434777"/>
                    </a:ext>
                  </a:extLst>
                </a:gridCol>
                <a:gridCol w="3963870">
                  <a:extLst>
                    <a:ext uri="{9D8B030D-6E8A-4147-A177-3AD203B41FA5}">
                      <a16:colId xmlns:a16="http://schemas.microsoft.com/office/drawing/2014/main" val="2987842891"/>
                    </a:ext>
                  </a:extLst>
                </a:gridCol>
                <a:gridCol w="4527187">
                  <a:extLst>
                    <a:ext uri="{9D8B030D-6E8A-4147-A177-3AD203B41FA5}">
                      <a16:colId xmlns:a16="http://schemas.microsoft.com/office/drawing/2014/main" val="4040261740"/>
                    </a:ext>
                  </a:extLst>
                </a:gridCol>
              </a:tblGrid>
              <a:tr h="465934">
                <a:tc>
                  <a:txBody>
                    <a:bodyPr/>
                    <a:lstStyle/>
                    <a:p>
                      <a:pPr algn="ctr"/>
                      <a:r>
                        <a:rPr lang="en-GB" sz="1400" cap="all" baseline="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Key metrics</a:t>
                      </a:r>
                      <a:endParaRPr lang="en-IN" sz="1400" cap="all" baseline="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cap="all" baseline="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Status</a:t>
                      </a:r>
                      <a:endParaRPr lang="en-IN" sz="1400" cap="all" baseline="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cap="all" baseline="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Breeding Actionable</a:t>
                      </a:r>
                      <a:endParaRPr lang="en-IN" sz="1400" cap="all" baseline="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829453"/>
                  </a:ext>
                </a:extLst>
              </a:tr>
              <a:tr h="2422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Overall GD &amp; AMOVA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400" i="1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Yu Gothic UI Semibold" panose="020B0700000000000000" pitchFamily="34" charset="-128"/>
                        </a:rPr>
                        <a:t>He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= 0.64 vs </a:t>
                      </a:r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ea typeface="Yu Gothic UI Semibold" panose="020B0700000000000000" pitchFamily="34" charset="-128"/>
                          <a:cs typeface="+mn-cs"/>
                        </a:rPr>
                        <a:t>Ho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 = 0.79 Allelic diversity, Highly heterozygous, Not inbred, excess of heterozygotes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Within populations – High (99%)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Pop differentiation among W, S &amp; G) – Low (1%)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Private alleles (range 1.07 to 1.64)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Highly heterozygous, Not inbred, excess of heterozygotes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Genetically almost identical, heavily shared germplasm pool.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Individual groups hold unique alleles, beneficial for </a:t>
                      </a:r>
                      <a:r>
                        <a:rPr lang="en-GB" sz="1400" dirty="0">
                          <a:solidFill>
                            <a:srgbClr val="FFFF00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selective breeding.</a:t>
                      </a:r>
                      <a:endParaRPr lang="en-IN" sz="1400" dirty="0">
                        <a:solidFill>
                          <a:srgbClr val="FFFF00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8613"/>
                  </a:ext>
                </a:extLst>
              </a:tr>
              <a:tr h="20967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PCoA</a:t>
                      </a:r>
                      <a:endParaRPr lang="en-IN" sz="1400" dirty="0">
                        <a:solidFill>
                          <a:schemeClr val="tx1"/>
                        </a:solidFill>
                        <a:latin typeface="Yu Gothic UI Semibold" panose="020B0700000000000000" pitchFamily="34" charset="-128"/>
                        <a:ea typeface="Yu Gothic UI Semibold" panose="020B0700000000000000" pitchFamily="34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Three clusters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Cluster1 - Distinct Wimco (Wimco – 39, 83, 108 &amp; 109)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Intermediate cluster (Intermix of all series)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Cluster3 – Highly distinct (G3, G48 from Australia &amp; Bhinmal)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Genetically distinct from central cluster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Relatively similar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IN" sz="1400" dirty="0">
                          <a:solidFill>
                            <a:schemeClr val="tx1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 Most </a:t>
                      </a:r>
                      <a:r>
                        <a:rPr lang="en-IN" sz="1400" dirty="0">
                          <a:solidFill>
                            <a:srgbClr val="FFFF00"/>
                          </a:solidFill>
                          <a:latin typeface="Yu Gothic UI Semibold" panose="020B0700000000000000" pitchFamily="34" charset="-128"/>
                          <a:ea typeface="Yu Gothic UI Semibold" panose="020B0700000000000000" pitchFamily="34" charset="-128"/>
                        </a:rPr>
                        <a:t>valuable source of genetic divergence.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27398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A61DA0E-DD9A-9FE8-9005-3009C354F8B5}"/>
              </a:ext>
            </a:extLst>
          </p:cNvPr>
          <p:cNvSpPr txBox="1"/>
          <p:nvPr/>
        </p:nvSpPr>
        <p:spPr>
          <a:xfrm>
            <a:off x="154342" y="141085"/>
            <a:ext cx="189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 E" pitchFamily="2" charset="0"/>
              </a:rPr>
              <a:t>POPLAR</a:t>
            </a:r>
            <a:endParaRPr lang="en-IN" sz="3600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 E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A51244-87A0-7A75-B9C5-D5A54431076E}"/>
              </a:ext>
            </a:extLst>
          </p:cNvPr>
          <p:cNvSpPr txBox="1"/>
          <p:nvPr/>
        </p:nvSpPr>
        <p:spPr>
          <a:xfrm>
            <a:off x="7680484" y="264195"/>
            <a:ext cx="4342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cap="all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WIMCO Population actionable</a:t>
            </a:r>
            <a:endParaRPr lang="en-IN" sz="2000" cap="all" dirty="0"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6260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5067B5-C0CC-6E2F-31B7-43496AFF9EB5}"/>
              </a:ext>
            </a:extLst>
          </p:cNvPr>
          <p:cNvSpPr txBox="1"/>
          <p:nvPr/>
        </p:nvSpPr>
        <p:spPr>
          <a:xfrm>
            <a:off x="201350" y="110294"/>
            <a:ext cx="9425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60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 E" pitchFamily="2" charset="0"/>
              </a:defRPr>
            </a:lvl1pPr>
          </a:lstStyle>
          <a:p>
            <a:r>
              <a:rPr lang="en-US" b="1" dirty="0">
                <a:solidFill>
                  <a:srgbClr val="FFFFFF"/>
                </a:solidFill>
                <a:latin typeface="Yu Gothic UI"/>
              </a:rPr>
              <a:t>Tree Breeding Program Architecture Metrics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1E53E-6842-AB7C-2DE6-83A4FB871740}"/>
              </a:ext>
            </a:extLst>
          </p:cNvPr>
          <p:cNvSpPr txBox="1"/>
          <p:nvPr/>
        </p:nvSpPr>
        <p:spPr>
          <a:xfrm>
            <a:off x="261906" y="707041"/>
            <a:ext cx="918689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Yu Gothic UI" panose="020B0500000000000000" pitchFamily="34" charset="-128"/>
                <a:ea typeface="Yu Gothic UI" panose="020B0500000000000000" pitchFamily="34" charset="-128"/>
              </a:rPr>
              <a:t>Selection Framework: Detailing Provenance Testing, Full-Sib Recurrent Selection, Half-Sib Progeny Testing, and Clonal Archiving.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B450599-4258-E9FB-BDFB-B51714B7E89A}"/>
              </a:ext>
            </a:extLst>
          </p:cNvPr>
          <p:cNvSpPr/>
          <p:nvPr/>
        </p:nvSpPr>
        <p:spPr>
          <a:xfrm>
            <a:off x="962967" y="2595248"/>
            <a:ext cx="3352800" cy="1914525"/>
          </a:xfrm>
          <a:prstGeom prst="roundRect">
            <a:avLst>
              <a:gd name="adj" fmla="val 597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18A29C8-3214-74AE-2305-86A339FEE593}"/>
              </a:ext>
            </a:extLst>
          </p:cNvPr>
          <p:cNvSpPr/>
          <p:nvPr/>
        </p:nvSpPr>
        <p:spPr>
          <a:xfrm>
            <a:off x="4620567" y="2595248"/>
            <a:ext cx="3352800" cy="1914525"/>
          </a:xfrm>
          <a:prstGeom prst="roundRect">
            <a:avLst>
              <a:gd name="adj" fmla="val 597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7BDF690-94B1-A7F8-777D-80A80073B8C6}"/>
              </a:ext>
            </a:extLst>
          </p:cNvPr>
          <p:cNvSpPr/>
          <p:nvPr/>
        </p:nvSpPr>
        <p:spPr>
          <a:xfrm>
            <a:off x="8278167" y="2595248"/>
            <a:ext cx="3352800" cy="1914525"/>
          </a:xfrm>
          <a:prstGeom prst="roundRect">
            <a:avLst>
              <a:gd name="adj" fmla="val 597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2971C7-84C1-5666-B3C7-567595B01CE0}"/>
              </a:ext>
            </a:extLst>
          </p:cNvPr>
          <p:cNvSpPr txBox="1"/>
          <p:nvPr/>
        </p:nvSpPr>
        <p:spPr>
          <a:xfrm>
            <a:off x="1239192" y="2871473"/>
            <a:ext cx="1359346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4ADE80"/>
                </a:solidFill>
                <a:latin typeface="Yu Gothic UI"/>
              </a:rPr>
              <a:t>3 Paths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B0CF74-1942-B608-DA0B-468DC26F81BE}"/>
              </a:ext>
            </a:extLst>
          </p:cNvPr>
          <p:cNvSpPr txBox="1"/>
          <p:nvPr/>
        </p:nvSpPr>
        <p:spPr>
          <a:xfrm>
            <a:off x="1239192" y="3366773"/>
            <a:ext cx="240610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F8FAFC"/>
                </a:solidFill>
                <a:latin typeface="Yu Gothic UI"/>
              </a:rPr>
              <a:t>Integrated Selection Lines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468007-A639-D29F-EDDE-3F515A980D35}"/>
              </a:ext>
            </a:extLst>
          </p:cNvPr>
          <p:cNvSpPr txBox="1"/>
          <p:nvPr/>
        </p:nvSpPr>
        <p:spPr>
          <a:xfrm>
            <a:off x="1239192" y="3633473"/>
            <a:ext cx="2895600" cy="8042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200" b="0" i="0" u="none" dirty="0">
                <a:solidFill>
                  <a:srgbClr val="94A3B8"/>
                </a:solidFill>
                <a:latin typeface="Yu Gothic UI"/>
              </a:rPr>
              <a:t>Combines clonal trials, controlled full-sib breeding, and open-pollinated half-sib evaluation for maximum yield and diversity.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496831-962E-1093-7FF0-F604109719C2}"/>
              </a:ext>
            </a:extLst>
          </p:cNvPr>
          <p:cNvSpPr txBox="1"/>
          <p:nvPr/>
        </p:nvSpPr>
        <p:spPr>
          <a:xfrm>
            <a:off x="4896792" y="2871473"/>
            <a:ext cx="1570943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FBBF24"/>
                </a:solidFill>
                <a:latin typeface="Yu Gothic UI"/>
              </a:rPr>
              <a:t>200–300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4D2425-86B7-443E-33BC-B477318819C5}"/>
              </a:ext>
            </a:extLst>
          </p:cNvPr>
          <p:cNvSpPr txBox="1"/>
          <p:nvPr/>
        </p:nvSpPr>
        <p:spPr>
          <a:xfrm>
            <a:off x="4896792" y="3366773"/>
            <a:ext cx="208069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F8FAFC"/>
                </a:solidFill>
                <a:latin typeface="Yu Gothic UI"/>
              </a:rPr>
              <a:t>Preserved Clonal Lines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4B5105-36DC-CA9D-BFEA-FF63A24CEBA8}"/>
              </a:ext>
            </a:extLst>
          </p:cNvPr>
          <p:cNvSpPr txBox="1"/>
          <p:nvPr/>
        </p:nvSpPr>
        <p:spPr>
          <a:xfrm>
            <a:off x="4896792" y="3633473"/>
            <a:ext cx="289560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200" b="0" i="0" u="none">
                <a:solidFill>
                  <a:srgbClr val="94A3B8"/>
                </a:solidFill>
                <a:latin typeface="Yu Gothic UI"/>
              </a:rPr>
              <a:t>Elite ortets and parental clones maintained long-term in the central Archive Plantation for ongoing genetic conservation.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555A8A-8E87-4240-88D7-C9B1A874D6DB}"/>
              </a:ext>
            </a:extLst>
          </p:cNvPr>
          <p:cNvSpPr txBox="1"/>
          <p:nvPr/>
        </p:nvSpPr>
        <p:spPr>
          <a:xfrm>
            <a:off x="8554392" y="2871473"/>
            <a:ext cx="1115690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38BDF8"/>
                </a:solidFill>
                <a:latin typeface="Yu Gothic UI"/>
              </a:rPr>
              <a:t>20–30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0A6E5-4FC3-4830-84A3-D3F97E8DB75C}"/>
              </a:ext>
            </a:extLst>
          </p:cNvPr>
          <p:cNvSpPr txBox="1"/>
          <p:nvPr/>
        </p:nvSpPr>
        <p:spPr>
          <a:xfrm>
            <a:off x="8554392" y="3366773"/>
            <a:ext cx="223298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F8FAFC"/>
                </a:solidFill>
                <a:latin typeface="Yu Gothic UI"/>
              </a:rPr>
              <a:t>Elite Commercial Clones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133F73-B8DB-03CC-AF41-7517BD26F026}"/>
              </a:ext>
            </a:extLst>
          </p:cNvPr>
          <p:cNvSpPr txBox="1"/>
          <p:nvPr/>
        </p:nvSpPr>
        <p:spPr>
          <a:xfrm>
            <a:off x="8554392" y="3633473"/>
            <a:ext cx="289560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200" b="0" i="0" u="none">
                <a:solidFill>
                  <a:srgbClr val="94A3B8"/>
                </a:solidFill>
                <a:latin typeface="Yu Gothic UI"/>
              </a:rPr>
              <a:t>Selected for final deployment in Steckling Seed Orchards, delivering high volume timber and pulpwood gain to plantations.</a:t>
            </a:r>
          </a:p>
        </p:txBody>
      </p:sp>
    </p:spTree>
    <p:extLst>
      <p:ext uri="{BB962C8B-B14F-4D97-AF65-F5344CB8AC3E}">
        <p14:creationId xmlns:p14="http://schemas.microsoft.com/office/powerpoint/2010/main" val="263266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E2EB8-329F-2EFE-06F3-CE34FAC9B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1041924-A9A4-E5AF-6CA4-199A39BC4A93}"/>
              </a:ext>
            </a:extLst>
          </p:cNvPr>
          <p:cNvSpPr/>
          <p:nvPr/>
        </p:nvSpPr>
        <p:spPr>
          <a:xfrm>
            <a:off x="10216664" y="406644"/>
            <a:ext cx="1844187" cy="152400"/>
          </a:xfrm>
          <a:prstGeom prst="roundRect">
            <a:avLst>
              <a:gd name="adj" fmla="val 25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BDBBB9B-89BC-8531-4065-800A01A52CD8}"/>
              </a:ext>
            </a:extLst>
          </p:cNvPr>
          <p:cNvSpPr/>
          <p:nvPr/>
        </p:nvSpPr>
        <p:spPr>
          <a:xfrm>
            <a:off x="3171825" y="1611926"/>
            <a:ext cx="1714500" cy="323850"/>
          </a:xfrm>
          <a:prstGeom prst="roundRect">
            <a:avLst>
              <a:gd name="adj" fmla="val 23529"/>
            </a:avLst>
          </a:prstGeom>
          <a:solidFill>
            <a:srgbClr val="F0FDF4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29FF74E-1471-78A4-3674-CEAED0662F9B}"/>
              </a:ext>
            </a:extLst>
          </p:cNvPr>
          <p:cNvSpPr/>
          <p:nvPr/>
        </p:nvSpPr>
        <p:spPr>
          <a:xfrm>
            <a:off x="5400675" y="1545251"/>
            <a:ext cx="3619500" cy="457200"/>
          </a:xfrm>
          <a:prstGeom prst="roundRect">
            <a:avLst>
              <a:gd name="adj" fmla="val 16666"/>
            </a:avLst>
          </a:prstGeom>
          <a:solidFill>
            <a:srgbClr val="15803D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6135DCA-AC65-285B-C6B1-1FC90D955FDB}"/>
              </a:ext>
            </a:extLst>
          </p:cNvPr>
          <p:cNvSpPr/>
          <p:nvPr/>
        </p:nvSpPr>
        <p:spPr>
          <a:xfrm>
            <a:off x="624678" y="2222259"/>
            <a:ext cx="2978199" cy="3598252"/>
          </a:xfrm>
          <a:prstGeom prst="roundRect">
            <a:avLst>
              <a:gd name="adj" fmla="val 2558"/>
            </a:avLst>
          </a:prstGeom>
          <a:solidFill>
            <a:srgbClr val="F8FAFC">
              <a:alpha val="5000"/>
            </a:srgbClr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0834FB5-6E73-2E30-B5EB-0633DB42A89B}"/>
              </a:ext>
            </a:extLst>
          </p:cNvPr>
          <p:cNvSpPr/>
          <p:nvPr/>
        </p:nvSpPr>
        <p:spPr>
          <a:xfrm>
            <a:off x="3787824" y="2222259"/>
            <a:ext cx="4070300" cy="3598252"/>
          </a:xfrm>
          <a:prstGeom prst="roundRect">
            <a:avLst>
              <a:gd name="adj" fmla="val 1872"/>
            </a:avLst>
          </a:prstGeom>
          <a:solidFill>
            <a:srgbClr val="F0F9FF">
              <a:alpha val="5000"/>
            </a:srgbClr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62F6C7C-A402-715D-41A6-79DA4B27CCE1}"/>
              </a:ext>
            </a:extLst>
          </p:cNvPr>
          <p:cNvSpPr/>
          <p:nvPr/>
        </p:nvSpPr>
        <p:spPr>
          <a:xfrm>
            <a:off x="8010525" y="2222259"/>
            <a:ext cx="3524250" cy="3598252"/>
          </a:xfrm>
          <a:prstGeom prst="roundRect">
            <a:avLst>
              <a:gd name="adj" fmla="val 2162"/>
            </a:avLst>
          </a:prstGeom>
          <a:solidFill>
            <a:srgbClr val="FFFBEB">
              <a:alpha val="5000"/>
            </a:srgbClr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41A716E-6645-2306-50CD-11F8944FAE8C}"/>
              </a:ext>
            </a:extLst>
          </p:cNvPr>
          <p:cNvSpPr/>
          <p:nvPr/>
        </p:nvSpPr>
        <p:spPr>
          <a:xfrm>
            <a:off x="781050" y="2555634"/>
            <a:ext cx="2730549" cy="3048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A3F9E7B-7F8E-D3E6-9468-E7EC245E2D0D}"/>
              </a:ext>
            </a:extLst>
          </p:cNvPr>
          <p:cNvSpPr/>
          <p:nvPr/>
        </p:nvSpPr>
        <p:spPr>
          <a:xfrm>
            <a:off x="781050" y="3212859"/>
            <a:ext cx="2730549" cy="304800"/>
          </a:xfrm>
          <a:prstGeom prst="roundRect">
            <a:avLst>
              <a:gd name="adj" fmla="val 25000"/>
            </a:avLst>
          </a:prstGeom>
          <a:solidFill>
            <a:srgbClr val="F0FDF4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BF1470B-CD37-6818-6353-1EAA77C5B407}"/>
              </a:ext>
            </a:extLst>
          </p:cNvPr>
          <p:cNvSpPr/>
          <p:nvPr/>
        </p:nvSpPr>
        <p:spPr>
          <a:xfrm>
            <a:off x="781050" y="3870084"/>
            <a:ext cx="2730549" cy="3048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 w="95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1F585B5-BECC-8894-E628-26E2F6A8F2F0}"/>
              </a:ext>
            </a:extLst>
          </p:cNvPr>
          <p:cNvSpPr/>
          <p:nvPr/>
        </p:nvSpPr>
        <p:spPr>
          <a:xfrm>
            <a:off x="3911649" y="2536584"/>
            <a:ext cx="3822650" cy="43815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CB3BC93-89DA-E1E5-CE3C-28E7A6143281}"/>
              </a:ext>
            </a:extLst>
          </p:cNvPr>
          <p:cNvSpPr/>
          <p:nvPr/>
        </p:nvSpPr>
        <p:spPr>
          <a:xfrm>
            <a:off x="3911649" y="3289059"/>
            <a:ext cx="3822650" cy="3048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9CC6CA4-7872-6457-77F6-EAB5622D4CBC}"/>
              </a:ext>
            </a:extLst>
          </p:cNvPr>
          <p:cNvSpPr/>
          <p:nvPr/>
        </p:nvSpPr>
        <p:spPr>
          <a:xfrm>
            <a:off x="3911649" y="3908184"/>
            <a:ext cx="3822650" cy="43815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331621D-EE1C-756C-302A-0D6C4CFE7833}"/>
              </a:ext>
            </a:extLst>
          </p:cNvPr>
          <p:cNvSpPr/>
          <p:nvPr/>
        </p:nvSpPr>
        <p:spPr>
          <a:xfrm>
            <a:off x="3911649" y="5041659"/>
            <a:ext cx="3822650" cy="304800"/>
          </a:xfrm>
          <a:prstGeom prst="roundRect">
            <a:avLst>
              <a:gd name="adj" fmla="val 25000"/>
            </a:avLst>
          </a:prstGeom>
          <a:solidFill>
            <a:srgbClr val="E0F2FE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9E30C09-7A70-A9BC-8060-48C9AA3BF245}"/>
              </a:ext>
            </a:extLst>
          </p:cNvPr>
          <p:cNvSpPr/>
          <p:nvPr/>
        </p:nvSpPr>
        <p:spPr>
          <a:xfrm>
            <a:off x="8134350" y="2536584"/>
            <a:ext cx="3276600" cy="3048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C37D99A-C27F-87BE-2F2C-45EDB609E337}"/>
              </a:ext>
            </a:extLst>
          </p:cNvPr>
          <p:cNvSpPr/>
          <p:nvPr/>
        </p:nvSpPr>
        <p:spPr>
          <a:xfrm>
            <a:off x="8134350" y="3155709"/>
            <a:ext cx="3276600" cy="3048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6B11BF0-6A7E-0448-99D2-6A0F661437FE}"/>
              </a:ext>
            </a:extLst>
          </p:cNvPr>
          <p:cNvSpPr/>
          <p:nvPr/>
        </p:nvSpPr>
        <p:spPr>
          <a:xfrm>
            <a:off x="8134350" y="3774834"/>
            <a:ext cx="3276600" cy="43815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CE8811E-FA06-1641-296B-CDF04AE982A0}"/>
              </a:ext>
            </a:extLst>
          </p:cNvPr>
          <p:cNvSpPr/>
          <p:nvPr/>
        </p:nvSpPr>
        <p:spPr>
          <a:xfrm>
            <a:off x="8134350" y="4527309"/>
            <a:ext cx="3276600" cy="3048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883C2EC-726D-C015-D4EF-5C83724E4800}"/>
              </a:ext>
            </a:extLst>
          </p:cNvPr>
          <p:cNvSpPr/>
          <p:nvPr/>
        </p:nvSpPr>
        <p:spPr>
          <a:xfrm>
            <a:off x="8134350" y="5146434"/>
            <a:ext cx="3276600" cy="3048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 w="95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5CFE44E-1F70-EECF-06C3-91C6648469AA}"/>
              </a:ext>
            </a:extLst>
          </p:cNvPr>
          <p:cNvSpPr/>
          <p:nvPr/>
        </p:nvSpPr>
        <p:spPr>
          <a:xfrm>
            <a:off x="3911649" y="4403484"/>
            <a:ext cx="1873299" cy="323850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60E9E1A-7816-1433-4CD4-A7FF3D8DD2DC}"/>
              </a:ext>
            </a:extLst>
          </p:cNvPr>
          <p:cNvSpPr/>
          <p:nvPr/>
        </p:nvSpPr>
        <p:spPr>
          <a:xfrm>
            <a:off x="5861149" y="4403484"/>
            <a:ext cx="1873299" cy="323850"/>
          </a:xfrm>
          <a:prstGeom prst="roundRect">
            <a:avLst>
              <a:gd name="adj" fmla="val 23529"/>
            </a:avLst>
          </a:prstGeom>
          <a:solidFill>
            <a:srgbClr val="1E293B"/>
          </a:solidFill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1A2AD3C6-62BC-EFFA-EF69-E1E972169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825" y="1697651"/>
            <a:ext cx="133350" cy="152400"/>
          </a:xfrm>
          <a:prstGeom prst="rect">
            <a:avLst/>
          </a:prstGeom>
        </p:spPr>
      </p:pic>
      <p:pic>
        <p:nvPicPr>
          <p:cNvPr id="23" name="Picture 22" descr="image.png">
            <a:extLst>
              <a:ext uri="{FF2B5EF4-FFF2-40B4-BE49-F238E27FC236}">
                <a16:creationId xmlns:a16="http://schemas.microsoft.com/office/drawing/2014/main" id="{9DA448E2-AB31-D18B-0000-0B49B0D42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71" y="897184"/>
            <a:ext cx="104775" cy="114300"/>
          </a:xfrm>
          <a:prstGeom prst="rect">
            <a:avLst/>
          </a:prstGeom>
        </p:spPr>
      </p:pic>
      <p:pic>
        <p:nvPicPr>
          <p:cNvPr id="24" name="Picture 23" descr="image.png">
            <a:extLst>
              <a:ext uri="{FF2B5EF4-FFF2-40B4-BE49-F238E27FC236}">
                <a16:creationId xmlns:a16="http://schemas.microsoft.com/office/drawing/2014/main" id="{6A2FA745-3C13-D006-0DC8-CF1812364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6921" y="897184"/>
            <a:ext cx="104775" cy="114300"/>
          </a:xfrm>
          <a:prstGeom prst="rect">
            <a:avLst/>
          </a:prstGeom>
        </p:spPr>
      </p:pic>
      <p:pic>
        <p:nvPicPr>
          <p:cNvPr id="25" name="Picture 24" descr="image.png">
            <a:extLst>
              <a:ext uri="{FF2B5EF4-FFF2-40B4-BE49-F238E27FC236}">
                <a16:creationId xmlns:a16="http://schemas.microsoft.com/office/drawing/2014/main" id="{2DC2935A-568A-E5A0-75DE-F739B3958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3246" y="897184"/>
            <a:ext cx="104775" cy="114300"/>
          </a:xfrm>
          <a:prstGeom prst="rect">
            <a:avLst/>
          </a:prstGeom>
        </p:spPr>
      </p:pic>
      <p:pic>
        <p:nvPicPr>
          <p:cNvPr id="26" name="Picture 25" descr="image.png">
            <a:extLst>
              <a:ext uri="{FF2B5EF4-FFF2-40B4-BE49-F238E27FC236}">
                <a16:creationId xmlns:a16="http://schemas.microsoft.com/office/drawing/2014/main" id="{E4D87A54-9B99-6F1A-1D46-91636D165C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7671" y="897184"/>
            <a:ext cx="104775" cy="114300"/>
          </a:xfrm>
          <a:prstGeom prst="rect">
            <a:avLst/>
          </a:prstGeom>
        </p:spPr>
      </p:pic>
      <p:pic>
        <p:nvPicPr>
          <p:cNvPr id="27" name="Picture 26" descr="image.png">
            <a:extLst>
              <a:ext uri="{FF2B5EF4-FFF2-40B4-BE49-F238E27FC236}">
                <a16:creationId xmlns:a16="http://schemas.microsoft.com/office/drawing/2014/main" id="{27F3B7AE-E812-4473-47FD-479B33B0A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1925" y="2974734"/>
            <a:ext cx="104775" cy="133350"/>
          </a:xfrm>
          <a:prstGeom prst="rect">
            <a:avLst/>
          </a:prstGeom>
        </p:spPr>
      </p:pic>
      <p:pic>
        <p:nvPicPr>
          <p:cNvPr id="28" name="Picture 27" descr="image.png">
            <a:extLst>
              <a:ext uri="{FF2B5EF4-FFF2-40B4-BE49-F238E27FC236}">
                <a16:creationId xmlns:a16="http://schemas.microsoft.com/office/drawing/2014/main" id="{4A10DC17-4EDD-C7BA-C9DB-A2F3D708DA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3862" y="3631959"/>
            <a:ext cx="104775" cy="133350"/>
          </a:xfrm>
          <a:prstGeom prst="rect">
            <a:avLst/>
          </a:prstGeom>
        </p:spPr>
      </p:pic>
      <p:pic>
        <p:nvPicPr>
          <p:cNvPr id="29" name="Picture 28" descr="image.png">
            <a:extLst>
              <a:ext uri="{FF2B5EF4-FFF2-40B4-BE49-F238E27FC236}">
                <a16:creationId xmlns:a16="http://schemas.microsoft.com/office/drawing/2014/main" id="{FCCF6F86-438F-90A9-F092-8A5BDA75EE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0512" y="3069984"/>
            <a:ext cx="104775" cy="133350"/>
          </a:xfrm>
          <a:prstGeom prst="rect">
            <a:avLst/>
          </a:prstGeom>
        </p:spPr>
      </p:pic>
      <p:pic>
        <p:nvPicPr>
          <p:cNvPr id="30" name="Picture 29" descr="image.png">
            <a:extLst>
              <a:ext uri="{FF2B5EF4-FFF2-40B4-BE49-F238E27FC236}">
                <a16:creationId xmlns:a16="http://schemas.microsoft.com/office/drawing/2014/main" id="{EEAB1593-8E16-89CF-C255-A15B01A773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0512" y="3689109"/>
            <a:ext cx="104775" cy="133350"/>
          </a:xfrm>
          <a:prstGeom prst="rect">
            <a:avLst/>
          </a:prstGeom>
        </p:spPr>
      </p:pic>
      <p:pic>
        <p:nvPicPr>
          <p:cNvPr id="31" name="Picture 30" descr="image.png">
            <a:extLst>
              <a:ext uri="{FF2B5EF4-FFF2-40B4-BE49-F238E27FC236}">
                <a16:creationId xmlns:a16="http://schemas.microsoft.com/office/drawing/2014/main" id="{8D0E632E-AA23-E89E-6F8E-F4E018399B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9500" y="4822584"/>
            <a:ext cx="104775" cy="133350"/>
          </a:xfrm>
          <a:prstGeom prst="rect">
            <a:avLst/>
          </a:prstGeom>
        </p:spPr>
      </p:pic>
      <p:pic>
        <p:nvPicPr>
          <p:cNvPr id="32" name="Picture 31" descr="image.png">
            <a:extLst>
              <a:ext uri="{FF2B5EF4-FFF2-40B4-BE49-F238E27FC236}">
                <a16:creationId xmlns:a16="http://schemas.microsoft.com/office/drawing/2014/main" id="{2DF3D296-26E4-E18B-52C7-C31F705220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0262" y="2936634"/>
            <a:ext cx="104775" cy="133350"/>
          </a:xfrm>
          <a:prstGeom prst="rect">
            <a:avLst/>
          </a:prstGeom>
        </p:spPr>
      </p:pic>
      <p:pic>
        <p:nvPicPr>
          <p:cNvPr id="33" name="Picture 32" descr="image.png">
            <a:extLst>
              <a:ext uri="{FF2B5EF4-FFF2-40B4-BE49-F238E27FC236}">
                <a16:creationId xmlns:a16="http://schemas.microsoft.com/office/drawing/2014/main" id="{A85C7A4F-B510-BB30-9E5B-0658FD7A38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0262" y="3555759"/>
            <a:ext cx="104775" cy="133350"/>
          </a:xfrm>
          <a:prstGeom prst="rect">
            <a:avLst/>
          </a:prstGeom>
        </p:spPr>
      </p:pic>
      <p:pic>
        <p:nvPicPr>
          <p:cNvPr id="34" name="Picture 33" descr="image.png">
            <a:extLst>
              <a:ext uri="{FF2B5EF4-FFF2-40B4-BE49-F238E27FC236}">
                <a16:creationId xmlns:a16="http://schemas.microsoft.com/office/drawing/2014/main" id="{4BBB9651-A6D2-D0C6-3FE6-24FC6D4527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0262" y="4308234"/>
            <a:ext cx="104775" cy="133350"/>
          </a:xfrm>
          <a:prstGeom prst="rect">
            <a:avLst/>
          </a:prstGeom>
        </p:spPr>
      </p:pic>
      <p:pic>
        <p:nvPicPr>
          <p:cNvPr id="35" name="Picture 34" descr="image.png">
            <a:extLst>
              <a:ext uri="{FF2B5EF4-FFF2-40B4-BE49-F238E27FC236}">
                <a16:creationId xmlns:a16="http://schemas.microsoft.com/office/drawing/2014/main" id="{B6664771-0FA5-9297-F9E9-E7BD32ED8F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0262" y="4927359"/>
            <a:ext cx="104775" cy="13335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896BAFF-174E-D415-9B29-32B666CF7A0A}"/>
              </a:ext>
            </a:extLst>
          </p:cNvPr>
          <p:cNvSpPr txBox="1"/>
          <p:nvPr/>
        </p:nvSpPr>
        <p:spPr>
          <a:xfrm>
            <a:off x="10310814" y="428834"/>
            <a:ext cx="1995487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 i="0" u="none" dirty="0">
                <a:solidFill>
                  <a:srgbClr val="15803D"/>
                </a:solidFill>
                <a:latin typeface="Yu Gothic UI"/>
              </a:rPr>
              <a:t>COMPLETE PROCESS ARCHITECTURE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BE5543-AF44-80F8-B59D-554D1DA90E19}"/>
              </a:ext>
            </a:extLst>
          </p:cNvPr>
          <p:cNvSpPr txBox="1"/>
          <p:nvPr/>
        </p:nvSpPr>
        <p:spPr>
          <a:xfrm>
            <a:off x="171856" y="152675"/>
            <a:ext cx="78117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FFFFFF"/>
                </a:solidFill>
                <a:latin typeface="Yu Gothic UI"/>
                <a:ea typeface="Yu Gothic UI Semibold" panose="020B0700000000000000" pitchFamily="34" charset="-128"/>
                <a:cs typeface="Open Sans Condensed Condensed E" pitchFamily="2" charset="0"/>
              </a:defRPr>
            </a:lvl1pPr>
          </a:lstStyle>
          <a:p>
            <a:r>
              <a:rPr dirty="0"/>
              <a:t>Tree Improvement Master Flowchart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74FA686-9BCB-4643-DEB5-629A287668FD}"/>
              </a:ext>
            </a:extLst>
          </p:cNvPr>
          <p:cNvSpPr txBox="1"/>
          <p:nvPr/>
        </p:nvSpPr>
        <p:spPr>
          <a:xfrm>
            <a:off x="8316796" y="885085"/>
            <a:ext cx="806311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u="none">
                <a:latin typeface="Yu Gothic UI"/>
              </a:rPr>
              <a:t>Clonal Pathway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A651FC-4D7B-5C5E-ADFD-986D1E2A4EEA}"/>
              </a:ext>
            </a:extLst>
          </p:cNvPr>
          <p:cNvSpPr txBox="1"/>
          <p:nvPr/>
        </p:nvSpPr>
        <p:spPr>
          <a:xfrm>
            <a:off x="9478846" y="885085"/>
            <a:ext cx="703719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u="none">
                <a:latin typeface="Yu Gothic UI"/>
              </a:rPr>
              <a:t>Full-Sib Cycle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9DBFEE-0623-24CA-FEC6-8022161BA88D}"/>
              </a:ext>
            </a:extLst>
          </p:cNvPr>
          <p:cNvSpPr txBox="1"/>
          <p:nvPr/>
        </p:nvSpPr>
        <p:spPr>
          <a:xfrm>
            <a:off x="10555171" y="885085"/>
            <a:ext cx="734175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u="none">
                <a:latin typeface="Yu Gothic UI"/>
              </a:rPr>
              <a:t>Half-Sib Cycle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FD5F05C-3EDD-9926-9988-930E27DC30C3}"/>
              </a:ext>
            </a:extLst>
          </p:cNvPr>
          <p:cNvSpPr txBox="1"/>
          <p:nvPr/>
        </p:nvSpPr>
        <p:spPr>
          <a:xfrm>
            <a:off x="11669596" y="885085"/>
            <a:ext cx="392736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u="none">
                <a:latin typeface="Yu Gothic UI"/>
              </a:rPr>
              <a:t>Archive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958234C-02C2-8D37-09F4-1FB001458E4B}"/>
              </a:ext>
            </a:extLst>
          </p:cNvPr>
          <p:cNvSpPr txBox="1"/>
          <p:nvPr/>
        </p:nvSpPr>
        <p:spPr>
          <a:xfrm>
            <a:off x="3071812" y="1688126"/>
            <a:ext cx="19145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14532D"/>
                </a:solidFill>
                <a:latin typeface="Yu Gothic UI"/>
              </a:rPr>
              <a:t>NATURAL STAND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E3FF1F-3873-5479-7497-8A903611407C}"/>
              </a:ext>
            </a:extLst>
          </p:cNvPr>
          <p:cNvSpPr txBox="1"/>
          <p:nvPr/>
        </p:nvSpPr>
        <p:spPr>
          <a:xfrm>
            <a:off x="5459290" y="1670255"/>
            <a:ext cx="3502269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u="none" dirty="0">
                <a:solidFill>
                  <a:srgbClr val="FFFFFF"/>
                </a:solidFill>
                <a:latin typeface="Yu Gothic UI"/>
              </a:rPr>
              <a:t>SELECTED PHENOTYPES </a:t>
            </a:r>
            <a:r>
              <a:rPr sz="1000" b="0" i="0" u="none" dirty="0">
                <a:solidFill>
                  <a:srgbClr val="DCFCE7"/>
                </a:solidFill>
                <a:latin typeface="Yu Gothic UI"/>
              </a:rPr>
              <a:t>MASS SELECTION OR PLUS TREES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258D63-3AEE-0FCB-EB6A-41C811CD3C15}"/>
              </a:ext>
            </a:extLst>
          </p:cNvPr>
          <p:cNvSpPr txBox="1"/>
          <p:nvPr/>
        </p:nvSpPr>
        <p:spPr>
          <a:xfrm>
            <a:off x="1170096" y="2346084"/>
            <a:ext cx="1952459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rgbClr val="92D050"/>
                </a:solidFill>
                <a:latin typeface="Yu Gothic UI"/>
              </a:rPr>
              <a:t>PATHWAY A: PROVENANCE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2583975-8558-55E4-9262-BEBCC90A55D8}"/>
              </a:ext>
            </a:extLst>
          </p:cNvPr>
          <p:cNvSpPr txBox="1"/>
          <p:nvPr/>
        </p:nvSpPr>
        <p:spPr>
          <a:xfrm>
            <a:off x="554031" y="2631834"/>
            <a:ext cx="318458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CLONAL PROVENANCE TRIAL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F03D671-72BE-8EBE-B777-AF2FDBC9804E}"/>
              </a:ext>
            </a:extLst>
          </p:cNvPr>
          <p:cNvSpPr txBox="1"/>
          <p:nvPr/>
        </p:nvSpPr>
        <p:spPr>
          <a:xfrm>
            <a:off x="554031" y="3289059"/>
            <a:ext cx="318458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STECKLING SEED ORCHARD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5AB4D90-7F4A-E184-29E3-71477DC4E68E}"/>
              </a:ext>
            </a:extLst>
          </p:cNvPr>
          <p:cNvSpPr txBox="1"/>
          <p:nvPr/>
        </p:nvSpPr>
        <p:spPr>
          <a:xfrm>
            <a:off x="554031" y="3946284"/>
            <a:ext cx="318458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78350F"/>
                </a:solidFill>
                <a:latin typeface="Yu Gothic UI"/>
              </a:rPr>
              <a:t>COMMERCIAL PLANTATIONS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B7547E0-DA0B-723C-4A89-4D8A3869D980}"/>
              </a:ext>
            </a:extLst>
          </p:cNvPr>
          <p:cNvSpPr txBox="1"/>
          <p:nvPr/>
        </p:nvSpPr>
        <p:spPr>
          <a:xfrm>
            <a:off x="4147835" y="2346084"/>
            <a:ext cx="3350277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Yu Gothic UI"/>
              </a:rPr>
              <a:t>PATHWAY B: FULL-SIB CONTROLLED BREEDING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67765E-B218-9B69-3DAA-8DC8578EACD9}"/>
              </a:ext>
            </a:extLst>
          </p:cNvPr>
          <p:cNvSpPr txBox="1"/>
          <p:nvPr/>
        </p:nvSpPr>
        <p:spPr>
          <a:xfrm>
            <a:off x="3548118" y="2612784"/>
            <a:ext cx="4549712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FULL-SIB FAMILIES </a:t>
            </a:r>
            <a:r>
              <a:rPr sz="750" b="0" i="0" u="none">
                <a:solidFill>
                  <a:srgbClr val="475569"/>
                </a:solidFill>
                <a:latin typeface="Yu Gothic UI"/>
              </a:rPr>
              <a:t>(TOP CROSS / POLYCROSS)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172A325-71BF-AF2E-08BD-0F95C7A01CC0}"/>
              </a:ext>
            </a:extLst>
          </p:cNvPr>
          <p:cNvSpPr txBox="1"/>
          <p:nvPr/>
        </p:nvSpPr>
        <p:spPr>
          <a:xfrm>
            <a:off x="3548118" y="3365259"/>
            <a:ext cx="4549712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PROGENY TESTS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8651885-C584-68F9-3BBA-AE306B79B32F}"/>
              </a:ext>
            </a:extLst>
          </p:cNvPr>
          <p:cNvSpPr txBox="1"/>
          <p:nvPr/>
        </p:nvSpPr>
        <p:spPr>
          <a:xfrm>
            <a:off x="3548118" y="3984384"/>
            <a:ext cx="4549712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BEST SELECTED TREES CLONED </a:t>
            </a:r>
            <a:r>
              <a:rPr sz="750" b="0" i="0" u="none">
                <a:solidFill>
                  <a:srgbClr val="475569"/>
                </a:solidFill>
                <a:latin typeface="Yu Gothic UI"/>
              </a:rPr>
              <a:t>(200 - 300 Clones)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DF0395-2F38-92D2-718C-4F714B86FB07}"/>
              </a:ext>
            </a:extLst>
          </p:cNvPr>
          <p:cNvSpPr txBox="1"/>
          <p:nvPr/>
        </p:nvSpPr>
        <p:spPr>
          <a:xfrm>
            <a:off x="3548118" y="5117859"/>
            <a:ext cx="4549712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2nd GEN FULL-SIB FAMILIES &amp; PROGENY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05026C0-746B-D327-9AAD-593C741C54B7}"/>
              </a:ext>
            </a:extLst>
          </p:cNvPr>
          <p:cNvSpPr txBox="1"/>
          <p:nvPr/>
        </p:nvSpPr>
        <p:spPr>
          <a:xfrm>
            <a:off x="8792414" y="2346084"/>
            <a:ext cx="196047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chemeClr val="accent2">
                    <a:lumMod val="20000"/>
                    <a:lumOff val="80000"/>
                  </a:schemeClr>
                </a:solidFill>
                <a:latin typeface="Yu Gothic UI"/>
              </a:rPr>
              <a:t>PATHWAY C: HALF-SIB LINE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A30B23-7F51-5214-A6ED-A785D8CCB63F}"/>
              </a:ext>
            </a:extLst>
          </p:cNvPr>
          <p:cNvSpPr txBox="1"/>
          <p:nvPr/>
        </p:nvSpPr>
        <p:spPr>
          <a:xfrm>
            <a:off x="7839075" y="2612784"/>
            <a:ext cx="38671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HALF-SIB FAMILIES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E2071D9-A4FF-26FE-7E51-01C90F066AAC}"/>
              </a:ext>
            </a:extLst>
          </p:cNvPr>
          <p:cNvSpPr txBox="1"/>
          <p:nvPr/>
        </p:nvSpPr>
        <p:spPr>
          <a:xfrm>
            <a:off x="7839075" y="3231909"/>
            <a:ext cx="38671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PROGENY TEST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250A8E9-0A08-C280-0C38-805D74D5CF13}"/>
              </a:ext>
            </a:extLst>
          </p:cNvPr>
          <p:cNvSpPr txBox="1"/>
          <p:nvPr/>
        </p:nvSpPr>
        <p:spPr>
          <a:xfrm>
            <a:off x="7839075" y="3851034"/>
            <a:ext cx="38671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BEST SELECTED ORTETS CLONED </a:t>
            </a:r>
            <a:r>
              <a:rPr sz="750" b="0" i="0" u="none">
                <a:solidFill>
                  <a:srgbClr val="475569"/>
                </a:solidFill>
                <a:latin typeface="Yu Gothic UI"/>
              </a:rPr>
              <a:t>(200 - 300 Clones)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79658F-F1A9-CB61-C2E6-26EA972492F7}"/>
              </a:ext>
            </a:extLst>
          </p:cNvPr>
          <p:cNvSpPr txBox="1"/>
          <p:nvPr/>
        </p:nvSpPr>
        <p:spPr>
          <a:xfrm>
            <a:off x="7839075" y="4603509"/>
            <a:ext cx="38671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14532D"/>
                </a:solidFill>
                <a:latin typeface="Yu Gothic UI"/>
              </a:rPr>
              <a:t>MULTI-LOCATIONAL CLONAL TESTS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296CA68-596B-23AD-9451-E553EF7ABE03}"/>
              </a:ext>
            </a:extLst>
          </p:cNvPr>
          <p:cNvSpPr txBox="1"/>
          <p:nvPr/>
        </p:nvSpPr>
        <p:spPr>
          <a:xfrm>
            <a:off x="7839075" y="5222634"/>
            <a:ext cx="38671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78350F"/>
                </a:solidFill>
                <a:latin typeface="Yu Gothic UI"/>
              </a:rPr>
              <a:t>STECKLING SEED ORCHARD &amp; PLANTATIONS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5E5B967-3AED-E372-93AD-76209774B61E}"/>
              </a:ext>
            </a:extLst>
          </p:cNvPr>
          <p:cNvSpPr txBox="1"/>
          <p:nvPr/>
        </p:nvSpPr>
        <p:spPr>
          <a:xfrm>
            <a:off x="1831925" y="2993784"/>
            <a:ext cx="771525" cy="1143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750" b="1" i="0" u="none">
                <a:solidFill>
                  <a:srgbClr val="16A34A"/>
                </a:solidFill>
                <a:latin typeface="Yu Gothic UI"/>
              </a:rPr>
              <a:t>EVALUATE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2B088A9-5621-8363-740D-90957A46183B}"/>
              </a:ext>
            </a:extLst>
          </p:cNvPr>
          <p:cNvSpPr txBox="1"/>
          <p:nvPr/>
        </p:nvSpPr>
        <p:spPr>
          <a:xfrm>
            <a:off x="3791787" y="4479684"/>
            <a:ext cx="2113024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14532D"/>
                </a:solidFill>
                <a:latin typeface="Yu Gothic UI"/>
              </a:rPr>
              <a:t>CLONAL TESTS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52FB0FB-1245-B90D-3D42-13B346C3FDFC}"/>
              </a:ext>
            </a:extLst>
          </p:cNvPr>
          <p:cNvSpPr txBox="1"/>
          <p:nvPr/>
        </p:nvSpPr>
        <p:spPr>
          <a:xfrm>
            <a:off x="5741286" y="4479684"/>
            <a:ext cx="2113024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8FAFC"/>
                </a:solidFill>
                <a:latin typeface="Yu Gothic UI"/>
              </a:rPr>
              <a:t>ARCHIVE PLANTATION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C6B77B5-91C5-3024-3F30-541E1E425B76}"/>
              </a:ext>
            </a:extLst>
          </p:cNvPr>
          <p:cNvSpPr txBox="1"/>
          <p:nvPr/>
        </p:nvSpPr>
        <p:spPr>
          <a:xfrm>
            <a:off x="5289500" y="4841634"/>
            <a:ext cx="1209675" cy="1143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750" b="1" i="0" u="none">
                <a:solidFill>
                  <a:srgbClr val="0284C7"/>
                </a:solidFill>
                <a:latin typeface="Yu Gothic UI"/>
              </a:rPr>
              <a:t>RECURRENT CYCLE</a:t>
            </a:r>
          </a:p>
        </p:txBody>
      </p:sp>
    </p:spTree>
    <p:extLst>
      <p:ext uri="{BB962C8B-B14F-4D97-AF65-F5344CB8AC3E}">
        <p14:creationId xmlns:p14="http://schemas.microsoft.com/office/powerpoint/2010/main" val="392859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38339" y="342900"/>
            <a:ext cx="1286824" cy="247650"/>
          </a:xfrm>
          <a:prstGeom prst="roundRect">
            <a:avLst>
              <a:gd name="adj" fmla="val 25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2426677"/>
            <a:ext cx="3479750" cy="2608385"/>
          </a:xfrm>
          <a:prstGeom prst="roundRect">
            <a:avLst>
              <a:gd name="adj" fmla="val 328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56050" y="2426677"/>
            <a:ext cx="3479750" cy="2608385"/>
          </a:xfrm>
          <a:prstGeom prst="roundRect">
            <a:avLst>
              <a:gd name="adj" fmla="val 328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102500" y="2426677"/>
            <a:ext cx="3479750" cy="2608385"/>
          </a:xfrm>
          <a:prstGeom prst="roundRect">
            <a:avLst>
              <a:gd name="adj" fmla="val 328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2947987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275" y="2947987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8725" y="2947987"/>
            <a:ext cx="45720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3081337"/>
            <a:ext cx="171450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9437" y="3081337"/>
            <a:ext cx="142875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7788" y="3081337"/>
            <a:ext cx="219075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811089" y="385398"/>
            <a:ext cx="1228725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15803D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STAGE 1 FOUNDATION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975" y="166317"/>
            <a:ext cx="9490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FFFFFF"/>
                </a:solidFill>
                <a:latin typeface="Yu Gothic UI"/>
                <a:ea typeface="Yu Gothic UI Semibold" panose="020B0700000000000000" pitchFamily="34" charset="-128"/>
                <a:cs typeface="Open Sans Condensed Condensed E" pitchFamily="2" charset="0"/>
              </a:defRPr>
            </a:lvl1pPr>
          </a:lstStyle>
          <a:p>
            <a:r>
              <a:rPr dirty="0"/>
              <a:t>Phenotypic Selection &amp; Source Identification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557587"/>
            <a:ext cx="219130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92D050"/>
                </a:solidFill>
                <a:latin typeface="Yu Gothic UI"/>
              </a:rPr>
              <a:t>Natural Stand Selection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3881437"/>
            <a:ext cx="30225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>
                <a:latin typeface="Yu Gothic UI"/>
              </a:rPr>
              <a:t>Wild populations provide foundational genetic diversity. Phenotypes are screened visually for superior growth, stem straightness, and pest resistance.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2275" y="3557587"/>
            <a:ext cx="213520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F5E2A9"/>
                </a:solidFill>
                <a:latin typeface="Yu Gothic UI"/>
              </a:rPr>
              <a:t>Plus Tree Identification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2275" y="3881437"/>
            <a:ext cx="3022550" cy="6321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latin typeface="Yu Gothic UI"/>
              </a:rPr>
              <a:t>Mass selection screens thousands of candidate stems to isolate elite "Plus Trees" representing top 1% genetic superiority.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78725" y="3557587"/>
            <a:ext cx="183223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chemeClr val="bg2">
                    <a:lumMod val="40000"/>
                    <a:lumOff val="60000"/>
                  </a:schemeClr>
                </a:solidFill>
                <a:latin typeface="Yu Gothic UI"/>
              </a:rPr>
              <a:t>Breeding Branching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8725" y="3881437"/>
            <a:ext cx="30225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latin typeface="Yu Gothic UI"/>
              </a:rPr>
              <a:t>Selected material is directed into three concurrent pathways: Direct Clonal Trials, Controlled Full-Sib Crosses, and Open-Pollinated Half-Sib Lines.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732477" y="376238"/>
            <a:ext cx="1300162" cy="152400"/>
          </a:xfrm>
          <a:prstGeom prst="roundRect">
            <a:avLst>
              <a:gd name="adj" fmla="val 25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100263"/>
            <a:ext cx="4722762" cy="3448050"/>
          </a:xfrm>
          <a:prstGeom prst="roundRect">
            <a:avLst>
              <a:gd name="adj" fmla="val 3738"/>
            </a:avLst>
          </a:prstGeom>
          <a:solidFill>
            <a:srgbClr val="F0F9FF">
              <a:alpha val="10000"/>
            </a:srgbClr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47725" y="2533650"/>
            <a:ext cx="4246512" cy="323850"/>
          </a:xfrm>
          <a:prstGeom prst="roundRect">
            <a:avLst>
              <a:gd name="adj" fmla="val 23529"/>
            </a:avLst>
          </a:prstGeom>
          <a:solidFill>
            <a:schemeClr val="bg1">
              <a:alpha val="26000"/>
            </a:schemeClr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47725" y="3286125"/>
            <a:ext cx="4246512" cy="323850"/>
          </a:xfrm>
          <a:prstGeom prst="roundRect">
            <a:avLst>
              <a:gd name="adj" fmla="val 23529"/>
            </a:avLst>
          </a:prstGeom>
          <a:solidFill>
            <a:schemeClr val="bg1">
              <a:alpha val="26000"/>
            </a:schemeClr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47725" y="4038600"/>
            <a:ext cx="4246512" cy="323850"/>
          </a:xfrm>
          <a:prstGeom prst="roundRect">
            <a:avLst>
              <a:gd name="adj" fmla="val 23529"/>
            </a:avLst>
          </a:prstGeom>
          <a:solidFill>
            <a:schemeClr val="bg1">
              <a:alpha val="26000"/>
            </a:schemeClr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47725" y="4791075"/>
            <a:ext cx="4246512" cy="323850"/>
          </a:xfrm>
          <a:prstGeom prst="roundRect">
            <a:avLst>
              <a:gd name="adj" fmla="val 23529"/>
            </a:avLst>
          </a:prstGeom>
          <a:solidFill>
            <a:srgbClr val="0284C7">
              <a:alpha val="50000"/>
            </a:srgbClr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637162" y="2100262"/>
            <a:ext cx="5945237" cy="1047750"/>
          </a:xfrm>
          <a:prstGeom prst="roundRect">
            <a:avLst>
              <a:gd name="adj" fmla="val 9090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637162" y="3300412"/>
            <a:ext cx="5945237" cy="1047750"/>
          </a:xfrm>
          <a:prstGeom prst="roundRect">
            <a:avLst>
              <a:gd name="adj" fmla="val 9090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637162" y="4500562"/>
            <a:ext cx="5945237" cy="1047750"/>
          </a:xfrm>
          <a:prstGeom prst="roundRect">
            <a:avLst>
              <a:gd name="adj" fmla="val 9090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519" y="3009900"/>
            <a:ext cx="104775" cy="1333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519" y="3762375"/>
            <a:ext cx="104775" cy="1333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519" y="4514850"/>
            <a:ext cx="104775" cy="133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89627" y="395288"/>
            <a:ext cx="1281112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 i="0" u="none">
                <a:solidFill>
                  <a:srgbClr val="15803D"/>
                </a:solidFill>
                <a:latin typeface="Yu Gothic UI"/>
              </a:rPr>
              <a:t>PATHWAY BREAKDOWN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5377" y="192284"/>
            <a:ext cx="8353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FFFFFF"/>
                </a:solidFill>
                <a:latin typeface="Yu Gothic UI"/>
                <a:ea typeface="Yu Gothic UI Semibold" panose="020B0700000000000000" pitchFamily="34" charset="-128"/>
                <a:cs typeface="Open Sans Condensed Condensed E" pitchFamily="2" charset="0"/>
              </a:defRPr>
            </a:lvl1pPr>
          </a:lstStyle>
          <a:p>
            <a:r>
              <a:rPr dirty="0"/>
              <a:t>Full-Sib Crossing &amp; Recurrent Selection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210" y="2609850"/>
            <a:ext cx="5079541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 dirty="0">
                <a:latin typeface="Yu Gothic UI"/>
              </a:rPr>
              <a:t>1. TOP CROSS / POLYCROSS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210" y="3362325"/>
            <a:ext cx="5079541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latin typeface="Yu Gothic UI"/>
              </a:rPr>
              <a:t>2. FULL-SIB PROGENY TESTS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210" y="4114800"/>
            <a:ext cx="5079541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latin typeface="Yu Gothic UI"/>
              </a:rPr>
              <a:t>3. CLONE BEST 200–300 TREES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210" y="4867275"/>
            <a:ext cx="5079541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Yu Gothic UI"/>
              </a:rPr>
              <a:t>4. RECURRENT BREEDED FAMILIES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37187" y="2270977"/>
            <a:ext cx="2544813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chemeClr val="bg2">
                    <a:lumMod val="20000"/>
                    <a:lumOff val="80000"/>
                  </a:schemeClr>
                </a:solidFill>
                <a:latin typeface="Yu Gothic UI"/>
              </a:rPr>
              <a:t>Controlled Breeding Control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37187" y="2547937"/>
            <a:ext cx="56404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 dirty="0">
                <a:latin typeface="Yu Gothic UI"/>
              </a:rPr>
              <a:t>Both parentages (maternal and paternal) are strictly known. Controlled crosses maximize specific combining ability and genetic gain.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37187" y="3471127"/>
            <a:ext cx="2544813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2">
                    <a:lumMod val="20000"/>
                    <a:lumOff val="80000"/>
                  </a:schemeClr>
                </a:solidFill>
                <a:latin typeface="Yu Gothic UI"/>
              </a:rPr>
              <a:t>Rigorous Progeny Testing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37187" y="3748087"/>
            <a:ext cx="56404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latin typeface="Yu Gothic UI"/>
              </a:rPr>
              <a:t>Offspring performance is evaluated across site trials to verify additive genetic variance and remove inferior genotypes early.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37187" y="4671277"/>
            <a:ext cx="2544813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2">
                    <a:lumMod val="20000"/>
                    <a:lumOff val="80000"/>
                  </a:schemeClr>
                </a:solidFill>
                <a:latin typeface="Yu Gothic UI"/>
              </a:rPr>
              <a:t>Recurrent Breeding Loop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37187" y="4948237"/>
            <a:ext cx="56404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latin typeface="Yu Gothic UI"/>
              </a:rPr>
              <a:t>The top 200–300 individuals are cloned for secondary evaluation, forming the baseline for next-generation breeding cycles.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517980" y="328613"/>
            <a:ext cx="1557337" cy="152400"/>
          </a:xfrm>
          <a:prstGeom prst="roundRect">
            <a:avLst>
              <a:gd name="adj" fmla="val 25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9637" y="1842356"/>
            <a:ext cx="4722762" cy="3448050"/>
          </a:xfrm>
          <a:prstGeom prst="roundRect">
            <a:avLst>
              <a:gd name="adj" fmla="val 1528"/>
            </a:avLst>
          </a:prstGeom>
          <a:solidFill>
            <a:srgbClr val="FFFBEB">
              <a:alpha val="10000"/>
            </a:srgbClr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842355"/>
            <a:ext cx="5945237" cy="1047750"/>
          </a:xfrm>
          <a:prstGeom prst="roundRect">
            <a:avLst>
              <a:gd name="adj" fmla="val 9090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042505"/>
            <a:ext cx="5945237" cy="1047750"/>
          </a:xfrm>
          <a:prstGeom prst="roundRect">
            <a:avLst>
              <a:gd name="adj" fmla="val 9090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242655"/>
            <a:ext cx="5945237" cy="1047750"/>
          </a:xfrm>
          <a:prstGeom prst="roundRect">
            <a:avLst>
              <a:gd name="adj" fmla="val 9090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097762" y="2275743"/>
            <a:ext cx="4246512" cy="323850"/>
          </a:xfrm>
          <a:prstGeom prst="roundRect">
            <a:avLst>
              <a:gd name="adj" fmla="val 23529"/>
            </a:avLst>
          </a:prstGeom>
          <a:solidFill>
            <a:schemeClr val="bg1">
              <a:alpha val="50000"/>
            </a:schemeClr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097762" y="3028218"/>
            <a:ext cx="4246512" cy="323850"/>
          </a:xfrm>
          <a:prstGeom prst="roundRect">
            <a:avLst>
              <a:gd name="adj" fmla="val 23529"/>
            </a:avLst>
          </a:prstGeom>
          <a:solidFill>
            <a:schemeClr val="bg1">
              <a:alpha val="50000"/>
            </a:schemeClr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097762" y="3780693"/>
            <a:ext cx="4246512" cy="323850"/>
          </a:xfrm>
          <a:prstGeom prst="roundRect">
            <a:avLst>
              <a:gd name="adj" fmla="val 23529"/>
            </a:avLst>
          </a:prstGeom>
          <a:solidFill>
            <a:schemeClr val="bg1">
              <a:alpha val="50000"/>
            </a:schemeClr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097762" y="4533168"/>
            <a:ext cx="4246512" cy="323850"/>
          </a:xfrm>
          <a:prstGeom prst="roundRect">
            <a:avLst>
              <a:gd name="adj" fmla="val 23529"/>
            </a:avLst>
          </a:prstGeom>
          <a:solidFill>
            <a:srgbClr val="D97706">
              <a:alpha val="50000"/>
            </a:srgbClr>
          </a:solidFill>
          <a:ln w="9525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556" y="2751993"/>
            <a:ext cx="104775" cy="1333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556" y="3504468"/>
            <a:ext cx="104775" cy="1333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556" y="4256943"/>
            <a:ext cx="104775" cy="133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575130" y="347663"/>
            <a:ext cx="1538287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 i="0" u="none">
                <a:solidFill>
                  <a:srgbClr val="15803D"/>
                </a:solidFill>
                <a:latin typeface="Yu Gothic UI"/>
              </a:rPr>
              <a:t>COMMERCIAL DEPLOYMENT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683" y="138797"/>
            <a:ext cx="4358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FFFFFF"/>
                </a:solidFill>
                <a:latin typeface="Yu Gothic UI"/>
                <a:ea typeface="Yu Gothic UI Semibold" panose="020B0700000000000000" pitchFamily="34" charset="-128"/>
                <a:cs typeface="Open Sans Condensed Condensed E" pitchFamily="2" charset="0"/>
              </a:defRPr>
            </a:lvl1pPr>
          </a:lstStyle>
          <a:p>
            <a:r>
              <a:rPr dirty="0"/>
              <a:t>Half-Sib Line &amp; </a:t>
            </a:r>
            <a:r>
              <a:rPr lang="en-US" dirty="0"/>
              <a:t>MLT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6681247" y="2351943"/>
            <a:ext cx="5079541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 dirty="0">
                <a:latin typeface="Yu Gothic UI"/>
              </a:rPr>
              <a:t>1. HALF-SIB FAMILIES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81247" y="3104418"/>
            <a:ext cx="5079541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latin typeface="Yu Gothic UI"/>
              </a:rPr>
              <a:t>2. PROGENY 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81247" y="3856893"/>
            <a:ext cx="5079541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latin typeface="Yu Gothic UI"/>
              </a:rPr>
              <a:t>3. ORTETS CLONED (200–300)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81247" y="4609368"/>
            <a:ext cx="5079541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Yu Gothic UI"/>
              </a:rPr>
              <a:t>4. MULTI-SITE CLONAL TESTS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625" y="2042380"/>
            <a:ext cx="1715213" cy="1962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Yu Gothic UI"/>
              </a:rPr>
              <a:t>Half-Sib Family Testing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625" y="2290030"/>
            <a:ext cx="56404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chemeClr val="bg2">
                    <a:lumMod val="20000"/>
                    <a:lumOff val="80000"/>
                  </a:schemeClr>
                </a:solidFill>
                <a:latin typeface="Yu Gothic UI"/>
              </a:rPr>
              <a:t>Open-pollinated seeds from plus trees evaluate general combining ability (GCA) with reduced initial crossing costs.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625" y="3242530"/>
            <a:ext cx="2438168" cy="1962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chemeClr val="accent3">
                    <a:lumMod val="20000"/>
                    <a:lumOff val="80000"/>
                  </a:schemeClr>
                </a:solidFill>
                <a:latin typeface="Yu Gothic UI"/>
              </a:rPr>
              <a:t>Ortet Selection (200–300 Clones)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5" y="3490180"/>
            <a:ext cx="56404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chemeClr val="bg2">
                    <a:lumMod val="20000"/>
                    <a:lumOff val="80000"/>
                  </a:schemeClr>
                </a:solidFill>
                <a:latin typeface="Yu Gothic UI"/>
              </a:rPr>
              <a:t>Superior individual trees (ortets) within elite progeny rows are vegetatively propagated into distinct clonal lines.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625" y="4442680"/>
            <a:ext cx="3124253" cy="1962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chemeClr val="accent3">
                    <a:lumMod val="20000"/>
                    <a:lumOff val="80000"/>
                  </a:schemeClr>
                </a:solidFill>
                <a:latin typeface="Yu Gothic UI"/>
              </a:rPr>
              <a:t>Multi-Locational Environmental Screening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625" y="4690330"/>
            <a:ext cx="56404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 dirty="0">
                <a:solidFill>
                  <a:schemeClr val="bg2">
                    <a:lumMod val="20000"/>
                    <a:lumOff val="80000"/>
                  </a:schemeClr>
                </a:solidFill>
                <a:latin typeface="Yu Gothic UI"/>
              </a:rPr>
              <a:t>Clones are deployed across diverse soil and climatic zones to test genotype-by-environment (G×E) interaction and stability.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515600" y="419100"/>
            <a:ext cx="1495425" cy="152400"/>
          </a:xfrm>
          <a:prstGeom prst="roundRect">
            <a:avLst>
              <a:gd name="adj" fmla="val 25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" name="Rounded Rectangle 2"/>
          <p:cNvSpPr/>
          <p:nvPr/>
        </p:nvSpPr>
        <p:spPr>
          <a:xfrm>
            <a:off x="609600" y="2180492"/>
            <a:ext cx="5353050" cy="3370386"/>
          </a:xfrm>
          <a:prstGeom prst="roundRect">
            <a:avLst>
              <a:gd name="adj" fmla="val 223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Rounded Rectangle 3"/>
          <p:cNvSpPr/>
          <p:nvPr/>
        </p:nvSpPr>
        <p:spPr>
          <a:xfrm>
            <a:off x="6229350" y="2180492"/>
            <a:ext cx="5353050" cy="3370386"/>
          </a:xfrm>
          <a:prstGeom prst="roundRect">
            <a:avLst>
              <a:gd name="adj" fmla="val 223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Rounded Rectangle 4"/>
          <p:cNvSpPr/>
          <p:nvPr/>
        </p:nvSpPr>
        <p:spPr>
          <a:xfrm>
            <a:off x="885824" y="2704207"/>
            <a:ext cx="1148129" cy="257175"/>
          </a:xfrm>
          <a:prstGeom prst="roundRect">
            <a:avLst>
              <a:gd name="adj" fmla="val 22222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6" name="Rounded Rectangle 5"/>
          <p:cNvSpPr/>
          <p:nvPr/>
        </p:nvSpPr>
        <p:spPr>
          <a:xfrm>
            <a:off x="6505575" y="2704207"/>
            <a:ext cx="1595071" cy="257175"/>
          </a:xfrm>
          <a:prstGeom prst="roundRect">
            <a:avLst>
              <a:gd name="adj" fmla="val 22222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TextBox 6"/>
          <p:cNvSpPr txBox="1"/>
          <p:nvPr/>
        </p:nvSpPr>
        <p:spPr>
          <a:xfrm>
            <a:off x="10572750" y="438150"/>
            <a:ext cx="147637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 i="0" u="none" dirty="0">
                <a:solidFill>
                  <a:srgbClr val="15803D"/>
                </a:solidFill>
                <a:latin typeface="Yu Gothic UI"/>
              </a:rPr>
              <a:t>PRESERVATION &amp; SCALING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674" y="95934"/>
            <a:ext cx="960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FFFFFF"/>
                </a:solidFill>
                <a:latin typeface="Yu Gothic UI"/>
                <a:ea typeface="Yu Gothic UI Semibold" panose="020B0700000000000000" pitchFamily="34" charset="-128"/>
                <a:cs typeface="Open Sans Condensed Condensed E" pitchFamily="2" charset="0"/>
              </a:defRPr>
            </a:lvl1pPr>
          </a:lstStyle>
          <a:p>
            <a:r>
              <a:rPr dirty="0"/>
              <a:t>Germplasm &amp; Mass Production Integration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2761357"/>
            <a:ext cx="9144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FFFFFF"/>
                </a:solidFill>
                <a:latin typeface="Yu Gothic UI"/>
              </a:rPr>
              <a:t>CENTRAL HUB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113782"/>
            <a:ext cx="213199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F5E2A9"/>
                </a:solidFill>
                <a:latin typeface="Yu Gothic UI"/>
              </a:rPr>
              <a:t>Archive Plantation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3475732"/>
            <a:ext cx="48958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>
                <a:latin typeface="Yu Gothic UI"/>
              </a:rPr>
              <a:t>Serves as a safe gene bank storing all top-performing clones from both Full-Sib and Half-Sib lines. Protects long-term genetic gain against catastrophic losses.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9875" y="2761357"/>
            <a:ext cx="1539387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FFFFFF"/>
                </a:solidFill>
                <a:latin typeface="Yu Gothic UI"/>
              </a:rPr>
              <a:t>MASS PROPAGATION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5575" y="3113782"/>
            <a:ext cx="281968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F5E2A9"/>
                </a:solidFill>
                <a:latin typeface="Yu Gothic UI"/>
              </a:rPr>
              <a:t>Steckling Seed Orchards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5575" y="3475732"/>
            <a:ext cx="48958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latin typeface="Yu Gothic UI"/>
              </a:rPr>
              <a:t>Filters tested materials down to the top 20–30 elite clones to supply high-quality stecklings (rooted cuttings) and seeds for operational planting.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315837"/>
            <a:ext cx="5450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Yu Gothic U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7275" y="4313932"/>
            <a:ext cx="2104743" cy="203582"/>
          </a:xfrm>
          <a:prstGeom prst="rect">
            <a:avLst/>
          </a:prstGeom>
          <a:noFill/>
        </p:spPr>
        <p:txBody>
          <a:bodyPr wrap="none" lIns="66675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050" b="0" i="0" u="none" dirty="0">
                <a:latin typeface="Yu Gothic UI"/>
              </a:rPr>
              <a:t>Preserves top 200–300 elite clones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600" y="4538632"/>
            <a:ext cx="5450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Yu Gothic U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7275" y="4536727"/>
            <a:ext cx="2641749" cy="203582"/>
          </a:xfrm>
          <a:prstGeom prst="rect">
            <a:avLst/>
          </a:prstGeom>
          <a:noFill/>
        </p:spPr>
        <p:txBody>
          <a:bodyPr wrap="none" lIns="66675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050" b="0" i="0" u="none">
                <a:latin typeface="Yu Gothic UI"/>
              </a:rPr>
              <a:t>Provides material for future breeding cycles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4761428"/>
            <a:ext cx="5450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Yu Gothic U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7275" y="4759523"/>
            <a:ext cx="2559996" cy="203582"/>
          </a:xfrm>
          <a:prstGeom prst="rect">
            <a:avLst/>
          </a:prstGeom>
          <a:noFill/>
        </p:spPr>
        <p:txBody>
          <a:bodyPr wrap="none" lIns="66675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050" b="0" i="0" u="none">
                <a:latin typeface="Yu Gothic UI"/>
              </a:rPr>
              <a:t>Prevents genetic erosion over generations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10350" y="4315837"/>
            <a:ext cx="5450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Yu Gothic U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7025" y="4313932"/>
            <a:ext cx="2191306" cy="203582"/>
          </a:xfrm>
          <a:prstGeom prst="rect">
            <a:avLst/>
          </a:prstGeom>
          <a:noFill/>
        </p:spPr>
        <p:txBody>
          <a:bodyPr wrap="none" lIns="66675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050" b="0" i="0" u="none">
                <a:latin typeface="Yu Gothic UI"/>
              </a:rPr>
              <a:t>Refines output to best 20–30 clones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10350" y="4538632"/>
            <a:ext cx="5450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Yu Gothic U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7025" y="4536727"/>
            <a:ext cx="2747547" cy="203582"/>
          </a:xfrm>
          <a:prstGeom prst="rect">
            <a:avLst/>
          </a:prstGeom>
          <a:noFill/>
        </p:spPr>
        <p:txBody>
          <a:bodyPr wrap="none" lIns="66675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050" b="0" i="0" u="none">
                <a:latin typeface="Yu Gothic UI"/>
              </a:rPr>
              <a:t>Rapid multiplication for commercial nurseries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0350" y="4761428"/>
            <a:ext cx="5450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Yu Gothic U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7025" y="4759523"/>
            <a:ext cx="2787623" cy="203582"/>
          </a:xfrm>
          <a:prstGeom prst="rect">
            <a:avLst/>
          </a:prstGeom>
          <a:noFill/>
        </p:spPr>
        <p:txBody>
          <a:bodyPr wrap="none" lIns="66675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050" b="0" i="0" u="none">
                <a:latin typeface="Yu Gothic UI"/>
              </a:rPr>
              <a:t>Direct supply channel to industrial plantations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FE80687-E12D-5E9A-ED00-E0C3F3C55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848" y="634856"/>
            <a:ext cx="4725445" cy="6046994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337A49EC-75E0-102C-2E66-C8E2F73460CC}"/>
              </a:ext>
            </a:extLst>
          </p:cNvPr>
          <p:cNvSpPr/>
          <p:nvPr/>
        </p:nvSpPr>
        <p:spPr>
          <a:xfrm>
            <a:off x="5887667" y="1851102"/>
            <a:ext cx="234177" cy="234177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7A7A6E-3418-A850-F19D-6C8247E8605A}"/>
              </a:ext>
            </a:extLst>
          </p:cNvPr>
          <p:cNvSpPr txBox="1"/>
          <p:nvPr/>
        </p:nvSpPr>
        <p:spPr>
          <a:xfrm>
            <a:off x="7734843" y="1573428"/>
            <a:ext cx="31870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4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Seed orchard Design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4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Genetic thinning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4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Breeding without Breeding (BwB)</a:t>
            </a:r>
            <a:endParaRPr lang="en-IN" sz="1400" b="1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" panose="020B08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8E609-88E9-C057-8FBC-35CFA9B1F77B}"/>
              </a:ext>
            </a:extLst>
          </p:cNvPr>
          <p:cNvSpPr txBox="1"/>
          <p:nvPr/>
        </p:nvSpPr>
        <p:spPr>
          <a:xfrm>
            <a:off x="154342" y="4360128"/>
            <a:ext cx="1563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Current Clones</a:t>
            </a:r>
            <a:endParaRPr lang="en-IN" sz="1600" b="1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" panose="020B0806030504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F75001-A9FB-3CA4-7149-CC297EC802E0}"/>
              </a:ext>
            </a:extLst>
          </p:cNvPr>
          <p:cNvCxnSpPr>
            <a:cxnSpLocks/>
            <a:stCxn id="5" idx="4"/>
            <a:endCxn id="6" idx="1"/>
          </p:cNvCxnSpPr>
          <p:nvPr/>
        </p:nvCxnSpPr>
        <p:spPr>
          <a:xfrm>
            <a:off x="6121844" y="1940549"/>
            <a:ext cx="1612999" cy="221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0FFEB09-77BF-B44C-9099-B4500DFECD54}"/>
              </a:ext>
            </a:extLst>
          </p:cNvPr>
          <p:cNvSpPr txBox="1"/>
          <p:nvPr/>
        </p:nvSpPr>
        <p:spPr>
          <a:xfrm>
            <a:off x="7734843" y="2690336"/>
            <a:ext cx="3983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4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Assessment of existing collections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400" b="1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" panose="020B0806030504020204" pitchFamily="34" charset="0"/>
              </a:rPr>
              <a:t>Assessment of GCA/SCA for heterotic vigor</a:t>
            </a:r>
            <a:endParaRPr lang="en-IN" sz="1400" b="1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" panose="020B0806030504020204" pitchFamily="34" charset="0"/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0BBD669C-437E-F9BD-9F30-CE57701B28F8}"/>
              </a:ext>
            </a:extLst>
          </p:cNvPr>
          <p:cNvSpPr/>
          <p:nvPr/>
        </p:nvSpPr>
        <p:spPr>
          <a:xfrm>
            <a:off x="4859433" y="1851102"/>
            <a:ext cx="234177" cy="234177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06C05A45-1AD3-C71A-8DC7-6F99F1099707}"/>
              </a:ext>
            </a:extLst>
          </p:cNvPr>
          <p:cNvCxnSpPr>
            <a:cxnSpLocks/>
            <a:stCxn id="10" idx="3"/>
            <a:endCxn id="9" idx="1"/>
          </p:cNvCxnSpPr>
          <p:nvPr/>
        </p:nvCxnSpPr>
        <p:spPr>
          <a:xfrm rot="16200000" flipH="1">
            <a:off x="5958530" y="1175633"/>
            <a:ext cx="866668" cy="2685957"/>
          </a:xfrm>
          <a:prstGeom prst="bentConnector2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F3816E1D-EF7F-79F8-8BE1-9800FE7D473B}"/>
              </a:ext>
            </a:extLst>
          </p:cNvPr>
          <p:cNvSpPr/>
          <p:nvPr/>
        </p:nvSpPr>
        <p:spPr>
          <a:xfrm>
            <a:off x="4276879" y="4381148"/>
            <a:ext cx="234177" cy="234177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FDEEDDE0-57F6-EBFB-C705-1331970920F8}"/>
              </a:ext>
            </a:extLst>
          </p:cNvPr>
          <p:cNvCxnSpPr>
            <a:cxnSpLocks/>
            <a:stCxn id="12" idx="4"/>
            <a:endCxn id="9" idx="1"/>
          </p:cNvCxnSpPr>
          <p:nvPr/>
        </p:nvCxnSpPr>
        <p:spPr>
          <a:xfrm flipV="1">
            <a:off x="4511056" y="2951946"/>
            <a:ext cx="3223787" cy="1518649"/>
          </a:xfrm>
          <a:prstGeom prst="bentConnector3">
            <a:avLst>
              <a:gd name="adj1" fmla="val 71844"/>
            </a:avLst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9DB4A4-BA7E-E6EF-D7D1-B5400F90A73B}"/>
              </a:ext>
            </a:extLst>
          </p:cNvPr>
          <p:cNvSpPr txBox="1"/>
          <p:nvPr/>
        </p:nvSpPr>
        <p:spPr>
          <a:xfrm>
            <a:off x="9898602" y="234746"/>
            <a:ext cx="2230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Yu Gothic UI"/>
              </a:rPr>
              <a:t>Breeding Pipeline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96C6EF-68E4-5E38-F18B-8696968DE408}"/>
              </a:ext>
            </a:extLst>
          </p:cNvPr>
          <p:cNvSpPr txBox="1"/>
          <p:nvPr/>
        </p:nvSpPr>
        <p:spPr>
          <a:xfrm>
            <a:off x="154342" y="141085"/>
            <a:ext cx="2476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latin typeface="Yu Gothic UI Semibold" panose="020B0700000000000000" pitchFamily="34" charset="-128"/>
                <a:ea typeface="Yu Gothic UI Semibold" panose="020B0700000000000000" pitchFamily="34" charset="-128"/>
                <a:cs typeface="Open Sans Condensed Condensed E" pitchFamily="2" charset="0"/>
              </a:rPr>
              <a:t>SUMMARY</a:t>
            </a:r>
            <a:endParaRPr lang="en-IN" sz="3600" dirty="0">
              <a:latin typeface="Yu Gothic UI Semibold" panose="020B0700000000000000" pitchFamily="34" charset="-128"/>
              <a:ea typeface="Yu Gothic UI Semibold" panose="020B0700000000000000" pitchFamily="34" charset="-128"/>
              <a:cs typeface="Open Sans Condensed Condensed 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20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6">
            <a:extLst>
              <a:ext uri="{FF2B5EF4-FFF2-40B4-BE49-F238E27FC236}">
                <a16:creationId xmlns:a16="http://schemas.microsoft.com/office/drawing/2014/main" id="{F2D55F4C-FB33-3D66-7A72-0CBB8C8015A5}"/>
              </a:ext>
            </a:extLst>
          </p:cNvPr>
          <p:cNvSpPr/>
          <p:nvPr/>
        </p:nvSpPr>
        <p:spPr>
          <a:xfrm>
            <a:off x="2155690" y="754277"/>
            <a:ext cx="1973498" cy="474462"/>
          </a:xfrm>
          <a:prstGeom prst="homePlate">
            <a:avLst>
              <a:gd name="adj" fmla="val 20000"/>
            </a:avLst>
          </a:prstGeom>
          <a:noFill/>
          <a:ln w="3175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HYPOTHESIS</a:t>
            </a:r>
          </a:p>
        </p:txBody>
      </p:sp>
      <p:sp>
        <p:nvSpPr>
          <p:cNvPr id="3" name="Pentagon 7">
            <a:extLst>
              <a:ext uri="{FF2B5EF4-FFF2-40B4-BE49-F238E27FC236}">
                <a16:creationId xmlns:a16="http://schemas.microsoft.com/office/drawing/2014/main" id="{11FE8428-617D-8011-9ACF-5F9859D1F50C}"/>
              </a:ext>
            </a:extLst>
          </p:cNvPr>
          <p:cNvSpPr/>
          <p:nvPr/>
        </p:nvSpPr>
        <p:spPr>
          <a:xfrm>
            <a:off x="5123315" y="754276"/>
            <a:ext cx="1973498" cy="474462"/>
          </a:xfrm>
          <a:prstGeom prst="homePlate">
            <a:avLst>
              <a:gd name="adj" fmla="val 20000"/>
            </a:avLst>
          </a:prstGeom>
          <a:noFill/>
          <a:ln w="3175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Treated Gen</a:t>
            </a:r>
          </a:p>
        </p:txBody>
      </p:sp>
      <p:sp>
        <p:nvSpPr>
          <p:cNvPr id="4" name="Pentagon 8">
            <a:extLst>
              <a:ext uri="{FF2B5EF4-FFF2-40B4-BE49-F238E27FC236}">
                <a16:creationId xmlns:a16="http://schemas.microsoft.com/office/drawing/2014/main" id="{F81EEBB6-5351-B4D1-D413-87D22260EE78}"/>
              </a:ext>
            </a:extLst>
          </p:cNvPr>
          <p:cNvSpPr/>
          <p:nvPr/>
        </p:nvSpPr>
        <p:spPr>
          <a:xfrm>
            <a:off x="8153643" y="754276"/>
            <a:ext cx="1973498" cy="474462"/>
          </a:xfrm>
          <a:prstGeom prst="homePlate">
            <a:avLst>
              <a:gd name="adj" fmla="val 20000"/>
            </a:avLst>
          </a:prstGeom>
          <a:noFill/>
          <a:ln w="3175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SCALE 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102FE9-0D6A-6E9B-E1E9-D46BCCD082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6246" y="3125578"/>
            <a:ext cx="2697027" cy="1586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F193A4-1441-0B2D-7748-DF941F1F06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6247" y="1683018"/>
            <a:ext cx="2697027" cy="13526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3111CC-324A-D2D2-D641-956060A584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0" t="1989" r="681" b="2833"/>
          <a:stretch/>
        </p:blipFill>
        <p:spPr>
          <a:xfrm>
            <a:off x="5296786" y="3125578"/>
            <a:ext cx="2093352" cy="15637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372DE1-BB63-B32B-AEDC-D8DD28179B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4691" y="3125578"/>
            <a:ext cx="1186063" cy="15637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</p:pic>
      <p:pic>
        <p:nvPicPr>
          <p:cNvPr id="10" name="Picture 4" descr="E:\Users\pavitra\Desktop\Confirmation\data files\IMG-20200707-WA0003.jpg">
            <a:extLst>
              <a:ext uri="{FF2B5EF4-FFF2-40B4-BE49-F238E27FC236}">
                <a16:creationId xmlns:a16="http://schemas.microsoft.com/office/drawing/2014/main" id="{C44FCE35-CF70-6E42-C514-ADC2394F41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27780" y="3125578"/>
            <a:ext cx="1098165" cy="15637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450F73-330D-A2ED-3A51-B94F300B1CB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4733" y="1683018"/>
            <a:ext cx="1063101" cy="13855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Picture 11" descr="H:\IMG_20191024_154415.jpg">
            <a:extLst>
              <a:ext uri="{FF2B5EF4-FFF2-40B4-BE49-F238E27FC236}">
                <a16:creationId xmlns:a16="http://schemas.microsoft.com/office/drawing/2014/main" id="{64115C9A-2811-55ED-0107-84E629A211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8111428" y="1776283"/>
            <a:ext cx="1372592" cy="11860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72C800-A566-A0C0-8237-4FADA64D2885}"/>
              </a:ext>
            </a:extLst>
          </p:cNvPr>
          <p:cNvSpPr txBox="1"/>
          <p:nvPr/>
        </p:nvSpPr>
        <p:spPr>
          <a:xfrm>
            <a:off x="4569569" y="5134196"/>
            <a:ext cx="33651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Method developed for all 4 trees  with molecular confirmations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C594A7-7476-D0D0-EA63-1110D4D1EC08}"/>
              </a:ext>
            </a:extLst>
          </p:cNvPr>
          <p:cNvSpPr txBox="1"/>
          <p:nvPr/>
        </p:nvSpPr>
        <p:spPr>
          <a:xfrm>
            <a:off x="1615170" y="5134196"/>
            <a:ext cx="29543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Epigenetic Signatures can alter the phenotype “permanently”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E7BAB1-AB90-0228-86C8-68ACAE9AF6EE}"/>
              </a:ext>
            </a:extLst>
          </p:cNvPr>
          <p:cNvSpPr txBox="1"/>
          <p:nvPr/>
        </p:nvSpPr>
        <p:spPr>
          <a:xfrm>
            <a:off x="8204691" y="5134196"/>
            <a:ext cx="26844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2023: Validation completed</a:t>
            </a:r>
          </a:p>
          <a:p>
            <a:r>
              <a:rPr lang="en-IN" sz="1400" b="1" dirty="0"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2025: DEMO in progress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2D5D1A-17B7-C277-7CEB-690A80B9CB32}"/>
              </a:ext>
            </a:extLst>
          </p:cNvPr>
          <p:cNvSpPr/>
          <p:nvPr/>
        </p:nvSpPr>
        <p:spPr>
          <a:xfrm>
            <a:off x="-247596" y="-29971"/>
            <a:ext cx="2032005" cy="11079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6600" b="1" dirty="0">
                <a:solidFill>
                  <a:schemeClr val="tx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EPI</a:t>
            </a:r>
            <a:endParaRPr lang="en-GB" sz="2400" b="1" dirty="0">
              <a:solidFill>
                <a:schemeClr val="tx1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Open Sans Condensed Condensed" panose="020B080603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D3FEEF-C5CA-2E11-C5A6-664589EEA43C}"/>
              </a:ext>
            </a:extLst>
          </p:cNvPr>
          <p:cNvSpPr txBox="1"/>
          <p:nvPr/>
        </p:nvSpPr>
        <p:spPr>
          <a:xfrm>
            <a:off x="39317" y="451595"/>
            <a:ext cx="14581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BREEDING</a:t>
            </a:r>
            <a:r>
              <a:rPr lang="en-GB" sz="4800" b="1" dirty="0">
                <a:solidFill>
                  <a:schemeClr val="tx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Open Sans Condensed Condensed" panose="020B0806030504020204" pitchFamily="34" charset="0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7839034-B41A-F816-3515-E25B9AE8F14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153" y="1723527"/>
            <a:ext cx="2116985" cy="13427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170A6B-23FC-DC97-9DAE-6677DF0108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48" y="1153781"/>
            <a:ext cx="1618735" cy="15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49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97DE202-DC77-2A36-167F-3EA7C7B17DFD}"/>
              </a:ext>
            </a:extLst>
          </p:cNvPr>
          <p:cNvSpPr/>
          <p:nvPr/>
        </p:nvSpPr>
        <p:spPr>
          <a:xfrm>
            <a:off x="937347" y="3590849"/>
            <a:ext cx="3780693" cy="2398134"/>
          </a:xfrm>
          <a:prstGeom prst="roundRect">
            <a:avLst>
              <a:gd name="adj" fmla="val 2735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E8A862-3FDC-453D-92C7-973F1778E707}"/>
              </a:ext>
            </a:extLst>
          </p:cNvPr>
          <p:cNvSpPr txBox="1"/>
          <p:nvPr/>
        </p:nvSpPr>
        <p:spPr>
          <a:xfrm>
            <a:off x="1302824" y="5700162"/>
            <a:ext cx="11355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effectLst/>
                <a:latin typeface="Yu Gothic UI" panose="020B0500000000000000" pitchFamily="34" charset="-128"/>
                <a:ea typeface="Yu Gothic UI" panose="020B0500000000000000" pitchFamily="34" charset="-128"/>
              </a:rPr>
              <a:t>WIMCO-83</a:t>
            </a:r>
            <a:r>
              <a:rPr lang="en-IN" sz="1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047E2D-A0AB-4280-8141-53EA1E74F691}"/>
              </a:ext>
            </a:extLst>
          </p:cNvPr>
          <p:cNvSpPr txBox="1"/>
          <p:nvPr/>
        </p:nvSpPr>
        <p:spPr>
          <a:xfrm>
            <a:off x="3070440" y="5700162"/>
            <a:ext cx="1450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0" u="none" strike="noStrike" dirty="0">
                <a:effectLst/>
                <a:latin typeface="Yu Gothic UI" panose="020B0500000000000000" pitchFamily="34" charset="-128"/>
                <a:ea typeface="Yu Gothic UI" panose="020B0500000000000000" pitchFamily="34" charset="-128"/>
              </a:rPr>
              <a:t>WIMCO-113</a:t>
            </a:r>
            <a:r>
              <a:rPr lang="en-IN" sz="14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3CCC0E-0A0A-4D8E-8AA1-96939BAA7141}"/>
              </a:ext>
            </a:extLst>
          </p:cNvPr>
          <p:cNvSpPr/>
          <p:nvPr/>
        </p:nvSpPr>
        <p:spPr>
          <a:xfrm>
            <a:off x="4811824" y="5957783"/>
            <a:ext cx="26484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</a:rPr>
              <a:t>Field nursery  plantation at WIMCO</a:t>
            </a:r>
            <a:endParaRPr lang="en-GB" sz="1200" b="1" dirty="0"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166906-5F84-432C-922B-0CBFE986E62F}"/>
              </a:ext>
            </a:extLst>
          </p:cNvPr>
          <p:cNvSpPr/>
          <p:nvPr/>
        </p:nvSpPr>
        <p:spPr>
          <a:xfrm>
            <a:off x="876224" y="5957783"/>
            <a:ext cx="2302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</a:rPr>
              <a:t>Epi populations – 2 Genotypes</a:t>
            </a:r>
            <a:endParaRPr lang="en-GB" sz="1200" b="1" dirty="0"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6B07D7-DF84-6F35-D3BA-D7191750203B}"/>
              </a:ext>
            </a:extLst>
          </p:cNvPr>
          <p:cNvSpPr txBox="1"/>
          <p:nvPr/>
        </p:nvSpPr>
        <p:spPr>
          <a:xfrm>
            <a:off x="154342" y="141085"/>
            <a:ext cx="7705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Epigenetic Breeding in Poplar for WY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FF64A43-8EAB-E1E8-EF58-2BA6F6A9ACB3}"/>
              </a:ext>
            </a:extLst>
          </p:cNvPr>
          <p:cNvSpPr/>
          <p:nvPr/>
        </p:nvSpPr>
        <p:spPr>
          <a:xfrm>
            <a:off x="937348" y="1085415"/>
            <a:ext cx="3780693" cy="2398134"/>
          </a:xfrm>
          <a:prstGeom prst="roundRect">
            <a:avLst>
              <a:gd name="adj" fmla="val 2735"/>
            </a:avLst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F736D16-B820-DEE9-4F76-28D95ACA60DD}"/>
              </a:ext>
            </a:extLst>
          </p:cNvPr>
          <p:cNvSpPr/>
          <p:nvPr/>
        </p:nvSpPr>
        <p:spPr>
          <a:xfrm>
            <a:off x="4811825" y="1085415"/>
            <a:ext cx="3780693" cy="2398134"/>
          </a:xfrm>
          <a:prstGeom prst="roundRect">
            <a:avLst>
              <a:gd name="adj" fmla="val 2735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2894B67-7509-F828-2F59-17D9C7848CFA}"/>
              </a:ext>
            </a:extLst>
          </p:cNvPr>
          <p:cNvSpPr/>
          <p:nvPr/>
        </p:nvSpPr>
        <p:spPr>
          <a:xfrm>
            <a:off x="4811824" y="3590849"/>
            <a:ext cx="3780693" cy="2398134"/>
          </a:xfrm>
          <a:prstGeom prst="roundRect">
            <a:avLst>
              <a:gd name="adj" fmla="val 2735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3CE1EE-6BF5-A28A-010D-D86B392E79F0}"/>
              </a:ext>
            </a:extLst>
          </p:cNvPr>
          <p:cNvSpPr txBox="1"/>
          <p:nvPr/>
        </p:nvSpPr>
        <p:spPr>
          <a:xfrm>
            <a:off x="9009184" y="3361165"/>
            <a:ext cx="2854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Initial treatment shows encouraging results </a:t>
            </a:r>
          </a:p>
        </p:txBody>
      </p:sp>
    </p:spTree>
    <p:extLst>
      <p:ext uri="{BB962C8B-B14F-4D97-AF65-F5344CB8AC3E}">
        <p14:creationId xmlns:p14="http://schemas.microsoft.com/office/powerpoint/2010/main" val="916046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5E07-0DB5-C049-4277-D865113EB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457718-75F6-A14F-0837-0440466D9C5D}"/>
              </a:ext>
            </a:extLst>
          </p:cNvPr>
          <p:cNvSpPr txBox="1"/>
          <p:nvPr/>
        </p:nvSpPr>
        <p:spPr>
          <a:xfrm>
            <a:off x="154342" y="141085"/>
            <a:ext cx="7705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Epigenetic Breeding in Poplar for WY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0B04A6-A431-F26E-2EB6-7388484DEB09}"/>
              </a:ext>
            </a:extLst>
          </p:cNvPr>
          <p:cNvSpPr txBox="1"/>
          <p:nvPr/>
        </p:nvSpPr>
        <p:spPr>
          <a:xfrm>
            <a:off x="9009184" y="3361165"/>
            <a:ext cx="2854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Chandane Farm, WIMCO, 2.3 Yr data</a:t>
            </a:r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 with encouraging results 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7D8545D-074A-FA19-FB70-7F9599D0BDA7}"/>
              </a:ext>
            </a:extLst>
          </p:cNvPr>
          <p:cNvSpPr/>
          <p:nvPr/>
        </p:nvSpPr>
        <p:spPr>
          <a:xfrm>
            <a:off x="1033304" y="1328126"/>
            <a:ext cx="3780693" cy="2398134"/>
          </a:xfrm>
          <a:prstGeom prst="roundRect">
            <a:avLst>
              <a:gd name="adj" fmla="val 2735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C58A39C-F4AC-D162-374F-35371323C96C}"/>
              </a:ext>
            </a:extLst>
          </p:cNvPr>
          <p:cNvSpPr/>
          <p:nvPr/>
        </p:nvSpPr>
        <p:spPr>
          <a:xfrm>
            <a:off x="1033304" y="3799832"/>
            <a:ext cx="3780693" cy="2398134"/>
          </a:xfrm>
          <a:prstGeom prst="roundRect">
            <a:avLst>
              <a:gd name="adj" fmla="val 273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BBD667C-1A75-7FBE-F2A0-8DEC3513FF48}"/>
              </a:ext>
            </a:extLst>
          </p:cNvPr>
          <p:cNvSpPr/>
          <p:nvPr/>
        </p:nvSpPr>
        <p:spPr>
          <a:xfrm>
            <a:off x="4897805" y="1328126"/>
            <a:ext cx="3780693" cy="2398134"/>
          </a:xfrm>
          <a:prstGeom prst="roundRect">
            <a:avLst>
              <a:gd name="adj" fmla="val 2735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4517F1C-2B28-823B-89CF-525F3FF583B3}"/>
              </a:ext>
            </a:extLst>
          </p:cNvPr>
          <p:cNvSpPr/>
          <p:nvPr/>
        </p:nvSpPr>
        <p:spPr>
          <a:xfrm>
            <a:off x="4897806" y="3799832"/>
            <a:ext cx="1884500" cy="2398134"/>
          </a:xfrm>
          <a:prstGeom prst="roundRect">
            <a:avLst>
              <a:gd name="adj" fmla="val 2735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62B616C-A33E-8A97-8456-00D54D99CB1E}"/>
              </a:ext>
            </a:extLst>
          </p:cNvPr>
          <p:cNvSpPr/>
          <p:nvPr/>
        </p:nvSpPr>
        <p:spPr>
          <a:xfrm>
            <a:off x="6866115" y="3799832"/>
            <a:ext cx="1884500" cy="2398134"/>
          </a:xfrm>
          <a:prstGeom prst="roundRect">
            <a:avLst>
              <a:gd name="adj" fmla="val 2735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1A5730-FC34-6BBB-2928-7329FA88D1B3}"/>
              </a:ext>
            </a:extLst>
          </p:cNvPr>
          <p:cNvSpPr txBox="1"/>
          <p:nvPr/>
        </p:nvSpPr>
        <p:spPr>
          <a:xfrm>
            <a:off x="4813997" y="6197966"/>
            <a:ext cx="36068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dirty="0" err="1"/>
              <a:t>Chandain</a:t>
            </a:r>
            <a:r>
              <a:rPr lang="en-IN" sz="1000" dirty="0"/>
              <a:t> farm, Rudrapur, WIMCO, DOP: 02/03/2024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37137D-9EF1-51EB-A716-167DC54C7F10}"/>
              </a:ext>
            </a:extLst>
          </p:cNvPr>
          <p:cNvSpPr txBox="1"/>
          <p:nvPr/>
        </p:nvSpPr>
        <p:spPr>
          <a:xfrm>
            <a:off x="949495" y="6197966"/>
            <a:ext cx="32787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ptos Display" panose="020B0004020202020204" pitchFamily="34" charset="0"/>
              </a:rPr>
              <a:t>Promising improved wood yield in Poplar -WIMCO Clones </a:t>
            </a:r>
            <a:endParaRPr lang="en-GB" sz="10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916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5761BF-BBB9-50F9-2C5E-509267F91F00}"/>
              </a:ext>
            </a:extLst>
          </p:cNvPr>
          <p:cNvSpPr txBox="1"/>
          <p:nvPr/>
        </p:nvSpPr>
        <p:spPr>
          <a:xfrm>
            <a:off x="5394817" y="2953266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-</a:t>
            </a:r>
            <a:r>
              <a:rPr lang="en-US" sz="2400" i="1" dirty="0">
                <a:solidFill>
                  <a:srgbClr val="FFFF00"/>
                </a:solidFill>
                <a:latin typeface="Garamond" panose="02020404030301010803" pitchFamily="18" charset="0"/>
                <a:ea typeface="Yu Gothic UI Semibold" panose="020B0700000000000000" pitchFamily="34" charset="-128"/>
              </a:rPr>
              <a:t>e</a:t>
            </a:r>
            <a:r>
              <a:rPr lang="en-US" sz="2400" i="1" dirty="0">
                <a:latin typeface="Garamond" panose="02020404030301010803" pitchFamily="18" charset="0"/>
                <a:ea typeface="Yu Gothic UI Semibold" panose="020B0700000000000000" pitchFamily="34" charset="-128"/>
              </a:rPr>
              <a:t>nd-</a:t>
            </a:r>
            <a:endParaRPr lang="en-IN" sz="2400" i="1" dirty="0">
              <a:latin typeface="Garamond" panose="02020404030301010803" pitchFamily="18" charset="0"/>
              <a:ea typeface="Yu Gothic UI Semibold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90426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>
    <a:lnDef>
      <a:spPr>
        <a:ln>
          <a:solidFill>
            <a:schemeClr val="bg2">
              <a:lumMod val="20000"/>
              <a:lumOff val="80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Yu Gothic UI Semibold" panose="020B0700000000000000" pitchFamily="34" charset="-128"/>
            <a:ea typeface="Yu Gothic UI Semibold" panose="020B0700000000000000" pitchFamily="34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">
          <a:solidFill>
            <a:srgbClr val="0070C0"/>
          </a:solidFill>
        </a:ln>
      </a:spPr>
      <a:bodyPr rtlCol="0" anchor="ctr"/>
      <a:lstStyle>
        <a:defPPr algn="ctr">
          <a:defRPr sz="1000" dirty="0" err="1" smtClean="0">
            <a:solidFill>
              <a:schemeClr val="tx1"/>
            </a:solidFill>
            <a:latin typeface="Segoe UI Semibold" panose="020B0702040204020203" pitchFamily="34" charset="0"/>
            <a:cs typeface="Segoe UI Semibold" panose="020B0702040204020203" pitchFamily="34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200" dirty="0" smtClean="0">
            <a:latin typeface="Segoe UI Semibold" panose="020B0702040204020203" pitchFamily="34" charset="0"/>
            <a:cs typeface="Segoe UI Semibold" panose="020B07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11130</TotalTime>
  <Words>1019</Words>
  <Application>Microsoft Macintosh PowerPoint</Application>
  <PresentationFormat>Widescreen</PresentationFormat>
  <Paragraphs>194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Yu Gothic UI</vt:lpstr>
      <vt:lpstr>Yu Gothic UI Semibold</vt:lpstr>
      <vt:lpstr>Aptos Display</vt:lpstr>
      <vt:lpstr>Arial</vt:lpstr>
      <vt:lpstr>Cambria Math</vt:lpstr>
      <vt:lpstr>Courier New</vt:lpstr>
      <vt:lpstr>Garamond</vt:lpstr>
      <vt:lpstr>Segoe Pro Semibold</vt:lpstr>
      <vt:lpstr>Segoe UI Semibold</vt:lpstr>
      <vt:lpstr>Wingdings 3</vt:lpstr>
      <vt:lpstr>1_Ion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Ashok Kulkarni</dc:creator>
  <cp:lastModifiedBy>Rajkumar  Rathinavelu</cp:lastModifiedBy>
  <cp:revision>368</cp:revision>
  <dcterms:created xsi:type="dcterms:W3CDTF">2025-06-28T04:27:32Z</dcterms:created>
  <dcterms:modified xsi:type="dcterms:W3CDTF">2026-10-05T15:50:33Z</dcterms:modified>
</cp:coreProperties>
</file>