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3.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drawings/drawing4.xml" ContentType="application/vnd.openxmlformats-officedocument.drawingml.chartshapes+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6.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xml" ContentType="application/vnd.openxmlformats-officedocument.presentationml.notesSlide+xml"/>
  <Override PartName="/ppt/charts/chart17.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5.xml" ContentType="application/vnd.openxmlformats-officedocument.drawingml.chartshapes+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560" r:id="rId2"/>
    <p:sldId id="3576" r:id="rId3"/>
    <p:sldId id="3577" r:id="rId4"/>
    <p:sldId id="3556" r:id="rId5"/>
    <p:sldId id="3565" r:id="rId6"/>
    <p:sldId id="3566" r:id="rId7"/>
    <p:sldId id="3567" r:id="rId8"/>
    <p:sldId id="3601" r:id="rId9"/>
    <p:sldId id="3568" r:id="rId10"/>
    <p:sldId id="3593" r:id="rId11"/>
    <p:sldId id="3592" r:id="rId12"/>
    <p:sldId id="3594" r:id="rId13"/>
    <p:sldId id="3557" r:id="rId14"/>
    <p:sldId id="3561" r:id="rId15"/>
    <p:sldId id="3562" r:id="rId16"/>
    <p:sldId id="3563" r:id="rId17"/>
    <p:sldId id="3564" r:id="rId18"/>
    <p:sldId id="3569" r:id="rId19"/>
    <p:sldId id="3559" r:id="rId20"/>
    <p:sldId id="3570" r:id="rId21"/>
    <p:sldId id="3571" r:id="rId22"/>
    <p:sldId id="3580" r:id="rId23"/>
    <p:sldId id="3573" r:id="rId24"/>
    <p:sldId id="3588" r:id="rId25"/>
    <p:sldId id="3589" r:id="rId26"/>
    <p:sldId id="3575" r:id="rId27"/>
    <p:sldId id="3574" r:id="rId28"/>
    <p:sldId id="3585" r:id="rId29"/>
    <p:sldId id="3528" r:id="rId30"/>
    <p:sldId id="3586" r:id="rId31"/>
    <p:sldId id="3590" r:id="rId32"/>
    <p:sldId id="3591" r:id="rId33"/>
    <p:sldId id="4492" r:id="rId34"/>
    <p:sldId id="4538" r:id="rId35"/>
    <p:sldId id="3587" r:id="rId36"/>
    <p:sldId id="3583" r:id="rId37"/>
    <p:sldId id="3595" r:id="rId38"/>
    <p:sldId id="692" r:id="rId39"/>
    <p:sldId id="3596" r:id="rId40"/>
    <p:sldId id="301" r:id="rId41"/>
    <p:sldId id="303" r:id="rId42"/>
    <p:sldId id="290" r:id="rId43"/>
    <p:sldId id="299" r:id="rId44"/>
    <p:sldId id="302" r:id="rId45"/>
    <p:sldId id="3504" r:id="rId46"/>
    <p:sldId id="3597" r:id="rId47"/>
    <p:sldId id="3598" r:id="rId48"/>
    <p:sldId id="3599" r:id="rId49"/>
    <p:sldId id="3600" r:id="rId50"/>
    <p:sldId id="4539" r:id="rId51"/>
    <p:sldId id="4540" r:id="rId52"/>
    <p:sldId id="286" r:id="rId53"/>
  </p:sldIdLst>
  <p:sldSz cx="12192000" cy="6858000"/>
  <p:notesSz cx="7102475"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deepa Babu B N" initials="PB" lastIdx="1" clrIdx="0">
    <p:extLst>
      <p:ext uri="{19B8F6BF-5375-455C-9EA6-DF929625EA0E}">
        <p15:presenceInfo xmlns:p15="http://schemas.microsoft.com/office/powerpoint/2012/main" userId="2cef92181362124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A28E6A"/>
    <a:srgbClr val="680000"/>
    <a:srgbClr val="5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32" autoAdjust="0"/>
    <p:restoredTop sz="89256" autoAdjust="0"/>
  </p:normalViewPr>
  <p:slideViewPr>
    <p:cSldViewPr snapToGrid="0">
      <p:cViewPr varScale="1">
        <p:scale>
          <a:sx n="60" d="100"/>
          <a:sy n="60" d="100"/>
        </p:scale>
        <p:origin x="546" y="72"/>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commentAuthors" Target="commentAuthor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presProps" Target="presProp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 /><Relationship Id="rId2" Type="http://schemas.microsoft.com/office/2011/relationships/chartColorStyle" Target="colors1.xml" /><Relationship Id="rId1" Type="http://schemas.microsoft.com/office/2011/relationships/chartStyle" Target="style1.xml" /><Relationship Id="rId4" Type="http://schemas.openxmlformats.org/officeDocument/2006/relationships/chartUserShapes" Target="../drawings/drawing1.xml" /></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 /><Relationship Id="rId2" Type="http://schemas.microsoft.com/office/2011/relationships/chartColorStyle" Target="colors2.xml" /><Relationship Id="rId1" Type="http://schemas.microsoft.com/office/2011/relationships/chartStyle" Target="style2.xml" /></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 /><Relationship Id="rId2" Type="http://schemas.microsoft.com/office/2011/relationships/chartColorStyle" Target="colors3.xml" /><Relationship Id="rId1" Type="http://schemas.microsoft.com/office/2011/relationships/chartStyle" Target="style3.xml" /></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 /><Relationship Id="rId2" Type="http://schemas.microsoft.com/office/2011/relationships/chartColorStyle" Target="colors4.xml" /><Relationship Id="rId1" Type="http://schemas.microsoft.com/office/2011/relationships/chartStyle" Target="style4.xml" /><Relationship Id="rId4" Type="http://schemas.openxmlformats.org/officeDocument/2006/relationships/chartUserShapes" Target="../drawings/drawing2.xml" /></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 /><Relationship Id="rId2" Type="http://schemas.microsoft.com/office/2011/relationships/chartColorStyle" Target="colors5.xml" /><Relationship Id="rId1" Type="http://schemas.microsoft.com/office/2011/relationships/chartStyle" Target="style5.xml" /></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 /><Relationship Id="rId2" Type="http://schemas.microsoft.com/office/2011/relationships/chartColorStyle" Target="colors6.xml" /><Relationship Id="rId1" Type="http://schemas.microsoft.com/office/2011/relationships/chartStyle" Target="style6.xml" /></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 /><Relationship Id="rId2" Type="http://schemas.microsoft.com/office/2011/relationships/chartColorStyle" Target="colors7.xml" /><Relationship Id="rId1" Type="http://schemas.microsoft.com/office/2011/relationships/chartStyle" Target="style7.xml" /></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 /><Relationship Id="rId2" Type="http://schemas.microsoft.com/office/2011/relationships/chartColorStyle" Target="colors8.xml" /><Relationship Id="rId1" Type="http://schemas.microsoft.com/office/2011/relationships/chartStyle" Target="style8.xml" /><Relationship Id="rId4" Type="http://schemas.openxmlformats.org/officeDocument/2006/relationships/chartUserShapes" Target="../drawings/drawing3.xml" /></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 /><Relationship Id="rId2" Type="http://schemas.microsoft.com/office/2011/relationships/chartColorStyle" Target="colors9.xml" /><Relationship Id="rId1" Type="http://schemas.microsoft.com/office/2011/relationships/chartStyle" Target="style9.xml" /></Relationships>
</file>

<file path=ppt/charts/_rels/chart10.xml.rels><?xml version="1.0" encoding="UTF-8" standalone="yes"?>
<Relationships xmlns="http://schemas.openxmlformats.org/package/2006/relationships"><Relationship Id="rId3" Type="http://schemas.openxmlformats.org/officeDocument/2006/relationships/oleObject" Target="Book6" TargetMode="External" /><Relationship Id="rId2" Type="http://schemas.microsoft.com/office/2011/relationships/chartColorStyle" Target="colors10.xml" /><Relationship Id="rId1" Type="http://schemas.microsoft.com/office/2011/relationships/chartStyle" Target="style10.xml" /></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 /><Relationship Id="rId2" Type="http://schemas.microsoft.com/office/2011/relationships/chartColorStyle" Target="colors11.xml" /><Relationship Id="rId1" Type="http://schemas.microsoft.com/office/2011/relationships/chartStyle" Target="style11.xml" /></Relationships>
</file>

<file path=ppt/charts/_rels/chart12.xml.rels><?xml version="1.0" encoding="UTF-8" standalone="yes"?>
<Relationships xmlns="http://schemas.openxmlformats.org/package/2006/relationships"><Relationship Id="rId1" Type="http://schemas.openxmlformats.org/officeDocument/2006/relationships/oleObject" Target="file:///C:\Users\CBHOSMS\AppData\Local\Temp\MicrosoftEdgeDownloads\209a4d84-a1b7-4c3c-96ba-e0af474eb79a\PlantedArea_Prdun_15years.xlsx" TargetMode="External" /></Relationships>
</file>

<file path=ppt/charts/_rels/chart13.xml.rels><?xml version="1.0" encoding="UTF-8" standalone="yes"?>
<Relationships xmlns="http://schemas.openxmlformats.org/package/2006/relationships"><Relationship Id="rId1" Type="http://schemas.openxmlformats.org/officeDocument/2006/relationships/oleObject" Target="file:///G:\Area%20and%20Production%20-21-05-2024-final.xlsx" TargetMode="External" /></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4.xml" /><Relationship Id="rId1" Type="http://schemas.openxmlformats.org/officeDocument/2006/relationships/oleObject" Target="file:///C:\Users\Lenovo\Downloads\Graph-21-05-2024.xlsx" TargetMode="External" /></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9.xlsx" /><Relationship Id="rId2" Type="http://schemas.microsoft.com/office/2011/relationships/chartColorStyle" Target="colors12.xml" /><Relationship Id="rId1" Type="http://schemas.microsoft.com/office/2011/relationships/chartStyle" Target="style12.xml" /></Relationships>
</file>

<file path=ppt/charts/_rels/chart16.xml.rels><?xml version="1.0" encoding="UTF-8" standalone="yes"?>
<Relationships xmlns="http://schemas.openxmlformats.org/package/2006/relationships"><Relationship Id="rId3" Type="http://schemas.openxmlformats.org/officeDocument/2006/relationships/oleObject" Target="Book5" TargetMode="External" /><Relationship Id="rId2" Type="http://schemas.microsoft.com/office/2011/relationships/chartColorStyle" Target="colors13.xml" /><Relationship Id="rId1" Type="http://schemas.microsoft.com/office/2011/relationships/chartStyle" Target="style13.xml" /></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0.xlsx" /><Relationship Id="rId2" Type="http://schemas.microsoft.com/office/2011/relationships/chartColorStyle" Target="colors14.xml" /><Relationship Id="rId1" Type="http://schemas.microsoft.com/office/2011/relationships/chartStyle" Target="style14.xml" /><Relationship Id="rId4" Type="http://schemas.openxmlformats.org/officeDocument/2006/relationships/chartUserShapes" Target="../drawings/drawing5.xml" /></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1.xlsx" /><Relationship Id="rId2" Type="http://schemas.microsoft.com/office/2011/relationships/chartColorStyle" Target="colors15.xml" /><Relationship Id="rId1" Type="http://schemas.microsoft.com/office/2011/relationships/chartStyle" Target="style15.xml" /></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2.xlsx" /></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3.xlsx" /><Relationship Id="rId2" Type="http://schemas.microsoft.com/office/2011/relationships/chartColorStyle" Target="colors16.xml" /><Relationship Id="rId1" Type="http://schemas.microsoft.com/office/2011/relationships/chartStyle" Target="style16.xml"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Calisto MT" panose="02040603050505030304" pitchFamily="18" charset="0"/>
                <a:ea typeface="+mn-ea"/>
                <a:cs typeface="+mn-cs"/>
              </a:defRPr>
            </a:pPr>
            <a:r>
              <a:rPr lang="en-IN" sz="2000" b="1" baseline="0">
                <a:latin typeface="Calisto MT" panose="02040603050505030304" pitchFamily="18" charset="0"/>
              </a:rPr>
              <a:t>Global Coffee Production by Type during last three years (Lakh tonnes) </a:t>
            </a:r>
            <a:endParaRPr lang="en-IN" sz="2000" b="1">
              <a:latin typeface="Calisto MT" panose="02040603050505030304" pitchFamily="18"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Calisto MT" panose="02040603050505030304" pitchFamily="18" charset="0"/>
              <a:ea typeface="+mn-ea"/>
              <a:cs typeface="+mn-cs"/>
            </a:defRPr>
          </a:pPr>
          <a:endParaRPr lang="en-IN"/>
        </a:p>
      </c:txPr>
    </c:title>
    <c:autoTitleDeleted val="0"/>
    <c:plotArea>
      <c:layout/>
      <c:barChart>
        <c:barDir val="col"/>
        <c:grouping val="clustered"/>
        <c:varyColors val="0"/>
        <c:ser>
          <c:idx val="0"/>
          <c:order val="0"/>
          <c:tx>
            <c:strRef>
              <c:f>Sheet1!$A$3</c:f>
              <c:strCache>
                <c:ptCount val="1"/>
                <c:pt idx="0">
                  <c:v>Arabica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Sheet1!$B$2:$E$2</c:f>
              <c:strCache>
                <c:ptCount val="4"/>
                <c:pt idx="0">
                  <c:v>2021/22</c:v>
                </c:pt>
                <c:pt idx="1">
                  <c:v>2022/23</c:v>
                </c:pt>
                <c:pt idx="2">
                  <c:v>2023/24</c:v>
                </c:pt>
                <c:pt idx="3">
                  <c:v>2024/25*</c:v>
                </c:pt>
              </c:strCache>
            </c:strRef>
          </c:cat>
          <c:val>
            <c:numRef>
              <c:f>Sheet1!$B$3:$E$3</c:f>
              <c:numCache>
                <c:formatCode>0</c:formatCode>
                <c:ptCount val="4"/>
                <c:pt idx="0">
                  <c:v>52.26</c:v>
                </c:pt>
                <c:pt idx="1">
                  <c:v>52.667400000000001</c:v>
                </c:pt>
                <c:pt idx="2">
                  <c:v>57.827399999999997</c:v>
                </c:pt>
                <c:pt idx="3">
                  <c:v>58.707000000000001</c:v>
                </c:pt>
              </c:numCache>
            </c:numRef>
          </c:val>
          <c:extLst>
            <c:ext xmlns:c16="http://schemas.microsoft.com/office/drawing/2014/chart" uri="{C3380CC4-5D6E-409C-BE32-E72D297353CC}">
              <c16:uniqueId val="{00000000-E807-4131-A39B-54AC3D9719D5}"/>
            </c:ext>
          </c:extLst>
        </c:ser>
        <c:ser>
          <c:idx val="1"/>
          <c:order val="1"/>
          <c:tx>
            <c:strRef>
              <c:f>Sheet1!$A$4</c:f>
              <c:strCache>
                <c:ptCount val="1"/>
                <c:pt idx="0">
                  <c:v>Robusta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Sheet1!$B$2:$E$2</c:f>
              <c:strCache>
                <c:ptCount val="4"/>
                <c:pt idx="0">
                  <c:v>2021/22</c:v>
                </c:pt>
                <c:pt idx="1">
                  <c:v>2022/23</c:v>
                </c:pt>
                <c:pt idx="2">
                  <c:v>2023/24</c:v>
                </c:pt>
                <c:pt idx="3">
                  <c:v>2024/25*</c:v>
                </c:pt>
              </c:strCache>
            </c:strRef>
          </c:cat>
          <c:val>
            <c:numRef>
              <c:f>Sheet1!$B$4:$E$4</c:f>
              <c:numCache>
                <c:formatCode>0</c:formatCode>
                <c:ptCount val="4"/>
                <c:pt idx="0">
                  <c:v>46.773000000000003</c:v>
                </c:pt>
                <c:pt idx="1">
                  <c:v>45.9636</c:v>
                </c:pt>
                <c:pt idx="2">
                  <c:v>42.975000000000001</c:v>
                </c:pt>
                <c:pt idx="3">
                  <c:v>46.206000000000003</c:v>
                </c:pt>
              </c:numCache>
            </c:numRef>
          </c:val>
          <c:extLst>
            <c:ext xmlns:c16="http://schemas.microsoft.com/office/drawing/2014/chart" uri="{C3380CC4-5D6E-409C-BE32-E72D297353CC}">
              <c16:uniqueId val="{00000001-E807-4131-A39B-54AC3D9719D5}"/>
            </c:ext>
          </c:extLst>
        </c:ser>
        <c:ser>
          <c:idx val="2"/>
          <c:order val="2"/>
          <c:tx>
            <c:strRef>
              <c:f>Sheet1!$A$5</c:f>
              <c:strCache>
                <c:ptCount val="1"/>
                <c:pt idx="0">
                  <c:v>Total</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Sheet1!$B$2:$E$2</c:f>
              <c:strCache>
                <c:ptCount val="4"/>
                <c:pt idx="0">
                  <c:v>2021/22</c:v>
                </c:pt>
                <c:pt idx="1">
                  <c:v>2022/23</c:v>
                </c:pt>
                <c:pt idx="2">
                  <c:v>2023/24</c:v>
                </c:pt>
                <c:pt idx="3">
                  <c:v>2024/25*</c:v>
                </c:pt>
              </c:strCache>
            </c:strRef>
          </c:cat>
          <c:val>
            <c:numRef>
              <c:f>Sheet1!$B$5:$E$5</c:f>
              <c:numCache>
                <c:formatCode>0</c:formatCode>
                <c:ptCount val="4"/>
                <c:pt idx="0">
                  <c:v>99.033000000000001</c:v>
                </c:pt>
                <c:pt idx="1">
                  <c:v>98.631</c:v>
                </c:pt>
                <c:pt idx="2">
                  <c:v>100.80240000000001</c:v>
                </c:pt>
                <c:pt idx="3">
                  <c:v>104.913</c:v>
                </c:pt>
              </c:numCache>
            </c:numRef>
          </c:val>
          <c:extLst>
            <c:ext xmlns:c16="http://schemas.microsoft.com/office/drawing/2014/chart" uri="{C3380CC4-5D6E-409C-BE32-E72D297353CC}">
              <c16:uniqueId val="{00000002-E807-4131-A39B-54AC3D9719D5}"/>
            </c:ext>
          </c:extLst>
        </c:ser>
        <c:dLbls>
          <c:showLegendKey val="0"/>
          <c:showVal val="0"/>
          <c:showCatName val="0"/>
          <c:showSerName val="0"/>
          <c:showPercent val="0"/>
          <c:showBubbleSize val="0"/>
        </c:dLbls>
        <c:gapWidth val="219"/>
        <c:overlap val="-27"/>
        <c:axId val="1892011776"/>
        <c:axId val="1891999776"/>
      </c:barChart>
      <c:catAx>
        <c:axId val="189201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1891999776"/>
        <c:crosses val="autoZero"/>
        <c:auto val="1"/>
        <c:lblAlgn val="ctr"/>
        <c:lblOffset val="100"/>
        <c:noMultiLvlLbl val="0"/>
      </c:catAx>
      <c:valAx>
        <c:axId val="1891999776"/>
        <c:scaling>
          <c:orientation val="minMax"/>
          <c:max val="11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1892011776"/>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IN" sz="2000" b="1" dirty="0">
                <a:latin typeface="Calisto MT" panose="02040603050505030304" pitchFamily="18" charset="0"/>
              </a:rPr>
              <a:t>Decade</a:t>
            </a:r>
            <a:r>
              <a:rPr lang="en-IN" sz="2000" b="1" baseline="0" dirty="0">
                <a:latin typeface="Calisto MT" panose="02040603050505030304" pitchFamily="18" charset="0"/>
              </a:rPr>
              <a:t> wise Arabica and Robusta Coffee Production (% Share in total Coffee Production) </a:t>
            </a:r>
            <a:endParaRPr lang="en-IN" sz="2000" b="1" dirty="0">
              <a:latin typeface="Calisto MT" panose="02040603050505030304" pitchFamily="18" charset="0"/>
            </a:endParaRP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IN"/>
        </a:p>
      </c:txPr>
    </c:title>
    <c:autoTitleDeleted val="0"/>
    <c:plotArea>
      <c:layout>
        <c:manualLayout>
          <c:layoutTarget val="inner"/>
          <c:xMode val="edge"/>
          <c:yMode val="edge"/>
          <c:x val="5.5105079950112622E-2"/>
          <c:y val="0.18249396890144232"/>
          <c:w val="0.92755843462829557"/>
          <c:h val="0.62462957688806131"/>
        </c:manualLayout>
      </c:layout>
      <c:barChart>
        <c:barDir val="col"/>
        <c:grouping val="clustered"/>
        <c:varyColors val="0"/>
        <c:ser>
          <c:idx val="0"/>
          <c:order val="0"/>
          <c:tx>
            <c:strRef>
              <c:f>Sheet1!$B$7</c:f>
              <c:strCache>
                <c:ptCount val="1"/>
                <c:pt idx="0">
                  <c:v>Arabica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Sheet1!$C$6:$M$6</c:f>
              <c:strCache>
                <c:ptCount val="11"/>
                <c:pt idx="0">
                  <c:v>1960-61</c:v>
                </c:pt>
                <c:pt idx="1">
                  <c:v>1970-71</c:v>
                </c:pt>
                <c:pt idx="2">
                  <c:v>1980-81</c:v>
                </c:pt>
                <c:pt idx="3">
                  <c:v>1990-91</c:v>
                </c:pt>
                <c:pt idx="4">
                  <c:v>2000-01</c:v>
                </c:pt>
                <c:pt idx="5">
                  <c:v>2010-11</c:v>
                </c:pt>
                <c:pt idx="6">
                  <c:v>2020-21</c:v>
                </c:pt>
                <c:pt idx="7">
                  <c:v>2021-22</c:v>
                </c:pt>
                <c:pt idx="8">
                  <c:v>2022-23</c:v>
                </c:pt>
                <c:pt idx="9">
                  <c:v>2023-24</c:v>
                </c:pt>
                <c:pt idx="10">
                  <c:v>2024-25*</c:v>
                </c:pt>
              </c:strCache>
            </c:strRef>
          </c:cat>
          <c:val>
            <c:numRef>
              <c:f>Sheet1!$C$7:$M$7</c:f>
              <c:numCache>
                <c:formatCode>0%</c:formatCode>
                <c:ptCount val="11"/>
                <c:pt idx="0">
                  <c:v>0.80767052845839515</c:v>
                </c:pt>
                <c:pt idx="1">
                  <c:v>0.70837133880612146</c:v>
                </c:pt>
                <c:pt idx="2">
                  <c:v>0.73792559240606215</c:v>
                </c:pt>
                <c:pt idx="3">
                  <c:v>0.7228216927361476</c:v>
                </c:pt>
                <c:pt idx="4">
                  <c:v>0.60056988320806703</c:v>
                </c:pt>
                <c:pt idx="5">
                  <c:v>0.62190525355529003</c:v>
                </c:pt>
                <c:pt idx="6">
                  <c:v>0.57839022649652527</c:v>
                </c:pt>
                <c:pt idx="7">
                  <c:v>0.52770288691648237</c:v>
                </c:pt>
                <c:pt idx="8">
                  <c:v>0.53398424430452895</c:v>
                </c:pt>
                <c:pt idx="9">
                  <c:v>0.57367086497940523</c:v>
                </c:pt>
                <c:pt idx="10">
                  <c:v>0.55957793600411765</c:v>
                </c:pt>
              </c:numCache>
            </c:numRef>
          </c:val>
          <c:extLst>
            <c:ext xmlns:c16="http://schemas.microsoft.com/office/drawing/2014/chart" uri="{C3380CC4-5D6E-409C-BE32-E72D297353CC}">
              <c16:uniqueId val="{00000000-AF7E-4EEE-BE59-90E2725C3DC0}"/>
            </c:ext>
          </c:extLst>
        </c:ser>
        <c:ser>
          <c:idx val="1"/>
          <c:order val="1"/>
          <c:tx>
            <c:strRef>
              <c:f>Sheet1!$B$8</c:f>
              <c:strCache>
                <c:ptCount val="1"/>
                <c:pt idx="0">
                  <c:v>Robusta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Sheet1!$C$6:$M$6</c:f>
              <c:strCache>
                <c:ptCount val="11"/>
                <c:pt idx="0">
                  <c:v>1960-61</c:v>
                </c:pt>
                <c:pt idx="1">
                  <c:v>1970-71</c:v>
                </c:pt>
                <c:pt idx="2">
                  <c:v>1980-81</c:v>
                </c:pt>
                <c:pt idx="3">
                  <c:v>1990-91</c:v>
                </c:pt>
                <c:pt idx="4">
                  <c:v>2000-01</c:v>
                </c:pt>
                <c:pt idx="5">
                  <c:v>2010-11</c:v>
                </c:pt>
                <c:pt idx="6">
                  <c:v>2020-21</c:v>
                </c:pt>
                <c:pt idx="7">
                  <c:v>2021-22</c:v>
                </c:pt>
                <c:pt idx="8">
                  <c:v>2022-23</c:v>
                </c:pt>
                <c:pt idx="9">
                  <c:v>2023-24</c:v>
                </c:pt>
                <c:pt idx="10">
                  <c:v>2024-25*</c:v>
                </c:pt>
              </c:strCache>
            </c:strRef>
          </c:cat>
          <c:val>
            <c:numRef>
              <c:f>Sheet1!$C$8:$M$8</c:f>
              <c:numCache>
                <c:formatCode>0%</c:formatCode>
                <c:ptCount val="11"/>
                <c:pt idx="0">
                  <c:v>0.19232947154160482</c:v>
                </c:pt>
                <c:pt idx="1">
                  <c:v>0.29162866119387859</c:v>
                </c:pt>
                <c:pt idx="2">
                  <c:v>0.26207440759393785</c:v>
                </c:pt>
                <c:pt idx="3">
                  <c:v>0.27717830726385245</c:v>
                </c:pt>
                <c:pt idx="4">
                  <c:v>0.39943011679193291</c:v>
                </c:pt>
                <c:pt idx="5">
                  <c:v>0.37809474644471003</c:v>
                </c:pt>
                <c:pt idx="6">
                  <c:v>0.42160977350347478</c:v>
                </c:pt>
                <c:pt idx="7">
                  <c:v>0.47229711308351763</c:v>
                </c:pt>
                <c:pt idx="8">
                  <c:v>0.46601575569547099</c:v>
                </c:pt>
                <c:pt idx="9">
                  <c:v>0.42632913502059477</c:v>
                </c:pt>
                <c:pt idx="10">
                  <c:v>0.4404220639958823</c:v>
                </c:pt>
              </c:numCache>
            </c:numRef>
          </c:val>
          <c:extLst>
            <c:ext xmlns:c16="http://schemas.microsoft.com/office/drawing/2014/chart" uri="{C3380CC4-5D6E-409C-BE32-E72D297353CC}">
              <c16:uniqueId val="{00000001-AF7E-4EEE-BE59-90E2725C3DC0}"/>
            </c:ext>
          </c:extLst>
        </c:ser>
        <c:dLbls>
          <c:showLegendKey val="0"/>
          <c:showVal val="0"/>
          <c:showCatName val="0"/>
          <c:showSerName val="0"/>
          <c:showPercent val="0"/>
          <c:showBubbleSize val="0"/>
        </c:dLbls>
        <c:gapWidth val="219"/>
        <c:overlap val="-27"/>
        <c:axId val="675818928"/>
        <c:axId val="675819408"/>
      </c:barChart>
      <c:catAx>
        <c:axId val="67581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675819408"/>
        <c:crosses val="autoZero"/>
        <c:auto val="1"/>
        <c:lblAlgn val="ctr"/>
        <c:lblOffset val="100"/>
        <c:noMultiLvlLbl val="0"/>
      </c:catAx>
      <c:valAx>
        <c:axId val="6758194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7581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IN"/>
              <a:t>Global</a:t>
            </a:r>
            <a:r>
              <a:rPr lang="en-IN" baseline="0"/>
              <a:t> Coffee Production Scenario -Type wise (lakh tonnes)</a:t>
            </a:r>
            <a:endParaRPr lang="en-IN"/>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IN"/>
        </a:p>
      </c:txPr>
    </c:title>
    <c:autoTitleDeleted val="0"/>
    <c:plotArea>
      <c:layout/>
      <c:lineChart>
        <c:grouping val="standard"/>
        <c:varyColors val="0"/>
        <c:ser>
          <c:idx val="0"/>
          <c:order val="0"/>
          <c:tx>
            <c:strRef>
              <c:f>Sheet1!$A$2</c:f>
              <c:strCache>
                <c:ptCount val="1"/>
                <c:pt idx="0">
                  <c:v>Arabica</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strRef>
              <c:f>Sheet1!$B$1:$BN$1</c:f>
              <c:strCache>
                <c:ptCount val="65"/>
                <c:pt idx="0">
                  <c:v>1960-61</c:v>
                </c:pt>
                <c:pt idx="1">
                  <c:v>1961-62</c:v>
                </c:pt>
                <c:pt idx="2">
                  <c:v>1962-63</c:v>
                </c:pt>
                <c:pt idx="3">
                  <c:v>1963-64</c:v>
                </c:pt>
                <c:pt idx="4">
                  <c:v>1964-65</c:v>
                </c:pt>
                <c:pt idx="5">
                  <c:v>1965-66</c:v>
                </c:pt>
                <c:pt idx="6">
                  <c:v>1966-67</c:v>
                </c:pt>
                <c:pt idx="7">
                  <c:v>1967-68</c:v>
                </c:pt>
                <c:pt idx="8">
                  <c:v>1968-69</c:v>
                </c:pt>
                <c:pt idx="9">
                  <c:v>1969-70</c:v>
                </c:pt>
                <c:pt idx="10">
                  <c:v>1970-71</c:v>
                </c:pt>
                <c:pt idx="11">
                  <c:v>1971-72</c:v>
                </c:pt>
                <c:pt idx="12">
                  <c:v>1972-73</c:v>
                </c:pt>
                <c:pt idx="13">
                  <c:v>1973-74</c:v>
                </c:pt>
                <c:pt idx="14">
                  <c:v>1974-75</c:v>
                </c:pt>
                <c:pt idx="15">
                  <c:v>1975-76</c:v>
                </c:pt>
                <c:pt idx="16">
                  <c:v>1976-77</c:v>
                </c:pt>
                <c:pt idx="17">
                  <c:v>1977-78</c:v>
                </c:pt>
                <c:pt idx="18">
                  <c:v>1978-79</c:v>
                </c:pt>
                <c:pt idx="19">
                  <c:v>1979-80</c:v>
                </c:pt>
                <c:pt idx="20">
                  <c:v>1980-81</c:v>
                </c:pt>
                <c:pt idx="21">
                  <c:v>1981-82</c:v>
                </c:pt>
                <c:pt idx="22">
                  <c:v>1982-83</c:v>
                </c:pt>
                <c:pt idx="23">
                  <c:v>1983-84</c:v>
                </c:pt>
                <c:pt idx="24">
                  <c:v>1984-85</c:v>
                </c:pt>
                <c:pt idx="25">
                  <c:v>1985-86</c:v>
                </c:pt>
                <c:pt idx="26">
                  <c:v>1986-87</c:v>
                </c:pt>
                <c:pt idx="27">
                  <c:v>1987-88</c:v>
                </c:pt>
                <c:pt idx="28">
                  <c:v>1988-89</c:v>
                </c:pt>
                <c:pt idx="29">
                  <c:v>1989-90</c:v>
                </c:pt>
                <c:pt idx="30">
                  <c:v>1990-91</c:v>
                </c:pt>
                <c:pt idx="31">
                  <c:v>1991-92</c:v>
                </c:pt>
                <c:pt idx="32">
                  <c:v>1992-93</c:v>
                </c:pt>
                <c:pt idx="33">
                  <c:v>1993-94</c:v>
                </c:pt>
                <c:pt idx="34">
                  <c:v>1994-95</c:v>
                </c:pt>
                <c:pt idx="35">
                  <c:v>1995-96</c:v>
                </c:pt>
                <c:pt idx="36">
                  <c:v>1996-97</c:v>
                </c:pt>
                <c:pt idx="37">
                  <c:v>1997-98</c:v>
                </c:pt>
                <c:pt idx="38">
                  <c:v>1998-99</c:v>
                </c:pt>
                <c:pt idx="39">
                  <c:v>1999-2000</c:v>
                </c:pt>
                <c:pt idx="40">
                  <c:v>2000-01</c:v>
                </c:pt>
                <c:pt idx="41">
                  <c:v>2001-02</c:v>
                </c:pt>
                <c:pt idx="42">
                  <c:v>2002-03</c:v>
                </c:pt>
                <c:pt idx="43">
                  <c:v>2003-04</c:v>
                </c:pt>
                <c:pt idx="44">
                  <c:v>2004-05</c:v>
                </c:pt>
                <c:pt idx="45">
                  <c:v>2005-06</c:v>
                </c:pt>
                <c:pt idx="46">
                  <c:v>2006-07</c:v>
                </c:pt>
                <c:pt idx="47">
                  <c:v>2007-08</c:v>
                </c:pt>
                <c:pt idx="48">
                  <c:v>2008-09</c:v>
                </c:pt>
                <c:pt idx="49">
                  <c:v>2009-10</c:v>
                </c:pt>
                <c:pt idx="50">
                  <c:v>2010-11</c:v>
                </c:pt>
                <c:pt idx="51">
                  <c:v>2011-12</c:v>
                </c:pt>
                <c:pt idx="52">
                  <c:v>2012-13</c:v>
                </c:pt>
                <c:pt idx="53">
                  <c:v>2013-14</c:v>
                </c:pt>
                <c:pt idx="54">
                  <c:v>2014-15</c:v>
                </c:pt>
                <c:pt idx="55">
                  <c:v>2015-16</c:v>
                </c:pt>
                <c:pt idx="56">
                  <c:v>2016-17</c:v>
                </c:pt>
                <c:pt idx="57">
                  <c:v>2017-18</c:v>
                </c:pt>
                <c:pt idx="58">
                  <c:v>2018-19</c:v>
                </c:pt>
                <c:pt idx="59">
                  <c:v>2019-20</c:v>
                </c:pt>
                <c:pt idx="60">
                  <c:v>2020-21</c:v>
                </c:pt>
                <c:pt idx="61">
                  <c:v>2021-22</c:v>
                </c:pt>
                <c:pt idx="62">
                  <c:v>2022-23</c:v>
                </c:pt>
                <c:pt idx="63">
                  <c:v>2023-24*</c:v>
                </c:pt>
                <c:pt idx="64">
                  <c:v>2024-25*</c:v>
                </c:pt>
              </c:strCache>
            </c:strRef>
          </c:cat>
          <c:val>
            <c:numRef>
              <c:f>Sheet1!$B$2:$BN$2</c:f>
              <c:numCache>
                <c:formatCode>0</c:formatCode>
                <c:ptCount val="65"/>
                <c:pt idx="0">
                  <c:v>31.664400000000001</c:v>
                </c:pt>
                <c:pt idx="1">
                  <c:v>38.668799999999997</c:v>
                </c:pt>
                <c:pt idx="2">
                  <c:v>32.305799999999998</c:v>
                </c:pt>
                <c:pt idx="3">
                  <c:v>29.610600000000002</c:v>
                </c:pt>
                <c:pt idx="4">
                  <c:v>23.2668</c:v>
                </c:pt>
                <c:pt idx="5">
                  <c:v>39.615600000000001</c:v>
                </c:pt>
                <c:pt idx="6">
                  <c:v>28.943999999999999</c:v>
                </c:pt>
                <c:pt idx="7">
                  <c:v>31.782599999999999</c:v>
                </c:pt>
                <c:pt idx="8">
                  <c:v>27.114599999999999</c:v>
                </c:pt>
                <c:pt idx="9">
                  <c:v>30.847799999999999</c:v>
                </c:pt>
                <c:pt idx="10">
                  <c:v>25.162199999999999</c:v>
                </c:pt>
                <c:pt idx="11">
                  <c:v>33.259799999999998</c:v>
                </c:pt>
                <c:pt idx="12">
                  <c:v>34.5732</c:v>
                </c:pt>
                <c:pt idx="13">
                  <c:v>27.855599999999999</c:v>
                </c:pt>
                <c:pt idx="14">
                  <c:v>38.1</c:v>
                </c:pt>
                <c:pt idx="15">
                  <c:v>33.526800000000001</c:v>
                </c:pt>
                <c:pt idx="16">
                  <c:v>26.013000000000002</c:v>
                </c:pt>
                <c:pt idx="17">
                  <c:v>32.882399999999997</c:v>
                </c:pt>
                <c:pt idx="18">
                  <c:v>36.148800000000001</c:v>
                </c:pt>
                <c:pt idx="19">
                  <c:v>37.619399999999999</c:v>
                </c:pt>
                <c:pt idx="20">
                  <c:v>38.154000000000003</c:v>
                </c:pt>
                <c:pt idx="21">
                  <c:v>45.376199999999997</c:v>
                </c:pt>
                <c:pt idx="22">
                  <c:v>35.824800000000003</c:v>
                </c:pt>
                <c:pt idx="23">
                  <c:v>42.537599999999998</c:v>
                </c:pt>
                <c:pt idx="24">
                  <c:v>39.462600000000002</c:v>
                </c:pt>
                <c:pt idx="25">
                  <c:v>43.051200000000001</c:v>
                </c:pt>
                <c:pt idx="26">
                  <c:v>31.963799999999999</c:v>
                </c:pt>
                <c:pt idx="27">
                  <c:v>47.616</c:v>
                </c:pt>
                <c:pt idx="28">
                  <c:v>39.1584</c:v>
                </c:pt>
                <c:pt idx="29">
                  <c:v>41.6496</c:v>
                </c:pt>
                <c:pt idx="30">
                  <c:v>43.447800000000001</c:v>
                </c:pt>
                <c:pt idx="31">
                  <c:v>44.552999999999997</c:v>
                </c:pt>
                <c:pt idx="32">
                  <c:v>39.302399999999999</c:v>
                </c:pt>
                <c:pt idx="33">
                  <c:v>39.155999999999999</c:v>
                </c:pt>
                <c:pt idx="34">
                  <c:v>41.4054</c:v>
                </c:pt>
                <c:pt idx="35">
                  <c:v>36.944400000000002</c:v>
                </c:pt>
                <c:pt idx="36">
                  <c:v>39.93</c:v>
                </c:pt>
                <c:pt idx="37">
                  <c:v>38.848199999999999</c:v>
                </c:pt>
                <c:pt idx="38">
                  <c:v>44.9358</c:v>
                </c:pt>
                <c:pt idx="39">
                  <c:v>43.986600000000003</c:v>
                </c:pt>
                <c:pt idx="40">
                  <c:v>42.238199999999999</c:v>
                </c:pt>
                <c:pt idx="41">
                  <c:v>40.9968</c:v>
                </c:pt>
                <c:pt idx="42">
                  <c:v>51.2622</c:v>
                </c:pt>
                <c:pt idx="43">
                  <c:v>40.250999999999998</c:v>
                </c:pt>
                <c:pt idx="44">
                  <c:v>46.966799999999999</c:v>
                </c:pt>
                <c:pt idx="45">
                  <c:v>42.5244</c:v>
                </c:pt>
                <c:pt idx="46">
                  <c:v>50.488199999999999</c:v>
                </c:pt>
                <c:pt idx="47">
                  <c:v>44.884799999999998</c:v>
                </c:pt>
                <c:pt idx="48">
                  <c:v>51.398400000000002</c:v>
                </c:pt>
                <c:pt idx="49">
                  <c:v>46.670400000000001</c:v>
                </c:pt>
                <c:pt idx="50">
                  <c:v>52.765799999999999</c:v>
                </c:pt>
                <c:pt idx="51">
                  <c:v>50.725200000000001</c:v>
                </c:pt>
                <c:pt idx="52">
                  <c:v>55.723199999999999</c:v>
                </c:pt>
                <c:pt idx="53">
                  <c:v>55.478999999999999</c:v>
                </c:pt>
                <c:pt idx="54">
                  <c:v>52.012799999999999</c:v>
                </c:pt>
                <c:pt idx="55">
                  <c:v>51.680999999999997</c:v>
                </c:pt>
                <c:pt idx="56">
                  <c:v>60.681600000000003</c:v>
                </c:pt>
                <c:pt idx="57">
                  <c:v>57.134399999999999</c:v>
                </c:pt>
                <c:pt idx="58">
                  <c:v>62.955599999999997</c:v>
                </c:pt>
                <c:pt idx="59">
                  <c:v>56.952599999999997</c:v>
                </c:pt>
                <c:pt idx="60">
                  <c:v>61.271999999999998</c:v>
                </c:pt>
                <c:pt idx="61">
                  <c:v>52.26</c:v>
                </c:pt>
                <c:pt idx="62">
                  <c:v>52.667400000000001</c:v>
                </c:pt>
                <c:pt idx="63">
                  <c:v>57.827399999999997</c:v>
                </c:pt>
                <c:pt idx="64">
                  <c:v>58.707000000000001</c:v>
                </c:pt>
              </c:numCache>
            </c:numRef>
          </c:val>
          <c:smooth val="0"/>
          <c:extLst>
            <c:ext xmlns:c16="http://schemas.microsoft.com/office/drawing/2014/chart" uri="{C3380CC4-5D6E-409C-BE32-E72D297353CC}">
              <c16:uniqueId val="{00000000-4967-4168-9729-F68BC23CD02B}"/>
            </c:ext>
          </c:extLst>
        </c:ser>
        <c:ser>
          <c:idx val="1"/>
          <c:order val="1"/>
          <c:tx>
            <c:strRef>
              <c:f>Sheet1!$A$3</c:f>
              <c:strCache>
                <c:ptCount val="1"/>
                <c:pt idx="0">
                  <c:v>Robusta </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strRef>
              <c:f>Sheet1!$B$1:$BN$1</c:f>
              <c:strCache>
                <c:ptCount val="65"/>
                <c:pt idx="0">
                  <c:v>1960-61</c:v>
                </c:pt>
                <c:pt idx="1">
                  <c:v>1961-62</c:v>
                </c:pt>
                <c:pt idx="2">
                  <c:v>1962-63</c:v>
                </c:pt>
                <c:pt idx="3">
                  <c:v>1963-64</c:v>
                </c:pt>
                <c:pt idx="4">
                  <c:v>1964-65</c:v>
                </c:pt>
                <c:pt idx="5">
                  <c:v>1965-66</c:v>
                </c:pt>
                <c:pt idx="6">
                  <c:v>1966-67</c:v>
                </c:pt>
                <c:pt idx="7">
                  <c:v>1967-68</c:v>
                </c:pt>
                <c:pt idx="8">
                  <c:v>1968-69</c:v>
                </c:pt>
                <c:pt idx="9">
                  <c:v>1969-70</c:v>
                </c:pt>
                <c:pt idx="10">
                  <c:v>1970-71</c:v>
                </c:pt>
                <c:pt idx="11">
                  <c:v>1971-72</c:v>
                </c:pt>
                <c:pt idx="12">
                  <c:v>1972-73</c:v>
                </c:pt>
                <c:pt idx="13">
                  <c:v>1973-74</c:v>
                </c:pt>
                <c:pt idx="14">
                  <c:v>1974-75</c:v>
                </c:pt>
                <c:pt idx="15">
                  <c:v>1975-76</c:v>
                </c:pt>
                <c:pt idx="16">
                  <c:v>1976-77</c:v>
                </c:pt>
                <c:pt idx="17">
                  <c:v>1977-78</c:v>
                </c:pt>
                <c:pt idx="18">
                  <c:v>1978-79</c:v>
                </c:pt>
                <c:pt idx="19">
                  <c:v>1979-80</c:v>
                </c:pt>
                <c:pt idx="20">
                  <c:v>1980-81</c:v>
                </c:pt>
                <c:pt idx="21">
                  <c:v>1981-82</c:v>
                </c:pt>
                <c:pt idx="22">
                  <c:v>1982-83</c:v>
                </c:pt>
                <c:pt idx="23">
                  <c:v>1983-84</c:v>
                </c:pt>
                <c:pt idx="24">
                  <c:v>1984-85</c:v>
                </c:pt>
                <c:pt idx="25">
                  <c:v>1985-86</c:v>
                </c:pt>
                <c:pt idx="26">
                  <c:v>1986-87</c:v>
                </c:pt>
                <c:pt idx="27">
                  <c:v>1987-88</c:v>
                </c:pt>
                <c:pt idx="28">
                  <c:v>1988-89</c:v>
                </c:pt>
                <c:pt idx="29">
                  <c:v>1989-90</c:v>
                </c:pt>
                <c:pt idx="30">
                  <c:v>1990-91</c:v>
                </c:pt>
                <c:pt idx="31">
                  <c:v>1991-92</c:v>
                </c:pt>
                <c:pt idx="32">
                  <c:v>1992-93</c:v>
                </c:pt>
                <c:pt idx="33">
                  <c:v>1993-94</c:v>
                </c:pt>
                <c:pt idx="34">
                  <c:v>1994-95</c:v>
                </c:pt>
                <c:pt idx="35">
                  <c:v>1995-96</c:v>
                </c:pt>
                <c:pt idx="36">
                  <c:v>1996-97</c:v>
                </c:pt>
                <c:pt idx="37">
                  <c:v>1997-98</c:v>
                </c:pt>
                <c:pt idx="38">
                  <c:v>1998-99</c:v>
                </c:pt>
                <c:pt idx="39">
                  <c:v>1999-2000</c:v>
                </c:pt>
                <c:pt idx="40">
                  <c:v>2000-01</c:v>
                </c:pt>
                <c:pt idx="41">
                  <c:v>2001-02</c:v>
                </c:pt>
                <c:pt idx="42">
                  <c:v>2002-03</c:v>
                </c:pt>
                <c:pt idx="43">
                  <c:v>2003-04</c:v>
                </c:pt>
                <c:pt idx="44">
                  <c:v>2004-05</c:v>
                </c:pt>
                <c:pt idx="45">
                  <c:v>2005-06</c:v>
                </c:pt>
                <c:pt idx="46">
                  <c:v>2006-07</c:v>
                </c:pt>
                <c:pt idx="47">
                  <c:v>2007-08</c:v>
                </c:pt>
                <c:pt idx="48">
                  <c:v>2008-09</c:v>
                </c:pt>
                <c:pt idx="49">
                  <c:v>2009-10</c:v>
                </c:pt>
                <c:pt idx="50">
                  <c:v>2010-11</c:v>
                </c:pt>
                <c:pt idx="51">
                  <c:v>2011-12</c:v>
                </c:pt>
                <c:pt idx="52">
                  <c:v>2012-13</c:v>
                </c:pt>
                <c:pt idx="53">
                  <c:v>2013-14</c:v>
                </c:pt>
                <c:pt idx="54">
                  <c:v>2014-15</c:v>
                </c:pt>
                <c:pt idx="55">
                  <c:v>2015-16</c:v>
                </c:pt>
                <c:pt idx="56">
                  <c:v>2016-17</c:v>
                </c:pt>
                <c:pt idx="57">
                  <c:v>2017-18</c:v>
                </c:pt>
                <c:pt idx="58">
                  <c:v>2018-19</c:v>
                </c:pt>
                <c:pt idx="59">
                  <c:v>2019-20</c:v>
                </c:pt>
                <c:pt idx="60">
                  <c:v>2020-21</c:v>
                </c:pt>
                <c:pt idx="61">
                  <c:v>2021-22</c:v>
                </c:pt>
                <c:pt idx="62">
                  <c:v>2022-23</c:v>
                </c:pt>
                <c:pt idx="63">
                  <c:v>2023-24*</c:v>
                </c:pt>
                <c:pt idx="64">
                  <c:v>2024-25*</c:v>
                </c:pt>
              </c:strCache>
            </c:strRef>
          </c:cat>
          <c:val>
            <c:numRef>
              <c:f>Sheet1!$B$3:$BN$3</c:f>
              <c:numCache>
                <c:formatCode>0</c:formatCode>
                <c:ptCount val="65"/>
                <c:pt idx="0">
                  <c:v>7.5401999999999996</c:v>
                </c:pt>
                <c:pt idx="1">
                  <c:v>6.8579999999999997</c:v>
                </c:pt>
                <c:pt idx="2">
                  <c:v>8.3628</c:v>
                </c:pt>
                <c:pt idx="3">
                  <c:v>9.5663999999999998</c:v>
                </c:pt>
                <c:pt idx="4">
                  <c:v>8.3003999999999998</c:v>
                </c:pt>
                <c:pt idx="5">
                  <c:v>9.6492000000000004</c:v>
                </c:pt>
                <c:pt idx="6">
                  <c:v>9.0348000000000006</c:v>
                </c:pt>
                <c:pt idx="7">
                  <c:v>10.6302</c:v>
                </c:pt>
                <c:pt idx="8">
                  <c:v>10.813800000000001</c:v>
                </c:pt>
                <c:pt idx="9">
                  <c:v>10.926</c:v>
                </c:pt>
                <c:pt idx="10">
                  <c:v>10.359</c:v>
                </c:pt>
                <c:pt idx="11">
                  <c:v>10.898999999999999</c:v>
                </c:pt>
                <c:pt idx="12">
                  <c:v>11.662800000000001</c:v>
                </c:pt>
                <c:pt idx="13">
                  <c:v>11.5746</c:v>
                </c:pt>
                <c:pt idx="14">
                  <c:v>11.490600000000001</c:v>
                </c:pt>
                <c:pt idx="15">
                  <c:v>10.2552</c:v>
                </c:pt>
                <c:pt idx="16">
                  <c:v>10.684200000000001</c:v>
                </c:pt>
                <c:pt idx="17">
                  <c:v>9.5519999999999996</c:v>
                </c:pt>
                <c:pt idx="18">
                  <c:v>11.262</c:v>
                </c:pt>
                <c:pt idx="19">
                  <c:v>11.5242</c:v>
                </c:pt>
                <c:pt idx="20">
                  <c:v>13.5504</c:v>
                </c:pt>
                <c:pt idx="21">
                  <c:v>13.4376</c:v>
                </c:pt>
                <c:pt idx="22">
                  <c:v>13.317600000000001</c:v>
                </c:pt>
                <c:pt idx="23">
                  <c:v>10.743</c:v>
                </c:pt>
                <c:pt idx="24">
                  <c:v>14.7546</c:v>
                </c:pt>
                <c:pt idx="25">
                  <c:v>14.3988</c:v>
                </c:pt>
                <c:pt idx="26">
                  <c:v>15.672599999999999</c:v>
                </c:pt>
                <c:pt idx="27">
                  <c:v>14.286</c:v>
                </c:pt>
                <c:pt idx="28">
                  <c:v>17.340599999999998</c:v>
                </c:pt>
                <c:pt idx="29">
                  <c:v>16.525200000000002</c:v>
                </c:pt>
                <c:pt idx="30">
                  <c:v>16.660799999999998</c:v>
                </c:pt>
                <c:pt idx="31">
                  <c:v>17.885400000000001</c:v>
                </c:pt>
                <c:pt idx="32">
                  <c:v>16.472999999999999</c:v>
                </c:pt>
                <c:pt idx="33">
                  <c:v>16.287600000000001</c:v>
                </c:pt>
                <c:pt idx="34">
                  <c:v>16.819800000000001</c:v>
                </c:pt>
                <c:pt idx="35">
                  <c:v>16.423200000000001</c:v>
                </c:pt>
                <c:pt idx="36">
                  <c:v>22.3416</c:v>
                </c:pt>
                <c:pt idx="37">
                  <c:v>19.763999999999999</c:v>
                </c:pt>
                <c:pt idx="38">
                  <c:v>20.436</c:v>
                </c:pt>
                <c:pt idx="39">
                  <c:v>24.511800000000001</c:v>
                </c:pt>
                <c:pt idx="40">
                  <c:v>28.091999999999999</c:v>
                </c:pt>
                <c:pt idx="41">
                  <c:v>25.978200000000001</c:v>
                </c:pt>
                <c:pt idx="42">
                  <c:v>25.113</c:v>
                </c:pt>
                <c:pt idx="43">
                  <c:v>26.5182</c:v>
                </c:pt>
                <c:pt idx="44">
                  <c:v>26.200800000000001</c:v>
                </c:pt>
                <c:pt idx="45">
                  <c:v>28.205400000000001</c:v>
                </c:pt>
                <c:pt idx="46">
                  <c:v>29.941800000000001</c:v>
                </c:pt>
                <c:pt idx="47">
                  <c:v>29.748000000000001</c:v>
                </c:pt>
                <c:pt idx="48">
                  <c:v>30.652200000000001</c:v>
                </c:pt>
                <c:pt idx="49">
                  <c:v>31.193999999999999</c:v>
                </c:pt>
                <c:pt idx="50">
                  <c:v>32.079599999999999</c:v>
                </c:pt>
                <c:pt idx="51">
                  <c:v>36.177</c:v>
                </c:pt>
                <c:pt idx="52">
                  <c:v>39.087600000000002</c:v>
                </c:pt>
                <c:pt idx="53">
                  <c:v>40.553400000000003</c:v>
                </c:pt>
                <c:pt idx="54">
                  <c:v>40.264800000000001</c:v>
                </c:pt>
                <c:pt idx="55">
                  <c:v>39.776400000000002</c:v>
                </c:pt>
                <c:pt idx="56">
                  <c:v>35.965800000000002</c:v>
                </c:pt>
                <c:pt idx="57">
                  <c:v>38.753999999999998</c:v>
                </c:pt>
                <c:pt idx="58">
                  <c:v>42.558</c:v>
                </c:pt>
                <c:pt idx="59">
                  <c:v>44.465400000000002</c:v>
                </c:pt>
                <c:pt idx="60">
                  <c:v>44.663400000000003</c:v>
                </c:pt>
                <c:pt idx="61">
                  <c:v>46.773000000000003</c:v>
                </c:pt>
                <c:pt idx="62">
                  <c:v>45.9636</c:v>
                </c:pt>
                <c:pt idx="63">
                  <c:v>42.975000000000001</c:v>
                </c:pt>
                <c:pt idx="64">
                  <c:v>46.206000000000003</c:v>
                </c:pt>
              </c:numCache>
            </c:numRef>
          </c:val>
          <c:smooth val="0"/>
          <c:extLst>
            <c:ext xmlns:c16="http://schemas.microsoft.com/office/drawing/2014/chart" uri="{C3380CC4-5D6E-409C-BE32-E72D297353CC}">
              <c16:uniqueId val="{00000001-4967-4168-9729-F68BC23CD02B}"/>
            </c:ext>
          </c:extLst>
        </c:ser>
        <c:ser>
          <c:idx val="2"/>
          <c:order val="2"/>
          <c:tx>
            <c:strRef>
              <c:f>Sheet1!$A$4</c:f>
              <c:strCache>
                <c:ptCount val="1"/>
                <c:pt idx="0">
                  <c:v>Total</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dPt>
            <c:idx val="27"/>
            <c:marker>
              <c:symbol val="triangle"/>
              <c:size val="6"/>
              <c:spPr>
                <a:solidFill>
                  <a:schemeClr val="accent6"/>
                </a:solidFill>
                <a:ln w="9525">
                  <a:solidFill>
                    <a:schemeClr val="accent3"/>
                  </a:solidFill>
                  <a:round/>
                </a:ln>
                <a:effectLst/>
              </c:spPr>
            </c:marker>
            <c:bubble3D val="0"/>
            <c:extLst>
              <c:ext xmlns:c16="http://schemas.microsoft.com/office/drawing/2014/chart" uri="{C3380CC4-5D6E-409C-BE32-E72D297353CC}">
                <c16:uniqueId val="{00000002-4967-4168-9729-F68BC23CD02B}"/>
              </c:ext>
            </c:extLst>
          </c:dPt>
          <c:cat>
            <c:strRef>
              <c:f>Sheet1!$B$1:$BN$1</c:f>
              <c:strCache>
                <c:ptCount val="65"/>
                <c:pt idx="0">
                  <c:v>1960-61</c:v>
                </c:pt>
                <c:pt idx="1">
                  <c:v>1961-62</c:v>
                </c:pt>
                <c:pt idx="2">
                  <c:v>1962-63</c:v>
                </c:pt>
                <c:pt idx="3">
                  <c:v>1963-64</c:v>
                </c:pt>
                <c:pt idx="4">
                  <c:v>1964-65</c:v>
                </c:pt>
                <c:pt idx="5">
                  <c:v>1965-66</c:v>
                </c:pt>
                <c:pt idx="6">
                  <c:v>1966-67</c:v>
                </c:pt>
                <c:pt idx="7">
                  <c:v>1967-68</c:v>
                </c:pt>
                <c:pt idx="8">
                  <c:v>1968-69</c:v>
                </c:pt>
                <c:pt idx="9">
                  <c:v>1969-70</c:v>
                </c:pt>
                <c:pt idx="10">
                  <c:v>1970-71</c:v>
                </c:pt>
                <c:pt idx="11">
                  <c:v>1971-72</c:v>
                </c:pt>
                <c:pt idx="12">
                  <c:v>1972-73</c:v>
                </c:pt>
                <c:pt idx="13">
                  <c:v>1973-74</c:v>
                </c:pt>
                <c:pt idx="14">
                  <c:v>1974-75</c:v>
                </c:pt>
                <c:pt idx="15">
                  <c:v>1975-76</c:v>
                </c:pt>
                <c:pt idx="16">
                  <c:v>1976-77</c:v>
                </c:pt>
                <c:pt idx="17">
                  <c:v>1977-78</c:v>
                </c:pt>
                <c:pt idx="18">
                  <c:v>1978-79</c:v>
                </c:pt>
                <c:pt idx="19">
                  <c:v>1979-80</c:v>
                </c:pt>
                <c:pt idx="20">
                  <c:v>1980-81</c:v>
                </c:pt>
                <c:pt idx="21">
                  <c:v>1981-82</c:v>
                </c:pt>
                <c:pt idx="22">
                  <c:v>1982-83</c:v>
                </c:pt>
                <c:pt idx="23">
                  <c:v>1983-84</c:v>
                </c:pt>
                <c:pt idx="24">
                  <c:v>1984-85</c:v>
                </c:pt>
                <c:pt idx="25">
                  <c:v>1985-86</c:v>
                </c:pt>
                <c:pt idx="26">
                  <c:v>1986-87</c:v>
                </c:pt>
                <c:pt idx="27">
                  <c:v>1987-88</c:v>
                </c:pt>
                <c:pt idx="28">
                  <c:v>1988-89</c:v>
                </c:pt>
                <c:pt idx="29">
                  <c:v>1989-90</c:v>
                </c:pt>
                <c:pt idx="30">
                  <c:v>1990-91</c:v>
                </c:pt>
                <c:pt idx="31">
                  <c:v>1991-92</c:v>
                </c:pt>
                <c:pt idx="32">
                  <c:v>1992-93</c:v>
                </c:pt>
                <c:pt idx="33">
                  <c:v>1993-94</c:v>
                </c:pt>
                <c:pt idx="34">
                  <c:v>1994-95</c:v>
                </c:pt>
                <c:pt idx="35">
                  <c:v>1995-96</c:v>
                </c:pt>
                <c:pt idx="36">
                  <c:v>1996-97</c:v>
                </c:pt>
                <c:pt idx="37">
                  <c:v>1997-98</c:v>
                </c:pt>
                <c:pt idx="38">
                  <c:v>1998-99</c:v>
                </c:pt>
                <c:pt idx="39">
                  <c:v>1999-2000</c:v>
                </c:pt>
                <c:pt idx="40">
                  <c:v>2000-01</c:v>
                </c:pt>
                <c:pt idx="41">
                  <c:v>2001-02</c:v>
                </c:pt>
                <c:pt idx="42">
                  <c:v>2002-03</c:v>
                </c:pt>
                <c:pt idx="43">
                  <c:v>2003-04</c:v>
                </c:pt>
                <c:pt idx="44">
                  <c:v>2004-05</c:v>
                </c:pt>
                <c:pt idx="45">
                  <c:v>2005-06</c:v>
                </c:pt>
                <c:pt idx="46">
                  <c:v>2006-07</c:v>
                </c:pt>
                <c:pt idx="47">
                  <c:v>2007-08</c:v>
                </c:pt>
                <c:pt idx="48">
                  <c:v>2008-09</c:v>
                </c:pt>
                <c:pt idx="49">
                  <c:v>2009-10</c:v>
                </c:pt>
                <c:pt idx="50">
                  <c:v>2010-11</c:v>
                </c:pt>
                <c:pt idx="51">
                  <c:v>2011-12</c:v>
                </c:pt>
                <c:pt idx="52">
                  <c:v>2012-13</c:v>
                </c:pt>
                <c:pt idx="53">
                  <c:v>2013-14</c:v>
                </c:pt>
                <c:pt idx="54">
                  <c:v>2014-15</c:v>
                </c:pt>
                <c:pt idx="55">
                  <c:v>2015-16</c:v>
                </c:pt>
                <c:pt idx="56">
                  <c:v>2016-17</c:v>
                </c:pt>
                <c:pt idx="57">
                  <c:v>2017-18</c:v>
                </c:pt>
                <c:pt idx="58">
                  <c:v>2018-19</c:v>
                </c:pt>
                <c:pt idx="59">
                  <c:v>2019-20</c:v>
                </c:pt>
                <c:pt idx="60">
                  <c:v>2020-21</c:v>
                </c:pt>
                <c:pt idx="61">
                  <c:v>2021-22</c:v>
                </c:pt>
                <c:pt idx="62">
                  <c:v>2022-23</c:v>
                </c:pt>
                <c:pt idx="63">
                  <c:v>2023-24*</c:v>
                </c:pt>
                <c:pt idx="64">
                  <c:v>2024-25*</c:v>
                </c:pt>
              </c:strCache>
            </c:strRef>
          </c:cat>
          <c:val>
            <c:numRef>
              <c:f>Sheet1!$B$4:$BN$4</c:f>
              <c:numCache>
                <c:formatCode>0</c:formatCode>
                <c:ptCount val="65"/>
                <c:pt idx="0">
                  <c:v>39.204599999999999</c:v>
                </c:pt>
                <c:pt idx="1">
                  <c:v>45.526800000000001</c:v>
                </c:pt>
                <c:pt idx="2">
                  <c:v>40.668599999999998</c:v>
                </c:pt>
                <c:pt idx="3">
                  <c:v>39.177</c:v>
                </c:pt>
                <c:pt idx="4">
                  <c:v>31.5672</c:v>
                </c:pt>
                <c:pt idx="5">
                  <c:v>49.264800000000001</c:v>
                </c:pt>
                <c:pt idx="6">
                  <c:v>37.9788</c:v>
                </c:pt>
                <c:pt idx="7">
                  <c:v>42.412799999999997</c:v>
                </c:pt>
                <c:pt idx="8">
                  <c:v>37.928400000000003</c:v>
                </c:pt>
                <c:pt idx="9">
                  <c:v>41.773800000000001</c:v>
                </c:pt>
                <c:pt idx="10">
                  <c:v>35.5212</c:v>
                </c:pt>
                <c:pt idx="11">
                  <c:v>44.158799999999999</c:v>
                </c:pt>
                <c:pt idx="12">
                  <c:v>46.235999999999997</c:v>
                </c:pt>
                <c:pt idx="13">
                  <c:v>39.430199999999999</c:v>
                </c:pt>
                <c:pt idx="14">
                  <c:v>49.590600000000002</c:v>
                </c:pt>
                <c:pt idx="15">
                  <c:v>43.781999999999996</c:v>
                </c:pt>
                <c:pt idx="16">
                  <c:v>36.697200000000002</c:v>
                </c:pt>
                <c:pt idx="17">
                  <c:v>42.434399999999997</c:v>
                </c:pt>
                <c:pt idx="18">
                  <c:v>47.410800000000002</c:v>
                </c:pt>
                <c:pt idx="19">
                  <c:v>49.143599999999999</c:v>
                </c:pt>
                <c:pt idx="20">
                  <c:v>51.7044</c:v>
                </c:pt>
                <c:pt idx="21">
                  <c:v>58.813800000000001</c:v>
                </c:pt>
                <c:pt idx="22">
                  <c:v>49.142400000000002</c:v>
                </c:pt>
                <c:pt idx="23">
                  <c:v>53.2806</c:v>
                </c:pt>
                <c:pt idx="24">
                  <c:v>54.217199999999998</c:v>
                </c:pt>
                <c:pt idx="25">
                  <c:v>57.45</c:v>
                </c:pt>
                <c:pt idx="26">
                  <c:v>47.636400000000002</c:v>
                </c:pt>
                <c:pt idx="27">
                  <c:v>61.902000000000001</c:v>
                </c:pt>
                <c:pt idx="28">
                  <c:v>56.499000000000002</c:v>
                </c:pt>
                <c:pt idx="29">
                  <c:v>58.174799999999998</c:v>
                </c:pt>
                <c:pt idx="30">
                  <c:v>60.108600000000003</c:v>
                </c:pt>
                <c:pt idx="31">
                  <c:v>62.438400000000001</c:v>
                </c:pt>
                <c:pt idx="32">
                  <c:v>55.775399999999998</c:v>
                </c:pt>
                <c:pt idx="33">
                  <c:v>55.443600000000004</c:v>
                </c:pt>
                <c:pt idx="34">
                  <c:v>58.225200000000001</c:v>
                </c:pt>
                <c:pt idx="35">
                  <c:v>53.367600000000003</c:v>
                </c:pt>
                <c:pt idx="36">
                  <c:v>62.271599999999999</c:v>
                </c:pt>
                <c:pt idx="37">
                  <c:v>58.612200000000001</c:v>
                </c:pt>
                <c:pt idx="38">
                  <c:v>65.371799999999993</c:v>
                </c:pt>
                <c:pt idx="39">
                  <c:v>68.498400000000004</c:v>
                </c:pt>
                <c:pt idx="40">
                  <c:v>70.330200000000005</c:v>
                </c:pt>
                <c:pt idx="41">
                  <c:v>66.974999999999994</c:v>
                </c:pt>
                <c:pt idx="42">
                  <c:v>76.375200000000007</c:v>
                </c:pt>
                <c:pt idx="43">
                  <c:v>66.769199999999998</c:v>
                </c:pt>
                <c:pt idx="44">
                  <c:v>73.167599999999993</c:v>
                </c:pt>
                <c:pt idx="45">
                  <c:v>70.729799999999997</c:v>
                </c:pt>
                <c:pt idx="46">
                  <c:v>80.430000000000007</c:v>
                </c:pt>
                <c:pt idx="47">
                  <c:v>74.632800000000003</c:v>
                </c:pt>
                <c:pt idx="48">
                  <c:v>82.050600000000003</c:v>
                </c:pt>
                <c:pt idx="49">
                  <c:v>77.864400000000003</c:v>
                </c:pt>
                <c:pt idx="50">
                  <c:v>84.845399999999998</c:v>
                </c:pt>
                <c:pt idx="51">
                  <c:v>86.902199999999993</c:v>
                </c:pt>
                <c:pt idx="52">
                  <c:v>94.8108</c:v>
                </c:pt>
                <c:pt idx="53">
                  <c:v>96.032399999999996</c:v>
                </c:pt>
                <c:pt idx="54">
                  <c:v>92.277600000000007</c:v>
                </c:pt>
                <c:pt idx="55">
                  <c:v>91.457400000000007</c:v>
                </c:pt>
                <c:pt idx="56">
                  <c:v>96.647400000000005</c:v>
                </c:pt>
                <c:pt idx="57">
                  <c:v>95.888400000000004</c:v>
                </c:pt>
                <c:pt idx="58">
                  <c:v>105.5136</c:v>
                </c:pt>
                <c:pt idx="59">
                  <c:v>101.41800000000001</c:v>
                </c:pt>
                <c:pt idx="60">
                  <c:v>105.9354</c:v>
                </c:pt>
                <c:pt idx="61">
                  <c:v>99.033000000000001</c:v>
                </c:pt>
                <c:pt idx="62">
                  <c:v>98.631</c:v>
                </c:pt>
                <c:pt idx="63">
                  <c:v>100.80240000000001</c:v>
                </c:pt>
                <c:pt idx="64">
                  <c:v>104.913</c:v>
                </c:pt>
              </c:numCache>
            </c:numRef>
          </c:val>
          <c:smooth val="0"/>
          <c:extLst>
            <c:ext xmlns:c16="http://schemas.microsoft.com/office/drawing/2014/chart" uri="{C3380CC4-5D6E-409C-BE32-E72D297353CC}">
              <c16:uniqueId val="{00000003-4967-4168-9729-F68BC23CD02B}"/>
            </c:ext>
          </c:extLst>
        </c:ser>
        <c:dLbls>
          <c:showLegendKey val="0"/>
          <c:showVal val="0"/>
          <c:showCatName val="0"/>
          <c:showSerName val="0"/>
          <c:showPercent val="0"/>
          <c:showBubbleSize val="0"/>
        </c:dLbls>
        <c:marker val="1"/>
        <c:smooth val="0"/>
        <c:axId val="877225104"/>
        <c:axId val="819156016"/>
      </c:lineChart>
      <c:catAx>
        <c:axId val="877225104"/>
        <c:scaling>
          <c:orientation val="minMax"/>
        </c:scaling>
        <c:delete val="0"/>
        <c:axPos val="b"/>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IN" sz="1200" b="1"/>
                  <a:t>Year</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cap="all" spc="120" normalizeH="0" baseline="0">
                <a:solidFill>
                  <a:schemeClr val="tx1">
                    <a:lumMod val="65000"/>
                    <a:lumOff val="35000"/>
                  </a:schemeClr>
                </a:solidFill>
                <a:latin typeface="+mn-lt"/>
                <a:ea typeface="+mn-ea"/>
                <a:cs typeface="+mn-cs"/>
              </a:defRPr>
            </a:pPr>
            <a:endParaRPr lang="en-US"/>
          </a:p>
        </c:txPr>
        <c:crossAx val="819156016"/>
        <c:crosses val="autoZero"/>
        <c:auto val="1"/>
        <c:lblAlgn val="ctr"/>
        <c:lblOffset val="100"/>
        <c:noMultiLvlLbl val="0"/>
      </c:catAx>
      <c:valAx>
        <c:axId val="819156016"/>
        <c:scaling>
          <c:orientation val="minMax"/>
          <c:max val="110"/>
        </c:scaling>
        <c:delete val="0"/>
        <c:axPos val="l"/>
        <c:title>
          <c:tx>
            <c:rich>
              <a:bodyPr rot="-540000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IN" sz="1200" b="1"/>
                  <a:t>Lakh tonnes</a:t>
                </a:r>
              </a:p>
            </c:rich>
          </c:tx>
          <c:overlay val="0"/>
          <c:spPr>
            <a:noFill/>
            <a:ln>
              <a:noFill/>
            </a:ln>
            <a:effectLst/>
          </c:spPr>
          <c:txPr>
            <a:bodyPr rot="-540000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877225104"/>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Sheet4!$A$3</c:f>
              <c:strCache>
                <c:ptCount val="1"/>
                <c:pt idx="0">
                  <c:v>Brazil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Sheet4!$B$2:$BN$2</c:f>
              <c:strCache>
                <c:ptCount val="65"/>
                <c:pt idx="0">
                  <c:v>1960-61</c:v>
                </c:pt>
                <c:pt idx="1">
                  <c:v>1961-62</c:v>
                </c:pt>
                <c:pt idx="2">
                  <c:v>1962-63</c:v>
                </c:pt>
                <c:pt idx="3">
                  <c:v>1963-64</c:v>
                </c:pt>
                <c:pt idx="4">
                  <c:v>1964-65</c:v>
                </c:pt>
                <c:pt idx="5">
                  <c:v>1965-66</c:v>
                </c:pt>
                <c:pt idx="6">
                  <c:v>1966-67</c:v>
                </c:pt>
                <c:pt idx="7">
                  <c:v>1967-68</c:v>
                </c:pt>
                <c:pt idx="8">
                  <c:v>1968-69</c:v>
                </c:pt>
                <c:pt idx="9">
                  <c:v>1969-70</c:v>
                </c:pt>
                <c:pt idx="10">
                  <c:v>1970-71</c:v>
                </c:pt>
                <c:pt idx="11">
                  <c:v>1971-72</c:v>
                </c:pt>
                <c:pt idx="12">
                  <c:v>1972-73</c:v>
                </c:pt>
                <c:pt idx="13">
                  <c:v>1973-74</c:v>
                </c:pt>
                <c:pt idx="14">
                  <c:v>1974-75</c:v>
                </c:pt>
                <c:pt idx="15">
                  <c:v>1975-76</c:v>
                </c:pt>
                <c:pt idx="16">
                  <c:v>1976-77</c:v>
                </c:pt>
                <c:pt idx="17">
                  <c:v>1977-78</c:v>
                </c:pt>
                <c:pt idx="18">
                  <c:v>1978-79</c:v>
                </c:pt>
                <c:pt idx="19">
                  <c:v>1979-80</c:v>
                </c:pt>
                <c:pt idx="20">
                  <c:v>1980-81</c:v>
                </c:pt>
                <c:pt idx="21">
                  <c:v>1981-82</c:v>
                </c:pt>
                <c:pt idx="22">
                  <c:v>1982-83</c:v>
                </c:pt>
                <c:pt idx="23">
                  <c:v>1983-84</c:v>
                </c:pt>
                <c:pt idx="24">
                  <c:v>1984-85</c:v>
                </c:pt>
                <c:pt idx="25">
                  <c:v>1985-86</c:v>
                </c:pt>
                <c:pt idx="26">
                  <c:v>1986-87</c:v>
                </c:pt>
                <c:pt idx="27">
                  <c:v>1987-88</c:v>
                </c:pt>
                <c:pt idx="28">
                  <c:v>1988-89</c:v>
                </c:pt>
                <c:pt idx="29">
                  <c:v>1989-90</c:v>
                </c:pt>
                <c:pt idx="30">
                  <c:v>1990-91</c:v>
                </c:pt>
                <c:pt idx="31">
                  <c:v>1991-92</c:v>
                </c:pt>
                <c:pt idx="32">
                  <c:v>1992-93</c:v>
                </c:pt>
                <c:pt idx="33">
                  <c:v>1993-94</c:v>
                </c:pt>
                <c:pt idx="34">
                  <c:v>1994-95</c:v>
                </c:pt>
                <c:pt idx="35">
                  <c:v>1995-96</c:v>
                </c:pt>
                <c:pt idx="36">
                  <c:v>1996-97</c:v>
                </c:pt>
                <c:pt idx="37">
                  <c:v>1997-98</c:v>
                </c:pt>
                <c:pt idx="38">
                  <c:v>1998-99</c:v>
                </c:pt>
                <c:pt idx="39">
                  <c:v>1999-2000</c:v>
                </c:pt>
                <c:pt idx="40">
                  <c:v>2000-01</c:v>
                </c:pt>
                <c:pt idx="41">
                  <c:v>2001-02</c:v>
                </c:pt>
                <c:pt idx="42">
                  <c:v>2002-03</c:v>
                </c:pt>
                <c:pt idx="43">
                  <c:v>2003-04</c:v>
                </c:pt>
                <c:pt idx="44">
                  <c:v>2004-05</c:v>
                </c:pt>
                <c:pt idx="45">
                  <c:v>2005-06</c:v>
                </c:pt>
                <c:pt idx="46">
                  <c:v>2006-07</c:v>
                </c:pt>
                <c:pt idx="47">
                  <c:v>2007-08</c:v>
                </c:pt>
                <c:pt idx="48">
                  <c:v>2008-09</c:v>
                </c:pt>
                <c:pt idx="49">
                  <c:v>2009-10</c:v>
                </c:pt>
                <c:pt idx="50">
                  <c:v>2010-11</c:v>
                </c:pt>
                <c:pt idx="51">
                  <c:v>2011-12</c:v>
                </c:pt>
                <c:pt idx="52">
                  <c:v>2012-13</c:v>
                </c:pt>
                <c:pt idx="53">
                  <c:v>2013-14</c:v>
                </c:pt>
                <c:pt idx="54">
                  <c:v>2014-15</c:v>
                </c:pt>
                <c:pt idx="55">
                  <c:v>2015-16</c:v>
                </c:pt>
                <c:pt idx="56">
                  <c:v>2016-17</c:v>
                </c:pt>
                <c:pt idx="57">
                  <c:v>2017-18</c:v>
                </c:pt>
                <c:pt idx="58">
                  <c:v>2018-19</c:v>
                </c:pt>
                <c:pt idx="59">
                  <c:v>2019-20</c:v>
                </c:pt>
                <c:pt idx="60">
                  <c:v>2020-21</c:v>
                </c:pt>
                <c:pt idx="61">
                  <c:v>2021-22</c:v>
                </c:pt>
                <c:pt idx="62">
                  <c:v>2022-23</c:v>
                </c:pt>
                <c:pt idx="63">
                  <c:v>2023-24*</c:v>
                </c:pt>
                <c:pt idx="64">
                  <c:v>2024-25*</c:v>
                </c:pt>
              </c:strCache>
            </c:strRef>
          </c:cat>
          <c:val>
            <c:numRef>
              <c:f>Sheet4!$B$3:$BN$3</c:f>
              <c:numCache>
                <c:formatCode>General</c:formatCode>
                <c:ptCount val="65"/>
                <c:pt idx="0">
                  <c:v>17.88</c:v>
                </c:pt>
                <c:pt idx="1">
                  <c:v>23.76</c:v>
                </c:pt>
                <c:pt idx="2">
                  <c:v>17.34</c:v>
                </c:pt>
                <c:pt idx="3">
                  <c:v>13.92</c:v>
                </c:pt>
                <c:pt idx="4">
                  <c:v>6.6</c:v>
                </c:pt>
                <c:pt idx="5">
                  <c:v>22.62</c:v>
                </c:pt>
                <c:pt idx="6">
                  <c:v>12.6</c:v>
                </c:pt>
                <c:pt idx="7">
                  <c:v>14.7</c:v>
                </c:pt>
                <c:pt idx="8">
                  <c:v>10.199999999999999</c:v>
                </c:pt>
                <c:pt idx="9">
                  <c:v>12.6</c:v>
                </c:pt>
                <c:pt idx="10">
                  <c:v>6.6</c:v>
                </c:pt>
                <c:pt idx="11">
                  <c:v>14.76</c:v>
                </c:pt>
                <c:pt idx="12">
                  <c:v>14.7</c:v>
                </c:pt>
                <c:pt idx="13">
                  <c:v>8.58</c:v>
                </c:pt>
                <c:pt idx="14">
                  <c:v>16.5</c:v>
                </c:pt>
                <c:pt idx="15">
                  <c:v>13.8</c:v>
                </c:pt>
                <c:pt idx="16">
                  <c:v>5.58</c:v>
                </c:pt>
                <c:pt idx="17">
                  <c:v>10.5</c:v>
                </c:pt>
                <c:pt idx="18">
                  <c:v>12</c:v>
                </c:pt>
                <c:pt idx="19">
                  <c:v>13.2</c:v>
                </c:pt>
                <c:pt idx="20">
                  <c:v>12.9</c:v>
                </c:pt>
                <c:pt idx="21">
                  <c:v>19.8</c:v>
                </c:pt>
                <c:pt idx="22">
                  <c:v>10.65</c:v>
                </c:pt>
                <c:pt idx="23">
                  <c:v>18</c:v>
                </c:pt>
                <c:pt idx="24">
                  <c:v>16.2</c:v>
                </c:pt>
                <c:pt idx="25">
                  <c:v>19.8</c:v>
                </c:pt>
                <c:pt idx="26">
                  <c:v>8.34</c:v>
                </c:pt>
                <c:pt idx="27">
                  <c:v>22.8</c:v>
                </c:pt>
                <c:pt idx="28">
                  <c:v>15</c:v>
                </c:pt>
                <c:pt idx="29">
                  <c:v>15.6</c:v>
                </c:pt>
                <c:pt idx="30">
                  <c:v>18.600000000000001</c:v>
                </c:pt>
                <c:pt idx="31">
                  <c:v>17.100000000000001</c:v>
                </c:pt>
                <c:pt idx="32">
                  <c:v>14.4</c:v>
                </c:pt>
                <c:pt idx="33">
                  <c:v>17.100000000000001</c:v>
                </c:pt>
                <c:pt idx="34">
                  <c:v>16.8</c:v>
                </c:pt>
                <c:pt idx="35">
                  <c:v>10.08</c:v>
                </c:pt>
                <c:pt idx="36">
                  <c:v>16.8</c:v>
                </c:pt>
                <c:pt idx="37">
                  <c:v>14.1</c:v>
                </c:pt>
                <c:pt idx="38">
                  <c:v>21.36</c:v>
                </c:pt>
                <c:pt idx="39">
                  <c:v>18.48</c:v>
                </c:pt>
                <c:pt idx="40">
                  <c:v>20.46</c:v>
                </c:pt>
                <c:pt idx="41">
                  <c:v>21.06</c:v>
                </c:pt>
                <c:pt idx="42">
                  <c:v>32.159999999999997</c:v>
                </c:pt>
                <c:pt idx="43">
                  <c:v>19.920000000000002</c:v>
                </c:pt>
                <c:pt idx="44">
                  <c:v>26.16</c:v>
                </c:pt>
                <c:pt idx="45">
                  <c:v>21.66</c:v>
                </c:pt>
                <c:pt idx="46">
                  <c:v>28.02</c:v>
                </c:pt>
                <c:pt idx="47">
                  <c:v>23.46</c:v>
                </c:pt>
                <c:pt idx="48">
                  <c:v>31.98</c:v>
                </c:pt>
                <c:pt idx="49">
                  <c:v>26.88</c:v>
                </c:pt>
                <c:pt idx="50">
                  <c:v>32.700000000000003</c:v>
                </c:pt>
                <c:pt idx="51">
                  <c:v>29.52</c:v>
                </c:pt>
                <c:pt idx="52">
                  <c:v>34.56</c:v>
                </c:pt>
                <c:pt idx="53">
                  <c:v>34.32</c:v>
                </c:pt>
                <c:pt idx="54">
                  <c:v>32.58</c:v>
                </c:pt>
                <c:pt idx="55">
                  <c:v>29.64</c:v>
                </c:pt>
                <c:pt idx="56">
                  <c:v>33.659999999999997</c:v>
                </c:pt>
                <c:pt idx="57">
                  <c:v>31.26</c:v>
                </c:pt>
                <c:pt idx="58">
                  <c:v>39.9</c:v>
                </c:pt>
                <c:pt idx="59">
                  <c:v>36.299999999999997</c:v>
                </c:pt>
                <c:pt idx="60">
                  <c:v>41.94</c:v>
                </c:pt>
                <c:pt idx="61">
                  <c:v>34.86</c:v>
                </c:pt>
                <c:pt idx="62">
                  <c:v>37.56</c:v>
                </c:pt>
                <c:pt idx="63">
                  <c:v>39.78</c:v>
                </c:pt>
                <c:pt idx="64">
                  <c:v>39.840000000000003</c:v>
                </c:pt>
              </c:numCache>
            </c:numRef>
          </c:val>
          <c:smooth val="0"/>
          <c:extLst>
            <c:ext xmlns:c16="http://schemas.microsoft.com/office/drawing/2014/chart" uri="{C3380CC4-5D6E-409C-BE32-E72D297353CC}">
              <c16:uniqueId val="{00000000-A4B0-48EC-80D2-C4AC3AC5DAF4}"/>
            </c:ext>
          </c:extLst>
        </c:ser>
        <c:ser>
          <c:idx val="1"/>
          <c:order val="1"/>
          <c:tx>
            <c:strRef>
              <c:f>Sheet4!$A$4</c:f>
              <c:strCache>
                <c:ptCount val="1"/>
                <c:pt idx="0">
                  <c:v>Vietnam</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Sheet4!$B$2:$BN$2</c:f>
              <c:strCache>
                <c:ptCount val="65"/>
                <c:pt idx="0">
                  <c:v>1960-61</c:v>
                </c:pt>
                <c:pt idx="1">
                  <c:v>1961-62</c:v>
                </c:pt>
                <c:pt idx="2">
                  <c:v>1962-63</c:v>
                </c:pt>
                <c:pt idx="3">
                  <c:v>1963-64</c:v>
                </c:pt>
                <c:pt idx="4">
                  <c:v>1964-65</c:v>
                </c:pt>
                <c:pt idx="5">
                  <c:v>1965-66</c:v>
                </c:pt>
                <c:pt idx="6">
                  <c:v>1966-67</c:v>
                </c:pt>
                <c:pt idx="7">
                  <c:v>1967-68</c:v>
                </c:pt>
                <c:pt idx="8">
                  <c:v>1968-69</c:v>
                </c:pt>
                <c:pt idx="9">
                  <c:v>1969-70</c:v>
                </c:pt>
                <c:pt idx="10">
                  <c:v>1970-71</c:v>
                </c:pt>
                <c:pt idx="11">
                  <c:v>1971-72</c:v>
                </c:pt>
                <c:pt idx="12">
                  <c:v>1972-73</c:v>
                </c:pt>
                <c:pt idx="13">
                  <c:v>1973-74</c:v>
                </c:pt>
                <c:pt idx="14">
                  <c:v>1974-75</c:v>
                </c:pt>
                <c:pt idx="15">
                  <c:v>1975-76</c:v>
                </c:pt>
                <c:pt idx="16">
                  <c:v>1976-77</c:v>
                </c:pt>
                <c:pt idx="17">
                  <c:v>1977-78</c:v>
                </c:pt>
                <c:pt idx="18">
                  <c:v>1978-79</c:v>
                </c:pt>
                <c:pt idx="19">
                  <c:v>1979-80</c:v>
                </c:pt>
                <c:pt idx="20">
                  <c:v>1980-81</c:v>
                </c:pt>
                <c:pt idx="21">
                  <c:v>1981-82</c:v>
                </c:pt>
                <c:pt idx="22">
                  <c:v>1982-83</c:v>
                </c:pt>
                <c:pt idx="23">
                  <c:v>1983-84</c:v>
                </c:pt>
                <c:pt idx="24">
                  <c:v>1984-85</c:v>
                </c:pt>
                <c:pt idx="25">
                  <c:v>1985-86</c:v>
                </c:pt>
                <c:pt idx="26">
                  <c:v>1986-87</c:v>
                </c:pt>
                <c:pt idx="27">
                  <c:v>1987-88</c:v>
                </c:pt>
                <c:pt idx="28">
                  <c:v>1988-89</c:v>
                </c:pt>
                <c:pt idx="29">
                  <c:v>1989-90</c:v>
                </c:pt>
                <c:pt idx="30">
                  <c:v>1990-91</c:v>
                </c:pt>
                <c:pt idx="31">
                  <c:v>1991-92</c:v>
                </c:pt>
                <c:pt idx="32">
                  <c:v>1992-93</c:v>
                </c:pt>
                <c:pt idx="33">
                  <c:v>1993-94</c:v>
                </c:pt>
                <c:pt idx="34">
                  <c:v>1994-95</c:v>
                </c:pt>
                <c:pt idx="35">
                  <c:v>1995-96</c:v>
                </c:pt>
                <c:pt idx="36">
                  <c:v>1996-97</c:v>
                </c:pt>
                <c:pt idx="37">
                  <c:v>1997-98</c:v>
                </c:pt>
                <c:pt idx="38">
                  <c:v>1998-99</c:v>
                </c:pt>
                <c:pt idx="39">
                  <c:v>1999-2000</c:v>
                </c:pt>
                <c:pt idx="40">
                  <c:v>2000-01</c:v>
                </c:pt>
                <c:pt idx="41">
                  <c:v>2001-02</c:v>
                </c:pt>
                <c:pt idx="42">
                  <c:v>2002-03</c:v>
                </c:pt>
                <c:pt idx="43">
                  <c:v>2003-04</c:v>
                </c:pt>
                <c:pt idx="44">
                  <c:v>2004-05</c:v>
                </c:pt>
                <c:pt idx="45">
                  <c:v>2005-06</c:v>
                </c:pt>
                <c:pt idx="46">
                  <c:v>2006-07</c:v>
                </c:pt>
                <c:pt idx="47">
                  <c:v>2007-08</c:v>
                </c:pt>
                <c:pt idx="48">
                  <c:v>2008-09</c:v>
                </c:pt>
                <c:pt idx="49">
                  <c:v>2009-10</c:v>
                </c:pt>
                <c:pt idx="50">
                  <c:v>2010-11</c:v>
                </c:pt>
                <c:pt idx="51">
                  <c:v>2011-12</c:v>
                </c:pt>
                <c:pt idx="52">
                  <c:v>2012-13</c:v>
                </c:pt>
                <c:pt idx="53">
                  <c:v>2013-14</c:v>
                </c:pt>
                <c:pt idx="54">
                  <c:v>2014-15</c:v>
                </c:pt>
                <c:pt idx="55">
                  <c:v>2015-16</c:v>
                </c:pt>
                <c:pt idx="56">
                  <c:v>2016-17</c:v>
                </c:pt>
                <c:pt idx="57">
                  <c:v>2017-18</c:v>
                </c:pt>
                <c:pt idx="58">
                  <c:v>2018-19</c:v>
                </c:pt>
                <c:pt idx="59">
                  <c:v>2019-20</c:v>
                </c:pt>
                <c:pt idx="60">
                  <c:v>2020-21</c:v>
                </c:pt>
                <c:pt idx="61">
                  <c:v>2021-22</c:v>
                </c:pt>
                <c:pt idx="62">
                  <c:v>2022-23</c:v>
                </c:pt>
                <c:pt idx="63">
                  <c:v>2023-24*</c:v>
                </c:pt>
                <c:pt idx="64">
                  <c:v>2024-25*</c:v>
                </c:pt>
              </c:strCache>
            </c:strRef>
          </c:cat>
          <c:val>
            <c:numRef>
              <c:f>Sheet4!$B$4:$BN$4</c:f>
              <c:numCache>
                <c:formatCode>0.00</c:formatCode>
                <c:ptCount val="65"/>
                <c:pt idx="0">
                  <c:v>4.5600000000000002E-2</c:v>
                </c:pt>
                <c:pt idx="1">
                  <c:v>3.9600000000000003E-2</c:v>
                </c:pt>
                <c:pt idx="2">
                  <c:v>3.9600000000000003E-2</c:v>
                </c:pt>
                <c:pt idx="3">
                  <c:v>3.5999999999999997E-2</c:v>
                </c:pt>
                <c:pt idx="4">
                  <c:v>3.9600000000000003E-2</c:v>
                </c:pt>
                <c:pt idx="5">
                  <c:v>4.5600000000000002E-2</c:v>
                </c:pt>
                <c:pt idx="6">
                  <c:v>5.16E-2</c:v>
                </c:pt>
                <c:pt idx="7">
                  <c:v>3.9600000000000003E-2</c:v>
                </c:pt>
                <c:pt idx="8">
                  <c:v>3.9600000000000003E-2</c:v>
                </c:pt>
                <c:pt idx="9">
                  <c:v>3.9600000000000003E-2</c:v>
                </c:pt>
                <c:pt idx="10">
                  <c:v>3.3599999999999998E-2</c:v>
                </c:pt>
                <c:pt idx="11">
                  <c:v>3.0599999999999999E-2</c:v>
                </c:pt>
                <c:pt idx="12">
                  <c:v>3.3599999999999998E-2</c:v>
                </c:pt>
                <c:pt idx="13">
                  <c:v>3.3599999999999998E-2</c:v>
                </c:pt>
                <c:pt idx="14">
                  <c:v>3.5999999999999997E-2</c:v>
                </c:pt>
                <c:pt idx="15">
                  <c:v>3.2399999999999998E-2</c:v>
                </c:pt>
                <c:pt idx="16">
                  <c:v>5.5800000000000002E-2</c:v>
                </c:pt>
                <c:pt idx="17">
                  <c:v>5.4600000000000003E-2</c:v>
                </c:pt>
                <c:pt idx="18">
                  <c:v>5.04E-2</c:v>
                </c:pt>
                <c:pt idx="19">
                  <c:v>8.4000000000000005E-2</c:v>
                </c:pt>
                <c:pt idx="20">
                  <c:v>4.6199999999999998E-2</c:v>
                </c:pt>
                <c:pt idx="21">
                  <c:v>4.6199999999999998E-2</c:v>
                </c:pt>
                <c:pt idx="22">
                  <c:v>4.9799999999999997E-2</c:v>
                </c:pt>
                <c:pt idx="23">
                  <c:v>4.1399999999999999E-2</c:v>
                </c:pt>
                <c:pt idx="24">
                  <c:v>0.1236</c:v>
                </c:pt>
                <c:pt idx="25">
                  <c:v>0.18840000000000001</c:v>
                </c:pt>
                <c:pt idx="26">
                  <c:v>0.27239999999999998</c:v>
                </c:pt>
                <c:pt idx="27">
                  <c:v>0.34739999999999999</c:v>
                </c:pt>
                <c:pt idx="28">
                  <c:v>0.55320000000000003</c:v>
                </c:pt>
                <c:pt idx="29">
                  <c:v>0.59099999999999997</c:v>
                </c:pt>
                <c:pt idx="30">
                  <c:v>0.72</c:v>
                </c:pt>
                <c:pt idx="31">
                  <c:v>1.1879999999999999</c:v>
                </c:pt>
                <c:pt idx="32">
                  <c:v>1.35</c:v>
                </c:pt>
                <c:pt idx="33">
                  <c:v>1.5</c:v>
                </c:pt>
                <c:pt idx="34">
                  <c:v>2.1</c:v>
                </c:pt>
                <c:pt idx="35">
                  <c:v>2.3502000000000001</c:v>
                </c:pt>
                <c:pt idx="36">
                  <c:v>3.45</c:v>
                </c:pt>
                <c:pt idx="37">
                  <c:v>4.2</c:v>
                </c:pt>
                <c:pt idx="38">
                  <c:v>4.5</c:v>
                </c:pt>
                <c:pt idx="39">
                  <c:v>6.6059999999999999</c:v>
                </c:pt>
                <c:pt idx="40">
                  <c:v>9.1997999999999998</c:v>
                </c:pt>
                <c:pt idx="41">
                  <c:v>7.6997999999999998</c:v>
                </c:pt>
                <c:pt idx="42">
                  <c:v>6.7001999999999997</c:v>
                </c:pt>
                <c:pt idx="43">
                  <c:v>9</c:v>
                </c:pt>
                <c:pt idx="44">
                  <c:v>8.6999999999999993</c:v>
                </c:pt>
                <c:pt idx="45">
                  <c:v>9.8010000000000002</c:v>
                </c:pt>
                <c:pt idx="46">
                  <c:v>11.7</c:v>
                </c:pt>
                <c:pt idx="47">
                  <c:v>10.8</c:v>
                </c:pt>
                <c:pt idx="48">
                  <c:v>10.188000000000001</c:v>
                </c:pt>
                <c:pt idx="49">
                  <c:v>11.1</c:v>
                </c:pt>
                <c:pt idx="50">
                  <c:v>11.648999999999999</c:v>
                </c:pt>
                <c:pt idx="51">
                  <c:v>15.6</c:v>
                </c:pt>
                <c:pt idx="52">
                  <c:v>15.9</c:v>
                </c:pt>
                <c:pt idx="53">
                  <c:v>17.899799999999999</c:v>
                </c:pt>
                <c:pt idx="54">
                  <c:v>16.440000000000001</c:v>
                </c:pt>
                <c:pt idx="55">
                  <c:v>17.358000000000001</c:v>
                </c:pt>
                <c:pt idx="56">
                  <c:v>16.02</c:v>
                </c:pt>
                <c:pt idx="57">
                  <c:v>17.579999999999998</c:v>
                </c:pt>
                <c:pt idx="58">
                  <c:v>18.239999999999998</c:v>
                </c:pt>
                <c:pt idx="59">
                  <c:v>18.78</c:v>
                </c:pt>
                <c:pt idx="60">
                  <c:v>17.399999999999999</c:v>
                </c:pt>
                <c:pt idx="61">
                  <c:v>18.948</c:v>
                </c:pt>
                <c:pt idx="62">
                  <c:v>16.98</c:v>
                </c:pt>
                <c:pt idx="63">
                  <c:v>16.5</c:v>
                </c:pt>
                <c:pt idx="64">
                  <c:v>18.059999999999999</c:v>
                </c:pt>
              </c:numCache>
            </c:numRef>
          </c:val>
          <c:smooth val="0"/>
          <c:extLst>
            <c:ext xmlns:c16="http://schemas.microsoft.com/office/drawing/2014/chart" uri="{C3380CC4-5D6E-409C-BE32-E72D297353CC}">
              <c16:uniqueId val="{00000001-A4B0-48EC-80D2-C4AC3AC5DAF4}"/>
            </c:ext>
          </c:extLst>
        </c:ser>
        <c:ser>
          <c:idx val="2"/>
          <c:order val="2"/>
          <c:tx>
            <c:strRef>
              <c:f>Sheet4!$A$5</c:f>
              <c:strCache>
                <c:ptCount val="1"/>
                <c:pt idx="0">
                  <c:v>RoW</c:v>
                </c:pt>
              </c:strCache>
            </c:strRef>
          </c:tx>
          <c:spPr>
            <a:ln w="28575" cap="rnd">
              <a:solidFill>
                <a:schemeClr val="accent3"/>
              </a:solidFill>
              <a:round/>
            </a:ln>
            <a:effectLst/>
          </c:spPr>
          <c:marker>
            <c:symbol val="circle"/>
            <c:size val="5"/>
            <c:spPr>
              <a:solidFill>
                <a:schemeClr val="accent6"/>
              </a:solidFill>
              <a:ln w="9525">
                <a:solidFill>
                  <a:schemeClr val="accent3"/>
                </a:solidFill>
              </a:ln>
              <a:effectLst/>
            </c:spPr>
          </c:marker>
          <c:cat>
            <c:strRef>
              <c:f>Sheet4!$B$2:$BN$2</c:f>
              <c:strCache>
                <c:ptCount val="65"/>
                <c:pt idx="0">
                  <c:v>1960-61</c:v>
                </c:pt>
                <c:pt idx="1">
                  <c:v>1961-62</c:v>
                </c:pt>
                <c:pt idx="2">
                  <c:v>1962-63</c:v>
                </c:pt>
                <c:pt idx="3">
                  <c:v>1963-64</c:v>
                </c:pt>
                <c:pt idx="4">
                  <c:v>1964-65</c:v>
                </c:pt>
                <c:pt idx="5">
                  <c:v>1965-66</c:v>
                </c:pt>
                <c:pt idx="6">
                  <c:v>1966-67</c:v>
                </c:pt>
                <c:pt idx="7">
                  <c:v>1967-68</c:v>
                </c:pt>
                <c:pt idx="8">
                  <c:v>1968-69</c:v>
                </c:pt>
                <c:pt idx="9">
                  <c:v>1969-70</c:v>
                </c:pt>
                <c:pt idx="10">
                  <c:v>1970-71</c:v>
                </c:pt>
                <c:pt idx="11">
                  <c:v>1971-72</c:v>
                </c:pt>
                <c:pt idx="12">
                  <c:v>1972-73</c:v>
                </c:pt>
                <c:pt idx="13">
                  <c:v>1973-74</c:v>
                </c:pt>
                <c:pt idx="14">
                  <c:v>1974-75</c:v>
                </c:pt>
                <c:pt idx="15">
                  <c:v>1975-76</c:v>
                </c:pt>
                <c:pt idx="16">
                  <c:v>1976-77</c:v>
                </c:pt>
                <c:pt idx="17">
                  <c:v>1977-78</c:v>
                </c:pt>
                <c:pt idx="18">
                  <c:v>1978-79</c:v>
                </c:pt>
                <c:pt idx="19">
                  <c:v>1979-80</c:v>
                </c:pt>
                <c:pt idx="20">
                  <c:v>1980-81</c:v>
                </c:pt>
                <c:pt idx="21">
                  <c:v>1981-82</c:v>
                </c:pt>
                <c:pt idx="22">
                  <c:v>1982-83</c:v>
                </c:pt>
                <c:pt idx="23">
                  <c:v>1983-84</c:v>
                </c:pt>
                <c:pt idx="24">
                  <c:v>1984-85</c:v>
                </c:pt>
                <c:pt idx="25">
                  <c:v>1985-86</c:v>
                </c:pt>
                <c:pt idx="26">
                  <c:v>1986-87</c:v>
                </c:pt>
                <c:pt idx="27">
                  <c:v>1987-88</c:v>
                </c:pt>
                <c:pt idx="28">
                  <c:v>1988-89</c:v>
                </c:pt>
                <c:pt idx="29">
                  <c:v>1989-90</c:v>
                </c:pt>
                <c:pt idx="30">
                  <c:v>1990-91</c:v>
                </c:pt>
                <c:pt idx="31">
                  <c:v>1991-92</c:v>
                </c:pt>
                <c:pt idx="32">
                  <c:v>1992-93</c:v>
                </c:pt>
                <c:pt idx="33">
                  <c:v>1993-94</c:v>
                </c:pt>
                <c:pt idx="34">
                  <c:v>1994-95</c:v>
                </c:pt>
                <c:pt idx="35">
                  <c:v>1995-96</c:v>
                </c:pt>
                <c:pt idx="36">
                  <c:v>1996-97</c:v>
                </c:pt>
                <c:pt idx="37">
                  <c:v>1997-98</c:v>
                </c:pt>
                <c:pt idx="38">
                  <c:v>1998-99</c:v>
                </c:pt>
                <c:pt idx="39">
                  <c:v>1999-2000</c:v>
                </c:pt>
                <c:pt idx="40">
                  <c:v>2000-01</c:v>
                </c:pt>
                <c:pt idx="41">
                  <c:v>2001-02</c:v>
                </c:pt>
                <c:pt idx="42">
                  <c:v>2002-03</c:v>
                </c:pt>
                <c:pt idx="43">
                  <c:v>2003-04</c:v>
                </c:pt>
                <c:pt idx="44">
                  <c:v>2004-05</c:v>
                </c:pt>
                <c:pt idx="45">
                  <c:v>2005-06</c:v>
                </c:pt>
                <c:pt idx="46">
                  <c:v>2006-07</c:v>
                </c:pt>
                <c:pt idx="47">
                  <c:v>2007-08</c:v>
                </c:pt>
                <c:pt idx="48">
                  <c:v>2008-09</c:v>
                </c:pt>
                <c:pt idx="49">
                  <c:v>2009-10</c:v>
                </c:pt>
                <c:pt idx="50">
                  <c:v>2010-11</c:v>
                </c:pt>
                <c:pt idx="51">
                  <c:v>2011-12</c:v>
                </c:pt>
                <c:pt idx="52">
                  <c:v>2012-13</c:v>
                </c:pt>
                <c:pt idx="53">
                  <c:v>2013-14</c:v>
                </c:pt>
                <c:pt idx="54">
                  <c:v>2014-15</c:v>
                </c:pt>
                <c:pt idx="55">
                  <c:v>2015-16</c:v>
                </c:pt>
                <c:pt idx="56">
                  <c:v>2016-17</c:v>
                </c:pt>
                <c:pt idx="57">
                  <c:v>2017-18</c:v>
                </c:pt>
                <c:pt idx="58">
                  <c:v>2018-19</c:v>
                </c:pt>
                <c:pt idx="59">
                  <c:v>2019-20</c:v>
                </c:pt>
                <c:pt idx="60">
                  <c:v>2020-21</c:v>
                </c:pt>
                <c:pt idx="61">
                  <c:v>2021-22</c:v>
                </c:pt>
                <c:pt idx="62">
                  <c:v>2022-23</c:v>
                </c:pt>
                <c:pt idx="63">
                  <c:v>2023-24*</c:v>
                </c:pt>
                <c:pt idx="64">
                  <c:v>2024-25*</c:v>
                </c:pt>
              </c:strCache>
            </c:strRef>
          </c:cat>
          <c:val>
            <c:numRef>
              <c:f>Sheet4!$B$5:$BN$5</c:f>
              <c:numCache>
                <c:formatCode>General</c:formatCode>
                <c:ptCount val="65"/>
                <c:pt idx="0">
                  <c:v>21.279</c:v>
                </c:pt>
                <c:pt idx="1">
                  <c:v>21.7272</c:v>
                </c:pt>
                <c:pt idx="2">
                  <c:v>23.289000000000001</c:v>
                </c:pt>
                <c:pt idx="3">
                  <c:v>25.221</c:v>
                </c:pt>
                <c:pt idx="4">
                  <c:v>24.927600000000002</c:v>
                </c:pt>
                <c:pt idx="5">
                  <c:v>26.5992</c:v>
                </c:pt>
                <c:pt idx="6">
                  <c:v>25.327200000000001</c:v>
                </c:pt>
                <c:pt idx="7">
                  <c:v>27.673200000000001</c:v>
                </c:pt>
                <c:pt idx="8">
                  <c:v>27.688800000000001</c:v>
                </c:pt>
                <c:pt idx="9">
                  <c:v>29.1342</c:v>
                </c:pt>
                <c:pt idx="10">
                  <c:v>28.887599999999999</c:v>
                </c:pt>
                <c:pt idx="11">
                  <c:v>29.368200000000002</c:v>
                </c:pt>
                <c:pt idx="12">
                  <c:v>31.502400000000002</c:v>
                </c:pt>
                <c:pt idx="13">
                  <c:v>30.816600000000001</c:v>
                </c:pt>
                <c:pt idx="14">
                  <c:v>33.054600000000001</c:v>
                </c:pt>
                <c:pt idx="15">
                  <c:v>29.9496</c:v>
                </c:pt>
                <c:pt idx="16">
                  <c:v>31.061399999999999</c:v>
                </c:pt>
                <c:pt idx="17">
                  <c:v>31.879799999999999</c:v>
                </c:pt>
                <c:pt idx="18">
                  <c:v>35.360399999999998</c:v>
                </c:pt>
                <c:pt idx="19">
                  <c:v>35.8596</c:v>
                </c:pt>
                <c:pt idx="20">
                  <c:v>38.758200000000002</c:v>
                </c:pt>
                <c:pt idx="21">
                  <c:v>38.967599999999997</c:v>
                </c:pt>
                <c:pt idx="22">
                  <c:v>38.442599999999999</c:v>
                </c:pt>
                <c:pt idx="23">
                  <c:v>35.239199999999997</c:v>
                </c:pt>
                <c:pt idx="24">
                  <c:v>37.893599999999999</c:v>
                </c:pt>
                <c:pt idx="25">
                  <c:v>37.461599999999997</c:v>
                </c:pt>
                <c:pt idx="26">
                  <c:v>39.024000000000001</c:v>
                </c:pt>
                <c:pt idx="27">
                  <c:v>38.754600000000003</c:v>
                </c:pt>
                <c:pt idx="28">
                  <c:v>40.945799999999998</c:v>
                </c:pt>
                <c:pt idx="29">
                  <c:v>41.983800000000002</c:v>
                </c:pt>
                <c:pt idx="30">
                  <c:v>40.788600000000002</c:v>
                </c:pt>
                <c:pt idx="31">
                  <c:v>44.150399999999998</c:v>
                </c:pt>
                <c:pt idx="32">
                  <c:v>40.025399999999998</c:v>
                </c:pt>
                <c:pt idx="33">
                  <c:v>36.843600000000002</c:v>
                </c:pt>
                <c:pt idx="34">
                  <c:v>39.325200000000002</c:v>
                </c:pt>
                <c:pt idx="35">
                  <c:v>40.937399999999997</c:v>
                </c:pt>
                <c:pt idx="36">
                  <c:v>42.021599999999999</c:v>
                </c:pt>
                <c:pt idx="37">
                  <c:v>40.312199999999997</c:v>
                </c:pt>
                <c:pt idx="38">
                  <c:v>39.511800000000001</c:v>
                </c:pt>
                <c:pt idx="39">
                  <c:v>43.412399999999998</c:v>
                </c:pt>
                <c:pt idx="40">
                  <c:v>40.670400000000001</c:v>
                </c:pt>
                <c:pt idx="41">
                  <c:v>38.215200000000003</c:v>
                </c:pt>
                <c:pt idx="42">
                  <c:v>37.515000000000001</c:v>
                </c:pt>
                <c:pt idx="43">
                  <c:v>37.849200000000003</c:v>
                </c:pt>
                <c:pt idx="44">
                  <c:v>38.307600000000001</c:v>
                </c:pt>
                <c:pt idx="45">
                  <c:v>39.268799999999999</c:v>
                </c:pt>
                <c:pt idx="46">
                  <c:v>40.71</c:v>
                </c:pt>
                <c:pt idx="47">
                  <c:v>40.372799999999998</c:v>
                </c:pt>
                <c:pt idx="48">
                  <c:v>39.882599999999996</c:v>
                </c:pt>
                <c:pt idx="49">
                  <c:v>39.884399999999999</c:v>
                </c:pt>
                <c:pt idx="50">
                  <c:v>40.496400000000001</c:v>
                </c:pt>
                <c:pt idx="51">
                  <c:v>41.782200000000003</c:v>
                </c:pt>
                <c:pt idx="52">
                  <c:v>44.3508</c:v>
                </c:pt>
                <c:pt idx="53">
                  <c:v>43.812600000000003</c:v>
                </c:pt>
                <c:pt idx="54">
                  <c:v>43.257599999999996</c:v>
                </c:pt>
                <c:pt idx="55">
                  <c:v>44.459400000000002</c:v>
                </c:pt>
                <c:pt idx="56">
                  <c:v>46.967399999999998</c:v>
                </c:pt>
                <c:pt idx="57">
                  <c:v>47.048400000000001</c:v>
                </c:pt>
                <c:pt idx="58">
                  <c:v>47.373600000000003</c:v>
                </c:pt>
                <c:pt idx="59">
                  <c:v>46.338000000000001</c:v>
                </c:pt>
                <c:pt idx="60">
                  <c:v>46.595399999999998</c:v>
                </c:pt>
                <c:pt idx="61">
                  <c:v>45.225000000000001</c:v>
                </c:pt>
                <c:pt idx="62">
                  <c:v>44.091000000000001</c:v>
                </c:pt>
                <c:pt idx="63">
                  <c:v>44.522399999999998</c:v>
                </c:pt>
                <c:pt idx="64">
                  <c:v>47.012999999999998</c:v>
                </c:pt>
              </c:numCache>
            </c:numRef>
          </c:val>
          <c:smooth val="0"/>
          <c:extLst>
            <c:ext xmlns:c16="http://schemas.microsoft.com/office/drawing/2014/chart" uri="{C3380CC4-5D6E-409C-BE32-E72D297353CC}">
              <c16:uniqueId val="{00000002-A4B0-48EC-80D2-C4AC3AC5DAF4}"/>
            </c:ext>
          </c:extLst>
        </c:ser>
        <c:dLbls>
          <c:showLegendKey val="0"/>
          <c:showVal val="0"/>
          <c:showCatName val="0"/>
          <c:showSerName val="0"/>
          <c:showPercent val="0"/>
          <c:showBubbleSize val="0"/>
        </c:dLbls>
        <c:marker val="1"/>
        <c:smooth val="0"/>
        <c:axId val="668530112"/>
        <c:axId val="668529632"/>
      </c:lineChart>
      <c:catAx>
        <c:axId val="66853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668529632"/>
        <c:crosses val="autoZero"/>
        <c:auto val="1"/>
        <c:lblAlgn val="ctr"/>
        <c:lblOffset val="100"/>
        <c:noMultiLvlLbl val="0"/>
      </c:catAx>
      <c:valAx>
        <c:axId val="66852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668530112"/>
        <c:crosses val="autoZero"/>
        <c:crossBetween val="between"/>
      </c:valAx>
      <c:spPr>
        <a:noFill/>
        <a:ln>
          <a:noFill/>
        </a:ln>
        <a:effectLst/>
      </c:spPr>
    </c:plotArea>
    <c:legend>
      <c:legendPos val="b"/>
      <c:layout>
        <c:manualLayout>
          <c:xMode val="edge"/>
          <c:yMode val="edge"/>
          <c:x val="0.43416640908454024"/>
          <c:y val="0.90885329350061961"/>
          <c:w val="0.34180491023116205"/>
          <c:h val="7.4189987023770276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Sheet1!$B$3</c:f>
              <c:strCache>
                <c:ptCount val="1"/>
                <c:pt idx="0">
                  <c:v>Consusmption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Sheet1!$C$2:$M$2</c:f>
              <c:strCache>
                <c:ptCount val="11"/>
                <c:pt idx="0">
                  <c:v>1960-61</c:v>
                </c:pt>
                <c:pt idx="1">
                  <c:v>1970-71</c:v>
                </c:pt>
                <c:pt idx="2">
                  <c:v>1980-81</c:v>
                </c:pt>
                <c:pt idx="3">
                  <c:v>1990-91</c:v>
                </c:pt>
                <c:pt idx="4">
                  <c:v>2000-01</c:v>
                </c:pt>
                <c:pt idx="5">
                  <c:v>2010-11</c:v>
                </c:pt>
                <c:pt idx="6">
                  <c:v>2020-21</c:v>
                </c:pt>
                <c:pt idx="7">
                  <c:v>2021-22</c:v>
                </c:pt>
                <c:pt idx="8">
                  <c:v>2022-23</c:v>
                </c:pt>
                <c:pt idx="9">
                  <c:v>2023-24</c:v>
                </c:pt>
                <c:pt idx="10">
                  <c:v>2024-25*</c:v>
                </c:pt>
              </c:strCache>
            </c:strRef>
          </c:cat>
          <c:val>
            <c:numRef>
              <c:f>Sheet1!$C$3:$M$3</c:f>
              <c:numCache>
                <c:formatCode>0</c:formatCode>
                <c:ptCount val="11"/>
                <c:pt idx="0">
                  <c:v>9.8567999999999998</c:v>
                </c:pt>
                <c:pt idx="1">
                  <c:v>11.6448</c:v>
                </c:pt>
                <c:pt idx="2">
                  <c:v>12.2628</c:v>
                </c:pt>
                <c:pt idx="3">
                  <c:v>13.359</c:v>
                </c:pt>
                <c:pt idx="4">
                  <c:v>15.7818</c:v>
                </c:pt>
                <c:pt idx="5">
                  <c:v>81.3048</c:v>
                </c:pt>
                <c:pt idx="6">
                  <c:v>97.2684</c:v>
                </c:pt>
                <c:pt idx="7">
                  <c:v>100.71299999999999</c:v>
                </c:pt>
                <c:pt idx="8">
                  <c:v>101.24939999999999</c:v>
                </c:pt>
                <c:pt idx="9">
                  <c:v>97.812600000000003</c:v>
                </c:pt>
                <c:pt idx="10">
                  <c:v>100.8426</c:v>
                </c:pt>
              </c:numCache>
            </c:numRef>
          </c:val>
          <c:extLst>
            <c:ext xmlns:c16="http://schemas.microsoft.com/office/drawing/2014/chart" uri="{C3380CC4-5D6E-409C-BE32-E72D297353CC}">
              <c16:uniqueId val="{00000000-DB5E-4353-B8F2-61EB85717655}"/>
            </c:ext>
          </c:extLst>
        </c:ser>
        <c:dLbls>
          <c:showLegendKey val="0"/>
          <c:showVal val="0"/>
          <c:showCatName val="0"/>
          <c:showSerName val="0"/>
          <c:showPercent val="0"/>
          <c:showBubbleSize val="0"/>
        </c:dLbls>
        <c:gapWidth val="219"/>
        <c:overlap val="-27"/>
        <c:axId val="1004940896"/>
        <c:axId val="1004942816"/>
      </c:barChart>
      <c:catAx>
        <c:axId val="100494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004942816"/>
        <c:crosses val="autoZero"/>
        <c:auto val="1"/>
        <c:lblAlgn val="ctr"/>
        <c:lblOffset val="100"/>
        <c:noMultiLvlLbl val="0"/>
      </c:catAx>
      <c:valAx>
        <c:axId val="1004942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04940896"/>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Sheet1!$A$3</c:f>
              <c:strCache>
                <c:ptCount val="1"/>
                <c:pt idx="0">
                  <c:v>Brazil</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Sheet1!$B$2:$J$2</c:f>
              <c:strCache>
                <c:ptCount val="9"/>
                <c:pt idx="0">
                  <c:v>1961-62</c:v>
                </c:pt>
                <c:pt idx="1">
                  <c:v>1971-72</c:v>
                </c:pt>
                <c:pt idx="2">
                  <c:v>1981-82</c:v>
                </c:pt>
                <c:pt idx="3">
                  <c:v>1991-92</c:v>
                </c:pt>
                <c:pt idx="4">
                  <c:v>2001-02</c:v>
                </c:pt>
                <c:pt idx="5">
                  <c:v>2011-12</c:v>
                </c:pt>
                <c:pt idx="6">
                  <c:v>2021-22</c:v>
                </c:pt>
                <c:pt idx="7">
                  <c:v>2022-23</c:v>
                </c:pt>
                <c:pt idx="8">
                  <c:v>2023-24</c:v>
                </c:pt>
              </c:strCache>
            </c:strRef>
          </c:cat>
          <c:val>
            <c:numRef>
              <c:f>Sheet1!$B$3:$J$3</c:f>
              <c:numCache>
                <c:formatCode>0</c:formatCode>
                <c:ptCount val="9"/>
                <c:pt idx="0">
                  <c:v>508.4</c:v>
                </c:pt>
                <c:pt idx="1">
                  <c:v>649.1</c:v>
                </c:pt>
                <c:pt idx="2">
                  <c:v>776.3</c:v>
                </c:pt>
                <c:pt idx="3">
                  <c:v>550.20000000000005</c:v>
                </c:pt>
                <c:pt idx="4">
                  <c:v>778.9</c:v>
                </c:pt>
                <c:pt idx="5">
                  <c:v>1256.8</c:v>
                </c:pt>
                <c:pt idx="6">
                  <c:v>1629.2</c:v>
                </c:pt>
                <c:pt idx="7">
                  <c:v>1702.5</c:v>
                </c:pt>
                <c:pt idx="8">
                  <c:v>1772.8</c:v>
                </c:pt>
              </c:numCache>
            </c:numRef>
          </c:val>
          <c:extLst>
            <c:ext xmlns:c16="http://schemas.microsoft.com/office/drawing/2014/chart" uri="{C3380CC4-5D6E-409C-BE32-E72D297353CC}">
              <c16:uniqueId val="{00000000-B9A7-4482-9E2D-3E159A27A5A4}"/>
            </c:ext>
          </c:extLst>
        </c:ser>
        <c:ser>
          <c:idx val="1"/>
          <c:order val="1"/>
          <c:tx>
            <c:strRef>
              <c:f>Sheet1!$A$4</c:f>
              <c:strCache>
                <c:ptCount val="1"/>
                <c:pt idx="0">
                  <c:v>Colombia</c:v>
                </c:pt>
              </c:strCache>
            </c:strRef>
          </c:tx>
          <c:spPr>
            <a:solidFill>
              <a:srgbClr val="FFFF00"/>
            </a:solidFill>
            <a:ln>
              <a:noFill/>
            </a:ln>
            <a:effectLst/>
          </c:spPr>
          <c:invertIfNegative val="0"/>
          <c:cat>
            <c:strRef>
              <c:f>Sheet1!$B$2:$J$2</c:f>
              <c:strCache>
                <c:ptCount val="9"/>
                <c:pt idx="0">
                  <c:v>1961-62</c:v>
                </c:pt>
                <c:pt idx="1">
                  <c:v>1971-72</c:v>
                </c:pt>
                <c:pt idx="2">
                  <c:v>1981-82</c:v>
                </c:pt>
                <c:pt idx="3">
                  <c:v>1991-92</c:v>
                </c:pt>
                <c:pt idx="4">
                  <c:v>2001-02</c:v>
                </c:pt>
                <c:pt idx="5">
                  <c:v>2011-12</c:v>
                </c:pt>
                <c:pt idx="6">
                  <c:v>2021-22</c:v>
                </c:pt>
                <c:pt idx="7">
                  <c:v>2022-23</c:v>
                </c:pt>
                <c:pt idx="8">
                  <c:v>2023-24</c:v>
                </c:pt>
              </c:strCache>
            </c:strRef>
          </c:cat>
          <c:val>
            <c:numRef>
              <c:f>Sheet1!$B$4:$J$4</c:f>
              <c:numCache>
                <c:formatCode>0</c:formatCode>
                <c:ptCount val="9"/>
                <c:pt idx="0">
                  <c:v>540.9</c:v>
                </c:pt>
                <c:pt idx="1">
                  <c:v>577.79999999999995</c:v>
                </c:pt>
                <c:pt idx="2">
                  <c:v>727.6</c:v>
                </c:pt>
                <c:pt idx="3">
                  <c:v>1004.9</c:v>
                </c:pt>
                <c:pt idx="4">
                  <c:v>930.9</c:v>
                </c:pt>
                <c:pt idx="5">
                  <c:v>647.20000000000005</c:v>
                </c:pt>
                <c:pt idx="6">
                  <c:v>667</c:v>
                </c:pt>
                <c:pt idx="7">
                  <c:v>789.4</c:v>
                </c:pt>
                <c:pt idx="8">
                  <c:v>809.2</c:v>
                </c:pt>
              </c:numCache>
            </c:numRef>
          </c:val>
          <c:extLst>
            <c:ext xmlns:c16="http://schemas.microsoft.com/office/drawing/2014/chart" uri="{C3380CC4-5D6E-409C-BE32-E72D297353CC}">
              <c16:uniqueId val="{00000001-B9A7-4482-9E2D-3E159A27A5A4}"/>
            </c:ext>
          </c:extLst>
        </c:ser>
        <c:ser>
          <c:idx val="2"/>
          <c:order val="2"/>
          <c:tx>
            <c:strRef>
              <c:f>Sheet1!$A$5</c:f>
              <c:strCache>
                <c:ptCount val="1"/>
                <c:pt idx="0">
                  <c:v>Ethiopia</c:v>
                </c:pt>
              </c:strCache>
            </c:strRef>
          </c:tx>
          <c:spPr>
            <a:solidFill>
              <a:schemeClr val="accent3"/>
            </a:solidFill>
            <a:ln>
              <a:noFill/>
            </a:ln>
            <a:effectLst/>
          </c:spPr>
          <c:invertIfNegative val="0"/>
          <c:cat>
            <c:strRef>
              <c:f>Sheet1!$B$2:$J$2</c:f>
              <c:strCache>
                <c:ptCount val="9"/>
                <c:pt idx="0">
                  <c:v>1961-62</c:v>
                </c:pt>
                <c:pt idx="1">
                  <c:v>1971-72</c:v>
                </c:pt>
                <c:pt idx="2">
                  <c:v>1981-82</c:v>
                </c:pt>
                <c:pt idx="3">
                  <c:v>1991-92</c:v>
                </c:pt>
                <c:pt idx="4">
                  <c:v>2001-02</c:v>
                </c:pt>
                <c:pt idx="5">
                  <c:v>2011-12</c:v>
                </c:pt>
                <c:pt idx="6">
                  <c:v>2021-22</c:v>
                </c:pt>
                <c:pt idx="7">
                  <c:v>2022-23</c:v>
                </c:pt>
                <c:pt idx="8">
                  <c:v>2023-24</c:v>
                </c:pt>
              </c:strCache>
            </c:strRef>
          </c:cat>
          <c:val>
            <c:numRef>
              <c:f>Sheet1!$B$5:$J$5</c:f>
              <c:numCache>
                <c:formatCode>General</c:formatCode>
                <c:ptCount val="9"/>
                <c:pt idx="4" formatCode="0">
                  <c:v>644.5</c:v>
                </c:pt>
                <c:pt idx="5" formatCode="0">
                  <c:v>730.4</c:v>
                </c:pt>
                <c:pt idx="6" formatCode="0">
                  <c:v>686.8</c:v>
                </c:pt>
                <c:pt idx="7" formatCode="0">
                  <c:v>666.2</c:v>
                </c:pt>
                <c:pt idx="8" formatCode="0">
                  <c:v>662.5</c:v>
                </c:pt>
              </c:numCache>
            </c:numRef>
          </c:val>
          <c:extLst>
            <c:ext xmlns:c16="http://schemas.microsoft.com/office/drawing/2014/chart" uri="{C3380CC4-5D6E-409C-BE32-E72D297353CC}">
              <c16:uniqueId val="{00000002-B9A7-4482-9E2D-3E159A27A5A4}"/>
            </c:ext>
          </c:extLst>
        </c:ser>
        <c:ser>
          <c:idx val="3"/>
          <c:order val="3"/>
          <c:tx>
            <c:strRef>
              <c:f>Sheet1!$A$6</c:f>
              <c:strCache>
                <c:ptCount val="1"/>
                <c:pt idx="0">
                  <c:v>India</c:v>
                </c:pt>
              </c:strCache>
            </c:strRef>
          </c:tx>
          <c:spPr>
            <a:solidFill>
              <a:schemeClr val="accent4"/>
            </a:solidFill>
            <a:ln>
              <a:noFill/>
            </a:ln>
            <a:effectLst/>
          </c:spPr>
          <c:invertIfNegative val="0"/>
          <c:cat>
            <c:strRef>
              <c:f>Sheet1!$B$2:$J$2</c:f>
              <c:strCache>
                <c:ptCount val="9"/>
                <c:pt idx="0">
                  <c:v>1961-62</c:v>
                </c:pt>
                <c:pt idx="1">
                  <c:v>1971-72</c:v>
                </c:pt>
                <c:pt idx="2">
                  <c:v>1981-82</c:v>
                </c:pt>
                <c:pt idx="3">
                  <c:v>1991-92</c:v>
                </c:pt>
                <c:pt idx="4">
                  <c:v>2001-02</c:v>
                </c:pt>
                <c:pt idx="5">
                  <c:v>2011-12</c:v>
                </c:pt>
                <c:pt idx="6">
                  <c:v>2021-22</c:v>
                </c:pt>
                <c:pt idx="7">
                  <c:v>2022-23</c:v>
                </c:pt>
                <c:pt idx="8">
                  <c:v>2023-24</c:v>
                </c:pt>
              </c:strCache>
            </c:strRef>
          </c:cat>
          <c:val>
            <c:numRef>
              <c:f>Sheet1!$B$6:$J$6</c:f>
              <c:numCache>
                <c:formatCode>0</c:formatCode>
                <c:ptCount val="9"/>
                <c:pt idx="0">
                  <c:v>450</c:v>
                </c:pt>
                <c:pt idx="1">
                  <c:v>861.2</c:v>
                </c:pt>
                <c:pt idx="2">
                  <c:v>624.20000000000005</c:v>
                </c:pt>
                <c:pt idx="3">
                  <c:v>760.6</c:v>
                </c:pt>
                <c:pt idx="4">
                  <c:v>958.8</c:v>
                </c:pt>
                <c:pt idx="5">
                  <c:v>837.8</c:v>
                </c:pt>
                <c:pt idx="6">
                  <c:v>789.7</c:v>
                </c:pt>
                <c:pt idx="7">
                  <c:v>774.2</c:v>
                </c:pt>
                <c:pt idx="8">
                  <c:v>760.2</c:v>
                </c:pt>
              </c:numCache>
            </c:numRef>
          </c:val>
          <c:extLst>
            <c:ext xmlns:c16="http://schemas.microsoft.com/office/drawing/2014/chart" uri="{C3380CC4-5D6E-409C-BE32-E72D297353CC}">
              <c16:uniqueId val="{00000003-B9A7-4482-9E2D-3E159A27A5A4}"/>
            </c:ext>
          </c:extLst>
        </c:ser>
        <c:ser>
          <c:idx val="4"/>
          <c:order val="4"/>
          <c:tx>
            <c:strRef>
              <c:f>Sheet1!$A$7</c:f>
              <c:strCache>
                <c:ptCount val="1"/>
                <c:pt idx="0">
                  <c:v>Indonesia</c:v>
                </c:pt>
              </c:strCache>
            </c:strRef>
          </c:tx>
          <c:spPr>
            <a:solidFill>
              <a:schemeClr val="accent5"/>
            </a:solidFill>
            <a:ln>
              <a:noFill/>
            </a:ln>
            <a:effectLst/>
          </c:spPr>
          <c:invertIfNegative val="0"/>
          <c:cat>
            <c:strRef>
              <c:f>Sheet1!$B$2:$J$2</c:f>
              <c:strCache>
                <c:ptCount val="9"/>
                <c:pt idx="0">
                  <c:v>1961-62</c:v>
                </c:pt>
                <c:pt idx="1">
                  <c:v>1971-72</c:v>
                </c:pt>
                <c:pt idx="2">
                  <c:v>1981-82</c:v>
                </c:pt>
                <c:pt idx="3">
                  <c:v>1991-92</c:v>
                </c:pt>
                <c:pt idx="4">
                  <c:v>2001-02</c:v>
                </c:pt>
                <c:pt idx="5">
                  <c:v>2011-12</c:v>
                </c:pt>
                <c:pt idx="6">
                  <c:v>2021-22</c:v>
                </c:pt>
                <c:pt idx="7">
                  <c:v>2022-23</c:v>
                </c:pt>
                <c:pt idx="8">
                  <c:v>2023-24</c:v>
                </c:pt>
              </c:strCache>
            </c:strRef>
          </c:cat>
          <c:val>
            <c:numRef>
              <c:f>Sheet1!$B$7:$J$7</c:f>
              <c:numCache>
                <c:formatCode>0</c:formatCode>
                <c:ptCount val="9"/>
                <c:pt idx="0">
                  <c:v>566.5</c:v>
                </c:pt>
                <c:pt idx="1">
                  <c:v>563.6</c:v>
                </c:pt>
                <c:pt idx="2">
                  <c:v>597.5</c:v>
                </c:pt>
                <c:pt idx="3">
                  <c:v>563.29999999999995</c:v>
                </c:pt>
                <c:pt idx="4">
                  <c:v>433.4</c:v>
                </c:pt>
                <c:pt idx="5">
                  <c:v>493.9</c:v>
                </c:pt>
                <c:pt idx="6">
                  <c:v>614.4</c:v>
                </c:pt>
                <c:pt idx="7">
                  <c:v>612.20000000000005</c:v>
                </c:pt>
                <c:pt idx="8">
                  <c:v>599.1</c:v>
                </c:pt>
              </c:numCache>
            </c:numRef>
          </c:val>
          <c:extLst>
            <c:ext xmlns:c16="http://schemas.microsoft.com/office/drawing/2014/chart" uri="{C3380CC4-5D6E-409C-BE32-E72D297353CC}">
              <c16:uniqueId val="{00000004-B9A7-4482-9E2D-3E159A27A5A4}"/>
            </c:ext>
          </c:extLst>
        </c:ser>
        <c:ser>
          <c:idx val="5"/>
          <c:order val="5"/>
          <c:tx>
            <c:strRef>
              <c:f>Sheet1!$A$8</c:f>
              <c:strCache>
                <c:ptCount val="1"/>
                <c:pt idx="0">
                  <c:v>Uganda</c:v>
                </c:pt>
              </c:strCache>
            </c:strRef>
          </c:tx>
          <c:spPr>
            <a:solidFill>
              <a:schemeClr val="accent6"/>
            </a:solidFill>
            <a:ln>
              <a:noFill/>
            </a:ln>
            <a:effectLst/>
          </c:spPr>
          <c:invertIfNegative val="0"/>
          <c:cat>
            <c:strRef>
              <c:f>Sheet1!$B$2:$J$2</c:f>
              <c:strCache>
                <c:ptCount val="9"/>
                <c:pt idx="0">
                  <c:v>1961-62</c:v>
                </c:pt>
                <c:pt idx="1">
                  <c:v>1971-72</c:v>
                </c:pt>
                <c:pt idx="2">
                  <c:v>1981-82</c:v>
                </c:pt>
                <c:pt idx="3">
                  <c:v>1991-92</c:v>
                </c:pt>
                <c:pt idx="4">
                  <c:v>2001-02</c:v>
                </c:pt>
                <c:pt idx="5">
                  <c:v>2011-12</c:v>
                </c:pt>
                <c:pt idx="6">
                  <c:v>2021-22</c:v>
                </c:pt>
                <c:pt idx="7">
                  <c:v>2022-23</c:v>
                </c:pt>
                <c:pt idx="8">
                  <c:v>2023-24</c:v>
                </c:pt>
              </c:strCache>
            </c:strRef>
          </c:cat>
          <c:val>
            <c:numRef>
              <c:f>Sheet1!$B$8:$J$8</c:f>
              <c:numCache>
                <c:formatCode>0</c:formatCode>
                <c:ptCount val="9"/>
                <c:pt idx="0">
                  <c:v>383.9</c:v>
                </c:pt>
                <c:pt idx="1">
                  <c:v>682.6</c:v>
                </c:pt>
                <c:pt idx="2">
                  <c:v>435.3</c:v>
                </c:pt>
                <c:pt idx="3">
                  <c:v>545.79999999999995</c:v>
                </c:pt>
                <c:pt idx="4">
                  <c:v>747.8</c:v>
                </c:pt>
                <c:pt idx="5">
                  <c:v>603.5</c:v>
                </c:pt>
                <c:pt idx="6">
                  <c:v>557.5</c:v>
                </c:pt>
                <c:pt idx="7">
                  <c:v>552.4</c:v>
                </c:pt>
                <c:pt idx="8">
                  <c:v>547.29999999999995</c:v>
                </c:pt>
              </c:numCache>
            </c:numRef>
          </c:val>
          <c:extLst>
            <c:ext xmlns:c16="http://schemas.microsoft.com/office/drawing/2014/chart" uri="{C3380CC4-5D6E-409C-BE32-E72D297353CC}">
              <c16:uniqueId val="{00000005-B9A7-4482-9E2D-3E159A27A5A4}"/>
            </c:ext>
          </c:extLst>
        </c:ser>
        <c:ser>
          <c:idx val="6"/>
          <c:order val="6"/>
          <c:tx>
            <c:strRef>
              <c:f>Sheet1!$A$9</c:f>
              <c:strCache>
                <c:ptCount val="1"/>
                <c:pt idx="0">
                  <c:v>Viet Nam</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Sheet1!$B$2:$J$2</c:f>
              <c:strCache>
                <c:ptCount val="9"/>
                <c:pt idx="0">
                  <c:v>1961-62</c:v>
                </c:pt>
                <c:pt idx="1">
                  <c:v>1971-72</c:v>
                </c:pt>
                <c:pt idx="2">
                  <c:v>1981-82</c:v>
                </c:pt>
                <c:pt idx="3">
                  <c:v>1991-92</c:v>
                </c:pt>
                <c:pt idx="4">
                  <c:v>2001-02</c:v>
                </c:pt>
                <c:pt idx="5">
                  <c:v>2011-12</c:v>
                </c:pt>
                <c:pt idx="6">
                  <c:v>2021-22</c:v>
                </c:pt>
                <c:pt idx="7">
                  <c:v>2022-23</c:v>
                </c:pt>
                <c:pt idx="8">
                  <c:v>2023-24</c:v>
                </c:pt>
              </c:strCache>
            </c:strRef>
          </c:cat>
          <c:val>
            <c:numRef>
              <c:f>Sheet1!$B$9:$J$9</c:f>
              <c:numCache>
                <c:formatCode>0</c:formatCode>
                <c:ptCount val="9"/>
                <c:pt idx="0">
                  <c:v>193.4</c:v>
                </c:pt>
                <c:pt idx="1">
                  <c:v>342.1</c:v>
                </c:pt>
                <c:pt idx="2">
                  <c:v>560.29999999999995</c:v>
                </c:pt>
                <c:pt idx="3">
                  <c:v>1366.1</c:v>
                </c:pt>
                <c:pt idx="4">
                  <c:v>1775.3</c:v>
                </c:pt>
                <c:pt idx="5">
                  <c:v>2347.1</c:v>
                </c:pt>
                <c:pt idx="6">
                  <c:v>2824.6</c:v>
                </c:pt>
                <c:pt idx="7">
                  <c:v>2979</c:v>
                </c:pt>
                <c:pt idx="8">
                  <c:v>2933.9</c:v>
                </c:pt>
              </c:numCache>
            </c:numRef>
          </c:val>
          <c:extLst>
            <c:ext xmlns:c16="http://schemas.microsoft.com/office/drawing/2014/chart" uri="{C3380CC4-5D6E-409C-BE32-E72D297353CC}">
              <c16:uniqueId val="{00000006-B9A7-4482-9E2D-3E159A27A5A4}"/>
            </c:ext>
          </c:extLst>
        </c:ser>
        <c:dLbls>
          <c:showLegendKey val="0"/>
          <c:showVal val="0"/>
          <c:showCatName val="0"/>
          <c:showSerName val="0"/>
          <c:showPercent val="0"/>
          <c:showBubbleSize val="0"/>
        </c:dLbls>
        <c:gapWidth val="219"/>
        <c:overlap val="-27"/>
        <c:axId val="960298800"/>
        <c:axId val="960294960"/>
      </c:barChart>
      <c:catAx>
        <c:axId val="96029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960294960"/>
        <c:crosses val="autoZero"/>
        <c:auto val="1"/>
        <c:lblAlgn val="ctr"/>
        <c:lblOffset val="100"/>
        <c:noMultiLvlLbl val="0"/>
      </c:catAx>
      <c:valAx>
        <c:axId val="960294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96029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514940739126891"/>
          <c:y val="4.3981505530861144E-2"/>
          <c:w val="0.64168603011578385"/>
          <c:h val="0.73594109212293601"/>
        </c:manualLayout>
      </c:layout>
      <c:barChart>
        <c:barDir val="bar"/>
        <c:grouping val="stacked"/>
        <c:varyColors val="0"/>
        <c:ser>
          <c:idx val="0"/>
          <c:order val="0"/>
          <c:tx>
            <c:strRef>
              <c:f>'Sheet1 (4)'!$C$3</c:f>
              <c:strCache>
                <c:ptCount val="1"/>
                <c:pt idx="0">
                  <c:v>Arabica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 (4)'!$B$4:$B$8</c:f>
              <c:strCache>
                <c:ptCount val="5"/>
                <c:pt idx="0">
                  <c:v>Africa</c:v>
                </c:pt>
                <c:pt idx="1">
                  <c:v>Caribbean/Central America and Mexico</c:v>
                </c:pt>
                <c:pt idx="2">
                  <c:v>South America</c:v>
                </c:pt>
                <c:pt idx="3">
                  <c:v>Asia &amp; Pacific</c:v>
                </c:pt>
                <c:pt idx="4">
                  <c:v>Total</c:v>
                </c:pt>
              </c:strCache>
            </c:strRef>
          </c:cat>
          <c:val>
            <c:numRef>
              <c:f>'Sheet1 (4)'!$C$4:$C$8</c:f>
              <c:numCache>
                <c:formatCode>0%</c:formatCode>
                <c:ptCount val="5"/>
                <c:pt idx="0">
                  <c:v>0.56985570797779728</c:v>
                </c:pt>
                <c:pt idx="1">
                  <c:v>0.98362875968581964</c:v>
                </c:pt>
                <c:pt idx="2">
                  <c:v>0.73851626962734007</c:v>
                </c:pt>
                <c:pt idx="3">
                  <c:v>0.14536144373905743</c:v>
                </c:pt>
                <c:pt idx="4">
                  <c:v>0.57546574574231701</c:v>
                </c:pt>
              </c:numCache>
            </c:numRef>
          </c:val>
          <c:extLst>
            <c:ext xmlns:c16="http://schemas.microsoft.com/office/drawing/2014/chart" uri="{C3380CC4-5D6E-409C-BE32-E72D297353CC}">
              <c16:uniqueId val="{00000000-B405-4EE5-9DA9-7393F7B80E03}"/>
            </c:ext>
          </c:extLst>
        </c:ser>
        <c:ser>
          <c:idx val="1"/>
          <c:order val="1"/>
          <c:tx>
            <c:strRef>
              <c:f>'Sheet1 (4)'!$D$3</c:f>
              <c:strCache>
                <c:ptCount val="1"/>
                <c:pt idx="0">
                  <c:v>Robusta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 (4)'!$B$4:$B$8</c:f>
              <c:strCache>
                <c:ptCount val="5"/>
                <c:pt idx="0">
                  <c:v>Africa</c:v>
                </c:pt>
                <c:pt idx="1">
                  <c:v>Caribbean/Central America and Mexico</c:v>
                </c:pt>
                <c:pt idx="2">
                  <c:v>South America</c:v>
                </c:pt>
                <c:pt idx="3">
                  <c:v>Asia &amp; Pacific</c:v>
                </c:pt>
                <c:pt idx="4">
                  <c:v>Total</c:v>
                </c:pt>
              </c:strCache>
            </c:strRef>
          </c:cat>
          <c:val>
            <c:numRef>
              <c:f>'Sheet1 (4)'!$D$4:$D$8</c:f>
              <c:numCache>
                <c:formatCode>0%</c:formatCode>
                <c:ptCount val="5"/>
                <c:pt idx="0">
                  <c:v>0.43014429202220278</c:v>
                </c:pt>
                <c:pt idx="1">
                  <c:v>1.6371240314180295E-2</c:v>
                </c:pt>
                <c:pt idx="2">
                  <c:v>0.26148373037265993</c:v>
                </c:pt>
                <c:pt idx="3">
                  <c:v>0.85463855626094276</c:v>
                </c:pt>
                <c:pt idx="4">
                  <c:v>0.42453425425768321</c:v>
                </c:pt>
              </c:numCache>
            </c:numRef>
          </c:val>
          <c:extLst>
            <c:ext xmlns:c16="http://schemas.microsoft.com/office/drawing/2014/chart" uri="{C3380CC4-5D6E-409C-BE32-E72D297353CC}">
              <c16:uniqueId val="{00000001-B405-4EE5-9DA9-7393F7B80E03}"/>
            </c:ext>
          </c:extLst>
        </c:ser>
        <c:dLbls>
          <c:showLegendKey val="0"/>
          <c:showVal val="0"/>
          <c:showCatName val="0"/>
          <c:showSerName val="0"/>
          <c:showPercent val="0"/>
          <c:showBubbleSize val="0"/>
        </c:dLbls>
        <c:gapWidth val="150"/>
        <c:overlap val="100"/>
        <c:axId val="657919504"/>
        <c:axId val="657919984"/>
      </c:barChart>
      <c:catAx>
        <c:axId val="657919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657919984"/>
        <c:crosses val="autoZero"/>
        <c:auto val="1"/>
        <c:lblAlgn val="ctr"/>
        <c:lblOffset val="100"/>
        <c:noMultiLvlLbl val="0"/>
      </c:catAx>
      <c:valAx>
        <c:axId val="657919984"/>
        <c:scaling>
          <c:orientation val="minMax"/>
          <c:max val="1"/>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657919504"/>
        <c:crosses val="autoZero"/>
        <c:crossBetween val="between"/>
      </c:valAx>
      <c:spPr>
        <a:noFill/>
        <a:ln>
          <a:noFill/>
        </a:ln>
        <a:effectLst/>
      </c:spPr>
    </c:plotArea>
    <c:legend>
      <c:legendPos val="b"/>
      <c:layout>
        <c:manualLayout>
          <c:xMode val="edge"/>
          <c:yMode val="edge"/>
          <c:x val="0.39099899763710133"/>
          <c:y val="0.84888807718435255"/>
          <c:w val="0.39491374487869924"/>
          <c:h val="0.1372230263322176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N" sz="2000" b="1" dirty="0">
                <a:latin typeface="Calisto MT" panose="02040603050505030304" pitchFamily="18" charset="0"/>
              </a:rPr>
              <a:t>Global</a:t>
            </a:r>
            <a:r>
              <a:rPr lang="en-IN" sz="2000" b="1" baseline="0" dirty="0">
                <a:latin typeface="Calisto MT" panose="02040603050505030304" pitchFamily="18" charset="0"/>
              </a:rPr>
              <a:t> Coffee Export-by type  in lakh tonnes</a:t>
            </a:r>
            <a:endParaRPr lang="en-IN" sz="2000" b="1" dirty="0">
              <a:latin typeface="Calisto MT" panose="02040603050505030304" pitchFamily="18"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IN"/>
        </a:p>
      </c:txPr>
    </c:title>
    <c:autoTitleDeleted val="0"/>
    <c:plotArea>
      <c:layout/>
      <c:barChart>
        <c:barDir val="col"/>
        <c:grouping val="clustered"/>
        <c:varyColors val="0"/>
        <c:ser>
          <c:idx val="0"/>
          <c:order val="0"/>
          <c:tx>
            <c:strRef>
              <c:f>Sheet1!$A$56</c:f>
              <c:strCache>
                <c:ptCount val="1"/>
                <c:pt idx="0">
                  <c:v>Arabica</c:v>
                </c:pt>
              </c:strCache>
            </c:strRef>
          </c:tx>
          <c:spPr>
            <a:solidFill>
              <a:schemeClr val="accent1"/>
            </a:solidFill>
            <a:ln>
              <a:noFill/>
            </a:ln>
            <a:effectLst/>
          </c:spPr>
          <c:invertIfNegative val="0"/>
          <c:dLbls>
            <c:dLbl>
              <c:idx val="0"/>
              <c:tx>
                <c:rich>
                  <a:bodyPr/>
                  <a:lstStyle/>
                  <a:p>
                    <a:fld id="{27C9F968-C098-42A3-9C9D-84C28E61C9EC}" type="VALUE">
                      <a:rPr lang="en-US" smtClean="0"/>
                      <a:pPr/>
                      <a:t>[VALUE]</a:t>
                    </a:fld>
                    <a:r>
                      <a:rPr lang="en-US"/>
                      <a:t>.95</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47A-422F-861C-7C41B7AD6FD4}"/>
                </c:ext>
              </c:extLst>
            </c:dLbl>
            <c:dLbl>
              <c:idx val="1"/>
              <c:tx>
                <c:rich>
                  <a:bodyPr/>
                  <a:lstStyle/>
                  <a:p>
                    <a:fld id="{EEE0C8F3-6889-405B-8EBC-D2A89030BC05}" type="VALUE">
                      <a:rPr lang="en-US" smtClean="0"/>
                      <a:pPr/>
                      <a:t>[VALUE]</a:t>
                    </a:fld>
                    <a:r>
                      <a:rPr lang="en-US"/>
                      <a:t>.30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47A-422F-861C-7C41B7AD6FD4}"/>
                </c:ext>
              </c:extLst>
            </c:dLbl>
            <c:dLbl>
              <c:idx val="2"/>
              <c:tx>
                <c:rich>
                  <a:bodyPr/>
                  <a:lstStyle/>
                  <a:p>
                    <a:fld id="{4CC551DB-44A1-42C5-ADA1-476728AE295A}" type="VALUE">
                      <a:rPr lang="en-US" smtClean="0"/>
                      <a:pPr/>
                      <a:t>[VALUE]</a:t>
                    </a:fld>
                    <a:r>
                      <a:rPr lang="en-US"/>
                      <a:t>.09</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347A-422F-861C-7C41B7AD6FD4}"/>
                </c:ext>
              </c:extLst>
            </c:dLbl>
            <c:dLbl>
              <c:idx val="3"/>
              <c:tx>
                <c:rich>
                  <a:bodyPr/>
                  <a:lstStyle/>
                  <a:p>
                    <a:r>
                      <a:rPr lang="en-US"/>
                      <a:t>51.60</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347A-422F-861C-7C41B7AD6FD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Sheet1!$B$55:$E$55</c:f>
              <c:strCache>
                <c:ptCount val="4"/>
                <c:pt idx="0">
                  <c:v>2021/22</c:v>
                </c:pt>
                <c:pt idx="1">
                  <c:v>2022/23</c:v>
                </c:pt>
                <c:pt idx="2">
                  <c:v>2023/24</c:v>
                </c:pt>
                <c:pt idx="3">
                  <c:v>2024/25*</c:v>
                </c:pt>
              </c:strCache>
            </c:strRef>
          </c:cat>
          <c:val>
            <c:numRef>
              <c:f>Sheet1!$B$56:$E$56</c:f>
              <c:numCache>
                <c:formatCode>0</c:formatCode>
                <c:ptCount val="4"/>
                <c:pt idx="0">
                  <c:v>48.949853688000005</c:v>
                </c:pt>
                <c:pt idx="1">
                  <c:v>48.298908480000001</c:v>
                </c:pt>
                <c:pt idx="2">
                  <c:v>45.094615781999977</c:v>
                </c:pt>
                <c:pt idx="3">
                  <c:v>51.600916590000011</c:v>
                </c:pt>
              </c:numCache>
            </c:numRef>
          </c:val>
          <c:extLst>
            <c:ext xmlns:c16="http://schemas.microsoft.com/office/drawing/2014/chart" uri="{C3380CC4-5D6E-409C-BE32-E72D297353CC}">
              <c16:uniqueId val="{00000000-347A-422F-861C-7C41B7AD6FD4}"/>
            </c:ext>
          </c:extLst>
        </c:ser>
        <c:ser>
          <c:idx val="1"/>
          <c:order val="1"/>
          <c:tx>
            <c:strRef>
              <c:f>Sheet1!$A$57</c:f>
              <c:strCache>
                <c:ptCount val="1"/>
                <c:pt idx="0">
                  <c:v>Robusta</c:v>
                </c:pt>
              </c:strCache>
            </c:strRef>
          </c:tx>
          <c:spPr>
            <a:solidFill>
              <a:schemeClr val="accent2"/>
            </a:solidFill>
            <a:ln>
              <a:noFill/>
            </a:ln>
            <a:effectLst/>
          </c:spPr>
          <c:invertIfNegative val="0"/>
          <c:dLbls>
            <c:dLbl>
              <c:idx val="0"/>
              <c:tx>
                <c:rich>
                  <a:bodyPr/>
                  <a:lstStyle/>
                  <a:p>
                    <a:fld id="{4E5D56ED-BA16-46AB-8EE3-4B7946F6EF43}" type="VALUE">
                      <a:rPr lang="en-US" smtClean="0"/>
                      <a:pPr/>
                      <a:t>[VALUE]</a:t>
                    </a:fld>
                    <a:r>
                      <a:rPr lang="en-US"/>
                      <a:t>.45</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47A-422F-861C-7C41B7AD6FD4}"/>
                </c:ext>
              </c:extLst>
            </c:dLbl>
            <c:dLbl>
              <c:idx val="1"/>
              <c:tx>
                <c:rich>
                  <a:bodyPr/>
                  <a:lstStyle/>
                  <a:p>
                    <a:fld id="{0827CF94-AEC9-4F5C-8F34-9175D70A2F75}" type="VALUE">
                      <a:rPr lang="en-US" smtClean="0"/>
                      <a:pPr/>
                      <a:t>[VALUE]</a:t>
                    </a:fld>
                    <a:r>
                      <a:rPr lang="en-US"/>
                      <a:t>.26</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347A-422F-861C-7C41B7AD6FD4}"/>
                </c:ext>
              </c:extLst>
            </c:dLbl>
            <c:dLbl>
              <c:idx val="2"/>
              <c:tx>
                <c:rich>
                  <a:bodyPr/>
                  <a:lstStyle/>
                  <a:p>
                    <a:r>
                      <a:rPr lang="en-US" dirty="0"/>
                      <a:t>29.96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347A-422F-861C-7C41B7AD6FD4}"/>
                </c:ext>
              </c:extLst>
            </c:dLbl>
            <c:dLbl>
              <c:idx val="3"/>
              <c:tx>
                <c:rich>
                  <a:bodyPr/>
                  <a:lstStyle/>
                  <a:p>
                    <a:r>
                      <a:rPr lang="en-US"/>
                      <a:t>31.04</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347A-422F-861C-7C41B7AD6FD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Sheet1!$B$55:$E$55</c:f>
              <c:strCache>
                <c:ptCount val="4"/>
                <c:pt idx="0">
                  <c:v>2021/22</c:v>
                </c:pt>
                <c:pt idx="1">
                  <c:v>2022/23</c:v>
                </c:pt>
                <c:pt idx="2">
                  <c:v>2023/24</c:v>
                </c:pt>
                <c:pt idx="3">
                  <c:v>2024/25*</c:v>
                </c:pt>
              </c:strCache>
            </c:strRef>
          </c:cat>
          <c:val>
            <c:numRef>
              <c:f>Sheet1!$B$57:$E$57</c:f>
              <c:numCache>
                <c:formatCode>0</c:formatCode>
                <c:ptCount val="4"/>
                <c:pt idx="0">
                  <c:v>29.465913113999996</c:v>
                </c:pt>
                <c:pt idx="1">
                  <c:v>29.259592542</c:v>
                </c:pt>
                <c:pt idx="2">
                  <c:v>29.957345777999997</c:v>
                </c:pt>
                <c:pt idx="3">
                  <c:v>31.042131978</c:v>
                </c:pt>
              </c:numCache>
            </c:numRef>
          </c:val>
          <c:extLst>
            <c:ext xmlns:c16="http://schemas.microsoft.com/office/drawing/2014/chart" uri="{C3380CC4-5D6E-409C-BE32-E72D297353CC}">
              <c16:uniqueId val="{00000001-347A-422F-861C-7C41B7AD6FD4}"/>
            </c:ext>
          </c:extLst>
        </c:ser>
        <c:ser>
          <c:idx val="2"/>
          <c:order val="2"/>
          <c:tx>
            <c:strRef>
              <c:f>Sheet1!$A$58</c:f>
              <c:strCache>
                <c:ptCount val="1"/>
                <c:pt idx="0">
                  <c:v>Total</c:v>
                </c:pt>
              </c:strCache>
            </c:strRef>
          </c:tx>
          <c:spPr>
            <a:solidFill>
              <a:schemeClr val="accent6"/>
            </a:solidFill>
            <a:ln>
              <a:noFill/>
            </a:ln>
            <a:effectLst/>
          </c:spPr>
          <c:invertIfNegative val="0"/>
          <c:dLbls>
            <c:dLbl>
              <c:idx val="0"/>
              <c:tx>
                <c:rich>
                  <a:bodyPr/>
                  <a:lstStyle/>
                  <a:p>
                    <a:fld id="{FDD632FA-97FF-4265-910C-68DE0CFA88E0}" type="VALUE">
                      <a:rPr lang="en-US" smtClean="0"/>
                      <a:pPr/>
                      <a:t>[VALUE]</a:t>
                    </a:fld>
                    <a:r>
                      <a:rPr lang="en-US"/>
                      <a:t>.42</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47A-422F-861C-7C41B7AD6FD4}"/>
                </c:ext>
              </c:extLst>
            </c:dLbl>
            <c:dLbl>
              <c:idx val="1"/>
              <c:tx>
                <c:rich>
                  <a:bodyPr/>
                  <a:lstStyle/>
                  <a:p>
                    <a:r>
                      <a:rPr lang="en-US"/>
                      <a:t>77.56</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47A-422F-861C-7C41B7AD6FD4}"/>
                </c:ext>
              </c:extLst>
            </c:dLbl>
            <c:dLbl>
              <c:idx val="2"/>
              <c:tx>
                <c:rich>
                  <a:bodyPr/>
                  <a:lstStyle/>
                  <a:p>
                    <a:r>
                      <a:rPr lang="en-US"/>
                      <a:t>75.05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47A-422F-861C-7C41B7AD6FD4}"/>
                </c:ext>
              </c:extLst>
            </c:dLbl>
            <c:dLbl>
              <c:idx val="3"/>
              <c:tx>
                <c:rich>
                  <a:bodyPr/>
                  <a:lstStyle/>
                  <a:p>
                    <a:r>
                      <a:rPr lang="en-US"/>
                      <a:t>82.64</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347A-422F-861C-7C41B7AD6FD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Sheet1!$B$55:$E$55</c:f>
              <c:strCache>
                <c:ptCount val="4"/>
                <c:pt idx="0">
                  <c:v>2021/22</c:v>
                </c:pt>
                <c:pt idx="1">
                  <c:v>2022/23</c:v>
                </c:pt>
                <c:pt idx="2">
                  <c:v>2023/24</c:v>
                </c:pt>
                <c:pt idx="3">
                  <c:v>2024/25*</c:v>
                </c:pt>
              </c:strCache>
            </c:strRef>
          </c:cat>
          <c:val>
            <c:numRef>
              <c:f>Sheet1!$B$58:$E$58</c:f>
              <c:numCache>
                <c:formatCode>0</c:formatCode>
                <c:ptCount val="4"/>
                <c:pt idx="0">
                  <c:v>78.415766801999993</c:v>
                </c:pt>
                <c:pt idx="1">
                  <c:v>77.558501022000002</c:v>
                </c:pt>
                <c:pt idx="2">
                  <c:v>75.051961559999981</c:v>
                </c:pt>
                <c:pt idx="3">
                  <c:v>82.643048568000026</c:v>
                </c:pt>
              </c:numCache>
            </c:numRef>
          </c:val>
          <c:extLst>
            <c:ext xmlns:c16="http://schemas.microsoft.com/office/drawing/2014/chart" uri="{C3380CC4-5D6E-409C-BE32-E72D297353CC}">
              <c16:uniqueId val="{00000002-347A-422F-861C-7C41B7AD6FD4}"/>
            </c:ext>
          </c:extLst>
        </c:ser>
        <c:dLbls>
          <c:showLegendKey val="0"/>
          <c:showVal val="0"/>
          <c:showCatName val="0"/>
          <c:showSerName val="0"/>
          <c:showPercent val="0"/>
          <c:showBubbleSize val="0"/>
        </c:dLbls>
        <c:gapWidth val="219"/>
        <c:overlap val="-27"/>
        <c:axId val="667126320"/>
        <c:axId val="667124880"/>
      </c:barChart>
      <c:catAx>
        <c:axId val="66712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667124880"/>
        <c:crosses val="autoZero"/>
        <c:auto val="1"/>
        <c:lblAlgn val="ctr"/>
        <c:lblOffset val="100"/>
        <c:noMultiLvlLbl val="0"/>
      </c:catAx>
      <c:valAx>
        <c:axId val="6671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667126320"/>
        <c:crosses val="autoZero"/>
        <c:crossBetween val="between"/>
      </c:valAx>
      <c:spPr>
        <a:noFill/>
        <a:ln>
          <a:noFill/>
        </a:ln>
        <a:effectLst/>
      </c:spPr>
    </c:plotArea>
    <c:legend>
      <c:legendPos val="b"/>
      <c:layout>
        <c:manualLayout>
          <c:xMode val="edge"/>
          <c:yMode val="edge"/>
          <c:x val="0.35556917466613369"/>
          <c:y val="0.92596779444396682"/>
          <c:w val="0.3321090007270322"/>
          <c:h val="5.9309886462325254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3710025427436284E-2"/>
          <c:y val="9.4352921753296959E-2"/>
          <c:w val="0.92819280944108207"/>
          <c:h val="0.78257942821688475"/>
        </c:manualLayout>
      </c:layout>
      <c:barChart>
        <c:barDir val="col"/>
        <c:grouping val="clustered"/>
        <c:varyColors val="0"/>
        <c:ser>
          <c:idx val="0"/>
          <c:order val="0"/>
          <c:tx>
            <c:strRef>
              <c:f>Graphs!$G$7</c:f>
              <c:strCache>
                <c:ptCount val="1"/>
                <c:pt idx="0">
                  <c:v>Planted Area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663300"/>
                    </a:solidFill>
                    <a:latin typeface="+mn-lt"/>
                    <a:ea typeface="+mn-ea"/>
                    <a:cs typeface="+mn-cs"/>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Graphs!$F$8:$F$18</c:f>
              <c:strCache>
                <c:ptCount val="11"/>
                <c:pt idx="0">
                  <c:v>1950-51</c:v>
                </c:pt>
                <c:pt idx="1">
                  <c:v>1960-61</c:v>
                </c:pt>
                <c:pt idx="2">
                  <c:v>1970-71</c:v>
                </c:pt>
                <c:pt idx="3">
                  <c:v>1980-81</c:v>
                </c:pt>
                <c:pt idx="4">
                  <c:v>1990-91</c:v>
                </c:pt>
                <c:pt idx="5">
                  <c:v>2000-01</c:v>
                </c:pt>
                <c:pt idx="6">
                  <c:v>2010-11</c:v>
                </c:pt>
                <c:pt idx="7">
                  <c:v>2020-21</c:v>
                </c:pt>
                <c:pt idx="8">
                  <c:v>2021-22</c:v>
                </c:pt>
                <c:pt idx="9">
                  <c:v>2022-23</c:v>
                </c:pt>
                <c:pt idx="10">
                  <c:v>2023-24</c:v>
                </c:pt>
              </c:strCache>
            </c:strRef>
          </c:cat>
          <c:val>
            <c:numRef>
              <c:f>Graphs!$G$8:$G$18</c:f>
              <c:numCache>
                <c:formatCode>General</c:formatCode>
                <c:ptCount val="11"/>
                <c:pt idx="0">
                  <c:v>92523</c:v>
                </c:pt>
                <c:pt idx="1">
                  <c:v>120320</c:v>
                </c:pt>
                <c:pt idx="2">
                  <c:v>135463</c:v>
                </c:pt>
                <c:pt idx="3">
                  <c:v>208269</c:v>
                </c:pt>
                <c:pt idx="4">
                  <c:v>270821</c:v>
                </c:pt>
                <c:pt idx="5">
                  <c:v>346716</c:v>
                </c:pt>
                <c:pt idx="6">
                  <c:v>404645</c:v>
                </c:pt>
                <c:pt idx="7">
                  <c:v>465365</c:v>
                </c:pt>
                <c:pt idx="8">
                  <c:v>471656</c:v>
                </c:pt>
                <c:pt idx="9">
                  <c:v>479669</c:v>
                </c:pt>
                <c:pt idx="10">
                  <c:v>489620</c:v>
                </c:pt>
              </c:numCache>
            </c:numRef>
          </c:val>
          <c:extLst>
            <c:ext xmlns:c16="http://schemas.microsoft.com/office/drawing/2014/chart" uri="{C3380CC4-5D6E-409C-BE32-E72D297353CC}">
              <c16:uniqueId val="{00000000-9506-463A-AE20-61E7C6585118}"/>
            </c:ext>
          </c:extLst>
        </c:ser>
        <c:ser>
          <c:idx val="1"/>
          <c:order val="1"/>
          <c:tx>
            <c:strRef>
              <c:f>Graphs!$H$7</c:f>
              <c:strCache>
                <c:ptCount val="1"/>
                <c:pt idx="0">
                  <c:v>Production</c:v>
                </c:pt>
              </c:strCache>
            </c:strRef>
          </c:tx>
          <c:spPr>
            <a:solidFill>
              <a:schemeClr val="accent4"/>
            </a:solidFill>
            <a:ln>
              <a:noFill/>
            </a:ln>
            <a:effectLst/>
          </c:spPr>
          <c:invertIfNegative val="0"/>
          <c:dLbls>
            <c:dLbl>
              <c:idx val="0"/>
              <c:layout>
                <c:manualLayout>
                  <c:x val="1.0796220175308938E-2"/>
                  <c:y val="-1.04575141871208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06-463A-AE20-61E7C6585118}"/>
                </c:ext>
              </c:extLst>
            </c:dLbl>
            <c:dLbl>
              <c:idx val="1"/>
              <c:layout>
                <c:manualLayout>
                  <c:x val="1.21457476972225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506-463A-AE20-61E7C6585118}"/>
                </c:ext>
              </c:extLst>
            </c:dLbl>
            <c:dLbl>
              <c:idx val="2"/>
              <c:layout>
                <c:manualLayout>
                  <c:x val="1.349527521913612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06-463A-AE20-61E7C6585118}"/>
                </c:ext>
              </c:extLst>
            </c:dLbl>
            <c:dLbl>
              <c:idx val="3"/>
              <c:layout>
                <c:manualLayout>
                  <c:x val="1.202808493257212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CF4-4112-9525-101C3092B71C}"/>
                </c:ext>
              </c:extLst>
            </c:dLbl>
            <c:dLbl>
              <c:idx val="4"/>
              <c:layout>
                <c:manualLayout>
                  <c:x val="1.2145747697222556E-2"/>
                  <c:y val="-5.228757093560373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506-463A-AE20-61E7C6585118}"/>
                </c:ext>
              </c:extLst>
            </c:dLbl>
            <c:dLbl>
              <c:idx val="5"/>
              <c:layout>
                <c:manualLayout>
                  <c:x val="8.0971651314817039E-3"/>
                  <c:y val="-9.585943933885027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06-463A-AE20-61E7C6585118}"/>
                </c:ext>
              </c:extLst>
            </c:dLbl>
            <c:dLbl>
              <c:idx val="6"/>
              <c:layout>
                <c:manualLayout>
                  <c:x val="1.349527521913617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506-463A-AE20-61E7C6585118}"/>
                </c:ext>
              </c:extLst>
            </c:dLbl>
            <c:dLbl>
              <c:idx val="7"/>
              <c:layout>
                <c:manualLayout>
                  <c:x val="1.2145747697222457E-2"/>
                  <c:y val="-1.0457514187120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06-463A-AE20-61E7C6585118}"/>
                </c:ext>
              </c:extLst>
            </c:dLbl>
            <c:dLbl>
              <c:idx val="8"/>
              <c:layout>
                <c:manualLayout>
                  <c:x val="1.3360052034772744E-2"/>
                  <c:y val="4.509992127029246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506-463A-AE20-61E7C6585118}"/>
                </c:ext>
              </c:extLst>
            </c:dLbl>
            <c:dLbl>
              <c:idx val="9"/>
              <c:layout>
                <c:manualLayout>
                  <c:x val="1.0796220175308938E-2"/>
                  <c:y val="-2.3529406921021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06-463A-AE20-61E7C6585118}"/>
                </c:ext>
              </c:extLst>
            </c:dLbl>
            <c:dLbl>
              <c:idx val="10"/>
              <c:layout>
                <c:manualLayout>
                  <c:x val="7.3464262855973701E-3"/>
                  <c:y val="-6.2484596518963605E-2"/>
                </c:manualLayout>
              </c:layout>
              <c:tx>
                <c:rich>
                  <a:bodyPr/>
                  <a:lstStyle/>
                  <a:p>
                    <a:r>
                      <a:rPr lang="en-US" dirty="0"/>
                      <a:t>360500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9506-463A-AE20-61E7C658511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633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Graphs!$F$8:$F$18</c:f>
              <c:strCache>
                <c:ptCount val="11"/>
                <c:pt idx="0">
                  <c:v>1950-51</c:v>
                </c:pt>
                <c:pt idx="1">
                  <c:v>1960-61</c:v>
                </c:pt>
                <c:pt idx="2">
                  <c:v>1970-71</c:v>
                </c:pt>
                <c:pt idx="3">
                  <c:v>1980-81</c:v>
                </c:pt>
                <c:pt idx="4">
                  <c:v>1990-91</c:v>
                </c:pt>
                <c:pt idx="5">
                  <c:v>2000-01</c:v>
                </c:pt>
                <c:pt idx="6">
                  <c:v>2010-11</c:v>
                </c:pt>
                <c:pt idx="7">
                  <c:v>2020-21</c:v>
                </c:pt>
                <c:pt idx="8">
                  <c:v>2021-22</c:v>
                </c:pt>
                <c:pt idx="9">
                  <c:v>2022-23</c:v>
                </c:pt>
                <c:pt idx="10">
                  <c:v>2023-24</c:v>
                </c:pt>
              </c:strCache>
            </c:strRef>
          </c:cat>
          <c:val>
            <c:numRef>
              <c:f>Graphs!$H$8:$H$18</c:f>
              <c:numCache>
                <c:formatCode>General</c:formatCode>
                <c:ptCount val="11"/>
                <c:pt idx="0">
                  <c:v>18893</c:v>
                </c:pt>
                <c:pt idx="1">
                  <c:v>68169</c:v>
                </c:pt>
                <c:pt idx="2">
                  <c:v>110231</c:v>
                </c:pt>
                <c:pt idx="3">
                  <c:v>118646</c:v>
                </c:pt>
                <c:pt idx="4">
                  <c:v>169726</c:v>
                </c:pt>
                <c:pt idx="5">
                  <c:v>301200</c:v>
                </c:pt>
                <c:pt idx="6">
                  <c:v>302000</c:v>
                </c:pt>
                <c:pt idx="7">
                  <c:v>334000</c:v>
                </c:pt>
                <c:pt idx="8">
                  <c:v>342000</c:v>
                </c:pt>
                <c:pt idx="9">
                  <c:v>352000</c:v>
                </c:pt>
                <c:pt idx="10">
                  <c:v>360000</c:v>
                </c:pt>
              </c:numCache>
            </c:numRef>
          </c:val>
          <c:extLst>
            <c:ext xmlns:c16="http://schemas.microsoft.com/office/drawing/2014/chart" uri="{C3380CC4-5D6E-409C-BE32-E72D297353CC}">
              <c16:uniqueId val="{0000000B-9506-463A-AE20-61E7C6585118}"/>
            </c:ext>
          </c:extLst>
        </c:ser>
        <c:dLbls>
          <c:showLegendKey val="0"/>
          <c:showVal val="0"/>
          <c:showCatName val="0"/>
          <c:showSerName val="0"/>
          <c:showPercent val="0"/>
          <c:showBubbleSize val="0"/>
        </c:dLbls>
        <c:gapWidth val="150"/>
        <c:axId val="326394256"/>
        <c:axId val="326382736"/>
      </c:barChart>
      <c:catAx>
        <c:axId val="3263942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rgbClr val="663300"/>
                </a:solidFill>
                <a:latin typeface="+mn-lt"/>
                <a:ea typeface="+mn-ea"/>
                <a:cs typeface="+mn-cs"/>
              </a:defRPr>
            </a:pPr>
            <a:endParaRPr lang="en-US"/>
          </a:p>
        </c:txPr>
        <c:crossAx val="326382736"/>
        <c:crosses val="autoZero"/>
        <c:auto val="1"/>
        <c:lblAlgn val="ctr"/>
        <c:lblOffset val="100"/>
        <c:noMultiLvlLbl val="0"/>
      </c:catAx>
      <c:valAx>
        <c:axId val="326382736"/>
        <c:scaling>
          <c:orientation val="minMax"/>
          <c:max val="50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rgbClr val="663300"/>
                </a:solidFill>
                <a:latin typeface="+mn-lt"/>
                <a:ea typeface="+mn-ea"/>
                <a:cs typeface="+mn-cs"/>
              </a:defRPr>
            </a:pPr>
            <a:endParaRPr lang="en-US"/>
          </a:p>
        </c:txPr>
        <c:crossAx val="32639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rgbClr val="6633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CC"/>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Sheet1!$D$2</c:f>
              <c:strCache>
                <c:ptCount val="1"/>
                <c:pt idx="0">
                  <c:v> Arabica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Sheet1!$C$3:$C$13</c:f>
              <c:strCache>
                <c:ptCount val="11"/>
                <c:pt idx="0">
                  <c:v>1950-51</c:v>
                </c:pt>
                <c:pt idx="1">
                  <c:v>1960-61</c:v>
                </c:pt>
                <c:pt idx="2">
                  <c:v>1970-71</c:v>
                </c:pt>
                <c:pt idx="3">
                  <c:v>1980-81</c:v>
                </c:pt>
                <c:pt idx="4">
                  <c:v>1990-91</c:v>
                </c:pt>
                <c:pt idx="5">
                  <c:v>2000-01</c:v>
                </c:pt>
                <c:pt idx="6">
                  <c:v>2010-11</c:v>
                </c:pt>
                <c:pt idx="7">
                  <c:v>2020-21</c:v>
                </c:pt>
                <c:pt idx="8">
                  <c:v>2021-22</c:v>
                </c:pt>
                <c:pt idx="9">
                  <c:v>2022-23</c:v>
                </c:pt>
                <c:pt idx="10">
                  <c:v>2023-24</c:v>
                </c:pt>
              </c:strCache>
            </c:strRef>
          </c:cat>
          <c:val>
            <c:numRef>
              <c:f>Sheet1!$D$3:$D$13</c:f>
              <c:numCache>
                <c:formatCode>0%</c:formatCode>
                <c:ptCount val="11"/>
                <c:pt idx="0">
                  <c:v>0.73</c:v>
                </c:pt>
                <c:pt idx="1">
                  <c:v>0.59</c:v>
                </c:pt>
                <c:pt idx="2">
                  <c:v>0.59</c:v>
                </c:pt>
                <c:pt idx="3">
                  <c:v>0.53</c:v>
                </c:pt>
                <c:pt idx="4">
                  <c:v>0.47</c:v>
                </c:pt>
                <c:pt idx="5">
                  <c:v>0.48</c:v>
                </c:pt>
                <c:pt idx="6">
                  <c:v>0.49</c:v>
                </c:pt>
                <c:pt idx="7">
                  <c:v>0.51</c:v>
                </c:pt>
                <c:pt idx="8">
                  <c:v>0.52</c:v>
                </c:pt>
                <c:pt idx="9">
                  <c:v>0.52</c:v>
                </c:pt>
                <c:pt idx="10">
                  <c:v>0.53</c:v>
                </c:pt>
              </c:numCache>
            </c:numRef>
          </c:val>
          <c:extLst>
            <c:ext xmlns:c16="http://schemas.microsoft.com/office/drawing/2014/chart" uri="{C3380CC4-5D6E-409C-BE32-E72D297353CC}">
              <c16:uniqueId val="{00000000-B086-41BF-A01E-6D0E264B326D}"/>
            </c:ext>
          </c:extLst>
        </c:ser>
        <c:ser>
          <c:idx val="1"/>
          <c:order val="1"/>
          <c:tx>
            <c:strRef>
              <c:f>Sheet1!$E$2</c:f>
              <c:strCache>
                <c:ptCount val="1"/>
                <c:pt idx="0">
                  <c:v> Robusta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Sheet1!$C$3:$C$13</c:f>
              <c:strCache>
                <c:ptCount val="11"/>
                <c:pt idx="0">
                  <c:v>1950-51</c:v>
                </c:pt>
                <c:pt idx="1">
                  <c:v>1960-61</c:v>
                </c:pt>
                <c:pt idx="2">
                  <c:v>1970-71</c:v>
                </c:pt>
                <c:pt idx="3">
                  <c:v>1980-81</c:v>
                </c:pt>
                <c:pt idx="4">
                  <c:v>1990-91</c:v>
                </c:pt>
                <c:pt idx="5">
                  <c:v>2000-01</c:v>
                </c:pt>
                <c:pt idx="6">
                  <c:v>2010-11</c:v>
                </c:pt>
                <c:pt idx="7">
                  <c:v>2020-21</c:v>
                </c:pt>
                <c:pt idx="8">
                  <c:v>2021-22</c:v>
                </c:pt>
                <c:pt idx="9">
                  <c:v>2022-23</c:v>
                </c:pt>
                <c:pt idx="10">
                  <c:v>2023-24</c:v>
                </c:pt>
              </c:strCache>
            </c:strRef>
          </c:cat>
          <c:val>
            <c:numRef>
              <c:f>Sheet1!$E$3:$E$13</c:f>
              <c:numCache>
                <c:formatCode>0%</c:formatCode>
                <c:ptCount val="11"/>
                <c:pt idx="0">
                  <c:v>0.27</c:v>
                </c:pt>
                <c:pt idx="1">
                  <c:v>0.41</c:v>
                </c:pt>
                <c:pt idx="2">
                  <c:v>0.41</c:v>
                </c:pt>
                <c:pt idx="3">
                  <c:v>0.47</c:v>
                </c:pt>
                <c:pt idx="4">
                  <c:v>0.53</c:v>
                </c:pt>
                <c:pt idx="5">
                  <c:v>0.52</c:v>
                </c:pt>
                <c:pt idx="6">
                  <c:v>0.51</c:v>
                </c:pt>
                <c:pt idx="7">
                  <c:v>0.49</c:v>
                </c:pt>
                <c:pt idx="8">
                  <c:v>0.48</c:v>
                </c:pt>
                <c:pt idx="9">
                  <c:v>0.48</c:v>
                </c:pt>
                <c:pt idx="10">
                  <c:v>0.47</c:v>
                </c:pt>
              </c:numCache>
            </c:numRef>
          </c:val>
          <c:extLst>
            <c:ext xmlns:c16="http://schemas.microsoft.com/office/drawing/2014/chart" uri="{C3380CC4-5D6E-409C-BE32-E72D297353CC}">
              <c16:uniqueId val="{00000001-B086-41BF-A01E-6D0E264B326D}"/>
            </c:ext>
          </c:extLst>
        </c:ser>
        <c:dLbls>
          <c:showLegendKey val="0"/>
          <c:showVal val="0"/>
          <c:showCatName val="0"/>
          <c:showSerName val="0"/>
          <c:showPercent val="0"/>
          <c:showBubbleSize val="0"/>
        </c:dLbls>
        <c:gapWidth val="150"/>
        <c:overlap val="100"/>
        <c:axId val="869352496"/>
        <c:axId val="869351536"/>
      </c:barChart>
      <c:catAx>
        <c:axId val="86935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869351536"/>
        <c:crosses val="autoZero"/>
        <c:auto val="1"/>
        <c:lblAlgn val="ctr"/>
        <c:lblOffset val="100"/>
        <c:noMultiLvlLbl val="0"/>
      </c:catAx>
      <c:valAx>
        <c:axId val="86935153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869352496"/>
        <c:crosses val="autoZero"/>
        <c:crossBetween val="between"/>
      </c:valAx>
      <c:spPr>
        <a:noFill/>
        <a:ln>
          <a:noFill/>
        </a:ln>
        <a:effectLst/>
      </c:spPr>
    </c:plotArea>
    <c:legend>
      <c:legendPos val="b"/>
      <c:layout>
        <c:manualLayout>
          <c:xMode val="edge"/>
          <c:yMode val="edge"/>
          <c:x val="0.27501636696421772"/>
          <c:y val="0.91094843166441464"/>
          <c:w val="0.37598646953493997"/>
          <c:h val="6.5693900522083723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Sheet2!$C$2</c:f>
              <c:strCache>
                <c:ptCount val="1"/>
                <c:pt idx="0">
                  <c:v>Arabica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Sheet2!$B$3:$B$13</c:f>
              <c:strCache>
                <c:ptCount val="11"/>
                <c:pt idx="0">
                  <c:v>1950-1951</c:v>
                </c:pt>
                <c:pt idx="1">
                  <c:v>1960-1961</c:v>
                </c:pt>
                <c:pt idx="2">
                  <c:v>1970-1971</c:v>
                </c:pt>
                <c:pt idx="3">
                  <c:v>1980-1981</c:v>
                </c:pt>
                <c:pt idx="4">
                  <c:v>1990-1991</c:v>
                </c:pt>
                <c:pt idx="5">
                  <c:v>2000-2001 </c:v>
                </c:pt>
                <c:pt idx="6">
                  <c:v>2010-2011</c:v>
                </c:pt>
                <c:pt idx="7">
                  <c:v>2020-2021</c:v>
                </c:pt>
                <c:pt idx="8">
                  <c:v>2021-2022</c:v>
                </c:pt>
                <c:pt idx="9">
                  <c:v>2022-2023</c:v>
                </c:pt>
                <c:pt idx="10">
                  <c:v>2023-2024</c:v>
                </c:pt>
              </c:strCache>
            </c:strRef>
          </c:cat>
          <c:val>
            <c:numRef>
              <c:f>Sheet2!$C$3:$C$13</c:f>
              <c:numCache>
                <c:formatCode>0%</c:formatCode>
                <c:ptCount val="11"/>
                <c:pt idx="0">
                  <c:v>0.82</c:v>
                </c:pt>
                <c:pt idx="1">
                  <c:v>0.57999999999999996</c:v>
                </c:pt>
                <c:pt idx="2">
                  <c:v>0.53</c:v>
                </c:pt>
                <c:pt idx="3">
                  <c:v>0.52</c:v>
                </c:pt>
                <c:pt idx="4">
                  <c:v>0.46</c:v>
                </c:pt>
                <c:pt idx="5">
                  <c:v>0.35</c:v>
                </c:pt>
                <c:pt idx="6">
                  <c:v>0.31</c:v>
                </c:pt>
                <c:pt idx="7">
                  <c:v>0.3</c:v>
                </c:pt>
                <c:pt idx="8">
                  <c:v>0.28000000000000003</c:v>
                </c:pt>
                <c:pt idx="9">
                  <c:v>0.28000000000000003</c:v>
                </c:pt>
                <c:pt idx="10">
                  <c:v>0.28000000000000003</c:v>
                </c:pt>
              </c:numCache>
            </c:numRef>
          </c:val>
          <c:extLst>
            <c:ext xmlns:c16="http://schemas.microsoft.com/office/drawing/2014/chart" uri="{C3380CC4-5D6E-409C-BE32-E72D297353CC}">
              <c16:uniqueId val="{00000000-95C8-4C8A-8B67-41F1DB843E75}"/>
            </c:ext>
          </c:extLst>
        </c:ser>
        <c:ser>
          <c:idx val="1"/>
          <c:order val="1"/>
          <c:tx>
            <c:strRef>
              <c:f>Sheet2!$D$2</c:f>
              <c:strCache>
                <c:ptCount val="1"/>
                <c:pt idx="0">
                  <c:v>Robusta</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Sheet2!$B$3:$B$13</c:f>
              <c:strCache>
                <c:ptCount val="11"/>
                <c:pt idx="0">
                  <c:v>1950-1951</c:v>
                </c:pt>
                <c:pt idx="1">
                  <c:v>1960-1961</c:v>
                </c:pt>
                <c:pt idx="2">
                  <c:v>1970-1971</c:v>
                </c:pt>
                <c:pt idx="3">
                  <c:v>1980-1981</c:v>
                </c:pt>
                <c:pt idx="4">
                  <c:v>1990-1991</c:v>
                </c:pt>
                <c:pt idx="5">
                  <c:v>2000-2001 </c:v>
                </c:pt>
                <c:pt idx="6">
                  <c:v>2010-2011</c:v>
                </c:pt>
                <c:pt idx="7">
                  <c:v>2020-2021</c:v>
                </c:pt>
                <c:pt idx="8">
                  <c:v>2021-2022</c:v>
                </c:pt>
                <c:pt idx="9">
                  <c:v>2022-2023</c:v>
                </c:pt>
                <c:pt idx="10">
                  <c:v>2023-2024</c:v>
                </c:pt>
              </c:strCache>
            </c:strRef>
          </c:cat>
          <c:val>
            <c:numRef>
              <c:f>Sheet2!$D$3:$D$13</c:f>
              <c:numCache>
                <c:formatCode>0%</c:formatCode>
                <c:ptCount val="11"/>
                <c:pt idx="0">
                  <c:v>0.18</c:v>
                </c:pt>
                <c:pt idx="1">
                  <c:v>0.42</c:v>
                </c:pt>
                <c:pt idx="2">
                  <c:v>0.47</c:v>
                </c:pt>
                <c:pt idx="3">
                  <c:v>0.48</c:v>
                </c:pt>
                <c:pt idx="4">
                  <c:v>0.54</c:v>
                </c:pt>
                <c:pt idx="5">
                  <c:v>0.65</c:v>
                </c:pt>
                <c:pt idx="6">
                  <c:v>0.69</c:v>
                </c:pt>
                <c:pt idx="7">
                  <c:v>0.7</c:v>
                </c:pt>
                <c:pt idx="8">
                  <c:v>0.72</c:v>
                </c:pt>
                <c:pt idx="9">
                  <c:v>0.72</c:v>
                </c:pt>
                <c:pt idx="10">
                  <c:v>0.72</c:v>
                </c:pt>
              </c:numCache>
            </c:numRef>
          </c:val>
          <c:extLst>
            <c:ext xmlns:c16="http://schemas.microsoft.com/office/drawing/2014/chart" uri="{C3380CC4-5D6E-409C-BE32-E72D297353CC}">
              <c16:uniqueId val="{00000001-95C8-4C8A-8B67-41F1DB843E75}"/>
            </c:ext>
          </c:extLst>
        </c:ser>
        <c:dLbls>
          <c:showLegendKey val="0"/>
          <c:showVal val="0"/>
          <c:showCatName val="0"/>
          <c:showSerName val="0"/>
          <c:showPercent val="0"/>
          <c:showBubbleSize val="0"/>
        </c:dLbls>
        <c:gapWidth val="150"/>
        <c:overlap val="100"/>
        <c:axId val="830497680"/>
        <c:axId val="830496720"/>
      </c:barChart>
      <c:catAx>
        <c:axId val="83049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830496720"/>
        <c:crosses val="autoZero"/>
        <c:auto val="1"/>
        <c:lblAlgn val="ctr"/>
        <c:lblOffset val="100"/>
        <c:noMultiLvlLbl val="0"/>
      </c:catAx>
      <c:valAx>
        <c:axId val="83049672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83049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showDLblsOverMax val="0"/>
  </c:chart>
  <c:spPr>
    <a:noFill/>
    <a:ln>
      <a:noFill/>
    </a:ln>
    <a:effectLst/>
  </c:spPr>
  <c:txPr>
    <a:bodyPr/>
    <a:lstStyle/>
    <a:p>
      <a:pPr>
        <a:defRPr sz="1400">
          <a:latin typeface="Calisto MT" panose="02040603050505030304" pitchFamily="18"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60426837863018"/>
          <c:y val="0.13117591395645567"/>
          <c:w val="0.83357633543024956"/>
          <c:h val="0.78677895339530879"/>
        </c:manualLayout>
      </c:layout>
      <c:barChart>
        <c:barDir val="col"/>
        <c:grouping val="clustered"/>
        <c:varyColors val="0"/>
        <c:ser>
          <c:idx val="0"/>
          <c:order val="0"/>
          <c:tx>
            <c:strRef>
              <c:f>Graphs!$G$46</c:f>
              <c:strCache>
                <c:ptCount val="1"/>
                <c:pt idx="0">
                  <c:v>Export Quantity in MT</c:v>
                </c:pt>
              </c:strCache>
            </c:strRef>
          </c:tx>
          <c:spPr>
            <a:solidFill>
              <a:schemeClr val="accent3">
                <a:lumMod val="75000"/>
              </a:schemeClr>
            </a:solidFill>
            <a:ln>
              <a:noFill/>
            </a:ln>
            <a:effectLst/>
          </c:spPr>
          <c:invertIfNegative val="0"/>
          <c:dLbls>
            <c:dLbl>
              <c:idx val="10"/>
              <c:tx>
                <c:rich>
                  <a:bodyPr/>
                  <a:lstStyle/>
                  <a:p>
                    <a:r>
                      <a:rPr lang="en-US"/>
                      <a:t>383653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D63-44D2-AC80-6FB55AB01B3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633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Graphs!$F$47:$F$57</c:f>
              <c:strCache>
                <c:ptCount val="11"/>
                <c:pt idx="0">
                  <c:v>1950-51</c:v>
                </c:pt>
                <c:pt idx="1">
                  <c:v>1960-61</c:v>
                </c:pt>
                <c:pt idx="2">
                  <c:v>1970-71</c:v>
                </c:pt>
                <c:pt idx="3">
                  <c:v>1980-81</c:v>
                </c:pt>
                <c:pt idx="4">
                  <c:v>1990-91</c:v>
                </c:pt>
                <c:pt idx="5">
                  <c:v>2000-01</c:v>
                </c:pt>
                <c:pt idx="6">
                  <c:v>2010-11</c:v>
                </c:pt>
                <c:pt idx="7">
                  <c:v>2020-21</c:v>
                </c:pt>
                <c:pt idx="8">
                  <c:v>2021-22</c:v>
                </c:pt>
                <c:pt idx="9">
                  <c:v>2022-23</c:v>
                </c:pt>
                <c:pt idx="10">
                  <c:v>2023-24</c:v>
                </c:pt>
              </c:strCache>
            </c:strRef>
          </c:cat>
          <c:val>
            <c:numRef>
              <c:f>Graphs!$G$47:$G$57</c:f>
              <c:numCache>
                <c:formatCode>General</c:formatCode>
                <c:ptCount val="11"/>
                <c:pt idx="0">
                  <c:v>2720</c:v>
                </c:pt>
                <c:pt idx="1">
                  <c:v>19689</c:v>
                </c:pt>
                <c:pt idx="2">
                  <c:v>32189</c:v>
                </c:pt>
                <c:pt idx="3">
                  <c:v>87334</c:v>
                </c:pt>
                <c:pt idx="4">
                  <c:v>100110</c:v>
                </c:pt>
                <c:pt idx="5">
                  <c:v>246908</c:v>
                </c:pt>
                <c:pt idx="6">
                  <c:v>299778</c:v>
                </c:pt>
                <c:pt idx="7">
                  <c:v>310647</c:v>
                </c:pt>
                <c:pt idx="8">
                  <c:v>413942</c:v>
                </c:pt>
                <c:pt idx="9">
                  <c:v>396346</c:v>
                </c:pt>
                <c:pt idx="10">
                  <c:v>388000</c:v>
                </c:pt>
              </c:numCache>
            </c:numRef>
          </c:val>
          <c:extLst>
            <c:ext xmlns:c16="http://schemas.microsoft.com/office/drawing/2014/chart" uri="{C3380CC4-5D6E-409C-BE32-E72D297353CC}">
              <c16:uniqueId val="{00000001-8D63-44D2-AC80-6FB55AB01B38}"/>
            </c:ext>
          </c:extLst>
        </c:ser>
        <c:dLbls>
          <c:showLegendKey val="0"/>
          <c:showVal val="0"/>
          <c:showCatName val="0"/>
          <c:showSerName val="0"/>
          <c:showPercent val="0"/>
          <c:showBubbleSize val="0"/>
        </c:dLbls>
        <c:gapWidth val="219"/>
        <c:overlap val="-27"/>
        <c:axId val="115099032"/>
        <c:axId val="115099416"/>
      </c:barChart>
      <c:catAx>
        <c:axId val="115099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rgbClr val="663300"/>
                </a:solidFill>
                <a:latin typeface="+mn-lt"/>
                <a:ea typeface="+mn-ea"/>
                <a:cs typeface="+mn-cs"/>
              </a:defRPr>
            </a:pPr>
            <a:endParaRPr lang="en-US"/>
          </a:p>
        </c:txPr>
        <c:crossAx val="115099416"/>
        <c:crosses val="autoZero"/>
        <c:auto val="1"/>
        <c:lblAlgn val="ctr"/>
        <c:lblOffset val="100"/>
        <c:noMultiLvlLbl val="0"/>
      </c:catAx>
      <c:valAx>
        <c:axId val="11509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rgbClr val="663300"/>
                </a:solidFill>
                <a:latin typeface="+mn-lt"/>
                <a:ea typeface="+mn-ea"/>
                <a:cs typeface="+mn-cs"/>
              </a:defRPr>
            </a:pPr>
            <a:endParaRPr lang="en-US"/>
          </a:p>
        </c:txPr>
        <c:crossAx val="1150990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CC"/>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'Coffee Exports'!$D$2</c:f>
              <c:strCache>
                <c:ptCount val="1"/>
                <c:pt idx="0">
                  <c:v>Value USD million</c:v>
                </c:pt>
              </c:strCache>
            </c:strRef>
          </c:tx>
          <c:spPr>
            <a:solidFill>
              <a:srgbClr val="4D240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'Coffee Exports'!$C$3:$C$13</c:f>
              <c:strCache>
                <c:ptCount val="11"/>
                <c:pt idx="0">
                  <c:v>1950-51</c:v>
                </c:pt>
                <c:pt idx="1">
                  <c:v>1960-61</c:v>
                </c:pt>
                <c:pt idx="2">
                  <c:v>1970-71</c:v>
                </c:pt>
                <c:pt idx="3">
                  <c:v>1980-81</c:v>
                </c:pt>
                <c:pt idx="4">
                  <c:v>1990-91</c:v>
                </c:pt>
                <c:pt idx="5">
                  <c:v>2000-01</c:v>
                </c:pt>
                <c:pt idx="6">
                  <c:v>2010-11</c:v>
                </c:pt>
                <c:pt idx="7">
                  <c:v>2020-21</c:v>
                </c:pt>
                <c:pt idx="8">
                  <c:v>2021-22</c:v>
                </c:pt>
                <c:pt idx="9">
                  <c:v>2022-23</c:v>
                </c:pt>
                <c:pt idx="10">
                  <c:v>2023-24</c:v>
                </c:pt>
              </c:strCache>
            </c:strRef>
          </c:cat>
          <c:val>
            <c:numRef>
              <c:f>'Coffee Exports'!$D$3:$D$13</c:f>
              <c:numCache>
                <c:formatCode>0</c:formatCode>
                <c:ptCount val="11"/>
                <c:pt idx="0">
                  <c:v>2.8361344537815132</c:v>
                </c:pt>
                <c:pt idx="1">
                  <c:v>15.168067226890754</c:v>
                </c:pt>
                <c:pt idx="2">
                  <c:v>33.480000000000004</c:v>
                </c:pt>
                <c:pt idx="3">
                  <c:v>270.57098063015246</c:v>
                </c:pt>
                <c:pt idx="4">
                  <c:v>155.49412577747063</c:v>
                </c:pt>
                <c:pt idx="5">
                  <c:v>242.87</c:v>
                </c:pt>
                <c:pt idx="6">
                  <c:v>730.78000000000031</c:v>
                </c:pt>
                <c:pt idx="7">
                  <c:v>735</c:v>
                </c:pt>
                <c:pt idx="8">
                  <c:v>1016</c:v>
                </c:pt>
                <c:pt idx="9">
                  <c:v>1146</c:v>
                </c:pt>
                <c:pt idx="10">
                  <c:v>1286</c:v>
                </c:pt>
              </c:numCache>
            </c:numRef>
          </c:val>
          <c:extLst>
            <c:ext xmlns:c16="http://schemas.microsoft.com/office/drawing/2014/chart" uri="{C3380CC4-5D6E-409C-BE32-E72D297353CC}">
              <c16:uniqueId val="{00000000-34D2-4C24-A72F-4B84B34ABCF9}"/>
            </c:ext>
          </c:extLst>
        </c:ser>
        <c:dLbls>
          <c:showLegendKey val="0"/>
          <c:showVal val="0"/>
          <c:showCatName val="0"/>
          <c:showSerName val="0"/>
          <c:showPercent val="0"/>
          <c:showBubbleSize val="0"/>
        </c:dLbls>
        <c:gapWidth val="219"/>
        <c:overlap val="-27"/>
        <c:axId val="115128952"/>
        <c:axId val="115129336"/>
      </c:barChart>
      <c:catAx>
        <c:axId val="11512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15129336"/>
        <c:crosses val="autoZero"/>
        <c:auto val="1"/>
        <c:lblAlgn val="ctr"/>
        <c:lblOffset val="100"/>
        <c:noMultiLvlLbl val="0"/>
      </c:catAx>
      <c:valAx>
        <c:axId val="115129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11512895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496758132173502E-2"/>
          <c:y val="0.14387157695939568"/>
          <c:w val="0.93064954145463263"/>
          <c:h val="0.68587956250511295"/>
        </c:manualLayout>
      </c:layout>
      <c:barChart>
        <c:barDir val="col"/>
        <c:grouping val="clustered"/>
        <c:varyColors val="0"/>
        <c:ser>
          <c:idx val="0"/>
          <c:order val="0"/>
          <c:tx>
            <c:strRef>
              <c:f>Sheet1!$E$2</c:f>
              <c:strCache>
                <c:ptCount val="1"/>
                <c:pt idx="0">
                  <c:v>Green Coffee</c:v>
                </c:pt>
              </c:strCache>
            </c:strRef>
          </c:tx>
          <c:spPr>
            <a:solidFill>
              <a:schemeClr val="accent1"/>
            </a:solidFill>
            <a:ln>
              <a:noFill/>
            </a:ln>
            <a:effectLst/>
          </c:spPr>
          <c:invertIfNegative val="0"/>
          <c:dLbls>
            <c:dLbl>
              <c:idx val="6"/>
              <c:tx>
                <c:rich>
                  <a:bodyPr/>
                  <a:lstStyle/>
                  <a:p>
                    <a:r>
                      <a:rPr lang="en-US" dirty="0"/>
                      <a:t>218935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34E-40E8-95BB-A8DA2256D311}"/>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Sheet1!$D$3:$D$9</c:f>
              <c:strCache>
                <c:ptCount val="7"/>
                <c:pt idx="0">
                  <c:v>1991-92</c:v>
                </c:pt>
                <c:pt idx="1">
                  <c:v>2000-01</c:v>
                </c:pt>
                <c:pt idx="2">
                  <c:v>2010-11</c:v>
                </c:pt>
                <c:pt idx="3">
                  <c:v>2020-21</c:v>
                </c:pt>
                <c:pt idx="4">
                  <c:v>2021-22</c:v>
                </c:pt>
                <c:pt idx="5">
                  <c:v>2022-23</c:v>
                </c:pt>
                <c:pt idx="6">
                  <c:v>2023-24</c:v>
                </c:pt>
              </c:strCache>
            </c:strRef>
          </c:cat>
          <c:val>
            <c:numRef>
              <c:f>Sheet1!$E$3:$E$9</c:f>
              <c:numCache>
                <c:formatCode>0</c:formatCode>
                <c:ptCount val="7"/>
                <c:pt idx="0">
                  <c:v>104395</c:v>
                </c:pt>
                <c:pt idx="1">
                  <c:v>193089</c:v>
                </c:pt>
                <c:pt idx="2">
                  <c:v>207010.5</c:v>
                </c:pt>
                <c:pt idx="3">
                  <c:v>191792.59999999998</c:v>
                </c:pt>
                <c:pt idx="4">
                  <c:v>271512</c:v>
                </c:pt>
                <c:pt idx="5">
                  <c:v>237092.2</c:v>
                </c:pt>
                <c:pt idx="6">
                  <c:v>223136.54599999997</c:v>
                </c:pt>
              </c:numCache>
            </c:numRef>
          </c:val>
          <c:extLst>
            <c:ext xmlns:c16="http://schemas.microsoft.com/office/drawing/2014/chart" uri="{C3380CC4-5D6E-409C-BE32-E72D297353CC}">
              <c16:uniqueId val="{00000001-134E-40E8-95BB-A8DA2256D311}"/>
            </c:ext>
          </c:extLst>
        </c:ser>
        <c:ser>
          <c:idx val="1"/>
          <c:order val="1"/>
          <c:tx>
            <c:strRef>
              <c:f>Sheet1!$F$2</c:f>
              <c:strCache>
                <c:ptCount val="1"/>
                <c:pt idx="0">
                  <c:v>Value Added Coffee</c:v>
                </c:pt>
              </c:strCache>
            </c:strRef>
          </c:tx>
          <c:spPr>
            <a:solidFill>
              <a:schemeClr val="accent2"/>
            </a:solidFill>
            <a:ln>
              <a:noFill/>
            </a:ln>
            <a:effectLst/>
          </c:spPr>
          <c:invertIfNegative val="0"/>
          <c:dLbls>
            <c:dLbl>
              <c:idx val="6"/>
              <c:tx>
                <c:rich>
                  <a:bodyPr/>
                  <a:lstStyle/>
                  <a:p>
                    <a:r>
                      <a:rPr lang="en-US"/>
                      <a:t>147930</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34E-40E8-95BB-A8DA2256D311}"/>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Sheet1!$D$3:$D$9</c:f>
              <c:strCache>
                <c:ptCount val="7"/>
                <c:pt idx="0">
                  <c:v>1991-92</c:v>
                </c:pt>
                <c:pt idx="1">
                  <c:v>2000-01</c:v>
                </c:pt>
                <c:pt idx="2">
                  <c:v>2010-11</c:v>
                </c:pt>
                <c:pt idx="3">
                  <c:v>2020-21</c:v>
                </c:pt>
                <c:pt idx="4">
                  <c:v>2021-22</c:v>
                </c:pt>
                <c:pt idx="5">
                  <c:v>2022-23</c:v>
                </c:pt>
                <c:pt idx="6">
                  <c:v>2023-24</c:v>
                </c:pt>
              </c:strCache>
            </c:strRef>
          </c:cat>
          <c:val>
            <c:numRef>
              <c:f>Sheet1!$F$3:$F$9</c:f>
              <c:numCache>
                <c:formatCode>0</c:formatCode>
                <c:ptCount val="7"/>
                <c:pt idx="0">
                  <c:v>4838</c:v>
                </c:pt>
                <c:pt idx="1">
                  <c:v>49723</c:v>
                </c:pt>
                <c:pt idx="2">
                  <c:v>77755</c:v>
                </c:pt>
                <c:pt idx="3">
                  <c:v>101283</c:v>
                </c:pt>
                <c:pt idx="4">
                  <c:v>122337</c:v>
                </c:pt>
                <c:pt idx="5">
                  <c:v>140468</c:v>
                </c:pt>
                <c:pt idx="6">
                  <c:v>148075</c:v>
                </c:pt>
              </c:numCache>
            </c:numRef>
          </c:val>
          <c:extLst>
            <c:ext xmlns:c16="http://schemas.microsoft.com/office/drawing/2014/chart" uri="{C3380CC4-5D6E-409C-BE32-E72D297353CC}">
              <c16:uniqueId val="{00000003-134E-40E8-95BB-A8DA2256D311}"/>
            </c:ext>
          </c:extLst>
        </c:ser>
        <c:ser>
          <c:idx val="2"/>
          <c:order val="2"/>
          <c:tx>
            <c:strRef>
              <c:f>Sheet1!$G$2</c:f>
              <c:strCache>
                <c:ptCount val="1"/>
                <c:pt idx="0">
                  <c:v>Specialty Coffee</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Sheet1!$D$3:$D$9</c:f>
              <c:strCache>
                <c:ptCount val="7"/>
                <c:pt idx="0">
                  <c:v>1991-92</c:v>
                </c:pt>
                <c:pt idx="1">
                  <c:v>2000-01</c:v>
                </c:pt>
                <c:pt idx="2">
                  <c:v>2010-11</c:v>
                </c:pt>
                <c:pt idx="3">
                  <c:v>2020-21</c:v>
                </c:pt>
                <c:pt idx="4">
                  <c:v>2021-22</c:v>
                </c:pt>
                <c:pt idx="5">
                  <c:v>2022-23</c:v>
                </c:pt>
                <c:pt idx="6">
                  <c:v>2023-24</c:v>
                </c:pt>
              </c:strCache>
            </c:strRef>
          </c:cat>
          <c:val>
            <c:numRef>
              <c:f>Sheet1!$G$3:$G$9</c:f>
              <c:numCache>
                <c:formatCode>0</c:formatCode>
                <c:ptCount val="7"/>
                <c:pt idx="0">
                  <c:v>2219</c:v>
                </c:pt>
                <c:pt idx="1">
                  <c:v>4097</c:v>
                </c:pt>
                <c:pt idx="2">
                  <c:v>15012.5</c:v>
                </c:pt>
                <c:pt idx="3">
                  <c:v>17571.400000000001</c:v>
                </c:pt>
                <c:pt idx="4">
                  <c:v>20093</c:v>
                </c:pt>
                <c:pt idx="5">
                  <c:v>18785.800000000003</c:v>
                </c:pt>
                <c:pt idx="6">
                  <c:v>16788.454000000005</c:v>
                </c:pt>
              </c:numCache>
            </c:numRef>
          </c:val>
          <c:extLst>
            <c:ext xmlns:c16="http://schemas.microsoft.com/office/drawing/2014/chart" uri="{C3380CC4-5D6E-409C-BE32-E72D297353CC}">
              <c16:uniqueId val="{00000004-134E-40E8-95BB-A8DA2256D311}"/>
            </c:ext>
          </c:extLst>
        </c:ser>
        <c:dLbls>
          <c:showLegendKey val="0"/>
          <c:showVal val="0"/>
          <c:showCatName val="0"/>
          <c:showSerName val="0"/>
          <c:showPercent val="0"/>
          <c:showBubbleSize val="0"/>
        </c:dLbls>
        <c:gapWidth val="219"/>
        <c:overlap val="-27"/>
        <c:axId val="10575584"/>
        <c:axId val="10574016"/>
      </c:barChart>
      <c:catAx>
        <c:axId val="1057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0574016"/>
        <c:crosses val="autoZero"/>
        <c:auto val="1"/>
        <c:lblAlgn val="ctr"/>
        <c:lblOffset val="100"/>
        <c:noMultiLvlLbl val="0"/>
      </c:catAx>
      <c:valAx>
        <c:axId val="10574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57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Sheet1!$E$2</c:f>
              <c:strCache>
                <c:ptCount val="1"/>
                <c:pt idx="0">
                  <c:v>Arabica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Sheet1!$D$3:$D$9</c:f>
              <c:strCache>
                <c:ptCount val="7"/>
                <c:pt idx="0">
                  <c:v>Karnataka</c:v>
                </c:pt>
                <c:pt idx="1">
                  <c:v>Kerala</c:v>
                </c:pt>
                <c:pt idx="2">
                  <c:v>Tamil Nadu</c:v>
                </c:pt>
                <c:pt idx="3">
                  <c:v>Andhra Pradesh</c:v>
                </c:pt>
                <c:pt idx="4">
                  <c:v>Odisha</c:v>
                </c:pt>
                <c:pt idx="5">
                  <c:v>North Eastern Region</c:v>
                </c:pt>
                <c:pt idx="6">
                  <c:v>Total</c:v>
                </c:pt>
              </c:strCache>
            </c:strRef>
          </c:cat>
          <c:val>
            <c:numRef>
              <c:f>Sheet1!$E$3:$E$9</c:f>
              <c:numCache>
                <c:formatCode>0%</c:formatCode>
                <c:ptCount val="7"/>
                <c:pt idx="0">
                  <c:v>0.28653638416969457</c:v>
                </c:pt>
                <c:pt idx="1">
                  <c:v>2.7118644067796609E-2</c:v>
                </c:pt>
                <c:pt idx="2">
                  <c:v>0.71613236814891412</c:v>
                </c:pt>
                <c:pt idx="3">
                  <c:v>0.9967239967239967</c:v>
                </c:pt>
                <c:pt idx="4">
                  <c:v>1</c:v>
                </c:pt>
                <c:pt idx="5">
                  <c:v>0.4375</c:v>
                </c:pt>
                <c:pt idx="6">
                  <c:v>0.28155339805825241</c:v>
                </c:pt>
              </c:numCache>
            </c:numRef>
          </c:val>
          <c:extLst>
            <c:ext xmlns:c16="http://schemas.microsoft.com/office/drawing/2014/chart" uri="{C3380CC4-5D6E-409C-BE32-E72D297353CC}">
              <c16:uniqueId val="{00000000-289F-48AF-9121-13BBCE464DA6}"/>
            </c:ext>
          </c:extLst>
        </c:ser>
        <c:ser>
          <c:idx val="1"/>
          <c:order val="1"/>
          <c:tx>
            <c:strRef>
              <c:f>Sheet1!$F$2</c:f>
              <c:strCache>
                <c:ptCount val="1"/>
                <c:pt idx="0">
                  <c:v>Robusta</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Sheet1!$D$3:$D$9</c:f>
              <c:strCache>
                <c:ptCount val="7"/>
                <c:pt idx="0">
                  <c:v>Karnataka</c:v>
                </c:pt>
                <c:pt idx="1">
                  <c:v>Kerala</c:v>
                </c:pt>
                <c:pt idx="2">
                  <c:v>Tamil Nadu</c:v>
                </c:pt>
                <c:pt idx="3">
                  <c:v>Andhra Pradesh</c:v>
                </c:pt>
                <c:pt idx="4">
                  <c:v>Odisha</c:v>
                </c:pt>
                <c:pt idx="5">
                  <c:v>North Eastern Region</c:v>
                </c:pt>
                <c:pt idx="6">
                  <c:v>Total</c:v>
                </c:pt>
              </c:strCache>
            </c:strRef>
          </c:cat>
          <c:val>
            <c:numRef>
              <c:f>Sheet1!$F$3:$F$9</c:f>
              <c:numCache>
                <c:formatCode>0%</c:formatCode>
                <c:ptCount val="7"/>
                <c:pt idx="0">
                  <c:v>0.71346361583030538</c:v>
                </c:pt>
                <c:pt idx="1">
                  <c:v>0.97288135593220337</c:v>
                </c:pt>
                <c:pt idx="2">
                  <c:v>0.28386763185108582</c:v>
                </c:pt>
                <c:pt idx="3">
                  <c:v>3.2760032760032762E-3</c:v>
                </c:pt>
                <c:pt idx="4">
                  <c:v>0</c:v>
                </c:pt>
                <c:pt idx="5">
                  <c:v>0.5625</c:v>
                </c:pt>
                <c:pt idx="6">
                  <c:v>0.71844660194174759</c:v>
                </c:pt>
              </c:numCache>
            </c:numRef>
          </c:val>
          <c:extLst>
            <c:ext xmlns:c16="http://schemas.microsoft.com/office/drawing/2014/chart" uri="{C3380CC4-5D6E-409C-BE32-E72D297353CC}">
              <c16:uniqueId val="{00000001-289F-48AF-9121-13BBCE464DA6}"/>
            </c:ext>
          </c:extLst>
        </c:ser>
        <c:dLbls>
          <c:showLegendKey val="0"/>
          <c:showVal val="0"/>
          <c:showCatName val="0"/>
          <c:showSerName val="0"/>
          <c:showPercent val="0"/>
          <c:showBubbleSize val="0"/>
        </c:dLbls>
        <c:gapWidth val="150"/>
        <c:overlap val="100"/>
        <c:axId val="830181584"/>
        <c:axId val="830182544"/>
      </c:barChart>
      <c:catAx>
        <c:axId val="830181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830182544"/>
        <c:crosses val="autoZero"/>
        <c:auto val="1"/>
        <c:lblAlgn val="ctr"/>
        <c:lblOffset val="100"/>
        <c:noMultiLvlLbl val="0"/>
      </c:catAx>
      <c:valAx>
        <c:axId val="83018254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83018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showDLblsOverMax val="0"/>
  </c:chart>
  <c:spPr>
    <a:noFill/>
    <a:ln>
      <a:noFill/>
    </a:ln>
    <a:effectLst/>
  </c:spPr>
  <c:txPr>
    <a:bodyPr/>
    <a:lstStyle/>
    <a:p>
      <a:pPr>
        <a:defRPr sz="1600">
          <a:latin typeface="Calisto MT" panose="02040603050505030304" pitchFamily="18"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Arabica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Sheet3!$B$3:$B$9</c:f>
              <c:strCache>
                <c:ptCount val="7"/>
                <c:pt idx="0">
                  <c:v>Karnataka</c:v>
                </c:pt>
                <c:pt idx="1">
                  <c:v>Kerala</c:v>
                </c:pt>
                <c:pt idx="2">
                  <c:v>Tamil Nadu</c:v>
                </c:pt>
                <c:pt idx="3">
                  <c:v>Andhra Pradesh</c:v>
                </c:pt>
                <c:pt idx="4">
                  <c:v>Odisha</c:v>
                </c:pt>
                <c:pt idx="5">
                  <c:v>NER</c:v>
                </c:pt>
                <c:pt idx="6">
                  <c:v>All India</c:v>
                </c:pt>
              </c:strCache>
            </c:strRef>
          </c:cat>
          <c:val>
            <c:numRef>
              <c:f>Sheet3!$C$3:$C$9</c:f>
              <c:numCache>
                <c:formatCode>General</c:formatCode>
                <c:ptCount val="7"/>
                <c:pt idx="0">
                  <c:v>740</c:v>
                </c:pt>
                <c:pt idx="1">
                  <c:v>505</c:v>
                </c:pt>
                <c:pt idx="2">
                  <c:v>493</c:v>
                </c:pt>
                <c:pt idx="3">
                  <c:v>145</c:v>
                </c:pt>
                <c:pt idx="4">
                  <c:v>110</c:v>
                </c:pt>
                <c:pt idx="5">
                  <c:v>53</c:v>
                </c:pt>
                <c:pt idx="6">
                  <c:v>461</c:v>
                </c:pt>
              </c:numCache>
            </c:numRef>
          </c:val>
          <c:extLst>
            <c:ext xmlns:c16="http://schemas.microsoft.com/office/drawing/2014/chart" uri="{C3380CC4-5D6E-409C-BE32-E72D297353CC}">
              <c16:uniqueId val="{00000000-95B3-4B24-9878-9CBAA769974F}"/>
            </c:ext>
          </c:extLst>
        </c:ser>
        <c:ser>
          <c:idx val="1"/>
          <c:order val="1"/>
          <c:tx>
            <c:strRef>
              <c:f>Sheet3!$D$2</c:f>
              <c:strCache>
                <c:ptCount val="1"/>
                <c:pt idx="0">
                  <c:v>Robusta</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Sheet3!$B$3:$B$9</c:f>
              <c:strCache>
                <c:ptCount val="7"/>
                <c:pt idx="0">
                  <c:v>Karnataka</c:v>
                </c:pt>
                <c:pt idx="1">
                  <c:v>Kerala</c:v>
                </c:pt>
                <c:pt idx="2">
                  <c:v>Tamil Nadu</c:v>
                </c:pt>
                <c:pt idx="3">
                  <c:v>Andhra Pradesh</c:v>
                </c:pt>
                <c:pt idx="4">
                  <c:v>Odisha</c:v>
                </c:pt>
                <c:pt idx="5">
                  <c:v>NER</c:v>
                </c:pt>
                <c:pt idx="6">
                  <c:v>All India</c:v>
                </c:pt>
              </c:strCache>
            </c:strRef>
          </c:cat>
          <c:val>
            <c:numRef>
              <c:f>Sheet3!$D$3:$D$9</c:f>
              <c:numCache>
                <c:formatCode>General</c:formatCode>
                <c:ptCount val="7"/>
                <c:pt idx="0">
                  <c:v>1406</c:v>
                </c:pt>
                <c:pt idx="1">
                  <c:v>885</c:v>
                </c:pt>
                <c:pt idx="2">
                  <c:v>922</c:v>
                </c:pt>
                <c:pt idx="3">
                  <c:v>170</c:v>
                </c:pt>
                <c:pt idx="5">
                  <c:v>118</c:v>
                </c:pt>
                <c:pt idx="6">
                  <c:v>1192</c:v>
                </c:pt>
              </c:numCache>
            </c:numRef>
          </c:val>
          <c:extLst>
            <c:ext xmlns:c16="http://schemas.microsoft.com/office/drawing/2014/chart" uri="{C3380CC4-5D6E-409C-BE32-E72D297353CC}">
              <c16:uniqueId val="{00000001-95B3-4B24-9878-9CBAA769974F}"/>
            </c:ext>
          </c:extLst>
        </c:ser>
        <c:ser>
          <c:idx val="2"/>
          <c:order val="2"/>
          <c:tx>
            <c:strRef>
              <c:f>Sheet3!$E$2</c:f>
              <c:strCache>
                <c:ptCount val="1"/>
                <c:pt idx="0">
                  <c:v>Total</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Sheet3!$B$3:$B$9</c:f>
              <c:strCache>
                <c:ptCount val="7"/>
                <c:pt idx="0">
                  <c:v>Karnataka</c:v>
                </c:pt>
                <c:pt idx="1">
                  <c:v>Kerala</c:v>
                </c:pt>
                <c:pt idx="2">
                  <c:v>Tamil Nadu</c:v>
                </c:pt>
                <c:pt idx="3">
                  <c:v>Andhra Pradesh</c:v>
                </c:pt>
                <c:pt idx="4">
                  <c:v>Odisha</c:v>
                </c:pt>
                <c:pt idx="5">
                  <c:v>NER</c:v>
                </c:pt>
                <c:pt idx="6">
                  <c:v>All India</c:v>
                </c:pt>
              </c:strCache>
            </c:strRef>
          </c:cat>
          <c:val>
            <c:numRef>
              <c:f>Sheet3!$E$3:$E$9</c:f>
              <c:numCache>
                <c:formatCode>General</c:formatCode>
                <c:ptCount val="7"/>
                <c:pt idx="0">
                  <c:v>1118</c:v>
                </c:pt>
                <c:pt idx="1">
                  <c:v>867</c:v>
                </c:pt>
                <c:pt idx="2">
                  <c:v>568</c:v>
                </c:pt>
                <c:pt idx="3">
                  <c:v>145</c:v>
                </c:pt>
                <c:pt idx="4">
                  <c:v>110</c:v>
                </c:pt>
                <c:pt idx="5">
                  <c:v>76</c:v>
                </c:pt>
                <c:pt idx="6">
                  <c:v>824</c:v>
                </c:pt>
              </c:numCache>
            </c:numRef>
          </c:val>
          <c:extLst>
            <c:ext xmlns:c16="http://schemas.microsoft.com/office/drawing/2014/chart" uri="{C3380CC4-5D6E-409C-BE32-E72D297353CC}">
              <c16:uniqueId val="{00000002-95B3-4B24-9878-9CBAA769974F}"/>
            </c:ext>
          </c:extLst>
        </c:ser>
        <c:dLbls>
          <c:showLegendKey val="0"/>
          <c:showVal val="0"/>
          <c:showCatName val="0"/>
          <c:showSerName val="0"/>
          <c:showPercent val="0"/>
          <c:showBubbleSize val="0"/>
        </c:dLbls>
        <c:gapWidth val="219"/>
        <c:overlap val="-27"/>
        <c:axId val="898923456"/>
        <c:axId val="898924896"/>
      </c:barChart>
      <c:catAx>
        <c:axId val="89892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898924896"/>
        <c:crosses val="autoZero"/>
        <c:auto val="1"/>
        <c:lblAlgn val="ctr"/>
        <c:lblOffset val="100"/>
        <c:noMultiLvlLbl val="0"/>
      </c:catAx>
      <c:valAx>
        <c:axId val="898924896"/>
        <c:scaling>
          <c:orientation val="minMax"/>
          <c:max val="1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89892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showDLblsOverMax val="0"/>
  </c:chart>
  <c:spPr>
    <a:noFill/>
    <a:ln>
      <a:noFill/>
    </a:ln>
    <a:effectLst/>
  </c:spPr>
  <c:txPr>
    <a:bodyPr/>
    <a:lstStyle/>
    <a:p>
      <a:pPr>
        <a:defRPr sz="1600">
          <a:latin typeface="Calisto MT" panose="02040603050505030304" pitchFamily="18"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26271026973053E-2"/>
          <c:y val="0.1632334606704153"/>
          <c:w val="0.93328026518939122"/>
          <c:h val="0.53407428160557879"/>
        </c:manualLayout>
      </c:layout>
      <c:barChart>
        <c:barDir val="col"/>
        <c:grouping val="clustered"/>
        <c:varyColors val="0"/>
        <c:ser>
          <c:idx val="0"/>
          <c:order val="0"/>
          <c:tx>
            <c:strRef>
              <c:f>Sheet1!$A$2</c:f>
              <c:strCache>
                <c:ptCount val="1"/>
                <c:pt idx="0">
                  <c:v>Coffee consumption volume(GBE equivalent)</c:v>
                </c:pt>
              </c:strCache>
            </c:strRef>
          </c:tx>
          <c:spPr>
            <a:solidFill>
              <a:schemeClr val="accent4"/>
            </a:solidFill>
            <a:ln>
              <a:noFill/>
            </a:ln>
            <a:effectLst/>
          </c:spPr>
          <c:invertIfNegative val="0"/>
          <c:dLbls>
            <c:dLbl>
              <c:idx val="8"/>
              <c:tx>
                <c:rich>
                  <a:bodyPr/>
                  <a:lstStyle/>
                  <a:p>
                    <a:r>
                      <a:rPr lang="en-US"/>
                      <a:t>90-95K</a:t>
                    </a:r>
                    <a:endParaRPr lang="en-US" dirty="0"/>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4888-44A6-91F9-9BBD2C93B87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434242"/>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9"/>
                <c:pt idx="0">
                  <c:v>2012</c:v>
                </c:pt>
                <c:pt idx="1">
                  <c:v>2014</c:v>
                </c:pt>
                <c:pt idx="2">
                  <c:v>2016</c:v>
                </c:pt>
                <c:pt idx="3">
                  <c:v>2018</c:v>
                </c:pt>
                <c:pt idx="4">
                  <c:v>2020</c:v>
                </c:pt>
                <c:pt idx="5">
                  <c:v>2021</c:v>
                </c:pt>
                <c:pt idx="6">
                  <c:v>2022</c:v>
                </c:pt>
                <c:pt idx="7">
                  <c:v>2023E</c:v>
                </c:pt>
                <c:pt idx="8">
                  <c:v>2024P</c:v>
                </c:pt>
              </c:strCache>
            </c:strRef>
          </c:cat>
          <c:val>
            <c:numRef>
              <c:f>Sheet1!$B$2:$P$2</c:f>
              <c:numCache>
                <c:formatCode>_-* #,##0_-;\-* #,##0_-;_-* "-"??_-;_-@_-</c:formatCode>
                <c:ptCount val="9"/>
                <c:pt idx="0">
                  <c:v>84140</c:v>
                </c:pt>
                <c:pt idx="1">
                  <c:v>82535.14986376022</c:v>
                </c:pt>
                <c:pt idx="2">
                  <c:v>85974.114441416896</c:v>
                </c:pt>
                <c:pt idx="3">
                  <c:v>78041.569482288833</c:v>
                </c:pt>
                <c:pt idx="4">
                  <c:v>80448.844686648517</c:v>
                </c:pt>
                <c:pt idx="5">
                  <c:v>81136.63760217985</c:v>
                </c:pt>
                <c:pt idx="6">
                  <c:v>83910.735694822914</c:v>
                </c:pt>
                <c:pt idx="7">
                  <c:v>90788.66485013628</c:v>
                </c:pt>
                <c:pt idx="8">
                  <c:v>96256.618528610401</c:v>
                </c:pt>
              </c:numCache>
            </c:numRef>
          </c:val>
          <c:extLst>
            <c:ext xmlns:c16="http://schemas.microsoft.com/office/drawing/2014/chart" uri="{C3380CC4-5D6E-409C-BE32-E72D297353CC}">
              <c16:uniqueId val="{00000000-2C02-4373-8604-B7F94439CFE9}"/>
            </c:ext>
          </c:extLst>
        </c:ser>
        <c:dLbls>
          <c:dLblPos val="inBase"/>
          <c:showLegendKey val="0"/>
          <c:showVal val="1"/>
          <c:showCatName val="0"/>
          <c:showSerName val="0"/>
          <c:showPercent val="0"/>
          <c:showBubbleSize val="0"/>
        </c:dLbls>
        <c:gapWidth val="75"/>
        <c:axId val="962378408"/>
        <c:axId val="962377752"/>
      </c:barChart>
      <c:catAx>
        <c:axId val="96237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434242"/>
                </a:solidFill>
                <a:latin typeface="+mn-lt"/>
                <a:ea typeface="+mn-ea"/>
                <a:cs typeface="+mn-cs"/>
              </a:defRPr>
            </a:pPr>
            <a:endParaRPr lang="en-US"/>
          </a:p>
        </c:txPr>
        <c:crossAx val="962377752"/>
        <c:crosses val="autoZero"/>
        <c:auto val="1"/>
        <c:lblAlgn val="ctr"/>
        <c:lblOffset val="100"/>
        <c:noMultiLvlLbl val="0"/>
      </c:catAx>
      <c:valAx>
        <c:axId val="962377752"/>
        <c:scaling>
          <c:orientation val="minMax"/>
          <c:min val="5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434242"/>
                </a:solidFill>
                <a:latin typeface="+mn-lt"/>
                <a:ea typeface="+mn-ea"/>
                <a:cs typeface="+mn-cs"/>
              </a:defRPr>
            </a:pPr>
            <a:endParaRPr lang="en-US"/>
          </a:p>
        </c:txPr>
        <c:crossAx val="962378408"/>
        <c:crosses val="autoZero"/>
        <c:crossBetween val="between"/>
        <c:dispUnits>
          <c:builtInUnit val="thousands"/>
        </c:dispUnits>
      </c:valAx>
      <c:spPr>
        <a:noFill/>
        <a:ln>
          <a:noFill/>
        </a:ln>
        <a:effectLst/>
      </c:spPr>
    </c:plotArea>
    <c:legend>
      <c:legendPos val="b"/>
      <c:layout>
        <c:manualLayout>
          <c:xMode val="edge"/>
          <c:yMode val="edge"/>
          <c:x val="0.11016158414191277"/>
          <c:y val="0.79069460754110299"/>
          <c:w val="0.80149993781672924"/>
          <c:h val="6.6841297131894323E-2"/>
        </c:manualLayout>
      </c:layout>
      <c:overlay val="0"/>
      <c:spPr>
        <a:noFill/>
        <a:ln>
          <a:noFill/>
        </a:ln>
        <a:effectLst/>
      </c:spPr>
      <c:txPr>
        <a:bodyPr rot="0" spcFirstLastPara="1" vertOverflow="ellipsis" vert="horz" wrap="square" anchor="ctr" anchorCtr="1"/>
        <a:lstStyle/>
        <a:p>
          <a:pPr>
            <a:defRPr sz="1400" b="0" i="0" u="none" strike="noStrike" kern="1200" baseline="0">
              <a:solidFill>
                <a:srgbClr val="4342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rgbClr val="434242"/>
          </a:solidFill>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391149387664554E-2"/>
          <c:y val="6.0484073709833545E-2"/>
          <c:w val="0.91314507972586734"/>
          <c:h val="0.74127052383713343"/>
        </c:manualLayout>
      </c:layout>
      <c:barChart>
        <c:barDir val="col"/>
        <c:grouping val="stacked"/>
        <c:varyColors val="0"/>
        <c:ser>
          <c:idx val="0"/>
          <c:order val="0"/>
          <c:tx>
            <c:strRef>
              <c:f>Sheet1!$B$1</c:f>
              <c:strCache>
                <c:ptCount val="1"/>
                <c:pt idx="0">
                  <c:v>Ground /Filter coffee</c:v>
                </c:pt>
              </c:strCache>
            </c:strRef>
          </c:tx>
          <c:spPr>
            <a:solidFill>
              <a:schemeClr val="accent6"/>
            </a:solidFill>
            <a:ln>
              <a:noFill/>
            </a:ln>
            <a:effectLst/>
          </c:spPr>
          <c:invertIfNegative val="0"/>
          <c:dLbls>
            <c:dLbl>
              <c:idx val="3"/>
              <c:tx>
                <c:rich>
                  <a:bodyPr/>
                  <a:lstStyle/>
                  <a:p>
                    <a:r>
                      <a:rPr lang="en-US" dirty="0"/>
                      <a:t>35-40%</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5BD-41EB-883B-161241950ACE}"/>
                </c:ext>
              </c:extLst>
            </c:dLbl>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2010</c:v>
                </c:pt>
                <c:pt idx="1">
                  <c:v>2015</c:v>
                </c:pt>
                <c:pt idx="2">
                  <c:v>2020</c:v>
                </c:pt>
                <c:pt idx="3">
                  <c:v>2022</c:v>
                </c:pt>
              </c:numCache>
            </c:numRef>
          </c:cat>
          <c:val>
            <c:numRef>
              <c:f>Sheet1!$B$2:$B$5</c:f>
              <c:numCache>
                <c:formatCode>0%</c:formatCode>
                <c:ptCount val="4"/>
                <c:pt idx="0">
                  <c:v>0.82</c:v>
                </c:pt>
                <c:pt idx="1">
                  <c:v>0.64</c:v>
                </c:pt>
                <c:pt idx="2">
                  <c:v>0.43</c:v>
                </c:pt>
                <c:pt idx="3">
                  <c:v>0.35</c:v>
                </c:pt>
              </c:numCache>
            </c:numRef>
          </c:val>
          <c:extLst>
            <c:ext xmlns:c16="http://schemas.microsoft.com/office/drawing/2014/chart" uri="{C3380CC4-5D6E-409C-BE32-E72D297353CC}">
              <c16:uniqueId val="{00000000-499A-4614-8AE2-E0B3FBE498DA}"/>
            </c:ext>
          </c:extLst>
        </c:ser>
        <c:ser>
          <c:idx val="1"/>
          <c:order val="1"/>
          <c:tx>
            <c:strRef>
              <c:f>Sheet1!$C$1</c:f>
              <c:strCache>
                <c:ptCount val="1"/>
                <c:pt idx="0">
                  <c:v>Soluble / Instant coffee</c:v>
                </c:pt>
              </c:strCache>
            </c:strRef>
          </c:tx>
          <c:spPr>
            <a:solidFill>
              <a:schemeClr val="accent4"/>
            </a:solidFill>
            <a:ln>
              <a:noFill/>
            </a:ln>
            <a:effectLst/>
          </c:spPr>
          <c:invertIfNegative val="0"/>
          <c:dLbls>
            <c:dLbl>
              <c:idx val="3"/>
              <c:tx>
                <c:rich>
                  <a:bodyPr/>
                  <a:lstStyle/>
                  <a:p>
                    <a:r>
                      <a:rPr lang="en-US" dirty="0"/>
                      <a:t>60-65%</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5BD-41EB-883B-161241950ACE}"/>
                </c:ext>
              </c:extLst>
            </c:dLbl>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2010</c:v>
                </c:pt>
                <c:pt idx="1">
                  <c:v>2015</c:v>
                </c:pt>
                <c:pt idx="2">
                  <c:v>2020</c:v>
                </c:pt>
                <c:pt idx="3">
                  <c:v>2022</c:v>
                </c:pt>
              </c:numCache>
            </c:numRef>
          </c:cat>
          <c:val>
            <c:numRef>
              <c:f>Sheet1!$C$2:$C$5</c:f>
              <c:numCache>
                <c:formatCode>0%</c:formatCode>
                <c:ptCount val="4"/>
                <c:pt idx="0">
                  <c:v>0.18</c:v>
                </c:pt>
                <c:pt idx="1">
                  <c:v>0.36</c:v>
                </c:pt>
                <c:pt idx="2">
                  <c:v>0.56999999999999995</c:v>
                </c:pt>
                <c:pt idx="3">
                  <c:v>0.65</c:v>
                </c:pt>
              </c:numCache>
            </c:numRef>
          </c:val>
          <c:extLst>
            <c:ext xmlns:c16="http://schemas.microsoft.com/office/drawing/2014/chart" uri="{C3380CC4-5D6E-409C-BE32-E72D297353CC}">
              <c16:uniqueId val="{00000001-499A-4614-8AE2-E0B3FBE498DA}"/>
            </c:ext>
          </c:extLst>
        </c:ser>
        <c:dLbls>
          <c:dLblPos val="inBase"/>
          <c:showLegendKey val="0"/>
          <c:showVal val="1"/>
          <c:showCatName val="0"/>
          <c:showSerName val="0"/>
          <c:showPercent val="0"/>
          <c:showBubbleSize val="0"/>
        </c:dLbls>
        <c:gapWidth val="150"/>
        <c:overlap val="100"/>
        <c:axId val="879012200"/>
        <c:axId val="879013184"/>
      </c:barChart>
      <c:catAx>
        <c:axId val="879012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434242"/>
                </a:solidFill>
                <a:latin typeface="+mn-lt"/>
                <a:ea typeface="+mn-ea"/>
                <a:cs typeface="+mn-cs"/>
              </a:defRPr>
            </a:pPr>
            <a:endParaRPr lang="en-US"/>
          </a:p>
        </c:txPr>
        <c:crossAx val="879013184"/>
        <c:crosses val="autoZero"/>
        <c:auto val="1"/>
        <c:lblAlgn val="ctr"/>
        <c:lblOffset val="100"/>
        <c:noMultiLvlLbl val="0"/>
      </c:catAx>
      <c:valAx>
        <c:axId val="879013184"/>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434242"/>
                </a:solidFill>
                <a:latin typeface="+mn-lt"/>
                <a:ea typeface="+mn-ea"/>
                <a:cs typeface="+mn-cs"/>
              </a:defRPr>
            </a:pPr>
            <a:endParaRPr lang="en-US"/>
          </a:p>
        </c:txPr>
        <c:crossAx val="879012200"/>
        <c:crosses val="autoZero"/>
        <c:crossBetween val="between"/>
        <c:majorUnit val="0.25"/>
      </c:valAx>
      <c:spPr>
        <a:noFill/>
        <a:ln>
          <a:noFill/>
        </a:ln>
        <a:effectLst/>
      </c:spPr>
    </c:plotArea>
    <c:legend>
      <c:legendPos val="b"/>
      <c:layout>
        <c:manualLayout>
          <c:xMode val="edge"/>
          <c:yMode val="edge"/>
          <c:x val="0.15232468973988414"/>
          <c:y val="0.86335812662893707"/>
          <c:w val="0.71712507465894293"/>
          <c:h val="9.0493448360838155E-2"/>
        </c:manualLayout>
      </c:layout>
      <c:overlay val="0"/>
      <c:spPr>
        <a:noFill/>
        <a:ln>
          <a:noFill/>
        </a:ln>
        <a:effectLst/>
      </c:spPr>
      <c:txPr>
        <a:bodyPr rot="0" spcFirstLastPara="1" vertOverflow="ellipsis" vert="horz" wrap="square" anchor="ctr" anchorCtr="1"/>
        <a:lstStyle/>
        <a:p>
          <a:pPr>
            <a:defRPr sz="1400" b="0" i="0" u="none" strike="noStrike" kern="1200" baseline="0">
              <a:solidFill>
                <a:srgbClr val="4342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rgbClr val="434242"/>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40" b="1" i="0" u="none" strike="noStrike" baseline="0">
                <a:solidFill>
                  <a:srgbClr val="000000"/>
                </a:solidFill>
                <a:latin typeface="Calibri"/>
                <a:ea typeface="Calibri"/>
                <a:cs typeface="Calibri"/>
              </a:defRPr>
            </a:pPr>
            <a:r>
              <a:rPr lang="en-IN"/>
              <a:t>(US $ per Ton)</a:t>
            </a:r>
          </a:p>
        </c:rich>
      </c:tx>
      <c:layout>
        <c:manualLayout>
          <c:xMode val="edge"/>
          <c:yMode val="edge"/>
          <c:x val="0.41574976442937756"/>
          <c:y val="3.9025480666591318E-2"/>
        </c:manualLayout>
      </c:layout>
      <c:overlay val="0"/>
    </c:title>
    <c:autoTitleDeleted val="0"/>
    <c:plotArea>
      <c:layout>
        <c:manualLayout>
          <c:layoutTarget val="inner"/>
          <c:xMode val="edge"/>
          <c:yMode val="edge"/>
          <c:x val="9.3879228638086912E-2"/>
          <c:y val="0.11681129513983166"/>
          <c:w val="0.88065780839895014"/>
          <c:h val="0.66665387516215646"/>
        </c:manualLayout>
      </c:layout>
      <c:lineChart>
        <c:grouping val="standard"/>
        <c:varyColors val="0"/>
        <c:ser>
          <c:idx val="0"/>
          <c:order val="0"/>
          <c:tx>
            <c:strRef>
              <c:f>Graph_Table!$D$4</c:f>
              <c:strCache>
                <c:ptCount val="1"/>
                <c:pt idx="0">
                  <c:v>Rob Pmt</c:v>
                </c:pt>
              </c:strCache>
            </c:strRef>
          </c:tx>
          <c:spPr>
            <a:ln w="25400"/>
          </c:spPr>
          <c:marker>
            <c:symbol val="none"/>
          </c:marker>
          <c:cat>
            <c:numRef>
              <c:f>Graph_Table!$C$5:$C$29</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Graph_Table!$D$5:$D$29</c:f>
              <c:numCache>
                <c:formatCode>General</c:formatCode>
                <c:ptCount val="25"/>
                <c:pt idx="0">
                  <c:v>298</c:v>
                </c:pt>
                <c:pt idx="1">
                  <c:v>323</c:v>
                </c:pt>
                <c:pt idx="2">
                  <c:v>241</c:v>
                </c:pt>
                <c:pt idx="3">
                  <c:v>250</c:v>
                </c:pt>
                <c:pt idx="4">
                  <c:v>419</c:v>
                </c:pt>
                <c:pt idx="5">
                  <c:v>606</c:v>
                </c:pt>
                <c:pt idx="6">
                  <c:v>406</c:v>
                </c:pt>
                <c:pt idx="7">
                  <c:v>441</c:v>
                </c:pt>
                <c:pt idx="8">
                  <c:v>612</c:v>
                </c:pt>
                <c:pt idx="9">
                  <c:v>813</c:v>
                </c:pt>
                <c:pt idx="10">
                  <c:v>414</c:v>
                </c:pt>
                <c:pt idx="11">
                  <c:v>536</c:v>
                </c:pt>
                <c:pt idx="12">
                  <c:v>1136</c:v>
                </c:pt>
                <c:pt idx="13">
                  <c:v>870</c:v>
                </c:pt>
                <c:pt idx="14">
                  <c:v>1021</c:v>
                </c:pt>
                <c:pt idx="15">
                  <c:v>694</c:v>
                </c:pt>
                <c:pt idx="16">
                  <c:v>629</c:v>
                </c:pt>
                <c:pt idx="17">
                  <c:v>548</c:v>
                </c:pt>
                <c:pt idx="18">
                  <c:v>1050</c:v>
                </c:pt>
                <c:pt idx="19">
                  <c:v>1096</c:v>
                </c:pt>
                <c:pt idx="20">
                  <c:v>939</c:v>
                </c:pt>
                <c:pt idx="21">
                  <c:v>380</c:v>
                </c:pt>
                <c:pt idx="22">
                  <c:v>936</c:v>
                </c:pt>
                <c:pt idx="23">
                  <c:v>928</c:v>
                </c:pt>
                <c:pt idx="24">
                  <c:v>996</c:v>
                </c:pt>
              </c:numCache>
            </c:numRef>
          </c:val>
          <c:smooth val="1"/>
          <c:extLst>
            <c:ext xmlns:c16="http://schemas.microsoft.com/office/drawing/2014/chart" uri="{C3380CC4-5D6E-409C-BE32-E72D297353CC}">
              <c16:uniqueId val="{00000000-ECFD-4912-8B35-EA42DF746581}"/>
            </c:ext>
          </c:extLst>
        </c:ser>
        <c:ser>
          <c:idx val="1"/>
          <c:order val="1"/>
          <c:tx>
            <c:strRef>
              <c:f>Graph_Table!$E$4</c:f>
              <c:strCache>
                <c:ptCount val="1"/>
                <c:pt idx="0">
                  <c:v>Rob Chy</c:v>
                </c:pt>
              </c:strCache>
            </c:strRef>
          </c:tx>
          <c:spPr>
            <a:ln w="25400"/>
          </c:spPr>
          <c:marker>
            <c:symbol val="none"/>
          </c:marker>
          <c:cat>
            <c:numRef>
              <c:f>Graph_Table!$C$5:$C$29</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Graph_Table!$E$5:$E$29</c:f>
              <c:numCache>
                <c:formatCode>General</c:formatCode>
                <c:ptCount val="25"/>
                <c:pt idx="0">
                  <c:v>15</c:v>
                </c:pt>
                <c:pt idx="1">
                  <c:v>80</c:v>
                </c:pt>
                <c:pt idx="2">
                  <c:v>52</c:v>
                </c:pt>
                <c:pt idx="3">
                  <c:v>-12</c:v>
                </c:pt>
                <c:pt idx="4">
                  <c:v>66</c:v>
                </c:pt>
                <c:pt idx="5">
                  <c:v>192</c:v>
                </c:pt>
                <c:pt idx="6">
                  <c:v>63</c:v>
                </c:pt>
                <c:pt idx="7">
                  <c:v>110</c:v>
                </c:pt>
                <c:pt idx="8">
                  <c:v>33</c:v>
                </c:pt>
                <c:pt idx="9">
                  <c:v>106</c:v>
                </c:pt>
                <c:pt idx="10">
                  <c:v>95</c:v>
                </c:pt>
                <c:pt idx="11">
                  <c:v>129</c:v>
                </c:pt>
                <c:pt idx="12">
                  <c:v>314</c:v>
                </c:pt>
                <c:pt idx="13">
                  <c:v>250</c:v>
                </c:pt>
                <c:pt idx="14">
                  <c:v>305</c:v>
                </c:pt>
                <c:pt idx="15">
                  <c:v>234</c:v>
                </c:pt>
                <c:pt idx="16">
                  <c:v>184</c:v>
                </c:pt>
                <c:pt idx="17">
                  <c:v>102</c:v>
                </c:pt>
                <c:pt idx="18">
                  <c:v>229</c:v>
                </c:pt>
                <c:pt idx="19">
                  <c:v>456</c:v>
                </c:pt>
                <c:pt idx="20">
                  <c:v>508</c:v>
                </c:pt>
                <c:pt idx="21">
                  <c:v>120</c:v>
                </c:pt>
                <c:pt idx="22">
                  <c:v>232</c:v>
                </c:pt>
                <c:pt idx="23">
                  <c:v>416</c:v>
                </c:pt>
                <c:pt idx="24">
                  <c:v>415</c:v>
                </c:pt>
              </c:numCache>
            </c:numRef>
          </c:val>
          <c:smooth val="1"/>
          <c:extLst>
            <c:ext xmlns:c16="http://schemas.microsoft.com/office/drawing/2014/chart" uri="{C3380CC4-5D6E-409C-BE32-E72D297353CC}">
              <c16:uniqueId val="{00000001-ECFD-4912-8B35-EA42DF746581}"/>
            </c:ext>
          </c:extLst>
        </c:ser>
        <c:dLbls>
          <c:showLegendKey val="0"/>
          <c:showVal val="0"/>
          <c:showCatName val="0"/>
          <c:showSerName val="0"/>
          <c:showPercent val="0"/>
          <c:showBubbleSize val="0"/>
        </c:dLbls>
        <c:smooth val="0"/>
        <c:axId val="1100825376"/>
        <c:axId val="1"/>
      </c:lineChart>
      <c:catAx>
        <c:axId val="1100825376"/>
        <c:scaling>
          <c:orientation val="minMax"/>
        </c:scaling>
        <c:delete val="0"/>
        <c:axPos val="b"/>
        <c:numFmt formatCode="General" sourceLinked="1"/>
        <c:majorTickMark val="out"/>
        <c:minorTickMark val="none"/>
        <c:tickLblPos val="nextTo"/>
        <c:txPr>
          <a:bodyPr rot="-5400000" vert="horz"/>
          <a:lstStyle/>
          <a:p>
            <a:pPr>
              <a:defRPr sz="1800" b="0"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min val="-100"/>
        </c:scaling>
        <c:delete val="0"/>
        <c:axPos val="l"/>
        <c:majorGridlines/>
        <c:numFmt formatCode="General" sourceLinked="1"/>
        <c:majorTickMark val="out"/>
        <c:minorTickMark val="none"/>
        <c:tickLblPos val="nextTo"/>
        <c:txPr>
          <a:bodyPr rot="0" vert="horz"/>
          <a:lstStyle/>
          <a:p>
            <a:pPr>
              <a:defRPr sz="1600" b="0" i="0" u="none" strike="noStrike" baseline="0">
                <a:solidFill>
                  <a:srgbClr val="000000"/>
                </a:solidFill>
                <a:latin typeface="Calibri"/>
                <a:ea typeface="Calibri"/>
                <a:cs typeface="Calibri"/>
              </a:defRPr>
            </a:pPr>
            <a:endParaRPr lang="en-US"/>
          </a:p>
        </c:txPr>
        <c:crossAx val="1100825376"/>
        <c:crosses val="autoZero"/>
        <c:crossBetween val="between"/>
        <c:majorUnit val="100"/>
      </c:valAx>
    </c:plotArea>
    <c:legend>
      <c:legendPos val="b"/>
      <c:layout>
        <c:manualLayout>
          <c:xMode val="edge"/>
          <c:yMode val="edge"/>
          <c:x val="0.33342488997678588"/>
          <c:y val="0.87672581597156818"/>
          <c:w val="0.32659713271741997"/>
          <c:h val="8.3427394542189393E-2"/>
        </c:manualLayout>
      </c:layout>
      <c:overlay val="0"/>
      <c:txPr>
        <a:bodyPr/>
        <a:lstStyle/>
        <a:p>
          <a:pPr>
            <a:defRPr sz="18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2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Sheet1!$G$3</c:f>
              <c:strCache>
                <c:ptCount val="1"/>
                <c:pt idx="0">
                  <c:v>Avg. ICE Newyork (US$/lb)</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2872628382929272E-3"/>
                  <c:y val="5.56020237718978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7B-4F30-8168-687F4BDA0904}"/>
                </c:ext>
              </c:extLst>
            </c:dLbl>
            <c:dLbl>
              <c:idx val="1"/>
              <c:layout>
                <c:manualLayout>
                  <c:x val="-3.8617885148788289E-3"/>
                  <c:y val="5.56020237718977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F7B-4F30-8168-687F4BDA0904}"/>
                </c:ext>
              </c:extLst>
            </c:dLbl>
            <c:dLbl>
              <c:idx val="2"/>
              <c:layout>
                <c:manualLayout>
                  <c:x val="-1.2872628382929272E-3"/>
                  <c:y val="3.97157312656413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F7B-4F30-8168-687F4BDA0904}"/>
                </c:ext>
              </c:extLst>
            </c:dLbl>
            <c:dLbl>
              <c:idx val="3"/>
              <c:layout>
                <c:manualLayout>
                  <c:x val="-9.439818431226751E-17"/>
                  <c:y val="8.20791779489920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F7B-4F30-8168-687F4BDA0904}"/>
                </c:ext>
              </c:extLst>
            </c:dLbl>
            <c:dLbl>
              <c:idx val="4"/>
              <c:layout>
                <c:manualLayout>
                  <c:x val="2.5745256765858544E-3"/>
                  <c:y val="5.82497391896072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F7B-4F30-8168-687F4BDA090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Sheet1!$F$4:$F$9</c:f>
              <c:strCache>
                <c:ptCount val="6"/>
                <c:pt idx="0">
                  <c:v>2018-19</c:v>
                </c:pt>
                <c:pt idx="1">
                  <c:v>2019-20</c:v>
                </c:pt>
                <c:pt idx="2">
                  <c:v>2020-21</c:v>
                </c:pt>
                <c:pt idx="3">
                  <c:v>2021-22</c:v>
                </c:pt>
                <c:pt idx="4">
                  <c:v>2022-23</c:v>
                </c:pt>
                <c:pt idx="5">
                  <c:v>2023-24</c:v>
                </c:pt>
              </c:strCache>
            </c:strRef>
          </c:cat>
          <c:val>
            <c:numRef>
              <c:f>Sheet1!$G$4:$G$9</c:f>
              <c:numCache>
                <c:formatCode>"$"#,##0.00_);[Red]\("$"#,##0.00\)</c:formatCode>
                <c:ptCount val="6"/>
                <c:pt idx="0">
                  <c:v>1.04</c:v>
                </c:pt>
                <c:pt idx="1">
                  <c:v>1.1200000000000001</c:v>
                </c:pt>
                <c:pt idx="2">
                  <c:v>1.44</c:v>
                </c:pt>
                <c:pt idx="3">
                  <c:v>2.25</c:v>
                </c:pt>
                <c:pt idx="4">
                  <c:v>1.73</c:v>
                </c:pt>
                <c:pt idx="5">
                  <c:v>2.08</c:v>
                </c:pt>
              </c:numCache>
            </c:numRef>
          </c:val>
          <c:smooth val="0"/>
          <c:extLst>
            <c:ext xmlns:c16="http://schemas.microsoft.com/office/drawing/2014/chart" uri="{C3380CC4-5D6E-409C-BE32-E72D297353CC}">
              <c16:uniqueId val="{00000000-8F7B-4F30-8168-687F4BDA0904}"/>
            </c:ext>
          </c:extLst>
        </c:ser>
        <c:ser>
          <c:idx val="1"/>
          <c:order val="1"/>
          <c:tx>
            <c:strRef>
              <c:f>Sheet1!$H$3</c:f>
              <c:strCache>
                <c:ptCount val="1"/>
                <c:pt idx="0">
                  <c:v>Spcialty Coffee (84+ Cup Scrore &amp; &lt; 1000 pounds) (US$/lb)</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1.0193679918450561E-2"/>
                  <c:y val="-8.56447557300602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F7B-4F30-8168-687F4BDA0904}"/>
                </c:ext>
              </c:extLst>
            </c:dLbl>
            <c:dLbl>
              <c:idx val="1"/>
              <c:layout>
                <c:manualLayout>
                  <c:x val="-6.1162079510703364E-3"/>
                  <c:y val="-5.83941516341320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7B-4F30-8168-687F4BDA0904}"/>
                </c:ext>
              </c:extLst>
            </c:dLbl>
            <c:dLbl>
              <c:idx val="2"/>
              <c:layout>
                <c:manualLayout>
                  <c:x val="1.2232415902140598E-2"/>
                  <c:y val="-0.105109472941437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7B-4F30-8168-687F4BDA0904}"/>
                </c:ext>
              </c:extLst>
            </c:dLbl>
            <c:dLbl>
              <c:idx val="3"/>
              <c:layout>
                <c:manualLayout>
                  <c:x val="2.0387359836901869E-3"/>
                  <c:y val="-7.00729819609583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7B-4F30-8168-687F4BDA0904}"/>
                </c:ext>
              </c:extLst>
            </c:dLbl>
            <c:dLbl>
              <c:idx val="4"/>
              <c:layout>
                <c:manualLayout>
                  <c:x val="1.2872628382929272E-3"/>
                  <c:y val="-6.88406008604449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7B-4F30-8168-687F4BDA0904}"/>
                </c:ext>
              </c:extLst>
            </c:dLbl>
            <c:dLbl>
              <c:idx val="5"/>
              <c:layout>
                <c:manualLayout>
                  <c:x val="2.5745256765856658E-3"/>
                  <c:y val="-6.08974546073167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7B-4F30-8168-687F4BDA0904}"/>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Sheet1!$F$4:$F$9</c:f>
              <c:strCache>
                <c:ptCount val="6"/>
                <c:pt idx="0">
                  <c:v>2018-19</c:v>
                </c:pt>
                <c:pt idx="1">
                  <c:v>2019-20</c:v>
                </c:pt>
                <c:pt idx="2">
                  <c:v>2020-21</c:v>
                </c:pt>
                <c:pt idx="3">
                  <c:v>2021-22</c:v>
                </c:pt>
                <c:pt idx="4">
                  <c:v>2022-23</c:v>
                </c:pt>
                <c:pt idx="5">
                  <c:v>2023-24</c:v>
                </c:pt>
              </c:strCache>
            </c:strRef>
          </c:cat>
          <c:val>
            <c:numRef>
              <c:f>Sheet1!$H$4:$H$9</c:f>
              <c:numCache>
                <c:formatCode>"$"#,##0.00_);[Red]\("$"#,##0.00\)</c:formatCode>
                <c:ptCount val="6"/>
                <c:pt idx="0">
                  <c:v>4</c:v>
                </c:pt>
                <c:pt idx="1">
                  <c:v>4.25</c:v>
                </c:pt>
                <c:pt idx="2">
                  <c:v>4.47</c:v>
                </c:pt>
                <c:pt idx="3">
                  <c:v>4.9000000000000004</c:v>
                </c:pt>
                <c:pt idx="4">
                  <c:v>5</c:v>
                </c:pt>
                <c:pt idx="5">
                  <c:v>5</c:v>
                </c:pt>
              </c:numCache>
            </c:numRef>
          </c:val>
          <c:smooth val="0"/>
          <c:extLst>
            <c:ext xmlns:c16="http://schemas.microsoft.com/office/drawing/2014/chart" uri="{C3380CC4-5D6E-409C-BE32-E72D297353CC}">
              <c16:uniqueId val="{00000005-8F7B-4F30-8168-687F4BDA0904}"/>
            </c:ext>
          </c:extLst>
        </c:ser>
        <c:ser>
          <c:idx val="2"/>
          <c:order val="2"/>
          <c:tx>
            <c:strRef>
              <c:f>Sheet1!$I$3</c:f>
              <c:strCache>
                <c:ptCount val="1"/>
                <c:pt idx="0">
                  <c:v>Spcialty Coffee (80 to 83.9 Cup Scrore &amp; sold in containers) ((US$/lb)</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8617885148788055E-3"/>
                  <c:y val="-7.67837471135732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7B-4F30-8168-687F4BDA0904}"/>
                </c:ext>
              </c:extLst>
            </c:dLbl>
            <c:dLbl>
              <c:idx val="1"/>
              <c:layout>
                <c:manualLayout>
                  <c:x val="-1.0298052026704115E-2"/>
                  <c:y val="-5.0306592936479017E-2"/>
                </c:manualLayout>
              </c:layout>
              <c:showLegendKey val="0"/>
              <c:showVal val="1"/>
              <c:showCatName val="0"/>
              <c:showSerName val="0"/>
              <c:showPercent val="0"/>
              <c:showBubbleSize val="0"/>
              <c:extLst>
                <c:ext xmlns:c15="http://schemas.microsoft.com/office/drawing/2012/chart" uri="{CE6537A1-D6FC-4f65-9D91-7224C49458BB}">
                  <c15:layout>
                    <c:manualLayout>
                      <c:w val="9.5514902601335189E-2"/>
                      <c:h val="0.13443785457496038"/>
                    </c:manualLayout>
                  </c15:layout>
                </c:ext>
                <c:ext xmlns:c16="http://schemas.microsoft.com/office/drawing/2014/chart" uri="{C3380CC4-5D6E-409C-BE32-E72D297353CC}">
                  <c16:uniqueId val="{0000000A-8F7B-4F30-8168-687F4BDA0904}"/>
                </c:ext>
              </c:extLst>
            </c:dLbl>
            <c:dLbl>
              <c:idx val="2"/>
              <c:layout>
                <c:manualLayout>
                  <c:x val="-1.4159891221222201E-2"/>
                  <c:y val="-9.53177550375391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7B-4F30-8168-687F4BDA0904}"/>
                </c:ext>
              </c:extLst>
            </c:dLbl>
            <c:dLbl>
              <c:idx val="3"/>
              <c:layout>
                <c:manualLayout>
                  <c:x val="7.7235770297575642E-3"/>
                  <c:y val="-7.14883162781543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7B-4F30-8168-687F4BDA0904}"/>
                </c:ext>
              </c:extLst>
            </c:dLbl>
            <c:dLbl>
              <c:idx val="4"/>
              <c:layout>
                <c:manualLayout>
                  <c:x val="0"/>
                  <c:y val="-7.14883162781543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7B-4F30-8168-687F4BDA0904}"/>
                </c:ext>
              </c:extLst>
            </c:dLbl>
            <c:dLbl>
              <c:idx val="5"/>
              <c:layout>
                <c:manualLayout>
                  <c:x val="-1.2872628382931161E-3"/>
                  <c:y val="-6.88406008604450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7B-4F30-8168-687F4BDA0904}"/>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Sheet1!$F$4:$F$9</c:f>
              <c:strCache>
                <c:ptCount val="6"/>
                <c:pt idx="0">
                  <c:v>2018-19</c:v>
                </c:pt>
                <c:pt idx="1">
                  <c:v>2019-20</c:v>
                </c:pt>
                <c:pt idx="2">
                  <c:v>2020-21</c:v>
                </c:pt>
                <c:pt idx="3">
                  <c:v>2021-22</c:v>
                </c:pt>
                <c:pt idx="4">
                  <c:v>2022-23</c:v>
                </c:pt>
                <c:pt idx="5">
                  <c:v>2023-24</c:v>
                </c:pt>
              </c:strCache>
            </c:strRef>
          </c:cat>
          <c:val>
            <c:numRef>
              <c:f>Sheet1!$I$4:$I$9</c:f>
              <c:numCache>
                <c:formatCode>"$"#,##0.00_);[Red]\("$"#,##0.00\)</c:formatCode>
                <c:ptCount val="6"/>
                <c:pt idx="0">
                  <c:v>1.57</c:v>
                </c:pt>
                <c:pt idx="1">
                  <c:v>1.76</c:v>
                </c:pt>
                <c:pt idx="2">
                  <c:v>1.94</c:v>
                </c:pt>
                <c:pt idx="3">
                  <c:v>2.66</c:v>
                </c:pt>
                <c:pt idx="4">
                  <c:v>2.14</c:v>
                </c:pt>
                <c:pt idx="5">
                  <c:v>2.38</c:v>
                </c:pt>
              </c:numCache>
            </c:numRef>
          </c:val>
          <c:smooth val="0"/>
          <c:extLst>
            <c:ext xmlns:c16="http://schemas.microsoft.com/office/drawing/2014/chart" uri="{C3380CC4-5D6E-409C-BE32-E72D297353CC}">
              <c16:uniqueId val="{00000006-8F7B-4F30-8168-687F4BDA0904}"/>
            </c:ext>
          </c:extLst>
        </c:ser>
        <c:dLbls>
          <c:showLegendKey val="0"/>
          <c:showVal val="0"/>
          <c:showCatName val="0"/>
          <c:showSerName val="0"/>
          <c:showPercent val="0"/>
          <c:showBubbleSize val="0"/>
        </c:dLbls>
        <c:marker val="1"/>
        <c:smooth val="0"/>
        <c:axId val="1117527200"/>
        <c:axId val="1117527680"/>
      </c:lineChart>
      <c:catAx>
        <c:axId val="111752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1117527680"/>
        <c:crosses val="autoZero"/>
        <c:auto val="1"/>
        <c:lblAlgn val="ctr"/>
        <c:lblOffset val="100"/>
        <c:noMultiLvlLbl val="0"/>
      </c:catAx>
      <c:valAx>
        <c:axId val="111752768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_);[Red]\(&quot;$&quot;#,##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crossAx val="111752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Calisto MT" panose="020406030505050303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Calisto MT" panose="0204060305050503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0.1006</cdr:x>
      <cdr:y>0.6161</cdr:y>
    </cdr:from>
    <cdr:to>
      <cdr:x>0.15821</cdr:x>
      <cdr:y>0.74613</cdr:y>
    </cdr:to>
    <cdr:sp macro="" textlink="">
      <cdr:nvSpPr>
        <cdr:cNvPr id="2" name="TextBox 1">
          <a:extLst xmlns:a="http://schemas.openxmlformats.org/drawingml/2006/main">
            <a:ext uri="{FF2B5EF4-FFF2-40B4-BE49-F238E27FC236}">
              <a16:creationId xmlns:a16="http://schemas.microsoft.com/office/drawing/2014/main" id="{8E84C65F-3E81-B913-E179-85A9BAE899B2}"/>
            </a:ext>
          </a:extLst>
        </cdr:cNvPr>
        <cdr:cNvSpPr txBox="1"/>
      </cdr:nvSpPr>
      <cdr:spPr>
        <a:xfrm xmlns:a="http://schemas.openxmlformats.org/drawingml/2006/main">
          <a:off x="1136199" y="3192379"/>
          <a:ext cx="650550" cy="67376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IN" sz="1800" kern="1200" dirty="0">
              <a:solidFill>
                <a:schemeClr val="bg1"/>
              </a:solidFill>
            </a:rPr>
            <a:t>53%</a:t>
          </a:r>
        </a:p>
      </cdr:txBody>
    </cdr:sp>
  </cdr:relSizeAnchor>
  <cdr:relSizeAnchor xmlns:cdr="http://schemas.openxmlformats.org/drawingml/2006/chartDrawing">
    <cdr:from>
      <cdr:x>0.14339</cdr:x>
      <cdr:y>0.63368</cdr:y>
    </cdr:from>
    <cdr:to>
      <cdr:x>0.17955</cdr:x>
      <cdr:y>0.69201</cdr:y>
    </cdr:to>
    <cdr:sp macro="" textlink="">
      <cdr:nvSpPr>
        <cdr:cNvPr id="3" name="TextBox 2">
          <a:extLst xmlns:a="http://schemas.openxmlformats.org/drawingml/2006/main">
            <a:ext uri="{FF2B5EF4-FFF2-40B4-BE49-F238E27FC236}">
              <a16:creationId xmlns:a16="http://schemas.microsoft.com/office/drawing/2014/main" id="{ADF7DAF4-84EC-A78F-6FA1-E7C5CE387484}"/>
            </a:ext>
          </a:extLst>
        </cdr:cNvPr>
        <cdr:cNvSpPr txBox="1"/>
      </cdr:nvSpPr>
      <cdr:spPr>
        <a:xfrm xmlns:a="http://schemas.openxmlformats.org/drawingml/2006/main">
          <a:off x="1095374" y="1738313"/>
          <a:ext cx="276225" cy="1600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000" kern="1200"/>
        </a:p>
      </cdr:txBody>
    </cdr:sp>
  </cdr:relSizeAnchor>
  <cdr:relSizeAnchor xmlns:cdr="http://schemas.openxmlformats.org/drawingml/2006/chartDrawing">
    <cdr:from>
      <cdr:x>0.15226</cdr:x>
      <cdr:y>0.6161</cdr:y>
    </cdr:from>
    <cdr:to>
      <cdr:x>0.21834</cdr:x>
      <cdr:y>0.6897</cdr:y>
    </cdr:to>
    <cdr:sp macro="" textlink="">
      <cdr:nvSpPr>
        <cdr:cNvPr id="4" name="TextBox 3">
          <a:extLst xmlns:a="http://schemas.openxmlformats.org/drawingml/2006/main">
            <a:ext uri="{FF2B5EF4-FFF2-40B4-BE49-F238E27FC236}">
              <a16:creationId xmlns:a16="http://schemas.microsoft.com/office/drawing/2014/main" id="{D3942820-5525-A54B-78C7-15825E0F41B8}"/>
            </a:ext>
          </a:extLst>
        </cdr:cNvPr>
        <cdr:cNvSpPr txBox="1"/>
      </cdr:nvSpPr>
      <cdr:spPr>
        <a:xfrm xmlns:a="http://schemas.openxmlformats.org/drawingml/2006/main">
          <a:off x="1719644" y="3192379"/>
          <a:ext cx="746299" cy="38135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IN" sz="1800" kern="1200" dirty="0">
              <a:solidFill>
                <a:schemeClr val="bg1"/>
              </a:solidFill>
            </a:rPr>
            <a:t>47%</a:t>
          </a:r>
        </a:p>
      </cdr:txBody>
    </cdr:sp>
  </cdr:relSizeAnchor>
  <cdr:relSizeAnchor xmlns:cdr="http://schemas.openxmlformats.org/drawingml/2006/chartDrawing">
    <cdr:from>
      <cdr:x>0.33376</cdr:x>
      <cdr:y>0.61407</cdr:y>
    </cdr:from>
    <cdr:to>
      <cdr:x>0.40358</cdr:x>
      <cdr:y>0.70434</cdr:y>
    </cdr:to>
    <cdr:sp macro="" textlink="">
      <cdr:nvSpPr>
        <cdr:cNvPr id="5" name="TextBox 4">
          <a:extLst xmlns:a="http://schemas.openxmlformats.org/drawingml/2006/main">
            <a:ext uri="{FF2B5EF4-FFF2-40B4-BE49-F238E27FC236}">
              <a16:creationId xmlns:a16="http://schemas.microsoft.com/office/drawing/2014/main" id="{EE25FA91-183D-456B-E4F2-BBB69E06656B}"/>
            </a:ext>
          </a:extLst>
        </cdr:cNvPr>
        <cdr:cNvSpPr txBox="1"/>
      </cdr:nvSpPr>
      <cdr:spPr>
        <a:xfrm xmlns:a="http://schemas.openxmlformats.org/drawingml/2006/main">
          <a:off x="3769388" y="3181844"/>
          <a:ext cx="788539" cy="46774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IN" sz="1800" kern="1200" dirty="0">
              <a:solidFill>
                <a:schemeClr val="bg1"/>
              </a:solidFill>
            </a:rPr>
            <a:t>53%</a:t>
          </a:r>
        </a:p>
      </cdr:txBody>
    </cdr:sp>
  </cdr:relSizeAnchor>
  <cdr:relSizeAnchor xmlns:cdr="http://schemas.openxmlformats.org/drawingml/2006/chartDrawing">
    <cdr:from>
      <cdr:x>0.38279</cdr:x>
      <cdr:y>0.63368</cdr:y>
    </cdr:from>
    <cdr:to>
      <cdr:x>0.41771</cdr:x>
      <cdr:y>0.7066</cdr:y>
    </cdr:to>
    <cdr:sp macro="" textlink="">
      <cdr:nvSpPr>
        <cdr:cNvPr id="6" name="TextBox 5">
          <a:extLst xmlns:a="http://schemas.openxmlformats.org/drawingml/2006/main">
            <a:ext uri="{FF2B5EF4-FFF2-40B4-BE49-F238E27FC236}">
              <a16:creationId xmlns:a16="http://schemas.microsoft.com/office/drawing/2014/main" id="{888DC2B6-47EC-11AB-4B2E-E234A66CE015}"/>
            </a:ext>
          </a:extLst>
        </cdr:cNvPr>
        <cdr:cNvSpPr txBox="1"/>
      </cdr:nvSpPr>
      <cdr:spPr>
        <a:xfrm xmlns:a="http://schemas.openxmlformats.org/drawingml/2006/main">
          <a:off x="2924174" y="1738313"/>
          <a:ext cx="266700" cy="2000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kern="1200"/>
        </a:p>
      </cdr:txBody>
    </cdr:sp>
  </cdr:relSizeAnchor>
  <cdr:relSizeAnchor xmlns:cdr="http://schemas.openxmlformats.org/drawingml/2006/chartDrawing">
    <cdr:from>
      <cdr:x>0.38276</cdr:x>
      <cdr:y>0.61678</cdr:y>
    </cdr:from>
    <cdr:to>
      <cdr:x>0.44136</cdr:x>
      <cdr:y>0.71401</cdr:y>
    </cdr:to>
    <cdr:sp macro="" textlink="">
      <cdr:nvSpPr>
        <cdr:cNvPr id="7" name="TextBox 6">
          <a:extLst xmlns:a="http://schemas.openxmlformats.org/drawingml/2006/main">
            <a:ext uri="{FF2B5EF4-FFF2-40B4-BE49-F238E27FC236}">
              <a16:creationId xmlns:a16="http://schemas.microsoft.com/office/drawing/2014/main" id="{B7D11965-2DAB-96DE-BCA8-6B09B9270B40}"/>
            </a:ext>
          </a:extLst>
        </cdr:cNvPr>
        <cdr:cNvSpPr txBox="1"/>
      </cdr:nvSpPr>
      <cdr:spPr>
        <a:xfrm xmlns:a="http://schemas.openxmlformats.org/drawingml/2006/main">
          <a:off x="4322877" y="3195896"/>
          <a:ext cx="661821" cy="5038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IN" sz="1800" kern="1200" dirty="0">
              <a:solidFill>
                <a:schemeClr val="bg1"/>
              </a:solidFill>
            </a:rPr>
            <a:t>47%</a:t>
          </a:r>
        </a:p>
      </cdr:txBody>
    </cdr:sp>
  </cdr:relSizeAnchor>
  <cdr:relSizeAnchor xmlns:cdr="http://schemas.openxmlformats.org/drawingml/2006/chartDrawing">
    <cdr:from>
      <cdr:x>0.00665</cdr:x>
      <cdr:y>0.01852</cdr:y>
    </cdr:from>
    <cdr:to>
      <cdr:x>0.07648</cdr:x>
      <cdr:y>0.1088</cdr:y>
    </cdr:to>
    <cdr:sp macro="" textlink="">
      <cdr:nvSpPr>
        <cdr:cNvPr id="8" name="TextBox 1">
          <a:extLst xmlns:a="http://schemas.openxmlformats.org/drawingml/2006/main">
            <a:ext uri="{FF2B5EF4-FFF2-40B4-BE49-F238E27FC236}">
              <a16:creationId xmlns:a16="http://schemas.microsoft.com/office/drawing/2014/main" id="{72807598-F62F-3D44-E4C6-424FC562F29D}"/>
            </a:ext>
          </a:extLst>
        </cdr:cNvPr>
        <cdr:cNvSpPr txBox="1"/>
      </cdr:nvSpPr>
      <cdr:spPr>
        <a:xfrm xmlns:a="http://schemas.openxmlformats.org/drawingml/2006/main">
          <a:off x="50800" y="50800"/>
          <a:ext cx="533399" cy="24765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N" sz="1100" kern="1200">
              <a:solidFill>
                <a:schemeClr val="bg1"/>
              </a:solidFill>
            </a:rPr>
            <a:t>53%</a:t>
          </a:r>
        </a:p>
      </cdr:txBody>
    </cdr:sp>
  </cdr:relSizeAnchor>
  <cdr:relSizeAnchor xmlns:cdr="http://schemas.openxmlformats.org/drawingml/2006/chartDrawing">
    <cdr:from>
      <cdr:x>0.79714</cdr:x>
      <cdr:y>0.60842</cdr:y>
    </cdr:from>
    <cdr:to>
      <cdr:x>0.85083</cdr:x>
      <cdr:y>0.70279</cdr:y>
    </cdr:to>
    <cdr:sp macro="" textlink="">
      <cdr:nvSpPr>
        <cdr:cNvPr id="9" name="TextBox 1">
          <a:extLst xmlns:a="http://schemas.openxmlformats.org/drawingml/2006/main">
            <a:ext uri="{FF2B5EF4-FFF2-40B4-BE49-F238E27FC236}">
              <a16:creationId xmlns:a16="http://schemas.microsoft.com/office/drawing/2014/main" id="{72807598-F62F-3D44-E4C6-424FC562F29D}"/>
            </a:ext>
          </a:extLst>
        </cdr:cNvPr>
        <cdr:cNvSpPr txBox="1"/>
      </cdr:nvSpPr>
      <cdr:spPr>
        <a:xfrm xmlns:a="http://schemas.openxmlformats.org/drawingml/2006/main">
          <a:off x="9002834" y="3152569"/>
          <a:ext cx="606387" cy="4889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N" sz="1800" kern="1200" dirty="0">
              <a:solidFill>
                <a:schemeClr val="bg1"/>
              </a:solidFill>
            </a:rPr>
            <a:t>56%</a:t>
          </a:r>
        </a:p>
      </cdr:txBody>
    </cdr:sp>
  </cdr:relSizeAnchor>
</c:userShapes>
</file>

<file path=ppt/drawings/drawing2.xml><?xml version="1.0" encoding="utf-8"?>
<c:userShapes xmlns:c="http://schemas.openxmlformats.org/drawingml/2006/chart">
  <cdr:relSizeAnchor xmlns:cdr="http://schemas.openxmlformats.org/drawingml/2006/chartDrawing">
    <cdr:from>
      <cdr:x>0.63714</cdr:x>
      <cdr:y>0.03481</cdr:y>
    </cdr:from>
    <cdr:to>
      <cdr:x>0.8221</cdr:x>
      <cdr:y>0.11245</cdr:y>
    </cdr:to>
    <cdr:sp macro="" textlink="">
      <cdr:nvSpPr>
        <cdr:cNvPr id="2" name="TextBox 1">
          <a:extLst xmlns:a="http://schemas.openxmlformats.org/drawingml/2006/main">
            <a:ext uri="{FF2B5EF4-FFF2-40B4-BE49-F238E27FC236}">
              <a16:creationId xmlns:a16="http://schemas.microsoft.com/office/drawing/2014/main" id="{CC4581DB-0C53-667A-B031-E207BB0B5031}"/>
            </a:ext>
          </a:extLst>
        </cdr:cNvPr>
        <cdr:cNvSpPr txBox="1"/>
      </cdr:nvSpPr>
      <cdr:spPr>
        <a:xfrm xmlns:a="http://schemas.openxmlformats.org/drawingml/2006/main">
          <a:off x="7239251" y="208547"/>
          <a:ext cx="2101516" cy="46522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kern="1200" dirty="0"/>
        </a:p>
      </cdr:txBody>
    </cdr:sp>
  </cdr:relSizeAnchor>
  <cdr:relSizeAnchor xmlns:cdr="http://schemas.openxmlformats.org/drawingml/2006/chartDrawing">
    <cdr:from>
      <cdr:x>0.59055</cdr:x>
      <cdr:y>0.04616</cdr:y>
    </cdr:from>
    <cdr:to>
      <cdr:x>0.8461</cdr:x>
      <cdr:y>0.12112</cdr:y>
    </cdr:to>
    <cdr:sp macro="" textlink="">
      <cdr:nvSpPr>
        <cdr:cNvPr id="3" name="TextBox 2">
          <a:extLst xmlns:a="http://schemas.openxmlformats.org/drawingml/2006/main">
            <a:ext uri="{FF2B5EF4-FFF2-40B4-BE49-F238E27FC236}">
              <a16:creationId xmlns:a16="http://schemas.microsoft.com/office/drawing/2014/main" id="{1F9D042C-0D3D-D701-E960-AE3C1EF636B2}"/>
            </a:ext>
          </a:extLst>
        </cdr:cNvPr>
        <cdr:cNvSpPr txBox="1"/>
      </cdr:nvSpPr>
      <cdr:spPr>
        <a:xfrm xmlns:a="http://schemas.openxmlformats.org/drawingml/2006/main">
          <a:off x="6709862" y="276559"/>
          <a:ext cx="2903621" cy="44917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400" kern="1200" dirty="0"/>
            <a:t>CAGR-0.96%</a:t>
          </a:r>
          <a:endParaRPr lang="en-IN" sz="2400" kern="1200" dirty="0"/>
        </a:p>
      </cdr:txBody>
    </cdr:sp>
  </cdr:relSizeAnchor>
  <cdr:relSizeAnchor xmlns:cdr="http://schemas.openxmlformats.org/drawingml/2006/chartDrawing">
    <cdr:from>
      <cdr:x>0.5922</cdr:x>
      <cdr:y>0.22866</cdr:y>
    </cdr:from>
    <cdr:to>
      <cdr:x>0.84775</cdr:x>
      <cdr:y>0.30363</cdr:y>
    </cdr:to>
    <cdr:sp macro="" textlink="">
      <cdr:nvSpPr>
        <cdr:cNvPr id="4" name="TextBox 1">
          <a:extLst xmlns:a="http://schemas.openxmlformats.org/drawingml/2006/main">
            <a:ext uri="{FF2B5EF4-FFF2-40B4-BE49-F238E27FC236}">
              <a16:creationId xmlns:a16="http://schemas.microsoft.com/office/drawing/2014/main" id="{1DF77DD7-5C40-F200-B86B-8EC592A3B927}"/>
            </a:ext>
          </a:extLst>
        </cdr:cNvPr>
        <cdr:cNvSpPr txBox="1"/>
      </cdr:nvSpPr>
      <cdr:spPr>
        <a:xfrm xmlns:a="http://schemas.openxmlformats.org/drawingml/2006/main">
          <a:off x="6728578" y="1370095"/>
          <a:ext cx="2903621" cy="44917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400" kern="1200" dirty="0"/>
            <a:t>CAGR-2%</a:t>
          </a:r>
          <a:endParaRPr lang="en-IN" sz="2400" kern="1200" dirty="0"/>
        </a:p>
      </cdr:txBody>
    </cdr:sp>
  </cdr:relSizeAnchor>
  <cdr:relSizeAnchor xmlns:cdr="http://schemas.openxmlformats.org/drawingml/2006/chartDrawing">
    <cdr:from>
      <cdr:x>0.71941</cdr:x>
      <cdr:y>0.42771</cdr:y>
    </cdr:from>
    <cdr:to>
      <cdr:x>0.97496</cdr:x>
      <cdr:y>0.50268</cdr:y>
    </cdr:to>
    <cdr:sp macro="" textlink="">
      <cdr:nvSpPr>
        <cdr:cNvPr id="5" name="TextBox 1">
          <a:extLst xmlns:a="http://schemas.openxmlformats.org/drawingml/2006/main">
            <a:ext uri="{FF2B5EF4-FFF2-40B4-BE49-F238E27FC236}">
              <a16:creationId xmlns:a16="http://schemas.microsoft.com/office/drawing/2014/main" id="{D8EC7DB9-9003-6812-1D0F-F87BE5E74D65}"/>
            </a:ext>
          </a:extLst>
        </cdr:cNvPr>
        <cdr:cNvSpPr txBox="1"/>
      </cdr:nvSpPr>
      <cdr:spPr>
        <a:xfrm xmlns:a="http://schemas.openxmlformats.org/drawingml/2006/main">
          <a:off x="8173955" y="2562726"/>
          <a:ext cx="2903621" cy="44917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400" kern="1200" dirty="0"/>
            <a:t>CAGR-14%</a:t>
          </a:r>
          <a:endParaRPr lang="en-IN" sz="2400" kern="1200" dirty="0"/>
        </a:p>
      </cdr:txBody>
    </cdr:sp>
  </cdr:relSizeAnchor>
  <cdr:relSizeAnchor xmlns:cdr="http://schemas.openxmlformats.org/drawingml/2006/chartDrawing">
    <cdr:from>
      <cdr:x>0.74445</cdr:x>
      <cdr:y>0.56203</cdr:y>
    </cdr:from>
    <cdr:to>
      <cdr:x>1</cdr:x>
      <cdr:y>0.63699</cdr:y>
    </cdr:to>
    <cdr:sp macro="" textlink="">
      <cdr:nvSpPr>
        <cdr:cNvPr id="6" name="TextBox 1">
          <a:extLst xmlns:a="http://schemas.openxmlformats.org/drawingml/2006/main">
            <a:ext uri="{FF2B5EF4-FFF2-40B4-BE49-F238E27FC236}">
              <a16:creationId xmlns:a16="http://schemas.microsoft.com/office/drawing/2014/main" id="{942353F7-1D0E-763A-6B72-B28BE9D2D845}"/>
            </a:ext>
          </a:extLst>
        </cdr:cNvPr>
        <cdr:cNvSpPr txBox="1"/>
      </cdr:nvSpPr>
      <cdr:spPr>
        <a:xfrm xmlns:a="http://schemas.openxmlformats.org/drawingml/2006/main">
          <a:off x="8458451" y="3367505"/>
          <a:ext cx="2903621" cy="44917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kern="1200" dirty="0"/>
            <a:t>CAGR-6.40% &gt; 1994-95</a:t>
          </a:r>
          <a:endParaRPr lang="en-IN" sz="2000" kern="1200" dirty="0"/>
        </a:p>
      </cdr:txBody>
    </cdr:sp>
  </cdr:relSizeAnchor>
</c:userShapes>
</file>

<file path=ppt/drawings/drawing3.xml><?xml version="1.0" encoding="utf-8"?>
<c:userShapes xmlns:c="http://schemas.openxmlformats.org/drawingml/2006/chart">
  <cdr:relSizeAnchor xmlns:cdr="http://schemas.openxmlformats.org/drawingml/2006/chartDrawing">
    <cdr:from>
      <cdr:x>0.0967</cdr:x>
      <cdr:y>0.61257</cdr:y>
    </cdr:from>
    <cdr:to>
      <cdr:x>0.14918</cdr:x>
      <cdr:y>0.68696</cdr:y>
    </cdr:to>
    <cdr:sp macro="" textlink="">
      <cdr:nvSpPr>
        <cdr:cNvPr id="2" name="TextBox 1">
          <a:extLst xmlns:a="http://schemas.openxmlformats.org/drawingml/2006/main">
            <a:ext uri="{FF2B5EF4-FFF2-40B4-BE49-F238E27FC236}">
              <a16:creationId xmlns:a16="http://schemas.microsoft.com/office/drawing/2014/main" id="{C53EA2A5-5D8A-45BB-8FEE-95AE6312A94F}"/>
            </a:ext>
          </a:extLst>
        </cdr:cNvPr>
        <cdr:cNvSpPr txBox="1"/>
      </cdr:nvSpPr>
      <cdr:spPr>
        <a:xfrm xmlns:a="http://schemas.openxmlformats.org/drawingml/2006/main">
          <a:off x="1034716" y="3170553"/>
          <a:ext cx="561474" cy="38501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500" kern="1200" dirty="0">
              <a:solidFill>
                <a:schemeClr val="bg1"/>
              </a:solidFill>
              <a:latin typeface="Calisto MT" panose="02040603050505030304" pitchFamily="18" charset="0"/>
            </a:rPr>
            <a:t>62%</a:t>
          </a:r>
          <a:endParaRPr lang="en-IN" sz="1500" kern="1200" dirty="0">
            <a:solidFill>
              <a:schemeClr val="bg1"/>
            </a:solidFill>
            <a:latin typeface="Calisto MT" panose="0204060305050503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0.07353</cdr:x>
      <cdr:y>0.41905</cdr:y>
    </cdr:from>
    <cdr:to>
      <cdr:x>0.13351</cdr:x>
      <cdr:y>0.51716</cdr:y>
    </cdr:to>
    <cdr:sp macro="" textlink="">
      <cdr:nvSpPr>
        <cdr:cNvPr id="2" name="Oval 1"/>
        <cdr:cNvSpPr/>
      </cdr:nvSpPr>
      <cdr:spPr>
        <a:xfrm xmlns:a="http://schemas.openxmlformats.org/drawingml/2006/main">
          <a:off x="1143000" y="3352800"/>
          <a:ext cx="932331" cy="784963"/>
        </a:xfrm>
        <a:prstGeom xmlns:a="http://schemas.openxmlformats.org/drawingml/2006/main" prst="ellipse">
          <a:avLst/>
        </a:prstGeom>
        <a:solidFill xmlns:a="http://schemas.openxmlformats.org/drawingml/2006/main">
          <a:srgbClr val="FFFF00"/>
        </a:solidFill>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r>
            <a:rPr lang="en-US" sz="1200"/>
            <a:t>94%</a:t>
          </a:r>
        </a:p>
      </cdr:txBody>
    </cdr:sp>
  </cdr:relSizeAnchor>
  <cdr:relSizeAnchor xmlns:cdr="http://schemas.openxmlformats.org/drawingml/2006/chartDrawing">
    <cdr:from>
      <cdr:x>0.10294</cdr:x>
      <cdr:y>0.65714</cdr:y>
    </cdr:from>
    <cdr:to>
      <cdr:x>0.15949</cdr:x>
      <cdr:y>0.74286</cdr:y>
    </cdr:to>
    <cdr:sp macro="" textlink="">
      <cdr:nvSpPr>
        <cdr:cNvPr id="3" name="Oval 2"/>
        <cdr:cNvSpPr/>
      </cdr:nvSpPr>
      <cdr:spPr>
        <a:xfrm xmlns:a="http://schemas.openxmlformats.org/drawingml/2006/main">
          <a:off x="1172682" y="3048437"/>
          <a:ext cx="644257" cy="397650"/>
        </a:xfrm>
        <a:prstGeom xmlns:a="http://schemas.openxmlformats.org/drawingml/2006/main" prst="ellipse">
          <a:avLst/>
        </a:prstGeom>
        <a:solidFill xmlns:a="http://schemas.openxmlformats.org/drawingml/2006/main">
          <a:srgbClr val="FFFF00"/>
        </a:solidFill>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200" dirty="0"/>
            <a:t>4%</a:t>
          </a:r>
        </a:p>
      </cdr:txBody>
    </cdr:sp>
  </cdr:relSizeAnchor>
  <cdr:relSizeAnchor xmlns:cdr="http://schemas.openxmlformats.org/drawingml/2006/chartDrawing">
    <cdr:from>
      <cdr:x>0.15806</cdr:x>
      <cdr:y>0.67501</cdr:y>
    </cdr:from>
    <cdr:to>
      <cdr:x>0.21553</cdr:x>
      <cdr:y>0.75929</cdr:y>
    </cdr:to>
    <cdr:sp macro="" textlink="">
      <cdr:nvSpPr>
        <cdr:cNvPr id="4" name="Oval 3"/>
        <cdr:cNvSpPr/>
      </cdr:nvSpPr>
      <cdr:spPr>
        <a:xfrm xmlns:a="http://schemas.openxmlformats.org/drawingml/2006/main">
          <a:off x="1800627" y="3131322"/>
          <a:ext cx="654665" cy="390970"/>
        </a:xfrm>
        <a:prstGeom xmlns:a="http://schemas.openxmlformats.org/drawingml/2006/main" prst="ellipse">
          <a:avLst/>
        </a:prstGeom>
        <a:solidFill xmlns:a="http://schemas.openxmlformats.org/drawingml/2006/main">
          <a:srgbClr val="FFFF00"/>
        </a:solidFill>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200" dirty="0"/>
            <a:t>2%</a:t>
          </a:r>
        </a:p>
      </cdr:txBody>
    </cdr:sp>
  </cdr:relSizeAnchor>
  <cdr:relSizeAnchor xmlns:cdr="http://schemas.openxmlformats.org/drawingml/2006/chartDrawing">
    <cdr:from>
      <cdr:x>0.86275</cdr:x>
      <cdr:y>0.15238</cdr:y>
    </cdr:from>
    <cdr:to>
      <cdr:x>0.92922</cdr:x>
      <cdr:y>0.25384</cdr:y>
    </cdr:to>
    <cdr:sp macro="" textlink="">
      <cdr:nvSpPr>
        <cdr:cNvPr id="5" name="Oval 4"/>
        <cdr:cNvSpPr/>
      </cdr:nvSpPr>
      <cdr:spPr>
        <a:xfrm xmlns:a="http://schemas.openxmlformats.org/drawingml/2006/main">
          <a:off x="13411200" y="1219200"/>
          <a:ext cx="1033262" cy="811781"/>
        </a:xfrm>
        <a:prstGeom xmlns:a="http://schemas.openxmlformats.org/drawingml/2006/main" prst="ellipse">
          <a:avLst/>
        </a:prstGeom>
        <a:solidFill xmlns:a="http://schemas.openxmlformats.org/drawingml/2006/main">
          <a:srgbClr val="FFFF00"/>
        </a:solidFill>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200" dirty="0"/>
            <a:t>57%</a:t>
          </a:r>
        </a:p>
      </cdr:txBody>
    </cdr:sp>
  </cdr:relSizeAnchor>
  <cdr:relSizeAnchor xmlns:cdr="http://schemas.openxmlformats.org/drawingml/2006/chartDrawing">
    <cdr:from>
      <cdr:x>0.89973</cdr:x>
      <cdr:y>0.33833</cdr:y>
    </cdr:from>
    <cdr:to>
      <cdr:x>0.96345</cdr:x>
      <cdr:y>0.43632</cdr:y>
    </cdr:to>
    <cdr:sp macro="" textlink="">
      <cdr:nvSpPr>
        <cdr:cNvPr id="6" name="Oval 5"/>
        <cdr:cNvSpPr/>
      </cdr:nvSpPr>
      <cdr:spPr>
        <a:xfrm xmlns:a="http://schemas.openxmlformats.org/drawingml/2006/main">
          <a:off x="10249662" y="1569492"/>
          <a:ext cx="725891" cy="454570"/>
        </a:xfrm>
        <a:prstGeom xmlns:a="http://schemas.openxmlformats.org/drawingml/2006/main" prst="ellipse">
          <a:avLst/>
        </a:prstGeom>
        <a:solidFill xmlns:a="http://schemas.openxmlformats.org/drawingml/2006/main">
          <a:srgbClr val="FFFF00"/>
        </a:solidFill>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200" dirty="0"/>
            <a:t>37%</a:t>
          </a:r>
        </a:p>
      </cdr:txBody>
    </cdr:sp>
  </cdr:relSizeAnchor>
  <cdr:relSizeAnchor xmlns:cdr="http://schemas.openxmlformats.org/drawingml/2006/chartDrawing">
    <cdr:from>
      <cdr:x>0.93462</cdr:x>
      <cdr:y>0.64204</cdr:y>
    </cdr:from>
    <cdr:to>
      <cdr:x>0.98601</cdr:x>
      <cdr:y>0.72365</cdr:y>
    </cdr:to>
    <cdr:sp macro="" textlink="">
      <cdr:nvSpPr>
        <cdr:cNvPr id="7" name="Oval 6"/>
        <cdr:cNvSpPr/>
      </cdr:nvSpPr>
      <cdr:spPr>
        <a:xfrm xmlns:a="http://schemas.openxmlformats.org/drawingml/2006/main">
          <a:off x="10647107" y="2978395"/>
          <a:ext cx="585429" cy="378585"/>
        </a:xfrm>
        <a:prstGeom xmlns:a="http://schemas.openxmlformats.org/drawingml/2006/main" prst="ellipse">
          <a:avLst/>
        </a:prstGeom>
        <a:solidFill xmlns:a="http://schemas.openxmlformats.org/drawingml/2006/main">
          <a:srgbClr val="FFFF00"/>
        </a:solidFill>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200" dirty="0"/>
            <a:t>6%</a:t>
          </a:r>
        </a:p>
      </cdr:txBody>
    </cdr:sp>
  </cdr:relSizeAnchor>
</c:userShapes>
</file>

<file path=ppt/drawings/drawing5.xml><?xml version="1.0" encoding="utf-8"?>
<c:userShapes xmlns:c="http://schemas.openxmlformats.org/drawingml/2006/chart">
  <cdr:relSizeAnchor xmlns:cdr="http://schemas.openxmlformats.org/drawingml/2006/chartDrawing">
    <cdr:from>
      <cdr:x>0.09847</cdr:x>
      <cdr:y>0.16984</cdr:y>
    </cdr:from>
    <cdr:to>
      <cdr:x>0.86157</cdr:x>
      <cdr:y>0.17886</cdr:y>
    </cdr:to>
    <cdr:cxnSp macro="">
      <cdr:nvCxnSpPr>
        <cdr:cNvPr id="3" name="Straight Arrow Connector 2">
          <a:extLst xmlns:a="http://schemas.openxmlformats.org/drawingml/2006/main">
            <a:ext uri="{FF2B5EF4-FFF2-40B4-BE49-F238E27FC236}">
              <a16:creationId xmlns:a16="http://schemas.microsoft.com/office/drawing/2014/main" id="{D5FC7BD5-59E1-70A7-FD3A-EEDF043EEF04}"/>
            </a:ext>
          </a:extLst>
        </cdr:cNvPr>
        <cdr:cNvCxnSpPr/>
      </cdr:nvCxnSpPr>
      <cdr:spPr>
        <a:xfrm xmlns:a="http://schemas.openxmlformats.org/drawingml/2006/main" flipV="1">
          <a:off x="1236489" y="684252"/>
          <a:ext cx="9582481" cy="36339"/>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0.36111</cdr:x>
      <cdr:y>0.08267</cdr:y>
    </cdr:from>
    <cdr:to>
      <cdr:x>0.68463</cdr:x>
      <cdr:y>0.1667</cdr:y>
    </cdr:to>
    <cdr:sp macro="" textlink="">
      <cdr:nvSpPr>
        <cdr:cNvPr id="6" name="TextBox 5">
          <a:extLst xmlns:a="http://schemas.openxmlformats.org/drawingml/2006/main">
            <a:ext uri="{FF2B5EF4-FFF2-40B4-BE49-F238E27FC236}">
              <a16:creationId xmlns:a16="http://schemas.microsoft.com/office/drawing/2014/main" id="{CFBC1B09-350E-3E9E-C9F4-3D2EB0B1467A}"/>
            </a:ext>
          </a:extLst>
        </cdr:cNvPr>
        <cdr:cNvSpPr txBox="1"/>
      </cdr:nvSpPr>
      <cdr:spPr>
        <a:xfrm xmlns:a="http://schemas.openxmlformats.org/drawingml/2006/main">
          <a:off x="4534569" y="333059"/>
          <a:ext cx="4062539" cy="338554"/>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pPr algn="l"/>
          <a:r>
            <a:rPr lang="en-US" sz="1600" b="1" dirty="0"/>
            <a:t>CAGR 2012 to 2024: ~1.0%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7739" cy="513508"/>
          </a:xfrm>
          <a:prstGeom prst="rect">
            <a:avLst/>
          </a:prstGeom>
        </p:spPr>
        <p:txBody>
          <a:bodyPr vert="horz" lIns="94778" tIns="47388" rIns="94778" bIns="47388" rtlCol="0"/>
          <a:lstStyle>
            <a:lvl1pPr algn="l">
              <a:defRPr sz="1200"/>
            </a:lvl1pPr>
          </a:lstStyle>
          <a:p>
            <a:endParaRPr lang="en-IN"/>
          </a:p>
        </p:txBody>
      </p:sp>
      <p:sp>
        <p:nvSpPr>
          <p:cNvPr id="3" name="Date Placeholder 2"/>
          <p:cNvSpPr>
            <a:spLocks noGrp="1"/>
          </p:cNvSpPr>
          <p:nvPr>
            <p:ph type="dt" idx="1"/>
          </p:nvPr>
        </p:nvSpPr>
        <p:spPr>
          <a:xfrm>
            <a:off x="4023094" y="0"/>
            <a:ext cx="3077739" cy="513508"/>
          </a:xfrm>
          <a:prstGeom prst="rect">
            <a:avLst/>
          </a:prstGeom>
        </p:spPr>
        <p:txBody>
          <a:bodyPr vert="horz" lIns="94778" tIns="47388" rIns="94778" bIns="47388" rtlCol="0"/>
          <a:lstStyle>
            <a:lvl1pPr algn="r">
              <a:defRPr sz="1200"/>
            </a:lvl1pPr>
          </a:lstStyle>
          <a:p>
            <a:fld id="{F2D2241F-E842-4C85-9D9C-67314A4F0E89}" type="datetimeFigureOut">
              <a:rPr lang="en-IN" smtClean="0"/>
              <a:pPr/>
              <a:t>26-02-2025</a:t>
            </a:fld>
            <a:endParaRPr lang="en-IN"/>
          </a:p>
        </p:txBody>
      </p:sp>
      <p:sp>
        <p:nvSpPr>
          <p:cNvPr id="4" name="Slide Image Placeholder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4778" tIns="47388" rIns="94778" bIns="47388" rtlCol="0" anchor="ctr"/>
          <a:lstStyle/>
          <a:p>
            <a:endParaRPr lang="en-IN"/>
          </a:p>
        </p:txBody>
      </p:sp>
      <p:sp>
        <p:nvSpPr>
          <p:cNvPr id="5" name="Notes Placeholder 4"/>
          <p:cNvSpPr>
            <a:spLocks noGrp="1"/>
          </p:cNvSpPr>
          <p:nvPr>
            <p:ph type="body" sz="quarter" idx="3"/>
          </p:nvPr>
        </p:nvSpPr>
        <p:spPr>
          <a:xfrm>
            <a:off x="710248" y="4925407"/>
            <a:ext cx="5681980" cy="4029879"/>
          </a:xfrm>
          <a:prstGeom prst="rect">
            <a:avLst/>
          </a:prstGeom>
        </p:spPr>
        <p:txBody>
          <a:bodyPr vert="horz" lIns="94778" tIns="47388" rIns="94778" bIns="4738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2" y="9721108"/>
            <a:ext cx="3077739" cy="513507"/>
          </a:xfrm>
          <a:prstGeom prst="rect">
            <a:avLst/>
          </a:prstGeom>
        </p:spPr>
        <p:txBody>
          <a:bodyPr vert="horz" lIns="94778" tIns="47388" rIns="94778" bIns="47388" rtlCol="0" anchor="b"/>
          <a:lstStyle>
            <a:lvl1pPr algn="l">
              <a:defRPr sz="1200"/>
            </a:lvl1pPr>
          </a:lstStyle>
          <a:p>
            <a:endParaRPr lang="en-IN"/>
          </a:p>
        </p:txBody>
      </p:sp>
      <p:sp>
        <p:nvSpPr>
          <p:cNvPr id="7" name="Slide Number Placeholder 6"/>
          <p:cNvSpPr>
            <a:spLocks noGrp="1"/>
          </p:cNvSpPr>
          <p:nvPr>
            <p:ph type="sldNum" sz="quarter" idx="5"/>
          </p:nvPr>
        </p:nvSpPr>
        <p:spPr>
          <a:xfrm>
            <a:off x="4023094" y="9721108"/>
            <a:ext cx="3077739" cy="513507"/>
          </a:xfrm>
          <a:prstGeom prst="rect">
            <a:avLst/>
          </a:prstGeom>
        </p:spPr>
        <p:txBody>
          <a:bodyPr vert="horz" lIns="94778" tIns="47388" rIns="94778" bIns="47388" rtlCol="0" anchor="b"/>
          <a:lstStyle>
            <a:lvl1pPr algn="r">
              <a:defRPr sz="1200"/>
            </a:lvl1pPr>
          </a:lstStyle>
          <a:p>
            <a:fld id="{C5D045B8-3ECC-4420-87EB-DA6A959A773C}" type="slidenum">
              <a:rPr lang="en-IN" smtClean="0"/>
              <a:pPr/>
              <a:t>‹#›</a:t>
            </a:fld>
            <a:endParaRPr lang="en-IN"/>
          </a:p>
        </p:txBody>
      </p:sp>
    </p:spTree>
    <p:extLst>
      <p:ext uri="{BB962C8B-B14F-4D97-AF65-F5344CB8AC3E}">
        <p14:creationId xmlns:p14="http://schemas.microsoft.com/office/powerpoint/2010/main" val="3297965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46CFD4F7-E2CB-409E-922D-CCD11FC4FFCC}"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941627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59C617F7-3279-82A1-139E-FE27C1A584B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F25783A2-B9A3-B940-D4EA-29F92C0846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25604" name="Slide Number Placeholder 3">
            <a:extLst>
              <a:ext uri="{FF2B5EF4-FFF2-40B4-BE49-F238E27FC236}">
                <a16:creationId xmlns:a16="http://schemas.microsoft.com/office/drawing/2014/main" id="{4D9B8347-0CAF-17CE-DA07-F676152726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sto MT" panose="02040603050505030304" pitchFamily="18" charset="0"/>
              </a:defRPr>
            </a:lvl1pPr>
            <a:lvl2pPr marL="742950" indent="-285750">
              <a:defRPr>
                <a:solidFill>
                  <a:schemeClr val="tx1"/>
                </a:solidFill>
                <a:latin typeface="Calisto MT" panose="02040603050505030304" pitchFamily="18" charset="0"/>
              </a:defRPr>
            </a:lvl2pPr>
            <a:lvl3pPr marL="1143000" indent="-228600">
              <a:defRPr>
                <a:solidFill>
                  <a:schemeClr val="tx1"/>
                </a:solidFill>
                <a:latin typeface="Calisto MT" panose="02040603050505030304" pitchFamily="18" charset="0"/>
              </a:defRPr>
            </a:lvl3pPr>
            <a:lvl4pPr marL="1600200" indent="-228600">
              <a:defRPr>
                <a:solidFill>
                  <a:schemeClr val="tx1"/>
                </a:solidFill>
                <a:latin typeface="Calisto MT" panose="02040603050505030304" pitchFamily="18" charset="0"/>
              </a:defRPr>
            </a:lvl4pPr>
            <a:lvl5pPr marL="2057400" indent="-228600">
              <a:defRPr>
                <a:solidFill>
                  <a:schemeClr val="tx1"/>
                </a:solidFill>
                <a:latin typeface="Calisto MT" panose="02040603050505030304" pitchFamily="18" charset="0"/>
              </a:defRPr>
            </a:lvl5pPr>
            <a:lvl6pPr marL="2514600" indent="-228600" defTabSz="457200" eaLnBrk="0" fontAlgn="base" hangingPunct="0">
              <a:spcBef>
                <a:spcPct val="0"/>
              </a:spcBef>
              <a:spcAft>
                <a:spcPct val="0"/>
              </a:spcAft>
              <a:defRPr>
                <a:solidFill>
                  <a:schemeClr val="tx1"/>
                </a:solidFill>
                <a:latin typeface="Calisto MT" panose="02040603050505030304" pitchFamily="18" charset="0"/>
              </a:defRPr>
            </a:lvl6pPr>
            <a:lvl7pPr marL="2971800" indent="-228600" defTabSz="457200" eaLnBrk="0" fontAlgn="base" hangingPunct="0">
              <a:spcBef>
                <a:spcPct val="0"/>
              </a:spcBef>
              <a:spcAft>
                <a:spcPct val="0"/>
              </a:spcAft>
              <a:defRPr>
                <a:solidFill>
                  <a:schemeClr val="tx1"/>
                </a:solidFill>
                <a:latin typeface="Calisto MT" panose="02040603050505030304" pitchFamily="18" charset="0"/>
              </a:defRPr>
            </a:lvl7pPr>
            <a:lvl8pPr marL="3429000" indent="-228600" defTabSz="457200" eaLnBrk="0" fontAlgn="base" hangingPunct="0">
              <a:spcBef>
                <a:spcPct val="0"/>
              </a:spcBef>
              <a:spcAft>
                <a:spcPct val="0"/>
              </a:spcAft>
              <a:defRPr>
                <a:solidFill>
                  <a:schemeClr val="tx1"/>
                </a:solidFill>
                <a:latin typeface="Calisto MT" panose="02040603050505030304" pitchFamily="18" charset="0"/>
              </a:defRPr>
            </a:lvl8pPr>
            <a:lvl9pPr marL="3886200" indent="-228600" defTabSz="457200" eaLnBrk="0" fontAlgn="base" hangingPunct="0">
              <a:spcBef>
                <a:spcPct val="0"/>
              </a:spcBef>
              <a:spcAft>
                <a:spcPct val="0"/>
              </a:spcAft>
              <a:defRPr>
                <a:solidFill>
                  <a:schemeClr val="tx1"/>
                </a:solidFill>
                <a:latin typeface="Calisto MT" panose="02040603050505030304" pitchFamily="18" charset="0"/>
              </a:defRPr>
            </a:lvl9pPr>
          </a:lstStyle>
          <a:p>
            <a:fld id="{A1ED96B5-1154-4A46-8ECF-4D16AA6BF402}" type="slidenum">
              <a:rPr lang="en-US" altLang="en-US" smtClean="0">
                <a:latin typeface="Calibri" panose="020F0502020204030204" pitchFamily="34" charset="0"/>
              </a:rPr>
              <a:pPr/>
              <a:t>38</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1336746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2319620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42201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3769208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2801819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576083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3425772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1558878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398329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1078424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106A925-D215-4A89-AED7-E6DCB9EAC4A0}" type="datetimeFigureOut">
              <a:rPr lang="en-IN" smtClean="0"/>
              <a:pPr/>
              <a:t>26-02-2025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99F23F-52E8-43B2-80B5-B4160125AB9B}" type="slidenum">
              <a:rPr lang="en-IN" smtClean="0"/>
              <a:pPr/>
              <a:t>‹#›</a:t>
            </a:fld>
            <a:endParaRPr lang="en-IN"/>
          </a:p>
        </p:txBody>
      </p:sp>
    </p:spTree>
    <p:extLst>
      <p:ext uri="{BB962C8B-B14F-4D97-AF65-F5344CB8AC3E}">
        <p14:creationId xmlns:p14="http://schemas.microsoft.com/office/powerpoint/2010/main" val="3443907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3">
            <a:extLst>
              <a:ext uri="{FF2B5EF4-FFF2-40B4-BE49-F238E27FC236}">
                <a16:creationId xmlns:a16="http://schemas.microsoft.com/office/drawing/2014/main" id="{9260E3CA-82D8-D349-ECC7-D90AD6E39454}"/>
              </a:ext>
            </a:extLst>
          </p:cNvPr>
          <p:cNvSpPr>
            <a:spLocks noGrp="1"/>
          </p:cNvSpPr>
          <p:nvPr>
            <p:ph type="dt" sz="half" idx="10"/>
          </p:nvPr>
        </p:nvSpPr>
        <p:spPr/>
        <p:txBody>
          <a:bodyPr/>
          <a:lstStyle>
            <a:lvl1pPr>
              <a:defRPr/>
            </a:lvl1pPr>
          </a:lstStyle>
          <a:p>
            <a:pPr>
              <a:defRPr/>
            </a:pPr>
            <a:fld id="{BFE769F9-CBEF-42A8-8253-94AE6E226F32}" type="datetimeFigureOut">
              <a:rPr lang="en-US"/>
              <a:pPr>
                <a:defRPr/>
              </a:pPr>
              <a:t>2/26/2025</a:t>
            </a:fld>
            <a:endParaRPr lang="en-US"/>
          </a:p>
        </p:txBody>
      </p:sp>
      <p:sp>
        <p:nvSpPr>
          <p:cNvPr id="4" name="Footer Placeholder 4">
            <a:extLst>
              <a:ext uri="{FF2B5EF4-FFF2-40B4-BE49-F238E27FC236}">
                <a16:creationId xmlns:a16="http://schemas.microsoft.com/office/drawing/2014/main" id="{3B0159CD-E2D6-B991-2BA7-79FA16414D2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1FA826F0-C119-CFEB-34FD-155A1AD89C29}"/>
              </a:ext>
            </a:extLst>
          </p:cNvPr>
          <p:cNvSpPr>
            <a:spLocks noGrp="1"/>
          </p:cNvSpPr>
          <p:nvPr>
            <p:ph type="sldNum" sz="quarter" idx="12"/>
          </p:nvPr>
        </p:nvSpPr>
        <p:spPr/>
        <p:txBody>
          <a:bodyPr/>
          <a:lstStyle>
            <a:lvl1pPr>
              <a:defRPr/>
            </a:lvl1pPr>
          </a:lstStyle>
          <a:p>
            <a:pPr>
              <a:defRPr/>
            </a:pPr>
            <a:fld id="{641CAFE9-A380-4EA8-ABDD-3E7B11C0E45C}" type="slidenum">
              <a:rPr lang="en-US" altLang="en-US"/>
              <a:pPr>
                <a:defRPr/>
              </a:pPr>
              <a:t>‹#›</a:t>
            </a:fld>
            <a:endParaRPr lang="en-US" altLang="en-US"/>
          </a:p>
        </p:txBody>
      </p:sp>
    </p:spTree>
    <p:extLst>
      <p:ext uri="{BB962C8B-B14F-4D97-AF65-F5344CB8AC3E}">
        <p14:creationId xmlns:p14="http://schemas.microsoft.com/office/powerpoint/2010/main" val="3886766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6796" y="80962"/>
            <a:ext cx="12165204" cy="833437"/>
          </a:xfrm>
        </p:spPr>
        <p:txBody>
          <a:bodyPr/>
          <a:lstStyle/>
          <a:p>
            <a:pPr lvl="0"/>
            <a:endParaRPr lang="en-IN" noProof="0" dirty="0"/>
          </a:p>
        </p:txBody>
      </p:sp>
    </p:spTree>
    <p:extLst>
      <p:ext uri="{BB962C8B-B14F-4D97-AF65-F5344CB8AC3E}">
        <p14:creationId xmlns:p14="http://schemas.microsoft.com/office/powerpoint/2010/main" val="2940253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5928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theme" Target="../theme/theme1.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06A925-D215-4A89-AED7-E6DCB9EAC4A0}" type="datetimeFigureOut">
              <a:rPr lang="en-IN" smtClean="0"/>
              <a:pPr/>
              <a:t>26-02-2025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99F23F-52E8-43B2-80B5-B4160125AB9B}" type="slidenum">
              <a:rPr lang="en-IN" smtClean="0"/>
              <a:pPr/>
              <a:t>‹#›</a:t>
            </a:fld>
            <a:endParaRPr lang="en-IN"/>
          </a:p>
        </p:txBody>
      </p:sp>
    </p:spTree>
    <p:extLst>
      <p:ext uri="{BB962C8B-B14F-4D97-AF65-F5344CB8AC3E}">
        <p14:creationId xmlns:p14="http://schemas.microsoft.com/office/powerpoint/2010/main" val="582454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87" r:id="rId12"/>
    <p:sldLayoutId id="2147483788" r:id="rId13"/>
    <p:sldLayoutId id="214748378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2.xml" /></Relationships>
</file>

<file path=ppt/slides/_rels/slide4.xml.rels><?xml version="1.0" encoding="UTF-8" standalone="yes"?>
<Relationships xmlns="http://schemas.openxmlformats.org/package/2006/relationships"><Relationship Id="rId2" Type="http://schemas.openxmlformats.org/officeDocument/2006/relationships/chart" Target="../charts/chart1.xml" /><Relationship Id="rId1" Type="http://schemas.openxmlformats.org/officeDocument/2006/relationships/slideLayout" Target="../slideLayouts/slideLayout12.xml" /></Relationships>
</file>

<file path=ppt/slides/_rels/slide5.xml.rels><?xml version="1.0" encoding="UTF-8" standalone="yes"?>
<Relationships xmlns="http://schemas.openxmlformats.org/package/2006/relationships"><Relationship Id="rId2" Type="http://schemas.openxmlformats.org/officeDocument/2006/relationships/chart" Target="../charts/chart2.xml" /><Relationship Id="rId1" Type="http://schemas.openxmlformats.org/officeDocument/2006/relationships/slideLayout" Target="../slideLayouts/slideLayout12.xml" /></Relationships>
</file>

<file path=ppt/slides/_rels/slide6.xml.rels><?xml version="1.0" encoding="UTF-8" standalone="yes"?>
<Relationships xmlns="http://schemas.openxmlformats.org/package/2006/relationships"><Relationship Id="rId2" Type="http://schemas.openxmlformats.org/officeDocument/2006/relationships/chart" Target="../charts/chart3.xml" /><Relationship Id="rId1" Type="http://schemas.openxmlformats.org/officeDocument/2006/relationships/slideLayout" Target="../slideLayouts/slideLayout12.xml" /></Relationships>
</file>

<file path=ppt/slides/_rels/slide7.xml.rels><?xml version="1.0" encoding="UTF-8" standalone="yes"?>
<Relationships xmlns="http://schemas.openxmlformats.org/package/2006/relationships"><Relationship Id="rId2" Type="http://schemas.openxmlformats.org/officeDocument/2006/relationships/chart" Target="../charts/chart4.xml" /><Relationship Id="rId1" Type="http://schemas.openxmlformats.org/officeDocument/2006/relationships/slideLayout" Target="../slideLayouts/slideLayout12.xml" /></Relationships>
</file>

<file path=ppt/slides/_rels/slide8.xml.rels><?xml version="1.0" encoding="UTF-8" standalone="yes"?>
<Relationships xmlns="http://schemas.openxmlformats.org/package/2006/relationships"><Relationship Id="rId2" Type="http://schemas.openxmlformats.org/officeDocument/2006/relationships/chart" Target="../charts/chart5.xml" /><Relationship Id="rId1" Type="http://schemas.openxmlformats.org/officeDocument/2006/relationships/slideLayout" Target="../slideLayouts/slideLayout12.xml" /></Relationships>
</file>

<file path=ppt/slides/_rels/slide9.xml.rels><?xml version="1.0" encoding="UTF-8" standalone="yes"?>
<Relationships xmlns="http://schemas.openxmlformats.org/package/2006/relationships"><Relationship Id="rId2" Type="http://schemas.openxmlformats.org/officeDocument/2006/relationships/chart" Target="../charts/chart6.xml" /><Relationship Id="rId1" Type="http://schemas.openxmlformats.org/officeDocument/2006/relationships/slideLayout" Target="../slideLayouts/slideLayout1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1.xml.rels><?xml version="1.0" encoding="UTF-8" standalone="yes"?>
<Relationships xmlns="http://schemas.openxmlformats.org/package/2006/relationships"><Relationship Id="rId2" Type="http://schemas.openxmlformats.org/officeDocument/2006/relationships/chart" Target="../charts/chart7.xml" /><Relationship Id="rId1" Type="http://schemas.openxmlformats.org/officeDocument/2006/relationships/slideLayout" Target="../slideLayouts/slideLayout1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6.xml.rels><?xml version="1.0" encoding="UTF-8" standalone="yes"?>
<Relationships xmlns="http://schemas.openxmlformats.org/package/2006/relationships"><Relationship Id="rId2" Type="http://schemas.openxmlformats.org/officeDocument/2006/relationships/chart" Target="../charts/chart8.xml" /><Relationship Id="rId1" Type="http://schemas.openxmlformats.org/officeDocument/2006/relationships/slideLayout" Target="../slideLayouts/slideLayout1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12.xml" /></Relationships>
</file>

<file path=ppt/slides/_rels/slide20.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4.jpeg" /><Relationship Id="rId1" Type="http://schemas.openxmlformats.org/officeDocument/2006/relationships/slideLayout" Target="../slideLayouts/slideLayout12.xml" /><Relationship Id="rId5" Type="http://schemas.openxmlformats.org/officeDocument/2006/relationships/image" Target="../media/image7.jpeg" /><Relationship Id="rId4" Type="http://schemas.openxmlformats.org/officeDocument/2006/relationships/image" Target="../media/image6.jpeg" /></Relationships>
</file>

<file path=ppt/slides/_rels/slide21.xml.rels><?xml version="1.0" encoding="UTF-8" standalone="yes"?>
<Relationships xmlns="http://schemas.openxmlformats.org/package/2006/relationships"><Relationship Id="rId8" Type="http://schemas.openxmlformats.org/officeDocument/2006/relationships/image" Target="../media/image14.jpeg" /><Relationship Id="rId3" Type="http://schemas.openxmlformats.org/officeDocument/2006/relationships/image" Target="../media/image9.jpeg" /><Relationship Id="rId7" Type="http://schemas.openxmlformats.org/officeDocument/2006/relationships/image" Target="../media/image13.jpeg" /><Relationship Id="rId2" Type="http://schemas.openxmlformats.org/officeDocument/2006/relationships/image" Target="../media/image8.jpeg" /><Relationship Id="rId1" Type="http://schemas.openxmlformats.org/officeDocument/2006/relationships/slideLayout" Target="../slideLayouts/slideLayout12.xml" /><Relationship Id="rId6" Type="http://schemas.openxmlformats.org/officeDocument/2006/relationships/image" Target="../media/image12.jpeg" /><Relationship Id="rId5" Type="http://schemas.openxmlformats.org/officeDocument/2006/relationships/image" Target="../media/image11.jpeg" /><Relationship Id="rId4" Type="http://schemas.openxmlformats.org/officeDocument/2006/relationships/image" Target="../media/image10.jpeg" /><Relationship Id="rId9" Type="http://schemas.openxmlformats.org/officeDocument/2006/relationships/image" Target="../media/image15.jpeg" /></Relationships>
</file>

<file path=ppt/slides/_rels/slide22.xml.rels><?xml version="1.0" encoding="UTF-8" standalone="yes"?>
<Relationships xmlns="http://schemas.openxmlformats.org/package/2006/relationships"><Relationship Id="rId3" Type="http://schemas.openxmlformats.org/officeDocument/2006/relationships/image" Target="../media/image17.svg" /><Relationship Id="rId2" Type="http://schemas.openxmlformats.org/officeDocument/2006/relationships/image" Target="../media/image16.png" /><Relationship Id="rId1" Type="http://schemas.openxmlformats.org/officeDocument/2006/relationships/slideLayout" Target="../slideLayouts/slideLayout12.xml" /></Relationships>
</file>

<file path=ppt/slides/_rels/slide23.xml.rels><?xml version="1.0" encoding="UTF-8" standalone="yes"?>
<Relationships xmlns="http://schemas.openxmlformats.org/package/2006/relationships"><Relationship Id="rId2" Type="http://schemas.openxmlformats.org/officeDocument/2006/relationships/chart" Target="../charts/chart9.xml" /><Relationship Id="rId1" Type="http://schemas.openxmlformats.org/officeDocument/2006/relationships/slideLayout" Target="../slideLayouts/slideLayout12.xml" /></Relationships>
</file>

<file path=ppt/slides/_rels/slide24.xml.rels><?xml version="1.0" encoding="UTF-8" standalone="yes"?>
<Relationships xmlns="http://schemas.openxmlformats.org/package/2006/relationships"><Relationship Id="rId2" Type="http://schemas.openxmlformats.org/officeDocument/2006/relationships/chart" Target="../charts/chart10.xml" /><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2" Type="http://schemas.openxmlformats.org/officeDocument/2006/relationships/chart" Target="../charts/chart11.xml" /><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3" Type="http://schemas.openxmlformats.org/officeDocument/2006/relationships/chart" Target="../charts/chart13.xml" /><Relationship Id="rId2" Type="http://schemas.openxmlformats.org/officeDocument/2006/relationships/chart" Target="../charts/chart12.xml" /><Relationship Id="rId1" Type="http://schemas.openxmlformats.org/officeDocument/2006/relationships/slideLayout" Target="../slideLayouts/slideLayout12.xml" /></Relationships>
</file>

<file path=ppt/slides/_rels/slide27.xml.rels><?xml version="1.0" encoding="UTF-8" standalone="yes"?>
<Relationships xmlns="http://schemas.openxmlformats.org/package/2006/relationships"><Relationship Id="rId2" Type="http://schemas.openxmlformats.org/officeDocument/2006/relationships/chart" Target="../charts/chart14.xml" /><Relationship Id="rId1" Type="http://schemas.openxmlformats.org/officeDocument/2006/relationships/slideLayout" Target="../slideLayouts/slideLayout1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0.xml.rels><?xml version="1.0" encoding="UTF-8" standalone="yes"?>
<Relationships xmlns="http://schemas.openxmlformats.org/package/2006/relationships"><Relationship Id="rId2" Type="http://schemas.openxmlformats.org/officeDocument/2006/relationships/chart" Target="../charts/chart15.xml" /><Relationship Id="rId1" Type="http://schemas.openxmlformats.org/officeDocument/2006/relationships/slideLayout" Target="../slideLayouts/slideLayout7.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2.xml.rels><?xml version="1.0" encoding="UTF-8" standalone="yes"?>
<Relationships xmlns="http://schemas.openxmlformats.org/package/2006/relationships"><Relationship Id="rId2" Type="http://schemas.openxmlformats.org/officeDocument/2006/relationships/chart" Target="../charts/chart16.xml" /><Relationship Id="rId1" Type="http://schemas.openxmlformats.org/officeDocument/2006/relationships/slideLayout" Target="../slideLayouts/slideLayout7.xml" /></Relationships>
</file>

<file path=ppt/slides/_rels/slide33.xml.rels><?xml version="1.0" encoding="UTF-8" standalone="yes"?>
<Relationships xmlns="http://schemas.openxmlformats.org/package/2006/relationships"><Relationship Id="rId3" Type="http://schemas.openxmlformats.org/officeDocument/2006/relationships/chart" Target="../charts/chart17.xml"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chart" Target="../charts/chart18.xml"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8.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notesSlide" Target="../notesSlides/notesSlide2.xml" /><Relationship Id="rId1" Type="http://schemas.openxmlformats.org/officeDocument/2006/relationships/slideLayout" Target="../slideLayouts/slideLayout13.xml" /></Relationships>
</file>

<file path=ppt/slides/_rels/slide39.xml.rels><?xml version="1.0" encoding="UTF-8" standalone="yes"?>
<Relationships xmlns="http://schemas.openxmlformats.org/package/2006/relationships"><Relationship Id="rId3" Type="http://schemas.openxmlformats.org/officeDocument/2006/relationships/image" Target="../media/image20.svg" /><Relationship Id="rId2" Type="http://schemas.openxmlformats.org/officeDocument/2006/relationships/image" Target="../media/image19.png" /><Relationship Id="rId1" Type="http://schemas.openxmlformats.org/officeDocument/2006/relationships/slideLayout" Target="../slideLayouts/slideLayout7.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 /></Relationships>
</file>

<file path=ppt/slides/_rels/slide42.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image" Target="../media/image21.png" /><Relationship Id="rId1" Type="http://schemas.openxmlformats.org/officeDocument/2006/relationships/slideLayout" Target="../slideLayouts/slideLayout14.xml" /></Relationships>
</file>

<file path=ppt/slides/_rels/slide43.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23.png" /><Relationship Id="rId1" Type="http://schemas.openxmlformats.org/officeDocument/2006/relationships/slideLayout" Target="../slideLayouts/slideLayout14.xml" /></Relationships>
</file>

<file path=ppt/slides/_rels/slide44.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14.xml" /></Relationships>
</file>

<file path=ppt/slides/_rels/slide45.xml.rels><?xml version="1.0" encoding="UTF-8" standalone="yes"?>
<Relationships xmlns="http://schemas.openxmlformats.org/package/2006/relationships"><Relationship Id="rId3" Type="http://schemas.openxmlformats.org/officeDocument/2006/relationships/image" Target="../media/image27.jpeg" /><Relationship Id="rId2" Type="http://schemas.openxmlformats.org/officeDocument/2006/relationships/image" Target="../media/image26.jpe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chart" Target="../charts/chart19.xml"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chart" Target="../charts/chart20.xml"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2" Type="http://schemas.openxmlformats.org/officeDocument/2006/relationships/image" Target="../media/image28.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4CC3A9-CC1A-7B13-DDF7-01DCED4196CC}"/>
              </a:ext>
            </a:extLst>
          </p:cNvPr>
          <p:cNvSpPr txBox="1"/>
          <p:nvPr/>
        </p:nvSpPr>
        <p:spPr>
          <a:xfrm>
            <a:off x="938463" y="2486889"/>
            <a:ext cx="10315074" cy="830997"/>
          </a:xfrm>
          <a:prstGeom prst="rect">
            <a:avLst/>
          </a:prstGeom>
          <a:noFill/>
        </p:spPr>
        <p:txBody>
          <a:bodyPr wrap="square" rtlCol="0">
            <a:spAutoFit/>
          </a:bodyPr>
          <a:lstStyle/>
          <a:p>
            <a:pPr algn="ctr"/>
            <a:r>
              <a:rPr lang="en-US" sz="4800" b="1" dirty="0">
                <a:solidFill>
                  <a:srgbClr val="C00000"/>
                </a:solidFill>
                <a:latin typeface="Calisto MT" panose="02040603050505030304" pitchFamily="18" charset="0"/>
              </a:rPr>
              <a:t>Global and Indian Coffee Scenario</a:t>
            </a:r>
            <a:endParaRPr lang="en-IN" sz="4800" b="1" dirty="0">
              <a:solidFill>
                <a:srgbClr val="C00000"/>
              </a:solidFill>
              <a:latin typeface="Calisto MT" panose="02040603050505030304" pitchFamily="18" charset="0"/>
            </a:endParaRPr>
          </a:p>
        </p:txBody>
      </p:sp>
      <p:sp>
        <p:nvSpPr>
          <p:cNvPr id="4" name="TextBox 3">
            <a:extLst>
              <a:ext uri="{FF2B5EF4-FFF2-40B4-BE49-F238E27FC236}">
                <a16:creationId xmlns:a16="http://schemas.microsoft.com/office/drawing/2014/main" id="{4B305D01-608B-8B79-BA60-4717A39CC749}"/>
              </a:ext>
            </a:extLst>
          </p:cNvPr>
          <p:cNvSpPr txBox="1"/>
          <p:nvPr/>
        </p:nvSpPr>
        <p:spPr>
          <a:xfrm>
            <a:off x="5149516" y="5126884"/>
            <a:ext cx="7042484" cy="1323439"/>
          </a:xfrm>
          <a:prstGeom prst="rect">
            <a:avLst/>
          </a:prstGeom>
          <a:noFill/>
        </p:spPr>
        <p:txBody>
          <a:bodyPr wrap="square" rtlCol="0">
            <a:spAutoFit/>
          </a:bodyPr>
          <a:lstStyle/>
          <a:p>
            <a:pPr algn="ctr"/>
            <a:r>
              <a:rPr lang="en-US" sz="2000" i="0" dirty="0">
                <a:solidFill>
                  <a:schemeClr val="accent6"/>
                </a:solidFill>
                <a:effectLst/>
                <a:latin typeface="Calisto MT" panose="02040603050505030304" pitchFamily="18" charset="0"/>
              </a:rPr>
              <a:t>Dr. </a:t>
            </a:r>
            <a:r>
              <a:rPr lang="en-US" sz="2000" dirty="0">
                <a:solidFill>
                  <a:schemeClr val="accent6"/>
                </a:solidFill>
                <a:latin typeface="Calisto MT" panose="02040603050505030304" pitchFamily="18" charset="0"/>
              </a:rPr>
              <a:t>Pradeepa Babu B N</a:t>
            </a:r>
            <a:br>
              <a:rPr lang="en-US" sz="2000" dirty="0">
                <a:solidFill>
                  <a:schemeClr val="accent6"/>
                </a:solidFill>
                <a:latin typeface="Calisto MT" panose="02040603050505030304" pitchFamily="18" charset="0"/>
              </a:rPr>
            </a:br>
            <a:r>
              <a:rPr lang="en-US" sz="2000" dirty="0">
                <a:solidFill>
                  <a:schemeClr val="accent6"/>
                </a:solidFill>
                <a:latin typeface="Calisto MT" panose="02040603050505030304" pitchFamily="18" charset="0"/>
              </a:rPr>
              <a:t>Deputy </a:t>
            </a:r>
            <a:r>
              <a:rPr lang="en-US" sz="2000" i="0" dirty="0">
                <a:solidFill>
                  <a:schemeClr val="accent6"/>
                </a:solidFill>
                <a:effectLst/>
                <a:latin typeface="Calisto MT" panose="02040603050505030304" pitchFamily="18" charset="0"/>
              </a:rPr>
              <a:t>Director (Research),</a:t>
            </a:r>
          </a:p>
          <a:p>
            <a:pPr algn="ctr"/>
            <a:r>
              <a:rPr lang="en-US" sz="2000" dirty="0">
                <a:solidFill>
                  <a:schemeClr val="accent6"/>
                </a:solidFill>
                <a:latin typeface="Calisto MT" panose="02040603050505030304" pitchFamily="18" charset="0"/>
              </a:rPr>
              <a:t>Coffee Board, Department of Commerce, Ministry of Commerce and Industry, Government of India.</a:t>
            </a:r>
            <a:endParaRPr lang="en-IN" sz="2000" dirty="0">
              <a:solidFill>
                <a:schemeClr val="accent6"/>
              </a:solidFill>
              <a:latin typeface="Calisto MT" panose="02040603050505030304" pitchFamily="18" charset="0"/>
            </a:endParaRPr>
          </a:p>
        </p:txBody>
      </p:sp>
      <p:pic>
        <p:nvPicPr>
          <p:cNvPr id="5" name="Picture 4" descr="Coffee%20Board%20Logo">
            <a:extLst>
              <a:ext uri="{FF2B5EF4-FFF2-40B4-BE49-F238E27FC236}">
                <a16:creationId xmlns:a16="http://schemas.microsoft.com/office/drawing/2014/main" id="{366BBA9E-46D7-7A41-E218-15C76622A0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4315" y="407677"/>
            <a:ext cx="1668379" cy="1668379"/>
          </a:xfrm>
          <a:prstGeom prst="rect">
            <a:avLst/>
          </a:prstGeom>
          <a:noFill/>
          <a:ln>
            <a:noFill/>
          </a:ln>
        </p:spPr>
      </p:pic>
    </p:spTree>
    <p:extLst>
      <p:ext uri="{BB962C8B-B14F-4D97-AF65-F5344CB8AC3E}">
        <p14:creationId xmlns:p14="http://schemas.microsoft.com/office/powerpoint/2010/main" val="1127134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916EF-AFEF-784F-308C-42F368B9D04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F78C7A4-63FC-C5CA-FADC-EAE91BAB1826}"/>
              </a:ext>
            </a:extLst>
          </p:cNvPr>
          <p:cNvSpPr/>
          <p:nvPr/>
        </p:nvSpPr>
        <p:spPr>
          <a:xfrm>
            <a:off x="1291389" y="2567226"/>
            <a:ext cx="9609221" cy="861774"/>
          </a:xfrm>
          <a:prstGeom prst="rect">
            <a:avLst/>
          </a:prstGeom>
        </p:spPr>
        <p:txBody>
          <a:bodyPr wrap="square">
            <a:spAutoFit/>
          </a:bodyPr>
          <a:lstStyle/>
          <a:p>
            <a:pPr algn="ctr"/>
            <a:r>
              <a:rPr lang="en-US" sz="5000" b="1" dirty="0">
                <a:solidFill>
                  <a:schemeClr val="accent2"/>
                </a:solidFill>
                <a:latin typeface="+mj-lt"/>
              </a:rPr>
              <a:t>MARKET INTELLIGENCE &amp; EXPORTS</a:t>
            </a:r>
          </a:p>
        </p:txBody>
      </p:sp>
    </p:spTree>
    <p:extLst>
      <p:ext uri="{BB962C8B-B14F-4D97-AF65-F5344CB8AC3E}">
        <p14:creationId xmlns:p14="http://schemas.microsoft.com/office/powerpoint/2010/main" val="2921237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D469D-0BFE-6858-7303-41BE8429E39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6E0A47E-5970-C4DF-4729-83B39053DCCA}"/>
              </a:ext>
            </a:extLst>
          </p:cNvPr>
          <p:cNvSpPr/>
          <p:nvPr/>
        </p:nvSpPr>
        <p:spPr>
          <a:xfrm>
            <a:off x="272925" y="241419"/>
            <a:ext cx="10518899" cy="553998"/>
          </a:xfrm>
          <a:prstGeom prst="rect">
            <a:avLst/>
          </a:prstGeom>
        </p:spPr>
        <p:txBody>
          <a:bodyPr wrap="square">
            <a:spAutoFit/>
          </a:bodyPr>
          <a:lstStyle/>
          <a:p>
            <a:pPr algn="ctr"/>
            <a:r>
              <a:rPr lang="en-US" sz="3000" b="1" dirty="0">
                <a:solidFill>
                  <a:schemeClr val="accent2"/>
                </a:solidFill>
                <a:latin typeface="+mj-lt"/>
              </a:rPr>
              <a:t>MARKET INTELLIGENCE &amp; EXPORTS</a:t>
            </a:r>
          </a:p>
        </p:txBody>
      </p:sp>
      <p:grpSp>
        <p:nvGrpSpPr>
          <p:cNvPr id="4" name="Group 3">
            <a:extLst>
              <a:ext uri="{FF2B5EF4-FFF2-40B4-BE49-F238E27FC236}">
                <a16:creationId xmlns:a16="http://schemas.microsoft.com/office/drawing/2014/main" id="{D843C303-3E14-69FE-DE46-5CB80DC807D9}"/>
              </a:ext>
            </a:extLst>
          </p:cNvPr>
          <p:cNvGrpSpPr/>
          <p:nvPr/>
        </p:nvGrpSpPr>
        <p:grpSpPr>
          <a:xfrm>
            <a:off x="432910" y="1026696"/>
            <a:ext cx="11326180" cy="4575186"/>
            <a:chOff x="266701" y="1482342"/>
            <a:chExt cx="11326180" cy="3939719"/>
          </a:xfrm>
        </p:grpSpPr>
        <p:grpSp>
          <p:nvGrpSpPr>
            <p:cNvPr id="5" name="Group 4">
              <a:extLst>
                <a:ext uri="{FF2B5EF4-FFF2-40B4-BE49-F238E27FC236}">
                  <a16:creationId xmlns:a16="http://schemas.microsoft.com/office/drawing/2014/main" id="{113FEE21-EE30-DC2A-F8A6-2B28524DB167}"/>
                </a:ext>
              </a:extLst>
            </p:cNvPr>
            <p:cNvGrpSpPr/>
            <p:nvPr/>
          </p:nvGrpSpPr>
          <p:grpSpPr>
            <a:xfrm>
              <a:off x="266701" y="1969844"/>
              <a:ext cx="3195054" cy="3402206"/>
              <a:chOff x="266701" y="1684922"/>
              <a:chExt cx="3195054" cy="3402206"/>
            </a:xfrm>
          </p:grpSpPr>
          <p:sp>
            <p:nvSpPr>
              <p:cNvPr id="10" name="TextBox 9">
                <a:extLst>
                  <a:ext uri="{FF2B5EF4-FFF2-40B4-BE49-F238E27FC236}">
                    <a16:creationId xmlns:a16="http://schemas.microsoft.com/office/drawing/2014/main" id="{21633352-238D-FDCB-8747-7198C5100DF7}"/>
                  </a:ext>
                </a:extLst>
              </p:cNvPr>
              <p:cNvSpPr txBox="1"/>
              <p:nvPr/>
            </p:nvSpPr>
            <p:spPr>
              <a:xfrm>
                <a:off x="266701" y="2224824"/>
                <a:ext cx="3195054" cy="2862304"/>
              </a:xfrm>
              <a:prstGeom prst="rect">
                <a:avLst/>
              </a:prstGeom>
              <a:solidFill>
                <a:schemeClr val="bg1"/>
              </a:solidFill>
            </p:spPr>
            <p:txBody>
              <a:bodyPr wrap="square">
                <a:spAutoFit/>
              </a:bodyPr>
              <a:lstStyle/>
              <a:p>
                <a:pPr marL="266700" indent="-266700">
                  <a:spcBef>
                    <a:spcPts val="300"/>
                  </a:spcBef>
                  <a:spcAft>
                    <a:spcPts val="600"/>
                  </a:spcAft>
                  <a:buClr>
                    <a:srgbClr val="AA6238"/>
                  </a:buClr>
                  <a:buFont typeface="Wingdings" panose="05000000000000000000" pitchFamily="2" charset="2"/>
                  <a:buChar char="§"/>
                  <a:defRPr/>
                </a:pPr>
                <a:r>
                  <a:rPr lang="en-US" dirty="0">
                    <a:solidFill>
                      <a:schemeClr val="accent1">
                        <a:lumMod val="50000"/>
                      </a:schemeClr>
                    </a:solidFill>
                    <a:latin typeface="+mj-lt"/>
                    <a:cs typeface="Arial" panose="020B0604020202020204" pitchFamily="34" charset="0"/>
                  </a:rPr>
                  <a:t>Market research/dissemination/Crop Estimation</a:t>
                </a:r>
              </a:p>
              <a:p>
                <a:pPr marL="266700" indent="-266700">
                  <a:spcBef>
                    <a:spcPts val="300"/>
                  </a:spcBef>
                  <a:spcAft>
                    <a:spcPts val="600"/>
                  </a:spcAft>
                  <a:buClr>
                    <a:srgbClr val="AA6238"/>
                  </a:buClr>
                  <a:buFont typeface="Wingdings" panose="05000000000000000000" pitchFamily="2" charset="2"/>
                  <a:buChar char="§"/>
                  <a:defRPr/>
                </a:pPr>
                <a:r>
                  <a:rPr lang="en-US" dirty="0">
                    <a:solidFill>
                      <a:schemeClr val="accent1">
                        <a:lumMod val="50000"/>
                      </a:schemeClr>
                    </a:solidFill>
                    <a:latin typeface="+mj-lt"/>
                    <a:cs typeface="Arial" panose="020B0604020202020204" pitchFamily="34" charset="0"/>
                  </a:rPr>
                  <a:t>Trade policy matters of coffee (FTAs, SPS &amp; TBT etc.)</a:t>
                </a:r>
              </a:p>
              <a:p>
                <a:pPr marL="266700" indent="-266700">
                  <a:spcBef>
                    <a:spcPts val="300"/>
                  </a:spcBef>
                  <a:spcAft>
                    <a:spcPts val="600"/>
                  </a:spcAft>
                  <a:buClr>
                    <a:srgbClr val="AA6238"/>
                  </a:buClr>
                  <a:buFont typeface="Wingdings" panose="05000000000000000000" pitchFamily="2" charset="2"/>
                  <a:buChar char="§"/>
                  <a:defRPr/>
                </a:pPr>
                <a:r>
                  <a:rPr lang="en-US" dirty="0">
                    <a:solidFill>
                      <a:schemeClr val="accent1">
                        <a:lumMod val="50000"/>
                      </a:schemeClr>
                    </a:solidFill>
                    <a:latin typeface="+mj-lt"/>
                    <a:cs typeface="Arial" panose="020B0604020202020204" pitchFamily="34" charset="0"/>
                  </a:rPr>
                  <a:t>Foreign Trade Policy and GST matters on coffee</a:t>
                </a:r>
              </a:p>
              <a:p>
                <a:pPr marL="266700" indent="-266700">
                  <a:spcBef>
                    <a:spcPts val="300"/>
                  </a:spcBef>
                  <a:spcAft>
                    <a:spcPts val="600"/>
                  </a:spcAft>
                  <a:buClr>
                    <a:srgbClr val="AA6238"/>
                  </a:buClr>
                  <a:buFont typeface="Wingdings" panose="05000000000000000000" pitchFamily="2" charset="2"/>
                  <a:buChar char="§"/>
                  <a:defRPr/>
                </a:pPr>
                <a:r>
                  <a:rPr lang="en-US" dirty="0">
                    <a:solidFill>
                      <a:schemeClr val="accent1">
                        <a:lumMod val="50000"/>
                      </a:schemeClr>
                    </a:solidFill>
                    <a:latin typeface="+mj-lt"/>
                    <a:cs typeface="Arial" panose="020B0604020202020204" pitchFamily="34" charset="0"/>
                  </a:rPr>
                  <a:t>Digitization activities of the Coffee Board</a:t>
                </a:r>
              </a:p>
              <a:p>
                <a:pPr>
                  <a:spcBef>
                    <a:spcPts val="300"/>
                  </a:spcBef>
                  <a:spcAft>
                    <a:spcPts val="600"/>
                  </a:spcAft>
                  <a:buClr>
                    <a:srgbClr val="AA6238"/>
                  </a:buClr>
                  <a:defRPr/>
                </a:pPr>
                <a:endParaRPr lang="en-US" dirty="0">
                  <a:solidFill>
                    <a:schemeClr val="accent6">
                      <a:lumMod val="75000"/>
                    </a:schemeClr>
                  </a:solidFill>
                  <a:latin typeface="+mj-lt"/>
                  <a:cs typeface="Arial" panose="020B0604020202020204" pitchFamily="34" charset="0"/>
                </a:endParaRPr>
              </a:p>
            </p:txBody>
          </p:sp>
          <p:sp>
            <p:nvSpPr>
              <p:cNvPr id="11" name="TextBox 10">
                <a:extLst>
                  <a:ext uri="{FF2B5EF4-FFF2-40B4-BE49-F238E27FC236}">
                    <a16:creationId xmlns:a16="http://schemas.microsoft.com/office/drawing/2014/main" id="{1411D366-9E6A-8BE3-D39A-56064F26E37D}"/>
                  </a:ext>
                </a:extLst>
              </p:cNvPr>
              <p:cNvSpPr txBox="1"/>
              <p:nvPr/>
            </p:nvSpPr>
            <p:spPr>
              <a:xfrm>
                <a:off x="266701" y="1684922"/>
                <a:ext cx="3195054" cy="400110"/>
              </a:xfrm>
              <a:prstGeom prst="rect">
                <a:avLst/>
              </a:prstGeom>
              <a:solidFill>
                <a:schemeClr val="accent2">
                  <a:lumMod val="40000"/>
                  <a:lumOff val="60000"/>
                </a:schemeClr>
              </a:solidFill>
            </p:spPr>
            <p:txBody>
              <a:bodyPr wrap="square">
                <a:spAutoFit/>
              </a:bodyPr>
              <a:lstStyle/>
              <a:p>
                <a:pPr marL="53975" lvl="1">
                  <a:defRPr/>
                </a:pPr>
                <a:r>
                  <a:rPr lang="en-US" sz="2000" b="1" dirty="0">
                    <a:solidFill>
                      <a:schemeClr val="accent6">
                        <a:lumMod val="75000"/>
                      </a:schemeClr>
                    </a:solidFill>
                    <a:latin typeface="+mj-lt"/>
                  </a:rPr>
                  <a:t>Market Intelligence: </a:t>
                </a:r>
              </a:p>
            </p:txBody>
          </p:sp>
        </p:grpSp>
        <p:grpSp>
          <p:nvGrpSpPr>
            <p:cNvPr id="6" name="Group 5">
              <a:extLst>
                <a:ext uri="{FF2B5EF4-FFF2-40B4-BE49-F238E27FC236}">
                  <a16:creationId xmlns:a16="http://schemas.microsoft.com/office/drawing/2014/main" id="{B6C54842-E1F2-C379-E81F-48C94D53C5EC}"/>
                </a:ext>
              </a:extLst>
            </p:cNvPr>
            <p:cNvGrpSpPr/>
            <p:nvPr/>
          </p:nvGrpSpPr>
          <p:grpSpPr>
            <a:xfrm>
              <a:off x="8397827" y="1542804"/>
              <a:ext cx="3195054" cy="3879257"/>
              <a:chOff x="266701" y="1684922"/>
              <a:chExt cx="3195054" cy="3879257"/>
            </a:xfrm>
          </p:grpSpPr>
          <p:sp>
            <p:nvSpPr>
              <p:cNvPr id="8" name="TextBox 7">
                <a:extLst>
                  <a:ext uri="{FF2B5EF4-FFF2-40B4-BE49-F238E27FC236}">
                    <a16:creationId xmlns:a16="http://schemas.microsoft.com/office/drawing/2014/main" id="{A9554E23-00DB-22BE-D764-C46FBB7121FA}"/>
                  </a:ext>
                </a:extLst>
              </p:cNvPr>
              <p:cNvSpPr txBox="1"/>
              <p:nvPr/>
            </p:nvSpPr>
            <p:spPr>
              <a:xfrm>
                <a:off x="266701" y="2224824"/>
                <a:ext cx="3195054" cy="3339355"/>
              </a:xfrm>
              <a:prstGeom prst="rect">
                <a:avLst/>
              </a:prstGeom>
              <a:noFill/>
            </p:spPr>
            <p:txBody>
              <a:bodyPr wrap="square">
                <a:spAutoFit/>
              </a:bodyPr>
              <a:lstStyle/>
              <a:p>
                <a:pPr marL="266700" indent="-266700">
                  <a:spcBef>
                    <a:spcPts val="300"/>
                  </a:spcBef>
                  <a:spcAft>
                    <a:spcPts val="600"/>
                  </a:spcAft>
                  <a:buClr>
                    <a:srgbClr val="AA6238"/>
                  </a:buClr>
                  <a:buFont typeface="Wingdings" panose="05000000000000000000" pitchFamily="2" charset="2"/>
                  <a:buChar char="§"/>
                  <a:defRPr/>
                </a:pPr>
                <a:r>
                  <a:rPr lang="en-US" dirty="0">
                    <a:solidFill>
                      <a:schemeClr val="accent1">
                        <a:lumMod val="50000"/>
                      </a:schemeClr>
                    </a:solidFill>
                    <a:latin typeface="+mj-lt"/>
                    <a:cs typeface="Arial" panose="020B0604020202020204" pitchFamily="34" charset="0"/>
                  </a:rPr>
                  <a:t>Registration/renewal of exporters for export of coffee</a:t>
                </a:r>
              </a:p>
              <a:p>
                <a:pPr marL="266700" indent="-266700">
                  <a:spcBef>
                    <a:spcPts val="300"/>
                  </a:spcBef>
                  <a:spcAft>
                    <a:spcPts val="600"/>
                  </a:spcAft>
                  <a:buClr>
                    <a:srgbClr val="AA6238"/>
                  </a:buClr>
                  <a:buFont typeface="Wingdings" panose="05000000000000000000" pitchFamily="2" charset="2"/>
                  <a:buChar char="§"/>
                  <a:defRPr/>
                </a:pPr>
                <a:r>
                  <a:rPr lang="en-US" dirty="0">
                    <a:solidFill>
                      <a:schemeClr val="accent1">
                        <a:lumMod val="50000"/>
                      </a:schemeClr>
                    </a:solidFill>
                    <a:latin typeface="+mj-lt"/>
                    <a:cs typeface="Arial" panose="020B0604020202020204" pitchFamily="34" charset="0"/>
                  </a:rPr>
                  <a:t>Issue of RCMC/Export Permit/ICO certificate of origin </a:t>
                </a:r>
              </a:p>
              <a:p>
                <a:pPr marL="266700" indent="-266700">
                  <a:spcBef>
                    <a:spcPts val="300"/>
                  </a:spcBef>
                  <a:spcAft>
                    <a:spcPts val="600"/>
                  </a:spcAft>
                  <a:buClr>
                    <a:srgbClr val="AA6238"/>
                  </a:buClr>
                  <a:buFont typeface="Wingdings" panose="05000000000000000000" pitchFamily="2" charset="2"/>
                  <a:buChar char="§"/>
                  <a:defRPr/>
                </a:pPr>
                <a:r>
                  <a:rPr lang="en-US" dirty="0">
                    <a:solidFill>
                      <a:schemeClr val="accent1">
                        <a:lumMod val="50000"/>
                      </a:schemeClr>
                    </a:solidFill>
                    <a:latin typeface="+mj-lt"/>
                    <a:cs typeface="Arial" panose="020B0604020202020204" pitchFamily="34" charset="0"/>
                  </a:rPr>
                  <a:t>Approval of ‘Returns of Confirmations’ on proof of shipment</a:t>
                </a:r>
              </a:p>
              <a:p>
                <a:pPr marL="266700" indent="-266700">
                  <a:spcBef>
                    <a:spcPts val="300"/>
                  </a:spcBef>
                  <a:spcAft>
                    <a:spcPts val="600"/>
                  </a:spcAft>
                  <a:buClr>
                    <a:srgbClr val="AA6238"/>
                  </a:buClr>
                  <a:buFont typeface="Wingdings" panose="05000000000000000000" pitchFamily="2" charset="2"/>
                  <a:buChar char="§"/>
                  <a:defRPr/>
                </a:pPr>
                <a:r>
                  <a:rPr lang="en-US" dirty="0">
                    <a:solidFill>
                      <a:schemeClr val="accent1">
                        <a:lumMod val="50000"/>
                      </a:schemeClr>
                    </a:solidFill>
                    <a:latin typeface="+mj-lt"/>
                    <a:cs typeface="Arial" panose="020B0604020202020204" pitchFamily="34" charset="0"/>
                  </a:rPr>
                  <a:t>Implementation of Export promotion scheme </a:t>
                </a:r>
              </a:p>
              <a:p>
                <a:pPr marL="266700" indent="-266700">
                  <a:spcBef>
                    <a:spcPts val="300"/>
                  </a:spcBef>
                  <a:spcAft>
                    <a:spcPts val="600"/>
                  </a:spcAft>
                  <a:buClr>
                    <a:srgbClr val="AA6238"/>
                  </a:buClr>
                  <a:buFont typeface="Wingdings" panose="05000000000000000000" pitchFamily="2" charset="2"/>
                  <a:buChar char="§"/>
                  <a:defRPr/>
                </a:pPr>
                <a:r>
                  <a:rPr lang="en-US" dirty="0">
                    <a:solidFill>
                      <a:schemeClr val="accent1">
                        <a:lumMod val="50000"/>
                      </a:schemeClr>
                    </a:solidFill>
                    <a:latin typeface="+mj-lt"/>
                    <a:cs typeface="Arial" panose="020B0604020202020204" pitchFamily="34" charset="0"/>
                  </a:rPr>
                  <a:t>Issue/renewal of coffee curing units license</a:t>
                </a:r>
              </a:p>
            </p:txBody>
          </p:sp>
          <p:sp>
            <p:nvSpPr>
              <p:cNvPr id="9" name="TextBox 8">
                <a:extLst>
                  <a:ext uri="{FF2B5EF4-FFF2-40B4-BE49-F238E27FC236}">
                    <a16:creationId xmlns:a16="http://schemas.microsoft.com/office/drawing/2014/main" id="{1ABCAF38-9FFD-23BC-2878-6915EF18AE42}"/>
                  </a:ext>
                </a:extLst>
              </p:cNvPr>
              <p:cNvSpPr txBox="1"/>
              <p:nvPr/>
            </p:nvSpPr>
            <p:spPr>
              <a:xfrm>
                <a:off x="266701" y="1684922"/>
                <a:ext cx="3195054" cy="400110"/>
              </a:xfrm>
              <a:prstGeom prst="rect">
                <a:avLst/>
              </a:prstGeom>
              <a:solidFill>
                <a:schemeClr val="accent4"/>
              </a:solidFill>
            </p:spPr>
            <p:txBody>
              <a:bodyPr wrap="square">
                <a:spAutoFit/>
              </a:bodyPr>
              <a:lstStyle/>
              <a:p>
                <a:pPr marL="53975" lvl="1">
                  <a:defRPr/>
                </a:pPr>
                <a:r>
                  <a:rPr lang="en-US" sz="2000" b="1" dirty="0">
                    <a:solidFill>
                      <a:schemeClr val="accent6">
                        <a:lumMod val="75000"/>
                      </a:schemeClr>
                    </a:solidFill>
                    <a:latin typeface="+mj-lt"/>
                  </a:rPr>
                  <a:t>Exports: </a:t>
                </a:r>
              </a:p>
            </p:txBody>
          </p:sp>
        </p:grpSp>
        <p:pic>
          <p:nvPicPr>
            <p:cNvPr id="7" name="Picture 6" descr="A bowl of coffee beans&#10;&#10;Description automatically generated">
              <a:extLst>
                <a:ext uri="{FF2B5EF4-FFF2-40B4-BE49-F238E27FC236}">
                  <a16:creationId xmlns:a16="http://schemas.microsoft.com/office/drawing/2014/main" id="{DC8B86C7-CB39-322E-7A73-407F5CC613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61755" y="1482342"/>
              <a:ext cx="4936072" cy="3923258"/>
            </a:xfrm>
            <a:prstGeom prst="rect">
              <a:avLst/>
            </a:prstGeom>
          </p:spPr>
        </p:pic>
      </p:grpSp>
    </p:spTree>
    <p:extLst>
      <p:ext uri="{BB962C8B-B14F-4D97-AF65-F5344CB8AC3E}">
        <p14:creationId xmlns:p14="http://schemas.microsoft.com/office/powerpoint/2010/main" val="1069267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5F8602-959E-2067-B32F-A2616C7F07B2}"/>
              </a:ext>
            </a:extLst>
          </p:cNvPr>
          <p:cNvSpPr>
            <a:spLocks noGrp="1"/>
          </p:cNvSpPr>
          <p:nvPr>
            <p:ph type="title"/>
          </p:nvPr>
        </p:nvSpPr>
        <p:spPr>
          <a:xfrm>
            <a:off x="689577" y="236789"/>
            <a:ext cx="10515600" cy="645528"/>
          </a:xfrm>
        </p:spPr>
        <p:txBody>
          <a:bodyPr>
            <a:normAutofit/>
          </a:bodyPr>
          <a:lstStyle/>
          <a:p>
            <a:pPr algn="ctr"/>
            <a:r>
              <a:rPr lang="en-US" sz="4000" dirty="0">
                <a:solidFill>
                  <a:srgbClr val="C00000"/>
                </a:solidFill>
                <a:latin typeface="Calisto MT" panose="02040603050505030304" pitchFamily="18" charset="0"/>
              </a:rPr>
              <a:t>Global Coffee Production – by Type</a:t>
            </a:r>
            <a:endParaRPr lang="en-IN" sz="4000" dirty="0">
              <a:solidFill>
                <a:srgbClr val="C00000"/>
              </a:solidFill>
              <a:latin typeface="Calisto MT" panose="02040603050505030304" pitchFamily="18" charset="0"/>
            </a:endParaRPr>
          </a:p>
        </p:txBody>
      </p:sp>
      <p:graphicFrame>
        <p:nvGraphicFramePr>
          <p:cNvPr id="5" name="Chart 4">
            <a:extLst>
              <a:ext uri="{FF2B5EF4-FFF2-40B4-BE49-F238E27FC236}">
                <a16:creationId xmlns:a16="http://schemas.microsoft.com/office/drawing/2014/main" id="{81AB3894-F822-1299-4A92-B53C83BFDDE3}"/>
              </a:ext>
            </a:extLst>
          </p:cNvPr>
          <p:cNvGraphicFramePr>
            <a:graphicFrameLocks/>
          </p:cNvGraphicFramePr>
          <p:nvPr>
            <p:extLst>
              <p:ext uri="{D42A27DB-BD31-4B8C-83A1-F6EECF244321}">
                <p14:modId xmlns:p14="http://schemas.microsoft.com/office/powerpoint/2010/main" val="734027962"/>
              </p:ext>
            </p:extLst>
          </p:nvPr>
        </p:nvGraphicFramePr>
        <p:xfrm>
          <a:off x="208546" y="882317"/>
          <a:ext cx="11582401" cy="559869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1">
            <a:extLst>
              <a:ext uri="{FF2B5EF4-FFF2-40B4-BE49-F238E27FC236}">
                <a16:creationId xmlns:a16="http://schemas.microsoft.com/office/drawing/2014/main" id="{72807598-F62F-3D44-E4C6-424FC562F29D}"/>
              </a:ext>
            </a:extLst>
          </p:cNvPr>
          <p:cNvSpPr txBox="1"/>
          <p:nvPr/>
        </p:nvSpPr>
        <p:spPr>
          <a:xfrm>
            <a:off x="10032331" y="4354679"/>
            <a:ext cx="635669"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kern="1200" dirty="0">
                <a:solidFill>
                  <a:schemeClr val="bg1"/>
                </a:solidFill>
              </a:rPr>
              <a:t>44%</a:t>
            </a:r>
          </a:p>
        </p:txBody>
      </p:sp>
      <p:sp>
        <p:nvSpPr>
          <p:cNvPr id="7" name="TextBox 1">
            <a:extLst>
              <a:ext uri="{FF2B5EF4-FFF2-40B4-BE49-F238E27FC236}">
                <a16:creationId xmlns:a16="http://schemas.microsoft.com/office/drawing/2014/main" id="{72807598-F62F-3D44-E4C6-424FC562F29D}"/>
              </a:ext>
            </a:extLst>
          </p:cNvPr>
          <p:cNvSpPr txBox="1"/>
          <p:nvPr/>
        </p:nvSpPr>
        <p:spPr>
          <a:xfrm>
            <a:off x="6707607" y="4306300"/>
            <a:ext cx="635670" cy="4566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600" kern="1200" dirty="0">
                <a:solidFill>
                  <a:schemeClr val="bg1"/>
                </a:solidFill>
              </a:rPr>
              <a:t>  57%</a:t>
            </a:r>
          </a:p>
        </p:txBody>
      </p:sp>
      <p:sp>
        <p:nvSpPr>
          <p:cNvPr id="8" name="TextBox 1">
            <a:extLst>
              <a:ext uri="{FF2B5EF4-FFF2-40B4-BE49-F238E27FC236}">
                <a16:creationId xmlns:a16="http://schemas.microsoft.com/office/drawing/2014/main" id="{CB8C2C58-86BB-8BE7-B36A-4CC75F6CD396}"/>
              </a:ext>
            </a:extLst>
          </p:cNvPr>
          <p:cNvSpPr txBox="1"/>
          <p:nvPr/>
        </p:nvSpPr>
        <p:spPr>
          <a:xfrm>
            <a:off x="7333249" y="4354679"/>
            <a:ext cx="635670"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800" dirty="0">
                <a:solidFill>
                  <a:schemeClr val="bg1"/>
                </a:solidFill>
              </a:rPr>
              <a:t>43</a:t>
            </a:r>
            <a:r>
              <a:rPr lang="en-IN" sz="1800" kern="1200" dirty="0">
                <a:solidFill>
                  <a:schemeClr val="bg1"/>
                </a:solidFill>
              </a:rPr>
              <a:t>%</a:t>
            </a:r>
          </a:p>
        </p:txBody>
      </p:sp>
      <p:sp>
        <p:nvSpPr>
          <p:cNvPr id="9" name="TextBox 8">
            <a:extLst>
              <a:ext uri="{FF2B5EF4-FFF2-40B4-BE49-F238E27FC236}">
                <a16:creationId xmlns:a16="http://schemas.microsoft.com/office/drawing/2014/main" id="{6383628D-A489-0742-BFC6-D29B098C9D7A}"/>
              </a:ext>
            </a:extLst>
          </p:cNvPr>
          <p:cNvSpPr txBox="1"/>
          <p:nvPr/>
        </p:nvSpPr>
        <p:spPr>
          <a:xfrm>
            <a:off x="401053" y="6368714"/>
            <a:ext cx="6400800" cy="369332"/>
          </a:xfrm>
          <a:prstGeom prst="rect">
            <a:avLst/>
          </a:prstGeom>
          <a:noFill/>
        </p:spPr>
        <p:txBody>
          <a:bodyPr wrap="square" rtlCol="0">
            <a:spAutoFit/>
          </a:bodyPr>
          <a:lstStyle/>
          <a:p>
            <a:r>
              <a:rPr lang="en-US" dirty="0"/>
              <a:t>Source: USDA     Note: * projections for 2024/25</a:t>
            </a:r>
            <a:endParaRPr lang="en-IN" dirty="0"/>
          </a:p>
        </p:txBody>
      </p:sp>
    </p:spTree>
    <p:extLst>
      <p:ext uri="{BB962C8B-B14F-4D97-AF65-F5344CB8AC3E}">
        <p14:creationId xmlns:p14="http://schemas.microsoft.com/office/powerpoint/2010/main" val="757199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E510E-3C6C-8226-6233-95C3BC7A46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86194E0-9704-0184-7BD7-2FC7D659D6C5}"/>
              </a:ext>
            </a:extLst>
          </p:cNvPr>
          <p:cNvSpPr>
            <a:spLocks noGrp="1"/>
          </p:cNvSpPr>
          <p:nvPr>
            <p:ph type="title"/>
          </p:nvPr>
        </p:nvSpPr>
        <p:spPr>
          <a:xfrm>
            <a:off x="689577" y="236789"/>
            <a:ext cx="10515600" cy="645528"/>
          </a:xfrm>
        </p:spPr>
        <p:txBody>
          <a:bodyPr>
            <a:normAutofit/>
          </a:bodyPr>
          <a:lstStyle/>
          <a:p>
            <a:pPr algn="ctr"/>
            <a:r>
              <a:rPr lang="en-US" sz="4000" dirty="0">
                <a:solidFill>
                  <a:srgbClr val="C00000"/>
                </a:solidFill>
                <a:latin typeface="Calisto MT" panose="02040603050505030304" pitchFamily="18" charset="0"/>
              </a:rPr>
              <a:t>Global Coffee Production – by Type</a:t>
            </a:r>
            <a:endParaRPr lang="en-IN" sz="4000" dirty="0">
              <a:solidFill>
                <a:srgbClr val="C00000"/>
              </a:solidFill>
              <a:latin typeface="Calisto MT" panose="02040603050505030304" pitchFamily="18" charset="0"/>
            </a:endParaRPr>
          </a:p>
        </p:txBody>
      </p:sp>
      <p:sp>
        <p:nvSpPr>
          <p:cNvPr id="6" name="TextBox 1">
            <a:extLst>
              <a:ext uri="{FF2B5EF4-FFF2-40B4-BE49-F238E27FC236}">
                <a16:creationId xmlns:a16="http://schemas.microsoft.com/office/drawing/2014/main" id="{2A9B2E1B-09E5-2D87-17F0-078F0F314296}"/>
              </a:ext>
            </a:extLst>
          </p:cNvPr>
          <p:cNvSpPr txBox="1"/>
          <p:nvPr/>
        </p:nvSpPr>
        <p:spPr>
          <a:xfrm>
            <a:off x="10032331" y="4354679"/>
            <a:ext cx="635669"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kern="1200" dirty="0">
                <a:solidFill>
                  <a:schemeClr val="bg1"/>
                </a:solidFill>
              </a:rPr>
              <a:t>44%</a:t>
            </a:r>
          </a:p>
        </p:txBody>
      </p:sp>
      <p:sp>
        <p:nvSpPr>
          <p:cNvPr id="7" name="TextBox 1">
            <a:extLst>
              <a:ext uri="{FF2B5EF4-FFF2-40B4-BE49-F238E27FC236}">
                <a16:creationId xmlns:a16="http://schemas.microsoft.com/office/drawing/2014/main" id="{D950A243-D229-131D-D0C8-64965B9B956D}"/>
              </a:ext>
            </a:extLst>
          </p:cNvPr>
          <p:cNvSpPr txBox="1"/>
          <p:nvPr/>
        </p:nvSpPr>
        <p:spPr>
          <a:xfrm>
            <a:off x="6707607" y="4306300"/>
            <a:ext cx="635670" cy="4566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600" kern="1200" dirty="0">
                <a:solidFill>
                  <a:schemeClr val="bg1"/>
                </a:solidFill>
              </a:rPr>
              <a:t>  57%</a:t>
            </a:r>
          </a:p>
        </p:txBody>
      </p:sp>
      <p:sp>
        <p:nvSpPr>
          <p:cNvPr id="8" name="TextBox 1">
            <a:extLst>
              <a:ext uri="{FF2B5EF4-FFF2-40B4-BE49-F238E27FC236}">
                <a16:creationId xmlns:a16="http://schemas.microsoft.com/office/drawing/2014/main" id="{4EEB7EBF-53BB-CB74-618E-1EDEF1FB4A2E}"/>
              </a:ext>
            </a:extLst>
          </p:cNvPr>
          <p:cNvSpPr txBox="1"/>
          <p:nvPr/>
        </p:nvSpPr>
        <p:spPr>
          <a:xfrm>
            <a:off x="7333249" y="4354679"/>
            <a:ext cx="635670"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800" dirty="0">
                <a:solidFill>
                  <a:schemeClr val="bg1"/>
                </a:solidFill>
              </a:rPr>
              <a:t>43</a:t>
            </a:r>
            <a:r>
              <a:rPr lang="en-IN" sz="1800" kern="1200" dirty="0">
                <a:solidFill>
                  <a:schemeClr val="bg1"/>
                </a:solidFill>
              </a:rPr>
              <a:t>%</a:t>
            </a:r>
          </a:p>
        </p:txBody>
      </p:sp>
      <p:sp>
        <p:nvSpPr>
          <p:cNvPr id="9" name="TextBox 8">
            <a:extLst>
              <a:ext uri="{FF2B5EF4-FFF2-40B4-BE49-F238E27FC236}">
                <a16:creationId xmlns:a16="http://schemas.microsoft.com/office/drawing/2014/main" id="{BF1551B1-AE90-7A1A-FB85-B0B8DF41E7E3}"/>
              </a:ext>
            </a:extLst>
          </p:cNvPr>
          <p:cNvSpPr txBox="1"/>
          <p:nvPr/>
        </p:nvSpPr>
        <p:spPr>
          <a:xfrm>
            <a:off x="401053" y="6368714"/>
            <a:ext cx="6400800" cy="369332"/>
          </a:xfrm>
          <a:prstGeom prst="rect">
            <a:avLst/>
          </a:prstGeom>
          <a:noFill/>
        </p:spPr>
        <p:txBody>
          <a:bodyPr wrap="square" rtlCol="0">
            <a:spAutoFit/>
          </a:bodyPr>
          <a:lstStyle/>
          <a:p>
            <a:r>
              <a:rPr lang="en-US" dirty="0"/>
              <a:t>Source: USDA     Note: * projections for 2024/25</a:t>
            </a:r>
            <a:endParaRPr lang="en-IN" dirty="0"/>
          </a:p>
        </p:txBody>
      </p:sp>
      <p:graphicFrame>
        <p:nvGraphicFramePr>
          <p:cNvPr id="3" name="Chart 2">
            <a:extLst>
              <a:ext uri="{FF2B5EF4-FFF2-40B4-BE49-F238E27FC236}">
                <a16:creationId xmlns:a16="http://schemas.microsoft.com/office/drawing/2014/main" id="{FACAF223-D7D0-BD8B-B70D-545231AC8DDD}"/>
              </a:ext>
            </a:extLst>
          </p:cNvPr>
          <p:cNvGraphicFramePr>
            <a:graphicFrameLocks/>
          </p:cNvGraphicFramePr>
          <p:nvPr>
            <p:extLst>
              <p:ext uri="{D42A27DB-BD31-4B8C-83A1-F6EECF244321}">
                <p14:modId xmlns:p14="http://schemas.microsoft.com/office/powerpoint/2010/main" val="4256128965"/>
              </p:ext>
            </p:extLst>
          </p:nvPr>
        </p:nvGraphicFramePr>
        <p:xfrm>
          <a:off x="272716" y="866275"/>
          <a:ext cx="11534273" cy="5358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4395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3710C-6E33-76FB-2627-8FBC0D31D23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0C5567-668A-D8D5-854C-32522246A9A8}"/>
              </a:ext>
            </a:extLst>
          </p:cNvPr>
          <p:cNvSpPr>
            <a:spLocks noGrp="1"/>
          </p:cNvSpPr>
          <p:nvPr>
            <p:ph type="title"/>
          </p:nvPr>
        </p:nvSpPr>
        <p:spPr>
          <a:xfrm>
            <a:off x="741946" y="0"/>
            <a:ext cx="10515600" cy="645528"/>
          </a:xfrm>
        </p:spPr>
        <p:txBody>
          <a:bodyPr>
            <a:normAutofit/>
          </a:bodyPr>
          <a:lstStyle/>
          <a:p>
            <a:pPr algn="ctr"/>
            <a:r>
              <a:rPr lang="en-US" sz="2800" dirty="0">
                <a:solidFill>
                  <a:srgbClr val="C00000"/>
                </a:solidFill>
                <a:latin typeface="Calisto MT" panose="02040603050505030304" pitchFamily="18" charset="0"/>
              </a:rPr>
              <a:t>Global Coffee Production – by Type</a:t>
            </a:r>
            <a:endParaRPr lang="en-IN" sz="2800" dirty="0">
              <a:solidFill>
                <a:srgbClr val="C00000"/>
              </a:solidFill>
              <a:latin typeface="Calisto MT" panose="02040603050505030304" pitchFamily="18" charset="0"/>
            </a:endParaRPr>
          </a:p>
        </p:txBody>
      </p:sp>
      <p:sp>
        <p:nvSpPr>
          <p:cNvPr id="6" name="TextBox 1">
            <a:extLst>
              <a:ext uri="{FF2B5EF4-FFF2-40B4-BE49-F238E27FC236}">
                <a16:creationId xmlns:a16="http://schemas.microsoft.com/office/drawing/2014/main" id="{5B6CA8A6-A266-5F52-251B-AEB13F8034C4}"/>
              </a:ext>
            </a:extLst>
          </p:cNvPr>
          <p:cNvSpPr txBox="1"/>
          <p:nvPr/>
        </p:nvSpPr>
        <p:spPr>
          <a:xfrm>
            <a:off x="10032331" y="4354679"/>
            <a:ext cx="635669"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kern="1200" dirty="0">
                <a:solidFill>
                  <a:schemeClr val="bg1"/>
                </a:solidFill>
              </a:rPr>
              <a:t>44%</a:t>
            </a:r>
          </a:p>
        </p:txBody>
      </p:sp>
      <p:sp>
        <p:nvSpPr>
          <p:cNvPr id="7" name="TextBox 1">
            <a:extLst>
              <a:ext uri="{FF2B5EF4-FFF2-40B4-BE49-F238E27FC236}">
                <a16:creationId xmlns:a16="http://schemas.microsoft.com/office/drawing/2014/main" id="{9D83CC32-C380-0C55-2A54-2F9DFD01C0F0}"/>
              </a:ext>
            </a:extLst>
          </p:cNvPr>
          <p:cNvSpPr txBox="1"/>
          <p:nvPr/>
        </p:nvSpPr>
        <p:spPr>
          <a:xfrm>
            <a:off x="6707607" y="4306300"/>
            <a:ext cx="635670" cy="4566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600" kern="1200" dirty="0">
                <a:solidFill>
                  <a:schemeClr val="bg1"/>
                </a:solidFill>
              </a:rPr>
              <a:t>  57%</a:t>
            </a:r>
          </a:p>
        </p:txBody>
      </p:sp>
      <p:sp>
        <p:nvSpPr>
          <p:cNvPr id="8" name="TextBox 1">
            <a:extLst>
              <a:ext uri="{FF2B5EF4-FFF2-40B4-BE49-F238E27FC236}">
                <a16:creationId xmlns:a16="http://schemas.microsoft.com/office/drawing/2014/main" id="{7FBF89D9-3272-1820-9BC4-F6EB5829600A}"/>
              </a:ext>
            </a:extLst>
          </p:cNvPr>
          <p:cNvSpPr txBox="1"/>
          <p:nvPr/>
        </p:nvSpPr>
        <p:spPr>
          <a:xfrm>
            <a:off x="7333249" y="4354679"/>
            <a:ext cx="635670"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800" dirty="0">
                <a:solidFill>
                  <a:schemeClr val="bg1"/>
                </a:solidFill>
              </a:rPr>
              <a:t>43</a:t>
            </a:r>
            <a:r>
              <a:rPr lang="en-IN" sz="1800" kern="1200" dirty="0">
                <a:solidFill>
                  <a:schemeClr val="bg1"/>
                </a:solidFill>
              </a:rPr>
              <a:t>%</a:t>
            </a:r>
          </a:p>
        </p:txBody>
      </p:sp>
      <p:sp>
        <p:nvSpPr>
          <p:cNvPr id="9" name="TextBox 8">
            <a:extLst>
              <a:ext uri="{FF2B5EF4-FFF2-40B4-BE49-F238E27FC236}">
                <a16:creationId xmlns:a16="http://schemas.microsoft.com/office/drawing/2014/main" id="{E963EC3F-AD17-CEE0-2545-BBABBCD1924B}"/>
              </a:ext>
            </a:extLst>
          </p:cNvPr>
          <p:cNvSpPr txBox="1"/>
          <p:nvPr/>
        </p:nvSpPr>
        <p:spPr>
          <a:xfrm>
            <a:off x="401053" y="6368714"/>
            <a:ext cx="6400800" cy="369332"/>
          </a:xfrm>
          <a:prstGeom prst="rect">
            <a:avLst/>
          </a:prstGeom>
          <a:noFill/>
        </p:spPr>
        <p:txBody>
          <a:bodyPr wrap="square" rtlCol="0">
            <a:spAutoFit/>
          </a:bodyPr>
          <a:lstStyle/>
          <a:p>
            <a:r>
              <a:rPr lang="en-US" dirty="0"/>
              <a:t>Source: USDA     Note: * projections for 2024/25</a:t>
            </a:r>
            <a:endParaRPr lang="en-IN" dirty="0"/>
          </a:p>
        </p:txBody>
      </p:sp>
      <p:graphicFrame>
        <p:nvGraphicFramePr>
          <p:cNvPr id="3" name="Chart 2">
            <a:extLst>
              <a:ext uri="{FF2B5EF4-FFF2-40B4-BE49-F238E27FC236}">
                <a16:creationId xmlns:a16="http://schemas.microsoft.com/office/drawing/2014/main" id="{07FA8F1D-038D-FD43-9500-16CC59192778}"/>
              </a:ext>
            </a:extLst>
          </p:cNvPr>
          <p:cNvGraphicFramePr>
            <a:graphicFrameLocks/>
          </p:cNvGraphicFramePr>
          <p:nvPr>
            <p:extLst>
              <p:ext uri="{D42A27DB-BD31-4B8C-83A1-F6EECF244321}">
                <p14:modId xmlns:p14="http://schemas.microsoft.com/office/powerpoint/2010/main" val="1136777548"/>
              </p:ext>
            </p:extLst>
          </p:nvPr>
        </p:nvGraphicFramePr>
        <p:xfrm>
          <a:off x="208547" y="645529"/>
          <a:ext cx="11758864" cy="5723186"/>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B535FE5A-BA40-F17D-F92F-0B979E0C9753}"/>
              </a:ext>
            </a:extLst>
          </p:cNvPr>
          <p:cNvSpPr txBox="1"/>
          <p:nvPr/>
        </p:nvSpPr>
        <p:spPr>
          <a:xfrm>
            <a:off x="10032331" y="1283480"/>
            <a:ext cx="1507958" cy="369332"/>
          </a:xfrm>
          <a:prstGeom prst="rect">
            <a:avLst/>
          </a:prstGeom>
          <a:noFill/>
        </p:spPr>
        <p:txBody>
          <a:bodyPr wrap="square" rtlCol="0">
            <a:spAutoFit/>
          </a:bodyPr>
          <a:lstStyle/>
          <a:p>
            <a:r>
              <a:rPr lang="en-US" dirty="0"/>
              <a:t>CAGR-1.71%</a:t>
            </a:r>
            <a:endParaRPr lang="en-IN" dirty="0"/>
          </a:p>
        </p:txBody>
      </p:sp>
      <p:sp>
        <p:nvSpPr>
          <p:cNvPr id="11" name="TextBox 10">
            <a:extLst>
              <a:ext uri="{FF2B5EF4-FFF2-40B4-BE49-F238E27FC236}">
                <a16:creationId xmlns:a16="http://schemas.microsoft.com/office/drawing/2014/main" id="{A243605D-80F4-C4C1-5CED-1E9E7ADB9CA5}"/>
              </a:ext>
            </a:extLst>
          </p:cNvPr>
          <p:cNvSpPr txBox="1"/>
          <p:nvPr/>
        </p:nvSpPr>
        <p:spPr>
          <a:xfrm>
            <a:off x="9914021" y="2818813"/>
            <a:ext cx="1507958" cy="369332"/>
          </a:xfrm>
          <a:prstGeom prst="rect">
            <a:avLst/>
          </a:prstGeom>
          <a:noFill/>
        </p:spPr>
        <p:txBody>
          <a:bodyPr wrap="square" rtlCol="0">
            <a:spAutoFit/>
          </a:bodyPr>
          <a:lstStyle/>
          <a:p>
            <a:r>
              <a:rPr lang="en-US" dirty="0"/>
              <a:t>CAGR-1.11%</a:t>
            </a:r>
            <a:endParaRPr lang="en-IN" dirty="0"/>
          </a:p>
        </p:txBody>
      </p:sp>
      <p:sp>
        <p:nvSpPr>
          <p:cNvPr id="12" name="TextBox 11">
            <a:extLst>
              <a:ext uri="{FF2B5EF4-FFF2-40B4-BE49-F238E27FC236}">
                <a16:creationId xmlns:a16="http://schemas.microsoft.com/office/drawing/2014/main" id="{EFDCAC1B-2301-67B6-35A6-7725746D2A5D}"/>
              </a:ext>
            </a:extLst>
          </p:cNvPr>
          <p:cNvSpPr txBox="1"/>
          <p:nvPr/>
        </p:nvSpPr>
        <p:spPr>
          <a:xfrm>
            <a:off x="9930064" y="4037080"/>
            <a:ext cx="1507958" cy="369332"/>
          </a:xfrm>
          <a:prstGeom prst="rect">
            <a:avLst/>
          </a:prstGeom>
          <a:noFill/>
        </p:spPr>
        <p:txBody>
          <a:bodyPr wrap="square" rtlCol="0">
            <a:spAutoFit/>
          </a:bodyPr>
          <a:lstStyle/>
          <a:p>
            <a:r>
              <a:rPr lang="en-US" dirty="0"/>
              <a:t>CAGR-2.99%</a:t>
            </a:r>
            <a:endParaRPr lang="en-IN" dirty="0"/>
          </a:p>
        </p:txBody>
      </p:sp>
    </p:spTree>
    <p:extLst>
      <p:ext uri="{BB962C8B-B14F-4D97-AF65-F5344CB8AC3E}">
        <p14:creationId xmlns:p14="http://schemas.microsoft.com/office/powerpoint/2010/main" val="3263256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F5774-628D-797B-27E2-F7D0F2C0C0A3}"/>
              </a:ext>
            </a:extLst>
          </p:cNvPr>
          <p:cNvSpPr>
            <a:spLocks noGrp="1"/>
          </p:cNvSpPr>
          <p:nvPr>
            <p:ph type="title"/>
          </p:nvPr>
        </p:nvSpPr>
        <p:spPr>
          <a:xfrm>
            <a:off x="272716" y="365125"/>
            <a:ext cx="11919284" cy="501149"/>
          </a:xfrm>
        </p:spPr>
        <p:txBody>
          <a:bodyPr>
            <a:noAutofit/>
          </a:bodyPr>
          <a:lstStyle/>
          <a:p>
            <a:pPr algn="ctr"/>
            <a:r>
              <a:rPr lang="en-US" sz="3200" b="1" dirty="0">
                <a:solidFill>
                  <a:srgbClr val="C00000"/>
                </a:solidFill>
                <a:latin typeface="Calisto MT" panose="02040603050505030304" pitchFamily="18" charset="0"/>
              </a:rPr>
              <a:t>Coffee Production in Brazil and Viet Nam Vs. Rest of the World </a:t>
            </a:r>
            <a:endParaRPr lang="en-IN" sz="3200" b="1" dirty="0">
              <a:solidFill>
                <a:srgbClr val="C00000"/>
              </a:solidFill>
              <a:latin typeface="Calisto MT" panose="02040603050505030304" pitchFamily="18" charset="0"/>
            </a:endParaRPr>
          </a:p>
        </p:txBody>
      </p:sp>
      <p:graphicFrame>
        <p:nvGraphicFramePr>
          <p:cNvPr id="6" name="Chart 5">
            <a:extLst>
              <a:ext uri="{FF2B5EF4-FFF2-40B4-BE49-F238E27FC236}">
                <a16:creationId xmlns:a16="http://schemas.microsoft.com/office/drawing/2014/main" id="{44EF49A2-6771-6A8A-AE82-6A2958A21510}"/>
              </a:ext>
            </a:extLst>
          </p:cNvPr>
          <p:cNvGraphicFramePr>
            <a:graphicFrameLocks/>
          </p:cNvGraphicFramePr>
          <p:nvPr>
            <p:extLst>
              <p:ext uri="{D42A27DB-BD31-4B8C-83A1-F6EECF244321}">
                <p14:modId xmlns:p14="http://schemas.microsoft.com/office/powerpoint/2010/main" val="858054602"/>
              </p:ext>
            </p:extLst>
          </p:nvPr>
        </p:nvGraphicFramePr>
        <p:xfrm>
          <a:off x="557212" y="850232"/>
          <a:ext cx="11362072" cy="599172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405F3506-691A-DC49-B0BC-5A3A9EF8597B}"/>
              </a:ext>
            </a:extLst>
          </p:cNvPr>
          <p:cNvSpPr txBox="1"/>
          <p:nvPr/>
        </p:nvSpPr>
        <p:spPr>
          <a:xfrm>
            <a:off x="136358" y="6308209"/>
            <a:ext cx="6400800" cy="369332"/>
          </a:xfrm>
          <a:prstGeom prst="rect">
            <a:avLst/>
          </a:prstGeom>
          <a:noFill/>
        </p:spPr>
        <p:txBody>
          <a:bodyPr wrap="square" rtlCol="0">
            <a:spAutoFit/>
          </a:bodyPr>
          <a:lstStyle/>
          <a:p>
            <a:r>
              <a:rPr lang="en-US" dirty="0"/>
              <a:t>Source: USDA     Note: * projections for 2024/25</a:t>
            </a:r>
            <a:endParaRPr lang="en-IN" dirty="0"/>
          </a:p>
        </p:txBody>
      </p:sp>
    </p:spTree>
    <p:extLst>
      <p:ext uri="{BB962C8B-B14F-4D97-AF65-F5344CB8AC3E}">
        <p14:creationId xmlns:p14="http://schemas.microsoft.com/office/powerpoint/2010/main" val="892772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E73D5-4743-21A3-C6C8-458A0E140D7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AE9B4CB-E113-2B1F-D88C-8E1E554CA672}"/>
              </a:ext>
            </a:extLst>
          </p:cNvPr>
          <p:cNvSpPr>
            <a:spLocks noGrp="1"/>
          </p:cNvSpPr>
          <p:nvPr>
            <p:ph type="title"/>
          </p:nvPr>
        </p:nvSpPr>
        <p:spPr>
          <a:xfrm>
            <a:off x="741946" y="0"/>
            <a:ext cx="10515600" cy="645528"/>
          </a:xfrm>
        </p:spPr>
        <p:txBody>
          <a:bodyPr>
            <a:normAutofit/>
          </a:bodyPr>
          <a:lstStyle/>
          <a:p>
            <a:pPr algn="ctr"/>
            <a:r>
              <a:rPr lang="en-US" sz="2800" dirty="0">
                <a:solidFill>
                  <a:srgbClr val="C00000"/>
                </a:solidFill>
                <a:latin typeface="Calisto MT" panose="02040603050505030304" pitchFamily="18" charset="0"/>
              </a:rPr>
              <a:t>Global Coffee Consumption (lakh </a:t>
            </a:r>
            <a:r>
              <a:rPr lang="en-US" sz="2800" dirty="0" err="1">
                <a:solidFill>
                  <a:srgbClr val="C00000"/>
                </a:solidFill>
                <a:latin typeface="Calisto MT" panose="02040603050505030304" pitchFamily="18" charset="0"/>
              </a:rPr>
              <a:t>tonnes</a:t>
            </a:r>
            <a:r>
              <a:rPr lang="en-US" sz="2800" dirty="0">
                <a:solidFill>
                  <a:srgbClr val="C00000"/>
                </a:solidFill>
                <a:latin typeface="Calisto MT" panose="02040603050505030304" pitchFamily="18" charset="0"/>
              </a:rPr>
              <a:t>)</a:t>
            </a:r>
            <a:endParaRPr lang="en-IN" sz="2800" dirty="0">
              <a:solidFill>
                <a:srgbClr val="C00000"/>
              </a:solidFill>
              <a:latin typeface="Calisto MT" panose="02040603050505030304" pitchFamily="18" charset="0"/>
            </a:endParaRPr>
          </a:p>
        </p:txBody>
      </p:sp>
      <p:sp>
        <p:nvSpPr>
          <p:cNvPr id="6" name="TextBox 1">
            <a:extLst>
              <a:ext uri="{FF2B5EF4-FFF2-40B4-BE49-F238E27FC236}">
                <a16:creationId xmlns:a16="http://schemas.microsoft.com/office/drawing/2014/main" id="{FE951FDA-051F-7D77-7149-7A6EBEB85CE0}"/>
              </a:ext>
            </a:extLst>
          </p:cNvPr>
          <p:cNvSpPr txBox="1"/>
          <p:nvPr/>
        </p:nvSpPr>
        <p:spPr>
          <a:xfrm>
            <a:off x="10032331" y="4354679"/>
            <a:ext cx="635669"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kern="1200" dirty="0">
                <a:solidFill>
                  <a:schemeClr val="bg1"/>
                </a:solidFill>
              </a:rPr>
              <a:t>44%</a:t>
            </a:r>
          </a:p>
        </p:txBody>
      </p:sp>
      <p:sp>
        <p:nvSpPr>
          <p:cNvPr id="7" name="TextBox 1">
            <a:extLst>
              <a:ext uri="{FF2B5EF4-FFF2-40B4-BE49-F238E27FC236}">
                <a16:creationId xmlns:a16="http://schemas.microsoft.com/office/drawing/2014/main" id="{83AECACD-A421-6B7E-8F63-EB66CE624522}"/>
              </a:ext>
            </a:extLst>
          </p:cNvPr>
          <p:cNvSpPr txBox="1"/>
          <p:nvPr/>
        </p:nvSpPr>
        <p:spPr>
          <a:xfrm>
            <a:off x="6707607" y="4306300"/>
            <a:ext cx="635670" cy="4566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600" kern="1200" dirty="0">
                <a:solidFill>
                  <a:schemeClr val="bg1"/>
                </a:solidFill>
              </a:rPr>
              <a:t>  57%</a:t>
            </a:r>
          </a:p>
        </p:txBody>
      </p:sp>
      <p:sp>
        <p:nvSpPr>
          <p:cNvPr id="8" name="TextBox 1">
            <a:extLst>
              <a:ext uri="{FF2B5EF4-FFF2-40B4-BE49-F238E27FC236}">
                <a16:creationId xmlns:a16="http://schemas.microsoft.com/office/drawing/2014/main" id="{E2C5A17B-A6F7-6BFB-6041-62EBFBA82759}"/>
              </a:ext>
            </a:extLst>
          </p:cNvPr>
          <p:cNvSpPr txBox="1"/>
          <p:nvPr/>
        </p:nvSpPr>
        <p:spPr>
          <a:xfrm>
            <a:off x="7333249" y="4354679"/>
            <a:ext cx="635670"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800" dirty="0">
                <a:solidFill>
                  <a:schemeClr val="bg1"/>
                </a:solidFill>
              </a:rPr>
              <a:t>43</a:t>
            </a:r>
            <a:r>
              <a:rPr lang="en-IN" sz="1800" kern="1200" dirty="0">
                <a:solidFill>
                  <a:schemeClr val="bg1"/>
                </a:solidFill>
              </a:rPr>
              <a:t>%</a:t>
            </a:r>
          </a:p>
        </p:txBody>
      </p:sp>
      <p:sp>
        <p:nvSpPr>
          <p:cNvPr id="9" name="TextBox 8">
            <a:extLst>
              <a:ext uri="{FF2B5EF4-FFF2-40B4-BE49-F238E27FC236}">
                <a16:creationId xmlns:a16="http://schemas.microsoft.com/office/drawing/2014/main" id="{F2701FB2-A8E5-2FFD-7B9C-DE1760261F68}"/>
              </a:ext>
            </a:extLst>
          </p:cNvPr>
          <p:cNvSpPr txBox="1"/>
          <p:nvPr/>
        </p:nvSpPr>
        <p:spPr>
          <a:xfrm>
            <a:off x="401053" y="6368714"/>
            <a:ext cx="6400800" cy="369332"/>
          </a:xfrm>
          <a:prstGeom prst="rect">
            <a:avLst/>
          </a:prstGeom>
          <a:noFill/>
        </p:spPr>
        <p:txBody>
          <a:bodyPr wrap="square" rtlCol="0">
            <a:spAutoFit/>
          </a:bodyPr>
          <a:lstStyle/>
          <a:p>
            <a:r>
              <a:rPr lang="en-US" dirty="0"/>
              <a:t>Source: USDA     Note: * projections for 2024/25</a:t>
            </a:r>
            <a:endParaRPr lang="en-IN" dirty="0"/>
          </a:p>
        </p:txBody>
      </p:sp>
      <p:sp>
        <p:nvSpPr>
          <p:cNvPr id="11" name="TextBox 10">
            <a:extLst>
              <a:ext uri="{FF2B5EF4-FFF2-40B4-BE49-F238E27FC236}">
                <a16:creationId xmlns:a16="http://schemas.microsoft.com/office/drawing/2014/main" id="{A49895EF-EBC5-E612-2EB8-995045CFE935}"/>
              </a:ext>
            </a:extLst>
          </p:cNvPr>
          <p:cNvSpPr txBox="1"/>
          <p:nvPr/>
        </p:nvSpPr>
        <p:spPr>
          <a:xfrm>
            <a:off x="8678779" y="5915885"/>
            <a:ext cx="2861510" cy="646331"/>
          </a:xfrm>
          <a:prstGeom prst="rect">
            <a:avLst/>
          </a:prstGeom>
          <a:noFill/>
        </p:spPr>
        <p:txBody>
          <a:bodyPr wrap="square" rtlCol="0">
            <a:spAutoFit/>
          </a:bodyPr>
          <a:lstStyle/>
          <a:p>
            <a:r>
              <a:rPr lang="en-US" dirty="0"/>
              <a:t>Consumptio-CAGR-4.55%</a:t>
            </a:r>
          </a:p>
          <a:p>
            <a:r>
              <a:rPr lang="en-US" dirty="0"/>
              <a:t>Production-1.71%</a:t>
            </a:r>
            <a:endParaRPr lang="en-IN" dirty="0"/>
          </a:p>
        </p:txBody>
      </p:sp>
      <p:graphicFrame>
        <p:nvGraphicFramePr>
          <p:cNvPr id="2" name="Chart 1">
            <a:extLst>
              <a:ext uri="{FF2B5EF4-FFF2-40B4-BE49-F238E27FC236}">
                <a16:creationId xmlns:a16="http://schemas.microsoft.com/office/drawing/2014/main" id="{F4D27DF2-4A28-DBF2-9F1E-7614CC7ABC9E}"/>
              </a:ext>
            </a:extLst>
          </p:cNvPr>
          <p:cNvGraphicFramePr>
            <a:graphicFrameLocks/>
          </p:cNvGraphicFramePr>
          <p:nvPr>
            <p:extLst>
              <p:ext uri="{D42A27DB-BD31-4B8C-83A1-F6EECF244321}">
                <p14:modId xmlns:p14="http://schemas.microsoft.com/office/powerpoint/2010/main" val="1291967370"/>
              </p:ext>
            </p:extLst>
          </p:nvPr>
        </p:nvGraphicFramePr>
        <p:xfrm>
          <a:off x="770021" y="1283480"/>
          <a:ext cx="10956758" cy="4539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7266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1AD71-1FB5-669D-F012-E3F9872A1C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878542-333A-C1F4-A92A-AA4BB50B0A56}"/>
              </a:ext>
            </a:extLst>
          </p:cNvPr>
          <p:cNvSpPr>
            <a:spLocks noGrp="1"/>
          </p:cNvSpPr>
          <p:nvPr>
            <p:ph type="title"/>
          </p:nvPr>
        </p:nvSpPr>
        <p:spPr>
          <a:xfrm>
            <a:off x="272716" y="365125"/>
            <a:ext cx="11919284" cy="501149"/>
          </a:xfrm>
        </p:spPr>
        <p:txBody>
          <a:bodyPr>
            <a:noAutofit/>
          </a:bodyPr>
          <a:lstStyle/>
          <a:p>
            <a:pPr algn="ctr"/>
            <a:r>
              <a:rPr lang="en-US" sz="3200" b="1" dirty="0">
                <a:solidFill>
                  <a:srgbClr val="C00000"/>
                </a:solidFill>
                <a:latin typeface="Calisto MT" panose="02040603050505030304" pitchFamily="18" charset="0"/>
              </a:rPr>
              <a:t>Coffee Productivity in Brazil and Viet Nam Vs. Rest of the World </a:t>
            </a:r>
            <a:endParaRPr lang="en-IN" sz="3200" b="1" dirty="0">
              <a:solidFill>
                <a:srgbClr val="C00000"/>
              </a:solidFill>
              <a:latin typeface="Calisto MT" panose="02040603050505030304" pitchFamily="18" charset="0"/>
            </a:endParaRPr>
          </a:p>
        </p:txBody>
      </p:sp>
      <p:graphicFrame>
        <p:nvGraphicFramePr>
          <p:cNvPr id="3" name="Chart 2">
            <a:extLst>
              <a:ext uri="{FF2B5EF4-FFF2-40B4-BE49-F238E27FC236}">
                <a16:creationId xmlns:a16="http://schemas.microsoft.com/office/drawing/2014/main" id="{9C73A440-E3C1-2F47-8F5C-58294050EAE6}"/>
              </a:ext>
            </a:extLst>
          </p:cNvPr>
          <p:cNvGraphicFramePr>
            <a:graphicFrameLocks/>
          </p:cNvGraphicFramePr>
          <p:nvPr>
            <p:extLst>
              <p:ext uri="{D42A27DB-BD31-4B8C-83A1-F6EECF244321}">
                <p14:modId xmlns:p14="http://schemas.microsoft.com/office/powerpoint/2010/main" val="3718262527"/>
              </p:ext>
            </p:extLst>
          </p:nvPr>
        </p:nvGraphicFramePr>
        <p:xfrm>
          <a:off x="272716" y="866274"/>
          <a:ext cx="11646568" cy="529389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E740F571-E139-C350-B06C-1E85DD926097}"/>
              </a:ext>
            </a:extLst>
          </p:cNvPr>
          <p:cNvSpPr txBox="1"/>
          <p:nvPr/>
        </p:nvSpPr>
        <p:spPr>
          <a:xfrm>
            <a:off x="705853" y="6160168"/>
            <a:ext cx="1892968" cy="369332"/>
          </a:xfrm>
          <a:prstGeom prst="rect">
            <a:avLst/>
          </a:prstGeom>
          <a:noFill/>
        </p:spPr>
        <p:txBody>
          <a:bodyPr wrap="square" rtlCol="0">
            <a:spAutoFit/>
          </a:bodyPr>
          <a:lstStyle/>
          <a:p>
            <a:r>
              <a:rPr lang="en-US" dirty="0"/>
              <a:t>Source: FAO</a:t>
            </a:r>
            <a:endParaRPr lang="en-IN" dirty="0"/>
          </a:p>
        </p:txBody>
      </p:sp>
    </p:spTree>
    <p:extLst>
      <p:ext uri="{BB962C8B-B14F-4D97-AF65-F5344CB8AC3E}">
        <p14:creationId xmlns:p14="http://schemas.microsoft.com/office/powerpoint/2010/main" val="3818496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99050-BA50-59A0-4FDF-558472442D8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D7D14B-CE1A-A767-C183-F3F95D581A70}"/>
              </a:ext>
            </a:extLst>
          </p:cNvPr>
          <p:cNvSpPr>
            <a:spLocks noGrp="1"/>
          </p:cNvSpPr>
          <p:nvPr>
            <p:ph type="title"/>
          </p:nvPr>
        </p:nvSpPr>
        <p:spPr>
          <a:xfrm>
            <a:off x="689577" y="236789"/>
            <a:ext cx="10515600" cy="645528"/>
          </a:xfrm>
        </p:spPr>
        <p:txBody>
          <a:bodyPr>
            <a:normAutofit/>
          </a:bodyPr>
          <a:lstStyle/>
          <a:p>
            <a:pPr algn="ctr"/>
            <a:r>
              <a:rPr lang="en-US" sz="4000" dirty="0">
                <a:solidFill>
                  <a:srgbClr val="C00000"/>
                </a:solidFill>
                <a:latin typeface="Calisto MT" panose="02040603050505030304" pitchFamily="18" charset="0"/>
              </a:rPr>
              <a:t>Global Coffee Production – by Region</a:t>
            </a:r>
            <a:endParaRPr lang="en-IN" sz="4000" dirty="0">
              <a:solidFill>
                <a:srgbClr val="C00000"/>
              </a:solidFill>
              <a:latin typeface="Calisto MT" panose="02040603050505030304" pitchFamily="18" charset="0"/>
            </a:endParaRPr>
          </a:p>
        </p:txBody>
      </p:sp>
      <p:sp>
        <p:nvSpPr>
          <p:cNvPr id="6" name="TextBox 1">
            <a:extLst>
              <a:ext uri="{FF2B5EF4-FFF2-40B4-BE49-F238E27FC236}">
                <a16:creationId xmlns:a16="http://schemas.microsoft.com/office/drawing/2014/main" id="{196ED529-DB17-C660-A8A4-FD306843BAE6}"/>
              </a:ext>
            </a:extLst>
          </p:cNvPr>
          <p:cNvSpPr txBox="1"/>
          <p:nvPr/>
        </p:nvSpPr>
        <p:spPr>
          <a:xfrm>
            <a:off x="10032331" y="4354679"/>
            <a:ext cx="635669"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kern="1200" dirty="0">
                <a:solidFill>
                  <a:schemeClr val="bg1"/>
                </a:solidFill>
              </a:rPr>
              <a:t>44%</a:t>
            </a:r>
          </a:p>
        </p:txBody>
      </p:sp>
      <p:sp>
        <p:nvSpPr>
          <p:cNvPr id="7" name="TextBox 1">
            <a:extLst>
              <a:ext uri="{FF2B5EF4-FFF2-40B4-BE49-F238E27FC236}">
                <a16:creationId xmlns:a16="http://schemas.microsoft.com/office/drawing/2014/main" id="{0F40F140-15A6-87C1-DCAF-DC766B4C17A4}"/>
              </a:ext>
            </a:extLst>
          </p:cNvPr>
          <p:cNvSpPr txBox="1"/>
          <p:nvPr/>
        </p:nvSpPr>
        <p:spPr>
          <a:xfrm>
            <a:off x="6707607" y="4306300"/>
            <a:ext cx="635670" cy="4566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600" kern="1200" dirty="0">
                <a:solidFill>
                  <a:schemeClr val="bg1"/>
                </a:solidFill>
              </a:rPr>
              <a:t>  57%</a:t>
            </a:r>
          </a:p>
        </p:txBody>
      </p:sp>
      <p:sp>
        <p:nvSpPr>
          <p:cNvPr id="8" name="TextBox 1">
            <a:extLst>
              <a:ext uri="{FF2B5EF4-FFF2-40B4-BE49-F238E27FC236}">
                <a16:creationId xmlns:a16="http://schemas.microsoft.com/office/drawing/2014/main" id="{D55C577F-02CF-47DB-F4B1-FF5128659489}"/>
              </a:ext>
            </a:extLst>
          </p:cNvPr>
          <p:cNvSpPr txBox="1"/>
          <p:nvPr/>
        </p:nvSpPr>
        <p:spPr>
          <a:xfrm>
            <a:off x="7333249" y="4354679"/>
            <a:ext cx="635670"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800" dirty="0">
                <a:solidFill>
                  <a:schemeClr val="bg1"/>
                </a:solidFill>
              </a:rPr>
              <a:t>43</a:t>
            </a:r>
            <a:r>
              <a:rPr lang="en-IN" sz="1800" kern="1200" dirty="0">
                <a:solidFill>
                  <a:schemeClr val="bg1"/>
                </a:solidFill>
              </a:rPr>
              <a:t>%</a:t>
            </a:r>
          </a:p>
        </p:txBody>
      </p:sp>
      <p:sp>
        <p:nvSpPr>
          <p:cNvPr id="9" name="TextBox 8">
            <a:extLst>
              <a:ext uri="{FF2B5EF4-FFF2-40B4-BE49-F238E27FC236}">
                <a16:creationId xmlns:a16="http://schemas.microsoft.com/office/drawing/2014/main" id="{13404116-ED10-2241-ECBE-C2BEC782FA7A}"/>
              </a:ext>
            </a:extLst>
          </p:cNvPr>
          <p:cNvSpPr txBox="1"/>
          <p:nvPr/>
        </p:nvSpPr>
        <p:spPr>
          <a:xfrm>
            <a:off x="401053" y="6368714"/>
            <a:ext cx="6400800" cy="369332"/>
          </a:xfrm>
          <a:prstGeom prst="rect">
            <a:avLst/>
          </a:prstGeom>
          <a:noFill/>
        </p:spPr>
        <p:txBody>
          <a:bodyPr wrap="square" rtlCol="0">
            <a:spAutoFit/>
          </a:bodyPr>
          <a:lstStyle/>
          <a:p>
            <a:r>
              <a:rPr lang="en-US" dirty="0"/>
              <a:t>Source: ICO</a:t>
            </a:r>
            <a:endParaRPr lang="en-IN" dirty="0"/>
          </a:p>
        </p:txBody>
      </p:sp>
      <p:graphicFrame>
        <p:nvGraphicFramePr>
          <p:cNvPr id="2" name="Table 1">
            <a:extLst>
              <a:ext uri="{FF2B5EF4-FFF2-40B4-BE49-F238E27FC236}">
                <a16:creationId xmlns:a16="http://schemas.microsoft.com/office/drawing/2014/main" id="{8074208E-F441-FCBA-2E63-1C28C6407177}"/>
              </a:ext>
            </a:extLst>
          </p:cNvPr>
          <p:cNvGraphicFramePr>
            <a:graphicFrameLocks noGrp="1"/>
          </p:cNvGraphicFramePr>
          <p:nvPr/>
        </p:nvGraphicFramePr>
        <p:xfrm>
          <a:off x="401054" y="1101515"/>
          <a:ext cx="10804122" cy="4577391"/>
        </p:xfrm>
        <a:graphic>
          <a:graphicData uri="http://schemas.openxmlformats.org/drawingml/2006/table">
            <a:tbl>
              <a:tblPr>
                <a:tableStyleId>{5940675A-B579-460E-94D1-54222C63F5DA}</a:tableStyleId>
              </a:tblPr>
              <a:tblGrid>
                <a:gridCol w="2638939">
                  <a:extLst>
                    <a:ext uri="{9D8B030D-6E8A-4147-A177-3AD203B41FA5}">
                      <a16:colId xmlns:a16="http://schemas.microsoft.com/office/drawing/2014/main" val="1098227444"/>
                    </a:ext>
                  </a:extLst>
                </a:gridCol>
                <a:gridCol w="1272899">
                  <a:extLst>
                    <a:ext uri="{9D8B030D-6E8A-4147-A177-3AD203B41FA5}">
                      <a16:colId xmlns:a16="http://schemas.microsoft.com/office/drawing/2014/main" val="2138004333"/>
                    </a:ext>
                  </a:extLst>
                </a:gridCol>
                <a:gridCol w="1071098">
                  <a:extLst>
                    <a:ext uri="{9D8B030D-6E8A-4147-A177-3AD203B41FA5}">
                      <a16:colId xmlns:a16="http://schemas.microsoft.com/office/drawing/2014/main" val="2812849440"/>
                    </a:ext>
                  </a:extLst>
                </a:gridCol>
                <a:gridCol w="1164238">
                  <a:extLst>
                    <a:ext uri="{9D8B030D-6E8A-4147-A177-3AD203B41FA5}">
                      <a16:colId xmlns:a16="http://schemas.microsoft.com/office/drawing/2014/main" val="888731039"/>
                    </a:ext>
                  </a:extLst>
                </a:gridCol>
                <a:gridCol w="993483">
                  <a:extLst>
                    <a:ext uri="{9D8B030D-6E8A-4147-A177-3AD203B41FA5}">
                      <a16:colId xmlns:a16="http://schemas.microsoft.com/office/drawing/2014/main" val="2802264517"/>
                    </a:ext>
                  </a:extLst>
                </a:gridCol>
                <a:gridCol w="1071098">
                  <a:extLst>
                    <a:ext uri="{9D8B030D-6E8A-4147-A177-3AD203B41FA5}">
                      <a16:colId xmlns:a16="http://schemas.microsoft.com/office/drawing/2014/main" val="578862745"/>
                    </a:ext>
                  </a:extLst>
                </a:gridCol>
                <a:gridCol w="1479569">
                  <a:extLst>
                    <a:ext uri="{9D8B030D-6E8A-4147-A177-3AD203B41FA5}">
                      <a16:colId xmlns:a16="http://schemas.microsoft.com/office/drawing/2014/main" val="454487579"/>
                    </a:ext>
                  </a:extLst>
                </a:gridCol>
                <a:gridCol w="1112798">
                  <a:extLst>
                    <a:ext uri="{9D8B030D-6E8A-4147-A177-3AD203B41FA5}">
                      <a16:colId xmlns:a16="http://schemas.microsoft.com/office/drawing/2014/main" val="861285326"/>
                    </a:ext>
                  </a:extLst>
                </a:gridCol>
              </a:tblGrid>
              <a:tr h="542776">
                <a:tc rowSpan="2">
                  <a:txBody>
                    <a:bodyPr/>
                    <a:lstStyle/>
                    <a:p>
                      <a:pPr algn="l" fontAlgn="b"/>
                      <a:r>
                        <a:rPr lang="en-IN" sz="1800" b="1" u="none" strike="noStrike" dirty="0">
                          <a:effectLst/>
                        </a:rPr>
                        <a:t>Region</a:t>
                      </a:r>
                      <a:endParaRPr lang="en-IN" sz="1800" b="1" i="0" u="none" strike="noStrike" dirty="0">
                        <a:solidFill>
                          <a:srgbClr val="000000"/>
                        </a:solidFill>
                        <a:effectLst/>
                        <a:latin typeface="Calisto MT" panose="02040603050505030304" pitchFamily="18" charset="0"/>
                      </a:endParaRPr>
                    </a:p>
                  </a:txBody>
                  <a:tcPr marL="9525" marR="9525" marT="9525" marB="0" anchor="b"/>
                </a:tc>
                <a:tc gridSpan="6">
                  <a:txBody>
                    <a:bodyPr/>
                    <a:lstStyle/>
                    <a:p>
                      <a:pPr algn="ctr" fontAlgn="b"/>
                      <a:r>
                        <a:rPr lang="en-IN" sz="1800" b="1" u="none" strike="noStrike" dirty="0">
                          <a:effectLst/>
                        </a:rPr>
                        <a:t>Production in lakh tonnes</a:t>
                      </a:r>
                      <a:endParaRPr lang="en-IN" sz="18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rowSpan="2">
                  <a:txBody>
                    <a:bodyPr/>
                    <a:lstStyle/>
                    <a:p>
                      <a:pPr algn="ctr" fontAlgn="b"/>
                      <a:r>
                        <a:rPr lang="en-US" sz="1800" b="1" u="none" strike="noStrike" dirty="0">
                          <a:effectLst/>
                        </a:rPr>
                        <a:t>% share in global coffee production</a:t>
                      </a:r>
                      <a:endParaRPr lang="en-US" sz="1800" b="1"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775881816"/>
                  </a:ext>
                </a:extLst>
              </a:tr>
              <a:tr h="1183548">
                <a:tc vMerge="1">
                  <a:txBody>
                    <a:bodyPr/>
                    <a:lstStyle/>
                    <a:p>
                      <a:endParaRPr lang="en-IN"/>
                    </a:p>
                  </a:txBody>
                  <a:tcPr/>
                </a:tc>
                <a:tc>
                  <a:txBody>
                    <a:bodyPr/>
                    <a:lstStyle/>
                    <a:p>
                      <a:pPr algn="ctr" fontAlgn="b"/>
                      <a:r>
                        <a:rPr lang="en-IN" sz="1800" b="1" u="none" strike="noStrike" dirty="0">
                          <a:effectLst/>
                        </a:rPr>
                        <a:t>2018-19</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rPr>
                        <a:t>2019-20</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rPr>
                        <a:t>2020-21</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rPr>
                        <a:t>2021-22</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rPr>
                        <a:t>2022-23</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l" fontAlgn="b"/>
                      <a:r>
                        <a:rPr lang="en-IN" sz="1800" b="1" u="none" strike="noStrike" dirty="0">
                          <a:effectLst/>
                        </a:rPr>
                        <a:t>Avg. (2018-19 to 2022-23)</a:t>
                      </a:r>
                      <a:endParaRPr lang="en-IN" sz="1800" b="1" i="0" u="none" strike="noStrike" dirty="0">
                        <a:solidFill>
                          <a:srgbClr val="000000"/>
                        </a:solidFill>
                        <a:effectLst/>
                        <a:latin typeface="Calisto MT" panose="02040603050505030304" pitchFamily="18" charset="0"/>
                      </a:endParaRPr>
                    </a:p>
                  </a:txBody>
                  <a:tcPr marL="9525" marR="9525" marT="9525" marB="0" anchor="ctr"/>
                </a:tc>
                <a:tc vMerge="1">
                  <a:txBody>
                    <a:bodyPr/>
                    <a:lstStyle/>
                    <a:p>
                      <a:endParaRPr lang="en-IN"/>
                    </a:p>
                  </a:txBody>
                  <a:tcPr/>
                </a:tc>
                <a:extLst>
                  <a:ext uri="{0D108BD9-81ED-4DB2-BD59-A6C34878D82A}">
                    <a16:rowId xmlns:a16="http://schemas.microsoft.com/office/drawing/2014/main" val="1069053234"/>
                  </a:ext>
                </a:extLst>
              </a:tr>
              <a:tr h="542776">
                <a:tc>
                  <a:txBody>
                    <a:bodyPr/>
                    <a:lstStyle/>
                    <a:p>
                      <a:pPr algn="l" fontAlgn="b"/>
                      <a:r>
                        <a:rPr lang="en-IN" sz="1800" u="none" strike="noStrike" dirty="0">
                          <a:effectLst/>
                        </a:rPr>
                        <a:t>Africa</a:t>
                      </a:r>
                      <a:endParaRPr lang="en-IN" sz="1800" b="0" i="0" u="none" strike="noStrike" dirty="0">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dirty="0">
                          <a:effectLst/>
                        </a:rPr>
                        <a:t>11.11</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rPr>
                        <a:t>11.22</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rPr>
                        <a:t>11.56</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rPr>
                        <a:t>11.48</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rPr>
                        <a:t>11.64</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rPr>
                        <a:t>11.40</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rPr>
                        <a:t>11%</a:t>
                      </a:r>
                      <a:endParaRPr lang="en-IN" sz="1800" b="0" i="0" u="none" strike="noStrike">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4203302364"/>
                  </a:ext>
                </a:extLst>
              </a:tr>
              <a:tr h="679963">
                <a:tc>
                  <a:txBody>
                    <a:bodyPr/>
                    <a:lstStyle/>
                    <a:p>
                      <a:pPr algn="l" fontAlgn="b"/>
                      <a:r>
                        <a:rPr lang="es-ES" sz="1800" u="none" strike="noStrike" dirty="0" err="1">
                          <a:effectLst/>
                        </a:rPr>
                        <a:t>Caribbean</a:t>
                      </a:r>
                      <a:r>
                        <a:rPr lang="es-ES" sz="1800" u="none" strike="noStrike" dirty="0">
                          <a:effectLst/>
                        </a:rPr>
                        <a:t>/Central </a:t>
                      </a:r>
                      <a:r>
                        <a:rPr lang="es-ES" sz="1800" u="none" strike="noStrike" dirty="0" err="1">
                          <a:effectLst/>
                        </a:rPr>
                        <a:t>America</a:t>
                      </a:r>
                      <a:r>
                        <a:rPr lang="es-ES" sz="1800" u="none" strike="noStrike" dirty="0">
                          <a:effectLst/>
                        </a:rPr>
                        <a:t> and </a:t>
                      </a:r>
                      <a:r>
                        <a:rPr lang="es-ES" sz="1800" u="none" strike="noStrike" dirty="0" err="1">
                          <a:effectLst/>
                        </a:rPr>
                        <a:t>Mexico</a:t>
                      </a:r>
                      <a:endParaRPr lang="es-ES" sz="1800" b="0" i="0" u="none" strike="noStrike" dirty="0">
                        <a:solidFill>
                          <a:srgbClr val="000000"/>
                        </a:solidFill>
                        <a:effectLst/>
                        <a:latin typeface="Calisto MT" panose="02040603050505030304" pitchFamily="18" charset="0"/>
                      </a:endParaRPr>
                    </a:p>
                  </a:txBody>
                  <a:tcPr marL="9525" marR="9525" marT="9525" marB="0" anchor="b">
                    <a:solidFill>
                      <a:schemeClr val="accent2">
                        <a:lumMod val="40000"/>
                        <a:lumOff val="60000"/>
                      </a:schemeClr>
                    </a:solidFill>
                  </a:tcPr>
                </a:tc>
                <a:tc>
                  <a:txBody>
                    <a:bodyPr/>
                    <a:lstStyle/>
                    <a:p>
                      <a:pPr algn="ctr" fontAlgn="b"/>
                      <a:r>
                        <a:rPr lang="en-IN" sz="1800" u="none" strike="noStrike" dirty="0">
                          <a:effectLst/>
                        </a:rPr>
                        <a:t>12.82</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2">
                        <a:lumMod val="40000"/>
                        <a:lumOff val="60000"/>
                      </a:schemeClr>
                    </a:solidFill>
                  </a:tcPr>
                </a:tc>
                <a:tc>
                  <a:txBody>
                    <a:bodyPr/>
                    <a:lstStyle/>
                    <a:p>
                      <a:pPr algn="ctr" fontAlgn="b"/>
                      <a:r>
                        <a:rPr lang="en-IN" sz="1800" u="none" strike="noStrike" dirty="0">
                          <a:effectLst/>
                        </a:rPr>
                        <a:t>11.59</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2">
                        <a:lumMod val="40000"/>
                        <a:lumOff val="60000"/>
                      </a:schemeClr>
                    </a:solidFill>
                  </a:tcPr>
                </a:tc>
                <a:tc>
                  <a:txBody>
                    <a:bodyPr/>
                    <a:lstStyle/>
                    <a:p>
                      <a:pPr algn="ctr" fontAlgn="b"/>
                      <a:r>
                        <a:rPr lang="en-IN" sz="1800" u="none" strike="noStrike" dirty="0">
                          <a:effectLst/>
                        </a:rPr>
                        <a:t>11.85</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2">
                        <a:lumMod val="40000"/>
                        <a:lumOff val="60000"/>
                      </a:schemeClr>
                    </a:solidFill>
                  </a:tcPr>
                </a:tc>
                <a:tc>
                  <a:txBody>
                    <a:bodyPr/>
                    <a:lstStyle/>
                    <a:p>
                      <a:pPr algn="ctr" fontAlgn="b"/>
                      <a:r>
                        <a:rPr lang="en-IN" sz="1800" u="none" strike="noStrike" dirty="0">
                          <a:effectLst/>
                        </a:rPr>
                        <a:t>11.79</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2">
                        <a:lumMod val="40000"/>
                        <a:lumOff val="60000"/>
                      </a:schemeClr>
                    </a:solidFill>
                  </a:tcPr>
                </a:tc>
                <a:tc>
                  <a:txBody>
                    <a:bodyPr/>
                    <a:lstStyle/>
                    <a:p>
                      <a:pPr algn="ctr" fontAlgn="b"/>
                      <a:r>
                        <a:rPr lang="en-IN" sz="1800" u="none" strike="noStrike" dirty="0">
                          <a:effectLst/>
                        </a:rPr>
                        <a:t>11.84</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2">
                        <a:lumMod val="40000"/>
                        <a:lumOff val="60000"/>
                      </a:schemeClr>
                    </a:solidFill>
                  </a:tcPr>
                </a:tc>
                <a:tc>
                  <a:txBody>
                    <a:bodyPr/>
                    <a:lstStyle/>
                    <a:p>
                      <a:pPr algn="ctr" fontAlgn="b"/>
                      <a:r>
                        <a:rPr lang="en-IN" sz="1800" u="none" strike="noStrike" dirty="0">
                          <a:effectLst/>
                        </a:rPr>
                        <a:t>11.98</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2">
                        <a:lumMod val="40000"/>
                        <a:lumOff val="60000"/>
                      </a:schemeClr>
                    </a:solidFill>
                  </a:tcPr>
                </a:tc>
                <a:tc>
                  <a:txBody>
                    <a:bodyPr/>
                    <a:lstStyle/>
                    <a:p>
                      <a:pPr algn="ctr" fontAlgn="b"/>
                      <a:r>
                        <a:rPr lang="en-IN" sz="1800" u="none" strike="noStrike" dirty="0">
                          <a:effectLst/>
                        </a:rPr>
                        <a:t>12%</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2208756335"/>
                  </a:ext>
                </a:extLst>
              </a:tr>
              <a:tr h="542776">
                <a:tc>
                  <a:txBody>
                    <a:bodyPr/>
                    <a:lstStyle/>
                    <a:p>
                      <a:pPr algn="l" fontAlgn="b"/>
                      <a:r>
                        <a:rPr lang="en-IN" sz="1800" u="none" strike="noStrike" dirty="0">
                          <a:effectLst/>
                        </a:rPr>
                        <a:t>South America</a:t>
                      </a:r>
                      <a:endParaRPr lang="en-IN" sz="1800" b="0" i="0" u="none" strike="noStrike" dirty="0">
                        <a:solidFill>
                          <a:srgbClr val="000000"/>
                        </a:solidFill>
                        <a:effectLst/>
                        <a:latin typeface="Calisto MT" panose="02040603050505030304" pitchFamily="18" charset="0"/>
                      </a:endParaRPr>
                    </a:p>
                  </a:txBody>
                  <a:tcPr marL="9525" marR="9525" marT="9525" marB="0" anchor="b">
                    <a:solidFill>
                      <a:srgbClr val="92D050"/>
                    </a:solidFill>
                  </a:tcPr>
                </a:tc>
                <a:tc>
                  <a:txBody>
                    <a:bodyPr/>
                    <a:lstStyle/>
                    <a:p>
                      <a:pPr algn="ctr" fontAlgn="b"/>
                      <a:r>
                        <a:rPr lang="en-IN" sz="1800" u="none" strike="noStrike" dirty="0">
                          <a:effectLst/>
                        </a:rPr>
                        <a:t>49.16</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800" u="none" strike="noStrike" dirty="0">
                          <a:effectLst/>
                        </a:rPr>
                        <a:t>48.64</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800" u="none" strike="noStrike">
                          <a:effectLst/>
                        </a:rPr>
                        <a:t>50.36</a:t>
                      </a:r>
                      <a:endParaRPr lang="en-IN" sz="1800" b="0" i="0" u="none" strike="noStrike">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800" u="none" strike="noStrike" dirty="0">
                          <a:effectLst/>
                        </a:rPr>
                        <a:t>46.56</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800" u="none" strike="noStrike" dirty="0">
                          <a:effectLst/>
                        </a:rPr>
                        <a:t>49.45</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800" u="none" strike="noStrike" dirty="0">
                          <a:effectLst/>
                        </a:rPr>
                        <a:t>48.83</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800" u="none" strike="noStrike" dirty="0">
                          <a:effectLst/>
                        </a:rPr>
                        <a:t>48%</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extLst>
                  <a:ext uri="{0D108BD9-81ED-4DB2-BD59-A6C34878D82A}">
                    <a16:rowId xmlns:a16="http://schemas.microsoft.com/office/drawing/2014/main" val="1099902752"/>
                  </a:ext>
                </a:extLst>
              </a:tr>
              <a:tr h="542776">
                <a:tc>
                  <a:txBody>
                    <a:bodyPr/>
                    <a:lstStyle/>
                    <a:p>
                      <a:pPr algn="l" fontAlgn="b"/>
                      <a:r>
                        <a:rPr lang="en-IN" sz="1800" u="none" strike="noStrike">
                          <a:effectLst/>
                        </a:rPr>
                        <a:t>Asia &amp; Pacific</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rPr>
                        <a:t>28.84</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rPr>
                        <a:t>29.58</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rPr>
                        <a:t>28.75</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rPr>
                        <a:t>31.26</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rPr>
                        <a:t>29.83</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rPr>
                        <a:t>29.65</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rPr>
                        <a:t>29%</a:t>
                      </a:r>
                      <a:endParaRPr lang="en-IN" sz="18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930081410"/>
                  </a:ext>
                </a:extLst>
              </a:tr>
              <a:tr h="542776">
                <a:tc>
                  <a:txBody>
                    <a:bodyPr/>
                    <a:lstStyle/>
                    <a:p>
                      <a:pPr algn="l" fontAlgn="b"/>
                      <a:r>
                        <a:rPr lang="en-IN" sz="1800" u="none" strike="noStrike">
                          <a:effectLst/>
                        </a:rPr>
                        <a:t>Total</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rPr>
                        <a:t>101.93</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rPr>
                        <a:t>101.03</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rPr>
                        <a:t>102.52</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rPr>
                        <a:t>101.09</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rPr>
                        <a:t>102.76</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rPr>
                        <a:t>101.87</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rPr>
                        <a:t>100%</a:t>
                      </a:r>
                      <a:endParaRPr lang="en-IN" sz="18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769259161"/>
                  </a:ext>
                </a:extLst>
              </a:tr>
            </a:tbl>
          </a:graphicData>
        </a:graphic>
      </p:graphicFrame>
      <p:sp>
        <p:nvSpPr>
          <p:cNvPr id="3" name="Rectangle 2">
            <a:extLst>
              <a:ext uri="{FF2B5EF4-FFF2-40B4-BE49-F238E27FC236}">
                <a16:creationId xmlns:a16="http://schemas.microsoft.com/office/drawing/2014/main" id="{85571C05-6FDC-74A6-9045-52441820FF64}"/>
              </a:ext>
            </a:extLst>
          </p:cNvPr>
          <p:cNvSpPr/>
          <p:nvPr/>
        </p:nvSpPr>
        <p:spPr>
          <a:xfrm flipH="1">
            <a:off x="11269343" y="3429000"/>
            <a:ext cx="730149" cy="6617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60%</a:t>
            </a:r>
            <a:endParaRPr lang="en-IN" dirty="0"/>
          </a:p>
        </p:txBody>
      </p:sp>
    </p:spTree>
    <p:extLst>
      <p:ext uri="{BB962C8B-B14F-4D97-AF65-F5344CB8AC3E}">
        <p14:creationId xmlns:p14="http://schemas.microsoft.com/office/powerpoint/2010/main" val="978472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DB088-C4F8-26F5-1E56-F682A7C18F3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0C264B-D6DC-4622-34BD-49F440C3742F}"/>
              </a:ext>
            </a:extLst>
          </p:cNvPr>
          <p:cNvSpPr>
            <a:spLocks noGrp="1"/>
          </p:cNvSpPr>
          <p:nvPr>
            <p:ph type="title"/>
          </p:nvPr>
        </p:nvSpPr>
        <p:spPr>
          <a:xfrm>
            <a:off x="689577" y="236789"/>
            <a:ext cx="10515600" cy="645528"/>
          </a:xfrm>
        </p:spPr>
        <p:txBody>
          <a:bodyPr>
            <a:normAutofit/>
          </a:bodyPr>
          <a:lstStyle/>
          <a:p>
            <a:pPr algn="ctr"/>
            <a:r>
              <a:rPr lang="en-US" sz="4000" dirty="0">
                <a:solidFill>
                  <a:srgbClr val="C00000"/>
                </a:solidFill>
                <a:latin typeface="Calisto MT" panose="02040603050505030304" pitchFamily="18" charset="0"/>
              </a:rPr>
              <a:t>Global Coffee Production – by Region-By Type</a:t>
            </a:r>
            <a:endParaRPr lang="en-IN" sz="4000" dirty="0">
              <a:solidFill>
                <a:srgbClr val="C00000"/>
              </a:solidFill>
              <a:latin typeface="Calisto MT" panose="02040603050505030304" pitchFamily="18" charset="0"/>
            </a:endParaRPr>
          </a:p>
        </p:txBody>
      </p:sp>
      <p:sp>
        <p:nvSpPr>
          <p:cNvPr id="6" name="TextBox 1">
            <a:extLst>
              <a:ext uri="{FF2B5EF4-FFF2-40B4-BE49-F238E27FC236}">
                <a16:creationId xmlns:a16="http://schemas.microsoft.com/office/drawing/2014/main" id="{14CA7EFB-8A34-3EBC-3BAE-CF864AFE9D65}"/>
              </a:ext>
            </a:extLst>
          </p:cNvPr>
          <p:cNvSpPr txBox="1"/>
          <p:nvPr/>
        </p:nvSpPr>
        <p:spPr>
          <a:xfrm>
            <a:off x="10032331" y="4354679"/>
            <a:ext cx="635669"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kern="1200" dirty="0">
                <a:solidFill>
                  <a:schemeClr val="bg1"/>
                </a:solidFill>
              </a:rPr>
              <a:t>44%</a:t>
            </a:r>
          </a:p>
        </p:txBody>
      </p:sp>
      <p:sp>
        <p:nvSpPr>
          <p:cNvPr id="7" name="TextBox 1">
            <a:extLst>
              <a:ext uri="{FF2B5EF4-FFF2-40B4-BE49-F238E27FC236}">
                <a16:creationId xmlns:a16="http://schemas.microsoft.com/office/drawing/2014/main" id="{07A9CB8B-0706-106A-0D00-88E30F463A41}"/>
              </a:ext>
            </a:extLst>
          </p:cNvPr>
          <p:cNvSpPr txBox="1"/>
          <p:nvPr/>
        </p:nvSpPr>
        <p:spPr>
          <a:xfrm>
            <a:off x="6707607" y="4306300"/>
            <a:ext cx="635670" cy="4566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600" kern="1200" dirty="0">
                <a:solidFill>
                  <a:schemeClr val="bg1"/>
                </a:solidFill>
              </a:rPr>
              <a:t>  57%</a:t>
            </a:r>
          </a:p>
        </p:txBody>
      </p:sp>
      <p:sp>
        <p:nvSpPr>
          <p:cNvPr id="8" name="TextBox 1">
            <a:extLst>
              <a:ext uri="{FF2B5EF4-FFF2-40B4-BE49-F238E27FC236}">
                <a16:creationId xmlns:a16="http://schemas.microsoft.com/office/drawing/2014/main" id="{4760C18B-F6D6-0D99-03CE-0EA277E030A6}"/>
              </a:ext>
            </a:extLst>
          </p:cNvPr>
          <p:cNvSpPr txBox="1"/>
          <p:nvPr/>
        </p:nvSpPr>
        <p:spPr>
          <a:xfrm>
            <a:off x="7333249" y="4354679"/>
            <a:ext cx="635670"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800" dirty="0">
                <a:solidFill>
                  <a:schemeClr val="bg1"/>
                </a:solidFill>
              </a:rPr>
              <a:t>43</a:t>
            </a:r>
            <a:r>
              <a:rPr lang="en-IN" sz="1800" kern="1200" dirty="0">
                <a:solidFill>
                  <a:schemeClr val="bg1"/>
                </a:solidFill>
              </a:rPr>
              <a:t>%</a:t>
            </a:r>
          </a:p>
        </p:txBody>
      </p:sp>
      <p:sp>
        <p:nvSpPr>
          <p:cNvPr id="9" name="TextBox 8">
            <a:extLst>
              <a:ext uri="{FF2B5EF4-FFF2-40B4-BE49-F238E27FC236}">
                <a16:creationId xmlns:a16="http://schemas.microsoft.com/office/drawing/2014/main" id="{71A3F41E-80C2-8E10-F56E-98CDC98B649D}"/>
              </a:ext>
            </a:extLst>
          </p:cNvPr>
          <p:cNvSpPr txBox="1"/>
          <p:nvPr/>
        </p:nvSpPr>
        <p:spPr>
          <a:xfrm>
            <a:off x="401053" y="6368714"/>
            <a:ext cx="6400800" cy="369332"/>
          </a:xfrm>
          <a:prstGeom prst="rect">
            <a:avLst/>
          </a:prstGeom>
          <a:noFill/>
        </p:spPr>
        <p:txBody>
          <a:bodyPr wrap="square" rtlCol="0">
            <a:spAutoFit/>
          </a:bodyPr>
          <a:lstStyle/>
          <a:p>
            <a:r>
              <a:rPr lang="en-US" dirty="0"/>
              <a:t>Source: ICO</a:t>
            </a:r>
            <a:endParaRPr lang="en-IN" dirty="0"/>
          </a:p>
        </p:txBody>
      </p:sp>
      <p:graphicFrame>
        <p:nvGraphicFramePr>
          <p:cNvPr id="10" name="Chart 9">
            <a:extLst>
              <a:ext uri="{FF2B5EF4-FFF2-40B4-BE49-F238E27FC236}">
                <a16:creationId xmlns:a16="http://schemas.microsoft.com/office/drawing/2014/main" id="{024D3A8C-8075-8320-8420-1D70B5A08F81}"/>
              </a:ext>
            </a:extLst>
          </p:cNvPr>
          <p:cNvGraphicFramePr>
            <a:graphicFrameLocks/>
          </p:cNvGraphicFramePr>
          <p:nvPr>
            <p:extLst>
              <p:ext uri="{D42A27DB-BD31-4B8C-83A1-F6EECF244321}">
                <p14:modId xmlns:p14="http://schemas.microsoft.com/office/powerpoint/2010/main" val="3797304486"/>
              </p:ext>
            </p:extLst>
          </p:nvPr>
        </p:nvGraphicFramePr>
        <p:xfrm>
          <a:off x="689578" y="898359"/>
          <a:ext cx="9978422" cy="54863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41195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5440A-666B-45DA-71D2-AF0801DA0CE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08C57A5-6A80-FBBD-1F83-070818C4D387}"/>
              </a:ext>
            </a:extLst>
          </p:cNvPr>
          <p:cNvSpPr>
            <a:spLocks noGrp="1"/>
          </p:cNvSpPr>
          <p:nvPr>
            <p:ph type="title"/>
          </p:nvPr>
        </p:nvSpPr>
        <p:spPr>
          <a:xfrm>
            <a:off x="689577" y="236789"/>
            <a:ext cx="10515600" cy="645528"/>
          </a:xfrm>
        </p:spPr>
        <p:txBody>
          <a:bodyPr>
            <a:normAutofit/>
          </a:bodyPr>
          <a:lstStyle/>
          <a:p>
            <a:pPr algn="ctr"/>
            <a:r>
              <a:rPr lang="en-US" sz="4000" dirty="0">
                <a:solidFill>
                  <a:srgbClr val="C00000"/>
                </a:solidFill>
                <a:latin typeface="Calisto MT" panose="02040603050505030304" pitchFamily="18" charset="0"/>
              </a:rPr>
              <a:t>Global Coffee Production – by Region-By Type</a:t>
            </a:r>
            <a:endParaRPr lang="en-IN" sz="4000" dirty="0">
              <a:solidFill>
                <a:srgbClr val="C00000"/>
              </a:solidFill>
              <a:latin typeface="Calisto MT" panose="02040603050505030304" pitchFamily="18" charset="0"/>
            </a:endParaRPr>
          </a:p>
        </p:txBody>
      </p:sp>
      <p:sp>
        <p:nvSpPr>
          <p:cNvPr id="6" name="TextBox 1">
            <a:extLst>
              <a:ext uri="{FF2B5EF4-FFF2-40B4-BE49-F238E27FC236}">
                <a16:creationId xmlns:a16="http://schemas.microsoft.com/office/drawing/2014/main" id="{3A0897FD-F98F-91E9-BD62-363504EC54AD}"/>
              </a:ext>
            </a:extLst>
          </p:cNvPr>
          <p:cNvSpPr txBox="1"/>
          <p:nvPr/>
        </p:nvSpPr>
        <p:spPr>
          <a:xfrm>
            <a:off x="10032331" y="4354679"/>
            <a:ext cx="635669"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800" kern="1200" dirty="0">
                <a:solidFill>
                  <a:schemeClr val="bg1"/>
                </a:solidFill>
              </a:rPr>
              <a:t>44%</a:t>
            </a:r>
          </a:p>
        </p:txBody>
      </p:sp>
      <p:sp>
        <p:nvSpPr>
          <p:cNvPr id="7" name="TextBox 1">
            <a:extLst>
              <a:ext uri="{FF2B5EF4-FFF2-40B4-BE49-F238E27FC236}">
                <a16:creationId xmlns:a16="http://schemas.microsoft.com/office/drawing/2014/main" id="{B227F691-3AD0-4C53-9E73-F99534D30E29}"/>
              </a:ext>
            </a:extLst>
          </p:cNvPr>
          <p:cNvSpPr txBox="1"/>
          <p:nvPr/>
        </p:nvSpPr>
        <p:spPr>
          <a:xfrm>
            <a:off x="6707607" y="4306300"/>
            <a:ext cx="635670" cy="4566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600" kern="1200" dirty="0">
                <a:solidFill>
                  <a:schemeClr val="bg1"/>
                </a:solidFill>
              </a:rPr>
              <a:t>  57%</a:t>
            </a:r>
          </a:p>
        </p:txBody>
      </p:sp>
      <p:sp>
        <p:nvSpPr>
          <p:cNvPr id="8" name="TextBox 1">
            <a:extLst>
              <a:ext uri="{FF2B5EF4-FFF2-40B4-BE49-F238E27FC236}">
                <a16:creationId xmlns:a16="http://schemas.microsoft.com/office/drawing/2014/main" id="{F40933E9-4E6A-B133-D198-06714F722596}"/>
              </a:ext>
            </a:extLst>
          </p:cNvPr>
          <p:cNvSpPr txBox="1"/>
          <p:nvPr/>
        </p:nvSpPr>
        <p:spPr>
          <a:xfrm>
            <a:off x="7333249" y="4354679"/>
            <a:ext cx="635670" cy="3123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N" sz="1800" dirty="0">
                <a:solidFill>
                  <a:schemeClr val="bg1"/>
                </a:solidFill>
              </a:rPr>
              <a:t>43</a:t>
            </a:r>
            <a:r>
              <a:rPr lang="en-IN" sz="1800" kern="1200" dirty="0">
                <a:solidFill>
                  <a:schemeClr val="bg1"/>
                </a:solidFill>
              </a:rPr>
              <a:t>%</a:t>
            </a:r>
          </a:p>
        </p:txBody>
      </p:sp>
      <p:sp>
        <p:nvSpPr>
          <p:cNvPr id="9" name="TextBox 8">
            <a:extLst>
              <a:ext uri="{FF2B5EF4-FFF2-40B4-BE49-F238E27FC236}">
                <a16:creationId xmlns:a16="http://schemas.microsoft.com/office/drawing/2014/main" id="{8F474899-7C3A-CDCF-1940-57C0A176AF1F}"/>
              </a:ext>
            </a:extLst>
          </p:cNvPr>
          <p:cNvSpPr txBox="1"/>
          <p:nvPr/>
        </p:nvSpPr>
        <p:spPr>
          <a:xfrm>
            <a:off x="401053" y="6368714"/>
            <a:ext cx="6400800" cy="369332"/>
          </a:xfrm>
          <a:prstGeom prst="rect">
            <a:avLst/>
          </a:prstGeom>
          <a:noFill/>
        </p:spPr>
        <p:txBody>
          <a:bodyPr wrap="square" rtlCol="0">
            <a:spAutoFit/>
          </a:bodyPr>
          <a:lstStyle/>
          <a:p>
            <a:r>
              <a:rPr lang="en-US" dirty="0"/>
              <a:t>Source: ICO</a:t>
            </a:r>
            <a:endParaRPr lang="en-IN" dirty="0"/>
          </a:p>
        </p:txBody>
      </p:sp>
      <p:graphicFrame>
        <p:nvGraphicFramePr>
          <p:cNvPr id="2" name="Table 1">
            <a:extLst>
              <a:ext uri="{FF2B5EF4-FFF2-40B4-BE49-F238E27FC236}">
                <a16:creationId xmlns:a16="http://schemas.microsoft.com/office/drawing/2014/main" id="{4EA7ECB3-7624-EDEB-7B94-3A76C416C6A5}"/>
              </a:ext>
            </a:extLst>
          </p:cNvPr>
          <p:cNvGraphicFramePr>
            <a:graphicFrameLocks noGrp="1"/>
          </p:cNvGraphicFramePr>
          <p:nvPr>
            <p:extLst>
              <p:ext uri="{D42A27DB-BD31-4B8C-83A1-F6EECF244321}">
                <p14:modId xmlns:p14="http://schemas.microsoft.com/office/powerpoint/2010/main" val="331837378"/>
              </p:ext>
            </p:extLst>
          </p:nvPr>
        </p:nvGraphicFramePr>
        <p:xfrm>
          <a:off x="1474203" y="1205162"/>
          <a:ext cx="9033376" cy="4634164"/>
        </p:xfrm>
        <a:graphic>
          <a:graphicData uri="http://schemas.openxmlformats.org/drawingml/2006/table">
            <a:tbl>
              <a:tblPr>
                <a:tableStyleId>{5940675A-B579-460E-94D1-54222C63F5DA}</a:tableStyleId>
              </a:tblPr>
              <a:tblGrid>
                <a:gridCol w="2855243">
                  <a:extLst>
                    <a:ext uri="{9D8B030D-6E8A-4147-A177-3AD203B41FA5}">
                      <a16:colId xmlns:a16="http://schemas.microsoft.com/office/drawing/2014/main" val="624200803"/>
                    </a:ext>
                  </a:extLst>
                </a:gridCol>
                <a:gridCol w="2328353">
                  <a:extLst>
                    <a:ext uri="{9D8B030D-6E8A-4147-A177-3AD203B41FA5}">
                      <a16:colId xmlns:a16="http://schemas.microsoft.com/office/drawing/2014/main" val="3638485958"/>
                    </a:ext>
                  </a:extLst>
                </a:gridCol>
                <a:gridCol w="2189448">
                  <a:extLst>
                    <a:ext uri="{9D8B030D-6E8A-4147-A177-3AD203B41FA5}">
                      <a16:colId xmlns:a16="http://schemas.microsoft.com/office/drawing/2014/main" val="1366688024"/>
                    </a:ext>
                  </a:extLst>
                </a:gridCol>
                <a:gridCol w="1660332">
                  <a:extLst>
                    <a:ext uri="{9D8B030D-6E8A-4147-A177-3AD203B41FA5}">
                      <a16:colId xmlns:a16="http://schemas.microsoft.com/office/drawing/2014/main" val="2915654182"/>
                    </a:ext>
                  </a:extLst>
                </a:gridCol>
              </a:tblGrid>
              <a:tr h="461524">
                <a:tc>
                  <a:txBody>
                    <a:bodyPr/>
                    <a:lstStyle/>
                    <a:p>
                      <a:pPr algn="l" fontAlgn="b"/>
                      <a:r>
                        <a:rPr lang="en-IN" sz="2000" u="none" strike="noStrike" dirty="0">
                          <a:effectLst/>
                          <a:latin typeface="Calisto MT" panose="02040603050505030304" pitchFamily="18" charset="0"/>
                        </a:rPr>
                        <a:t>Region</a:t>
                      </a:r>
                      <a:endParaRPr lang="en-IN" sz="2000" b="0" i="0" u="none" strike="noStrike" dirty="0">
                        <a:solidFill>
                          <a:srgbClr val="000000"/>
                        </a:solidFill>
                        <a:effectLst/>
                        <a:latin typeface="Calisto MT" panose="02040603050505030304" pitchFamily="18" charset="0"/>
                      </a:endParaRPr>
                    </a:p>
                  </a:txBody>
                  <a:tcPr marL="9525" marR="9525" marT="9525" marB="0" anchor="b"/>
                </a:tc>
                <a:tc>
                  <a:txBody>
                    <a:bodyPr/>
                    <a:lstStyle/>
                    <a:p>
                      <a:pPr algn="ctr" fontAlgn="b"/>
                      <a:r>
                        <a:rPr lang="en-IN" sz="2000" u="none" strike="noStrike" dirty="0">
                          <a:effectLst/>
                          <a:latin typeface="Calisto MT" panose="02040603050505030304" pitchFamily="18" charset="0"/>
                        </a:rPr>
                        <a:t>Arabica</a:t>
                      </a:r>
                      <a:endParaRPr lang="en-IN" sz="2000" b="0" i="0" u="none" strike="noStrike" dirty="0">
                        <a:solidFill>
                          <a:srgbClr val="000000"/>
                        </a:solidFill>
                        <a:effectLst/>
                        <a:latin typeface="Calisto MT" panose="02040603050505030304" pitchFamily="18" charset="0"/>
                      </a:endParaRPr>
                    </a:p>
                  </a:txBody>
                  <a:tcPr marL="9525" marR="9525" marT="9525" marB="0" anchor="b"/>
                </a:tc>
                <a:tc>
                  <a:txBody>
                    <a:bodyPr/>
                    <a:lstStyle/>
                    <a:p>
                      <a:pPr algn="ctr" fontAlgn="b"/>
                      <a:r>
                        <a:rPr lang="en-IN" sz="2000" u="none" strike="noStrike" dirty="0">
                          <a:effectLst/>
                          <a:latin typeface="Calisto MT" panose="02040603050505030304" pitchFamily="18" charset="0"/>
                        </a:rPr>
                        <a:t>Robusta</a:t>
                      </a:r>
                      <a:endParaRPr lang="en-IN" sz="2000" b="0" i="0" u="none" strike="noStrike" dirty="0">
                        <a:solidFill>
                          <a:srgbClr val="000000"/>
                        </a:solidFill>
                        <a:effectLst/>
                        <a:latin typeface="Calisto MT" panose="02040603050505030304" pitchFamily="18" charset="0"/>
                      </a:endParaRPr>
                    </a:p>
                  </a:txBody>
                  <a:tcPr marL="9525" marR="9525" marT="9525" marB="0" anchor="b"/>
                </a:tc>
                <a:tc>
                  <a:txBody>
                    <a:bodyPr/>
                    <a:lstStyle/>
                    <a:p>
                      <a:pPr algn="ctr" fontAlgn="b"/>
                      <a:r>
                        <a:rPr lang="en-IN" sz="2000" u="none" strike="noStrike" dirty="0">
                          <a:effectLst/>
                          <a:latin typeface="Calisto MT" panose="02040603050505030304" pitchFamily="18" charset="0"/>
                        </a:rPr>
                        <a:t>Total</a:t>
                      </a:r>
                      <a:endParaRPr lang="en-IN" sz="2000" b="0" i="0" u="none" strike="noStrike" dirty="0">
                        <a:solidFill>
                          <a:srgbClr val="000000"/>
                        </a:solidFill>
                        <a:effectLst/>
                        <a:latin typeface="Calisto MT" panose="02040603050505030304" pitchFamily="18" charset="0"/>
                      </a:endParaRPr>
                    </a:p>
                  </a:txBody>
                  <a:tcPr marL="9525" marR="9525" marT="9525" marB="0" anchor="b"/>
                </a:tc>
                <a:extLst>
                  <a:ext uri="{0D108BD9-81ED-4DB2-BD59-A6C34878D82A}">
                    <a16:rowId xmlns:a16="http://schemas.microsoft.com/office/drawing/2014/main" val="1739931180"/>
                  </a:ext>
                </a:extLst>
              </a:tr>
              <a:tr h="834528">
                <a:tc>
                  <a:txBody>
                    <a:bodyPr/>
                    <a:lstStyle/>
                    <a:p>
                      <a:pPr algn="l" fontAlgn="b"/>
                      <a:r>
                        <a:rPr lang="en-IN" sz="2000" u="none" strike="noStrike" dirty="0">
                          <a:effectLst/>
                          <a:latin typeface="Calisto MT" panose="02040603050505030304" pitchFamily="18" charset="0"/>
                        </a:rPr>
                        <a:t>Africa</a:t>
                      </a:r>
                      <a:endParaRPr lang="en-IN" sz="20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dirty="0">
                          <a:effectLst/>
                          <a:latin typeface="Calisto MT" panose="02040603050505030304" pitchFamily="18" charset="0"/>
                        </a:rPr>
                        <a:t>11.22%</a:t>
                      </a:r>
                      <a:endParaRPr lang="en-IN" sz="20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dirty="0">
                          <a:effectLst/>
                          <a:latin typeface="Calisto MT" panose="02040603050505030304" pitchFamily="18" charset="0"/>
                        </a:rPr>
                        <a:t>11.48%</a:t>
                      </a:r>
                      <a:endParaRPr lang="en-IN" sz="20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dirty="0">
                          <a:effectLst/>
                          <a:latin typeface="Calisto MT" panose="02040603050505030304" pitchFamily="18" charset="0"/>
                        </a:rPr>
                        <a:t>11.33%</a:t>
                      </a:r>
                      <a:endParaRPr lang="en-IN" sz="20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1709142683"/>
                  </a:ext>
                </a:extLst>
              </a:tr>
              <a:tr h="834528">
                <a:tc>
                  <a:txBody>
                    <a:bodyPr/>
                    <a:lstStyle/>
                    <a:p>
                      <a:pPr algn="l" fontAlgn="b"/>
                      <a:r>
                        <a:rPr lang="es-ES" sz="2000" u="none" strike="noStrike">
                          <a:effectLst/>
                          <a:latin typeface="Calisto MT" panose="02040603050505030304" pitchFamily="18" charset="0"/>
                        </a:rPr>
                        <a:t>Caribbean/Central America and Mexico</a:t>
                      </a:r>
                      <a:endParaRPr lang="es-ES" sz="20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dirty="0">
                          <a:effectLst/>
                          <a:highlight>
                            <a:srgbClr val="00FF00"/>
                          </a:highlight>
                          <a:latin typeface="Calisto MT" panose="02040603050505030304" pitchFamily="18" charset="0"/>
                        </a:rPr>
                        <a:t>19.69%</a:t>
                      </a:r>
                      <a:endParaRPr lang="en-IN" sz="2000" b="0" i="0" u="none" strike="noStrike" dirty="0">
                        <a:solidFill>
                          <a:srgbClr val="000000"/>
                        </a:solidFill>
                        <a:effectLst/>
                        <a:highlight>
                          <a:srgbClr val="00FF00"/>
                        </a:highlight>
                        <a:latin typeface="Calisto MT" panose="02040603050505030304" pitchFamily="18" charset="0"/>
                      </a:endParaRPr>
                    </a:p>
                  </a:txBody>
                  <a:tcPr marL="9525" marR="9525" marT="9525" marB="0" anchor="ctr"/>
                </a:tc>
                <a:tc>
                  <a:txBody>
                    <a:bodyPr/>
                    <a:lstStyle/>
                    <a:p>
                      <a:pPr algn="ctr" fontAlgn="b"/>
                      <a:r>
                        <a:rPr lang="en-IN" sz="2000" u="none" strike="noStrike" dirty="0">
                          <a:effectLst/>
                          <a:latin typeface="Calisto MT" panose="02040603050505030304" pitchFamily="18" charset="0"/>
                        </a:rPr>
                        <a:t>0.44%</a:t>
                      </a:r>
                      <a:endParaRPr lang="en-IN" sz="20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dirty="0">
                          <a:effectLst/>
                          <a:latin typeface="Calisto MT" panose="02040603050505030304" pitchFamily="18" charset="0"/>
                        </a:rPr>
                        <a:t>11.52%</a:t>
                      </a:r>
                      <a:endParaRPr lang="en-IN" sz="20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653971207"/>
                  </a:ext>
                </a:extLst>
              </a:tr>
              <a:tr h="834528">
                <a:tc>
                  <a:txBody>
                    <a:bodyPr/>
                    <a:lstStyle/>
                    <a:p>
                      <a:pPr algn="l" fontAlgn="b"/>
                      <a:r>
                        <a:rPr lang="en-IN" sz="2000" u="none" strike="noStrike">
                          <a:effectLst/>
                          <a:latin typeface="Calisto MT" panose="02040603050505030304" pitchFamily="18" charset="0"/>
                        </a:rPr>
                        <a:t>South America</a:t>
                      </a:r>
                      <a:endParaRPr lang="en-IN" sz="20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dirty="0">
                          <a:effectLst/>
                          <a:highlight>
                            <a:srgbClr val="00FF00"/>
                          </a:highlight>
                          <a:latin typeface="Calisto MT" panose="02040603050505030304" pitchFamily="18" charset="0"/>
                        </a:rPr>
                        <a:t>61.76%</a:t>
                      </a:r>
                      <a:endParaRPr lang="en-IN" sz="2000" b="0" i="0" u="none" strike="noStrike" dirty="0">
                        <a:solidFill>
                          <a:srgbClr val="000000"/>
                        </a:solidFill>
                        <a:effectLst/>
                        <a:highlight>
                          <a:srgbClr val="00FF00"/>
                        </a:highlight>
                        <a:latin typeface="Calisto MT" panose="02040603050505030304" pitchFamily="18" charset="0"/>
                      </a:endParaRPr>
                    </a:p>
                  </a:txBody>
                  <a:tcPr marL="9525" marR="9525" marT="9525" marB="0" anchor="ctr"/>
                </a:tc>
                <a:tc>
                  <a:txBody>
                    <a:bodyPr/>
                    <a:lstStyle/>
                    <a:p>
                      <a:pPr algn="ctr" fontAlgn="b"/>
                      <a:r>
                        <a:rPr lang="en-IN" sz="2000" u="none" strike="noStrike" dirty="0">
                          <a:effectLst/>
                          <a:highlight>
                            <a:srgbClr val="00FFFF"/>
                          </a:highlight>
                          <a:latin typeface="Calisto MT" panose="02040603050505030304" pitchFamily="18" charset="0"/>
                        </a:rPr>
                        <a:t>29.64%</a:t>
                      </a:r>
                      <a:endParaRPr lang="en-IN" sz="2000" b="0" i="0" u="none" strike="noStrike" dirty="0">
                        <a:solidFill>
                          <a:srgbClr val="000000"/>
                        </a:solidFill>
                        <a:effectLst/>
                        <a:highlight>
                          <a:srgbClr val="00FFFF"/>
                        </a:highlight>
                        <a:latin typeface="Calisto MT" panose="02040603050505030304" pitchFamily="18" charset="0"/>
                      </a:endParaRPr>
                    </a:p>
                  </a:txBody>
                  <a:tcPr marL="9525" marR="9525" marT="9525" marB="0" anchor="ctr"/>
                </a:tc>
                <a:tc>
                  <a:txBody>
                    <a:bodyPr/>
                    <a:lstStyle/>
                    <a:p>
                      <a:pPr algn="ctr" fontAlgn="b"/>
                      <a:r>
                        <a:rPr lang="en-IN" sz="2000" u="none" strike="noStrike" dirty="0">
                          <a:effectLst/>
                          <a:latin typeface="Calisto MT" panose="02040603050505030304" pitchFamily="18" charset="0"/>
                        </a:rPr>
                        <a:t>48.13%</a:t>
                      </a:r>
                      <a:endParaRPr lang="en-IN" sz="20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1404250894"/>
                  </a:ext>
                </a:extLst>
              </a:tr>
              <a:tr h="834528">
                <a:tc>
                  <a:txBody>
                    <a:bodyPr/>
                    <a:lstStyle/>
                    <a:p>
                      <a:pPr algn="l" fontAlgn="b"/>
                      <a:r>
                        <a:rPr lang="en-IN" sz="2000" u="none" strike="noStrike">
                          <a:effectLst/>
                          <a:latin typeface="Calisto MT" panose="02040603050505030304" pitchFamily="18" charset="0"/>
                        </a:rPr>
                        <a:t>Asia &amp; Pacific</a:t>
                      </a:r>
                      <a:endParaRPr lang="en-IN" sz="20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dirty="0">
                          <a:effectLst/>
                          <a:latin typeface="Calisto MT" panose="02040603050505030304" pitchFamily="18" charset="0"/>
                        </a:rPr>
                        <a:t>7.33%</a:t>
                      </a:r>
                      <a:endParaRPr lang="en-IN" sz="20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dirty="0">
                          <a:effectLst/>
                          <a:highlight>
                            <a:srgbClr val="00FFFF"/>
                          </a:highlight>
                          <a:latin typeface="Calisto MT" panose="02040603050505030304" pitchFamily="18" charset="0"/>
                        </a:rPr>
                        <a:t>58.43%</a:t>
                      </a:r>
                      <a:endParaRPr lang="en-IN" sz="2000" b="0" i="0" u="none" strike="noStrike" dirty="0">
                        <a:solidFill>
                          <a:srgbClr val="000000"/>
                        </a:solidFill>
                        <a:effectLst/>
                        <a:highlight>
                          <a:srgbClr val="00FFFF"/>
                        </a:highlight>
                        <a:latin typeface="Calisto MT" panose="02040603050505030304" pitchFamily="18" charset="0"/>
                      </a:endParaRPr>
                    </a:p>
                  </a:txBody>
                  <a:tcPr marL="9525" marR="9525" marT="9525" marB="0" anchor="ctr"/>
                </a:tc>
                <a:tc>
                  <a:txBody>
                    <a:bodyPr/>
                    <a:lstStyle/>
                    <a:p>
                      <a:pPr algn="ctr" fontAlgn="b"/>
                      <a:r>
                        <a:rPr lang="en-IN" sz="2000" u="none" strike="noStrike" dirty="0">
                          <a:effectLst/>
                          <a:latin typeface="Calisto MT" panose="02040603050505030304" pitchFamily="18" charset="0"/>
                        </a:rPr>
                        <a:t>29.03%</a:t>
                      </a:r>
                      <a:endParaRPr lang="en-IN" sz="20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3559371098"/>
                  </a:ext>
                </a:extLst>
              </a:tr>
              <a:tr h="834528">
                <a:tc>
                  <a:txBody>
                    <a:bodyPr/>
                    <a:lstStyle/>
                    <a:p>
                      <a:pPr algn="l" fontAlgn="b"/>
                      <a:r>
                        <a:rPr lang="en-IN" sz="2000" u="none" strike="noStrike">
                          <a:effectLst/>
                          <a:latin typeface="Calisto MT" panose="02040603050505030304" pitchFamily="18" charset="0"/>
                        </a:rPr>
                        <a:t>Total</a:t>
                      </a:r>
                      <a:endParaRPr lang="en-IN" sz="20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a:effectLst/>
                          <a:latin typeface="Calisto MT" panose="02040603050505030304" pitchFamily="18" charset="0"/>
                        </a:rPr>
                        <a:t>100.00%</a:t>
                      </a:r>
                      <a:endParaRPr lang="en-IN" sz="20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a:effectLst/>
                          <a:latin typeface="Calisto MT" panose="02040603050505030304" pitchFamily="18" charset="0"/>
                        </a:rPr>
                        <a:t>100.00%</a:t>
                      </a:r>
                      <a:endParaRPr lang="en-IN" sz="20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2000" u="none" strike="noStrike" dirty="0">
                          <a:effectLst/>
                          <a:latin typeface="Calisto MT" panose="02040603050505030304" pitchFamily="18" charset="0"/>
                        </a:rPr>
                        <a:t>100.00%</a:t>
                      </a:r>
                      <a:endParaRPr lang="en-IN" sz="20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4025509022"/>
                  </a:ext>
                </a:extLst>
              </a:tr>
            </a:tbl>
          </a:graphicData>
        </a:graphic>
      </p:graphicFrame>
      <p:sp>
        <p:nvSpPr>
          <p:cNvPr id="3" name="Rectangle 2">
            <a:extLst>
              <a:ext uri="{FF2B5EF4-FFF2-40B4-BE49-F238E27FC236}">
                <a16:creationId xmlns:a16="http://schemas.microsoft.com/office/drawing/2014/main" id="{115C11CF-B166-D4F5-8388-297693F6D6E2}"/>
              </a:ext>
            </a:extLst>
          </p:cNvPr>
          <p:cNvSpPr/>
          <p:nvPr/>
        </p:nvSpPr>
        <p:spPr>
          <a:xfrm>
            <a:off x="4668253" y="6079958"/>
            <a:ext cx="1764631"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About 80%</a:t>
            </a:r>
            <a:endParaRPr lang="en-IN" dirty="0"/>
          </a:p>
        </p:txBody>
      </p:sp>
      <p:sp>
        <p:nvSpPr>
          <p:cNvPr id="5" name="Rectangle 4">
            <a:extLst>
              <a:ext uri="{FF2B5EF4-FFF2-40B4-BE49-F238E27FC236}">
                <a16:creationId xmlns:a16="http://schemas.microsoft.com/office/drawing/2014/main" id="{96769505-FE8E-5A23-4DC5-FE8070356A9D}"/>
              </a:ext>
            </a:extLst>
          </p:cNvPr>
          <p:cNvSpPr/>
          <p:nvPr/>
        </p:nvSpPr>
        <p:spPr>
          <a:xfrm>
            <a:off x="7086603" y="6195732"/>
            <a:ext cx="1764631" cy="369332"/>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About 88%</a:t>
            </a:r>
            <a:endParaRPr lang="en-IN" dirty="0"/>
          </a:p>
        </p:txBody>
      </p:sp>
    </p:spTree>
    <p:extLst>
      <p:ext uri="{BB962C8B-B14F-4D97-AF65-F5344CB8AC3E}">
        <p14:creationId xmlns:p14="http://schemas.microsoft.com/office/powerpoint/2010/main" val="3957891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A0BD14EE-109F-7491-5FB9-01E8A418AFDE}"/>
              </a:ext>
            </a:extLst>
          </p:cNvPr>
          <p:cNvSpPr>
            <a:spLocks noGrp="1" noChangeArrowheads="1"/>
          </p:cNvSpPr>
          <p:nvPr>
            <p:ph type="title"/>
          </p:nvPr>
        </p:nvSpPr>
        <p:spPr>
          <a:xfrm>
            <a:off x="689577" y="68583"/>
            <a:ext cx="8813800" cy="601597"/>
          </a:xfrm>
        </p:spPr>
        <p:txBody>
          <a:bodyPr>
            <a:normAutofit/>
          </a:bodyPr>
          <a:lstStyle/>
          <a:p>
            <a:pPr algn="r"/>
            <a:r>
              <a:rPr lang="en-US" altLang="en-US" sz="2400" b="1" dirty="0">
                <a:solidFill>
                  <a:srgbClr val="C00000"/>
                </a:solidFill>
                <a:latin typeface="Calisto MT" panose="02040603050505030304" pitchFamily="18" charset="0"/>
              </a:rPr>
              <a:t>M</a:t>
            </a:r>
            <a:r>
              <a:rPr lang="en-IN" altLang="en-US" sz="2400" b="1" dirty="0" err="1">
                <a:solidFill>
                  <a:srgbClr val="C00000"/>
                </a:solidFill>
                <a:latin typeface="Calisto MT" panose="02040603050505030304" pitchFamily="18" charset="0"/>
              </a:rPr>
              <a:t>ajor</a:t>
            </a:r>
            <a:r>
              <a:rPr lang="en-IN" altLang="en-US" sz="2400" b="1" dirty="0">
                <a:solidFill>
                  <a:srgbClr val="C00000"/>
                </a:solidFill>
                <a:latin typeface="Calisto MT" panose="02040603050505030304" pitchFamily="18" charset="0"/>
              </a:rPr>
              <a:t> Arabica Coffee Producing Countries in the World </a:t>
            </a:r>
            <a:endParaRPr lang="en-US" altLang="en-US" sz="2400" b="1" dirty="0">
              <a:solidFill>
                <a:srgbClr val="C00000"/>
              </a:solidFill>
              <a:latin typeface="Calisto MT" panose="02040603050505030304" pitchFamily="18" charset="0"/>
            </a:endParaRPr>
          </a:p>
        </p:txBody>
      </p:sp>
      <p:sp>
        <p:nvSpPr>
          <p:cNvPr id="4" name="TextBox 3">
            <a:extLst>
              <a:ext uri="{FF2B5EF4-FFF2-40B4-BE49-F238E27FC236}">
                <a16:creationId xmlns:a16="http://schemas.microsoft.com/office/drawing/2014/main" id="{5F3BE8DE-83DD-A672-27F0-942846AEC3AB}"/>
              </a:ext>
            </a:extLst>
          </p:cNvPr>
          <p:cNvSpPr txBox="1"/>
          <p:nvPr/>
        </p:nvSpPr>
        <p:spPr>
          <a:xfrm>
            <a:off x="401053" y="6368714"/>
            <a:ext cx="6400800" cy="369332"/>
          </a:xfrm>
          <a:prstGeom prst="rect">
            <a:avLst/>
          </a:prstGeom>
          <a:noFill/>
        </p:spPr>
        <p:txBody>
          <a:bodyPr wrap="square" rtlCol="0">
            <a:spAutoFit/>
          </a:bodyPr>
          <a:lstStyle/>
          <a:p>
            <a:r>
              <a:rPr lang="en-US" dirty="0"/>
              <a:t>Source: USDA     Note: * projections for 2024/25</a:t>
            </a:r>
            <a:endParaRPr lang="en-IN" dirty="0"/>
          </a:p>
        </p:txBody>
      </p:sp>
      <p:graphicFrame>
        <p:nvGraphicFramePr>
          <p:cNvPr id="5" name="Table 4">
            <a:extLst>
              <a:ext uri="{FF2B5EF4-FFF2-40B4-BE49-F238E27FC236}">
                <a16:creationId xmlns:a16="http://schemas.microsoft.com/office/drawing/2014/main" id="{6A85A5E5-0EA0-6152-140C-85D341D5DF7D}"/>
              </a:ext>
            </a:extLst>
          </p:cNvPr>
          <p:cNvGraphicFramePr>
            <a:graphicFrameLocks noGrp="1"/>
          </p:cNvGraphicFramePr>
          <p:nvPr>
            <p:extLst>
              <p:ext uri="{D42A27DB-BD31-4B8C-83A1-F6EECF244321}">
                <p14:modId xmlns:p14="http://schemas.microsoft.com/office/powerpoint/2010/main" val="421817179"/>
              </p:ext>
            </p:extLst>
          </p:nvPr>
        </p:nvGraphicFramePr>
        <p:xfrm>
          <a:off x="192271" y="769361"/>
          <a:ext cx="10812845" cy="5319277"/>
        </p:xfrm>
        <a:graphic>
          <a:graphicData uri="http://schemas.openxmlformats.org/drawingml/2006/table">
            <a:tbl>
              <a:tblPr firstRow="1" firstCol="1" bandRow="1">
                <a:tableStyleId>{5940675A-B579-460E-94D1-54222C63F5DA}</a:tableStyleId>
              </a:tblPr>
              <a:tblGrid>
                <a:gridCol w="1762650">
                  <a:extLst>
                    <a:ext uri="{9D8B030D-6E8A-4147-A177-3AD203B41FA5}">
                      <a16:colId xmlns:a16="http://schemas.microsoft.com/office/drawing/2014/main" val="501251262"/>
                    </a:ext>
                  </a:extLst>
                </a:gridCol>
                <a:gridCol w="1577717">
                  <a:extLst>
                    <a:ext uri="{9D8B030D-6E8A-4147-A177-3AD203B41FA5}">
                      <a16:colId xmlns:a16="http://schemas.microsoft.com/office/drawing/2014/main" val="3852013362"/>
                    </a:ext>
                  </a:extLst>
                </a:gridCol>
                <a:gridCol w="1363887">
                  <a:extLst>
                    <a:ext uri="{9D8B030D-6E8A-4147-A177-3AD203B41FA5}">
                      <a16:colId xmlns:a16="http://schemas.microsoft.com/office/drawing/2014/main" val="1214582774"/>
                    </a:ext>
                  </a:extLst>
                </a:gridCol>
                <a:gridCol w="1219406">
                  <a:extLst>
                    <a:ext uri="{9D8B030D-6E8A-4147-A177-3AD203B41FA5}">
                      <a16:colId xmlns:a16="http://schemas.microsoft.com/office/drawing/2014/main" val="2606090861"/>
                    </a:ext>
                  </a:extLst>
                </a:gridCol>
                <a:gridCol w="1485249">
                  <a:extLst>
                    <a:ext uri="{9D8B030D-6E8A-4147-A177-3AD203B41FA5}">
                      <a16:colId xmlns:a16="http://schemas.microsoft.com/office/drawing/2014/main" val="1770111038"/>
                    </a:ext>
                  </a:extLst>
                </a:gridCol>
                <a:gridCol w="1779988">
                  <a:extLst>
                    <a:ext uri="{9D8B030D-6E8A-4147-A177-3AD203B41FA5}">
                      <a16:colId xmlns:a16="http://schemas.microsoft.com/office/drawing/2014/main" val="2758630449"/>
                    </a:ext>
                  </a:extLst>
                </a:gridCol>
                <a:gridCol w="1623948">
                  <a:extLst>
                    <a:ext uri="{9D8B030D-6E8A-4147-A177-3AD203B41FA5}">
                      <a16:colId xmlns:a16="http://schemas.microsoft.com/office/drawing/2014/main" val="1653475098"/>
                    </a:ext>
                  </a:extLst>
                </a:gridCol>
              </a:tblGrid>
              <a:tr h="509167">
                <a:tc>
                  <a:txBody>
                    <a:bodyPr/>
                    <a:lstStyle/>
                    <a:p>
                      <a:pPr marL="0" marR="0">
                        <a:lnSpc>
                          <a:spcPct val="107000"/>
                        </a:lnSpc>
                        <a:spcAft>
                          <a:spcPts val="800"/>
                        </a:spcAft>
                      </a:pPr>
                      <a:r>
                        <a:rPr lang="en-IN" sz="1800" kern="0" dirty="0">
                          <a:effectLst/>
                        </a:rPr>
                        <a:t>Country/Year</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b="1" kern="0" dirty="0">
                          <a:effectLst/>
                        </a:rPr>
                        <a:t>2021/22</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b="1" kern="0" dirty="0">
                          <a:effectLst/>
                        </a:rPr>
                        <a:t>2022/23</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b="1" kern="0" dirty="0">
                          <a:effectLst/>
                        </a:rPr>
                        <a:t>2023/24</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b="1" kern="0" dirty="0">
                          <a:effectLst/>
                        </a:rPr>
                        <a:t>Dec 2024/25*</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rPr>
                        <a:t>Avg. 2021/22 to 2023/24</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rPr>
                        <a:t>% Share in Total</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927374239"/>
                  </a:ext>
                </a:extLst>
              </a:tr>
              <a:tr h="276470">
                <a:tc>
                  <a:txBody>
                    <a:bodyPr/>
                    <a:lstStyle/>
                    <a:p>
                      <a:pPr marL="0" marR="0">
                        <a:lnSpc>
                          <a:spcPct val="107000"/>
                        </a:lnSpc>
                        <a:spcAft>
                          <a:spcPts val="800"/>
                        </a:spcAft>
                      </a:pPr>
                      <a:r>
                        <a:rPr lang="en-IN" sz="1800" kern="0" dirty="0">
                          <a:effectLst/>
                        </a:rPr>
                        <a:t>Brazil</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solidFill>
                      <a:srgbClr val="FFFF00"/>
                    </a:solidFill>
                  </a:tcPr>
                </a:tc>
                <a:tc>
                  <a:txBody>
                    <a:bodyPr/>
                    <a:lstStyle/>
                    <a:p>
                      <a:pPr marL="0" marR="0" algn="ctr">
                        <a:lnSpc>
                          <a:spcPct val="107000"/>
                        </a:lnSpc>
                        <a:spcAft>
                          <a:spcPts val="800"/>
                        </a:spcAft>
                      </a:pPr>
                      <a:r>
                        <a:rPr lang="en-IN" sz="1800" kern="0" dirty="0">
                          <a:effectLst/>
                        </a:rPr>
                        <a:t>21.84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rPr>
                        <a:t>23.88</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rPr>
                        <a:t>26.94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rPr>
                        <a:t>27.24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rPr>
                        <a:t>24.22</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rPr>
                        <a:t>44.64%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extLst>
                  <a:ext uri="{0D108BD9-81ED-4DB2-BD59-A6C34878D82A}">
                    <a16:rowId xmlns:a16="http://schemas.microsoft.com/office/drawing/2014/main" val="2303788174"/>
                  </a:ext>
                </a:extLst>
              </a:tr>
              <a:tr h="276470">
                <a:tc>
                  <a:txBody>
                    <a:bodyPr/>
                    <a:lstStyle/>
                    <a:p>
                      <a:pPr marL="0" marR="0">
                        <a:lnSpc>
                          <a:spcPct val="107000"/>
                        </a:lnSpc>
                        <a:spcAft>
                          <a:spcPts val="800"/>
                        </a:spcAft>
                      </a:pPr>
                      <a:r>
                        <a:rPr lang="en-IN" sz="1800" kern="0" dirty="0">
                          <a:effectLst/>
                        </a:rPr>
                        <a:t>Colombia</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solidFill>
                      <a:srgbClr val="FFFF00"/>
                    </a:solidFill>
                  </a:tcPr>
                </a:tc>
                <a:tc>
                  <a:txBody>
                    <a:bodyPr/>
                    <a:lstStyle/>
                    <a:p>
                      <a:pPr marL="0" marR="0" algn="ctr">
                        <a:lnSpc>
                          <a:spcPct val="107000"/>
                        </a:lnSpc>
                        <a:spcAft>
                          <a:spcPts val="800"/>
                        </a:spcAft>
                      </a:pPr>
                      <a:r>
                        <a:rPr lang="en-IN" sz="1800" kern="0" dirty="0">
                          <a:effectLst/>
                        </a:rPr>
                        <a:t>7.08</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a:effectLst/>
                        </a:rPr>
                        <a:t>6.42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rPr>
                        <a:t>7.66</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a:effectLst/>
                        </a:rPr>
                        <a:t>7.74</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a:effectLst/>
                        </a:rPr>
                        <a:t>7.05</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rPr>
                        <a:t>13.00%</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extLst>
                  <a:ext uri="{0D108BD9-81ED-4DB2-BD59-A6C34878D82A}">
                    <a16:rowId xmlns:a16="http://schemas.microsoft.com/office/drawing/2014/main" val="1015337641"/>
                  </a:ext>
                </a:extLst>
              </a:tr>
              <a:tr h="276470">
                <a:tc>
                  <a:txBody>
                    <a:bodyPr/>
                    <a:lstStyle/>
                    <a:p>
                      <a:pPr marL="0" marR="0">
                        <a:lnSpc>
                          <a:spcPct val="107000"/>
                        </a:lnSpc>
                        <a:spcAft>
                          <a:spcPts val="800"/>
                        </a:spcAft>
                      </a:pPr>
                      <a:r>
                        <a:rPr lang="en-IN" sz="1800" kern="0" dirty="0">
                          <a:effectLst/>
                        </a:rPr>
                        <a:t>Ethiopia</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a:effectLst/>
                        </a:rPr>
                        <a:t>4.89</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4.38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5.16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5.02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4.81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8.87%</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394236280"/>
                  </a:ext>
                </a:extLst>
              </a:tr>
              <a:tr h="276470">
                <a:tc>
                  <a:txBody>
                    <a:bodyPr/>
                    <a:lstStyle/>
                    <a:p>
                      <a:pPr marL="0" marR="0">
                        <a:lnSpc>
                          <a:spcPct val="107000"/>
                        </a:lnSpc>
                        <a:spcAft>
                          <a:spcPts val="800"/>
                        </a:spcAft>
                      </a:pPr>
                      <a:r>
                        <a:rPr lang="en-IN" sz="1800" kern="0">
                          <a:effectLst/>
                        </a:rPr>
                        <a:t>Honduras</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a:effectLst/>
                        </a:rPr>
                        <a:t>2.88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3.42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3.00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3.18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3.10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5.71%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743863055"/>
                  </a:ext>
                </a:extLst>
              </a:tr>
              <a:tr h="276470">
                <a:tc>
                  <a:txBody>
                    <a:bodyPr/>
                    <a:lstStyle/>
                    <a:p>
                      <a:pPr marL="0" marR="0">
                        <a:lnSpc>
                          <a:spcPct val="107000"/>
                        </a:lnSpc>
                        <a:spcAft>
                          <a:spcPts val="800"/>
                        </a:spcAft>
                      </a:pPr>
                      <a:r>
                        <a:rPr lang="en-IN" sz="1800" kern="0">
                          <a:effectLst/>
                        </a:rPr>
                        <a:t>Peru</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a:effectLst/>
                        </a:rPr>
                        <a:t>2.52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2.09</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2.40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2.61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2.34</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4.30%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500184294"/>
                  </a:ext>
                </a:extLst>
              </a:tr>
              <a:tr h="276470">
                <a:tc>
                  <a:txBody>
                    <a:bodyPr/>
                    <a:lstStyle/>
                    <a:p>
                      <a:pPr marL="0" marR="0">
                        <a:lnSpc>
                          <a:spcPct val="107000"/>
                        </a:lnSpc>
                        <a:spcAft>
                          <a:spcPts val="800"/>
                        </a:spcAft>
                      </a:pPr>
                      <a:r>
                        <a:rPr lang="en-IN" sz="1800" kern="0">
                          <a:effectLst/>
                        </a:rPr>
                        <a:t>Mexico</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a:effectLst/>
                        </a:rPr>
                        <a:t>1.92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1.80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2.00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2.00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1.91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3.51%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507771361"/>
                  </a:ext>
                </a:extLst>
              </a:tr>
              <a:tr h="276470">
                <a:tc>
                  <a:txBody>
                    <a:bodyPr/>
                    <a:lstStyle/>
                    <a:p>
                      <a:pPr marL="0" marR="0">
                        <a:lnSpc>
                          <a:spcPct val="107000"/>
                        </a:lnSpc>
                        <a:spcAft>
                          <a:spcPts val="800"/>
                        </a:spcAft>
                      </a:pPr>
                      <a:r>
                        <a:rPr lang="en-IN" sz="1800" kern="0">
                          <a:effectLst/>
                        </a:rPr>
                        <a:t>Guatemala</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a:effectLst/>
                        </a:rPr>
                        <a:t>2.05</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1.89</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1.98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1.98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1.97</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3.63%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798579945"/>
                  </a:ext>
                </a:extLst>
              </a:tr>
              <a:tr h="276470">
                <a:tc>
                  <a:txBody>
                    <a:bodyPr/>
                    <a:lstStyle/>
                    <a:p>
                      <a:pPr marL="0" marR="0">
                        <a:lnSpc>
                          <a:spcPct val="107000"/>
                        </a:lnSpc>
                        <a:spcAft>
                          <a:spcPts val="800"/>
                        </a:spcAft>
                      </a:pPr>
                      <a:r>
                        <a:rPr lang="en-IN" sz="1800" kern="0" dirty="0">
                          <a:effectLst/>
                        </a:rPr>
                        <a:t>Nicaragua</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a:effectLst/>
                        </a:rPr>
                        <a:t>1.63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1.46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1.32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1.52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1.47</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2.71%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999893859"/>
                  </a:ext>
                </a:extLst>
              </a:tr>
              <a:tr h="276470">
                <a:tc>
                  <a:txBody>
                    <a:bodyPr/>
                    <a:lstStyle/>
                    <a:p>
                      <a:pPr marL="0" marR="0">
                        <a:lnSpc>
                          <a:spcPct val="107000"/>
                        </a:lnSpc>
                        <a:spcAft>
                          <a:spcPts val="800"/>
                        </a:spcAft>
                      </a:pPr>
                      <a:r>
                        <a:rPr lang="en-IN" sz="1800" kern="0">
                          <a:effectLst/>
                        </a:rPr>
                        <a:t>China</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a:effectLst/>
                        </a:rPr>
                        <a:t>1.08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1.08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1.08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1.08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1.08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1.99%</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521085459"/>
                  </a:ext>
                </a:extLst>
              </a:tr>
              <a:tr h="276470">
                <a:tc>
                  <a:txBody>
                    <a:bodyPr/>
                    <a:lstStyle/>
                    <a:p>
                      <a:pPr marL="0" marR="0">
                        <a:lnSpc>
                          <a:spcPct val="107000"/>
                        </a:lnSpc>
                        <a:spcAft>
                          <a:spcPts val="800"/>
                        </a:spcAft>
                      </a:pPr>
                      <a:r>
                        <a:rPr lang="en-IN" sz="1800" kern="0">
                          <a:effectLst/>
                        </a:rPr>
                        <a:t>Indonesia</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dirty="0">
                          <a:effectLst/>
                        </a:rPr>
                        <a:t>0.77</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0.72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0.81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0.84</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0.77</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1.41%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957348089"/>
                  </a:ext>
                </a:extLst>
              </a:tr>
              <a:tr h="276470">
                <a:tc>
                  <a:txBody>
                    <a:bodyPr/>
                    <a:lstStyle/>
                    <a:p>
                      <a:pPr marL="0" marR="0">
                        <a:lnSpc>
                          <a:spcPct val="107000"/>
                        </a:lnSpc>
                        <a:spcAft>
                          <a:spcPts val="800"/>
                        </a:spcAft>
                      </a:pPr>
                      <a:r>
                        <a:rPr lang="en-IN" sz="1800" kern="0" dirty="0">
                          <a:effectLst/>
                        </a:rPr>
                        <a:t>India</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solidFill>
                      <a:srgbClr val="92D050"/>
                    </a:solidFill>
                  </a:tcPr>
                </a:tc>
                <a:tc>
                  <a:txBody>
                    <a:bodyPr/>
                    <a:lstStyle/>
                    <a:p>
                      <a:pPr marL="0" marR="0" algn="ctr">
                        <a:lnSpc>
                          <a:spcPct val="107000"/>
                        </a:lnSpc>
                        <a:spcAft>
                          <a:spcPts val="800"/>
                        </a:spcAft>
                      </a:pPr>
                      <a:r>
                        <a:rPr lang="en-IN" sz="1800" kern="0" dirty="0">
                          <a:effectLst/>
                        </a:rPr>
                        <a:t>0.95</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rPr>
                        <a:t>1.00</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rPr>
                        <a:t>0.89</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rPr>
                        <a:t>0.84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rPr>
                        <a:t>0.95</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rPr>
                        <a:t>1.74%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extLst>
                  <a:ext uri="{0D108BD9-81ED-4DB2-BD59-A6C34878D82A}">
                    <a16:rowId xmlns:a16="http://schemas.microsoft.com/office/drawing/2014/main" val="4092989829"/>
                  </a:ext>
                </a:extLst>
              </a:tr>
              <a:tr h="276470">
                <a:tc>
                  <a:txBody>
                    <a:bodyPr/>
                    <a:lstStyle/>
                    <a:p>
                      <a:pPr marL="0" marR="0">
                        <a:lnSpc>
                          <a:spcPct val="107000"/>
                        </a:lnSpc>
                        <a:spcAft>
                          <a:spcPts val="800"/>
                        </a:spcAft>
                      </a:pPr>
                      <a:r>
                        <a:rPr lang="en-IN" sz="1800" kern="0">
                          <a:effectLst/>
                        </a:rPr>
                        <a:t>Costa Rica</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dirty="0">
                          <a:effectLst/>
                        </a:rPr>
                        <a:t>0.73</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rPr>
                        <a:t>1.26%</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674476107"/>
                  </a:ext>
                </a:extLst>
              </a:tr>
              <a:tr h="276470">
                <a:tc>
                  <a:txBody>
                    <a:bodyPr/>
                    <a:lstStyle/>
                    <a:p>
                      <a:pPr marL="0" marR="0">
                        <a:lnSpc>
                          <a:spcPct val="107000"/>
                        </a:lnSpc>
                        <a:spcAft>
                          <a:spcPts val="800"/>
                        </a:spcAft>
                      </a:pPr>
                      <a:r>
                        <a:rPr lang="en-IN" sz="1800" kern="0">
                          <a:effectLst/>
                        </a:rPr>
                        <a:t>Vietnam</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dirty="0">
                          <a:effectLst/>
                        </a:rPr>
                        <a:t>0.66</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1.14%</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695501417"/>
                  </a:ext>
                </a:extLst>
              </a:tr>
              <a:tr h="276470">
                <a:tc>
                  <a:txBody>
                    <a:bodyPr/>
                    <a:lstStyle/>
                    <a:p>
                      <a:pPr marL="0" marR="0">
                        <a:lnSpc>
                          <a:spcPct val="107000"/>
                        </a:lnSpc>
                        <a:spcAft>
                          <a:spcPts val="800"/>
                        </a:spcAft>
                      </a:pPr>
                      <a:r>
                        <a:rPr lang="en-IN" sz="1800" kern="0">
                          <a:effectLst/>
                        </a:rPr>
                        <a:t>Uganda</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dirty="0">
                          <a:effectLst/>
                        </a:rPr>
                        <a:t>0.59</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0.59</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0.60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1.10%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918598238"/>
                  </a:ext>
                </a:extLst>
              </a:tr>
              <a:tr h="217275">
                <a:tc>
                  <a:txBody>
                    <a:bodyPr/>
                    <a:lstStyle/>
                    <a:p>
                      <a:pPr marL="0" marR="0">
                        <a:lnSpc>
                          <a:spcPct val="107000"/>
                        </a:lnSpc>
                        <a:spcAft>
                          <a:spcPts val="800"/>
                        </a:spcAft>
                      </a:pPr>
                      <a:r>
                        <a:rPr lang="en-IN" sz="1800" kern="0" dirty="0">
                          <a:effectLst/>
                        </a:rPr>
                        <a:t>PN Guinea</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kern="0" dirty="0">
                          <a:effectLst/>
                        </a:rPr>
                        <a:t>0.44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0.50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0.56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0.55</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0.50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rPr>
                        <a:t>0.91%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117137567"/>
                  </a:ext>
                </a:extLst>
              </a:tr>
              <a:tr h="276470">
                <a:tc>
                  <a:txBody>
                    <a:bodyPr/>
                    <a:lstStyle/>
                    <a:p>
                      <a:pPr marL="0" marR="0">
                        <a:lnSpc>
                          <a:spcPct val="107000"/>
                        </a:lnSpc>
                        <a:spcAft>
                          <a:spcPts val="800"/>
                        </a:spcAft>
                      </a:pPr>
                      <a:r>
                        <a:rPr lang="en-IN" sz="1800" kern="0" dirty="0">
                          <a:effectLst/>
                        </a:rPr>
                        <a:t>Other</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solidFill>
                      <a:schemeClr val="accent4"/>
                    </a:solidFill>
                  </a:tcPr>
                </a:tc>
                <a:tc>
                  <a:txBody>
                    <a:bodyPr/>
                    <a:lstStyle/>
                    <a:p>
                      <a:pPr marL="0" marR="0" algn="ctr">
                        <a:lnSpc>
                          <a:spcPct val="107000"/>
                        </a:lnSpc>
                        <a:spcAft>
                          <a:spcPts val="800"/>
                        </a:spcAft>
                      </a:pPr>
                      <a:r>
                        <a:rPr lang="en-IN" sz="1800" kern="0" dirty="0">
                          <a:effectLst/>
                        </a:rPr>
                        <a:t>2.24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a:effectLst/>
                        </a:rPr>
                        <a:t>2.19</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rPr>
                        <a:t>2.18</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rPr>
                        <a:t>2.20</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rPr>
                        <a:t>2.20</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rPr>
                        <a:t>4.06%</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extLst>
                  <a:ext uri="{0D108BD9-81ED-4DB2-BD59-A6C34878D82A}">
                    <a16:rowId xmlns:a16="http://schemas.microsoft.com/office/drawing/2014/main" val="2802229711"/>
                  </a:ext>
                </a:extLst>
              </a:tr>
              <a:tr h="276470">
                <a:tc>
                  <a:txBody>
                    <a:bodyPr/>
                    <a:lstStyle/>
                    <a:p>
                      <a:pPr marL="0" marR="0">
                        <a:lnSpc>
                          <a:spcPct val="107000"/>
                        </a:lnSpc>
                        <a:spcAft>
                          <a:spcPts val="800"/>
                        </a:spcAft>
                      </a:pPr>
                      <a:r>
                        <a:rPr lang="en-IN" sz="1800" kern="0">
                          <a:effectLst/>
                        </a:rPr>
                        <a:t>Total</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Aft>
                          <a:spcPts val="800"/>
                        </a:spcAft>
                      </a:pPr>
                      <a:r>
                        <a:rPr lang="en-IN" sz="1800" b="1" kern="0" dirty="0">
                          <a:effectLst/>
                        </a:rPr>
                        <a:t>52.26</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rPr>
                        <a:t>52.67</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rPr>
                        <a:t>57.83</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rPr>
                        <a:t>58.71</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rPr>
                        <a:t>54.25</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rPr>
                        <a:t>100.00%</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73766101"/>
                  </a:ext>
                </a:extLst>
              </a:tr>
            </a:tbl>
          </a:graphicData>
        </a:graphic>
      </p:graphicFrame>
      <p:sp>
        <p:nvSpPr>
          <p:cNvPr id="6" name="TextBox 5">
            <a:extLst>
              <a:ext uri="{FF2B5EF4-FFF2-40B4-BE49-F238E27FC236}">
                <a16:creationId xmlns:a16="http://schemas.microsoft.com/office/drawing/2014/main" id="{17121714-6AA5-60AF-8147-CD10DF41A80F}"/>
              </a:ext>
            </a:extLst>
          </p:cNvPr>
          <p:cNvSpPr txBox="1"/>
          <p:nvPr/>
        </p:nvSpPr>
        <p:spPr>
          <a:xfrm>
            <a:off x="6096000" y="6368714"/>
            <a:ext cx="6096000" cy="369332"/>
          </a:xfrm>
          <a:prstGeom prst="rect">
            <a:avLst/>
          </a:prstGeom>
          <a:noFill/>
        </p:spPr>
        <p:txBody>
          <a:bodyPr wrap="square" rtlCol="0">
            <a:spAutoFit/>
          </a:bodyPr>
          <a:lstStyle/>
          <a:p>
            <a:r>
              <a:rPr lang="en-US" b="1" dirty="0">
                <a:solidFill>
                  <a:schemeClr val="accent6"/>
                </a:solidFill>
              </a:rPr>
              <a:t>India is the 11</a:t>
            </a:r>
            <a:r>
              <a:rPr lang="en-US" b="1" baseline="30000" dirty="0">
                <a:solidFill>
                  <a:schemeClr val="accent6"/>
                </a:solidFill>
              </a:rPr>
              <a:t>th</a:t>
            </a:r>
            <a:r>
              <a:rPr lang="en-US" b="1" dirty="0">
                <a:solidFill>
                  <a:schemeClr val="accent6"/>
                </a:solidFill>
              </a:rPr>
              <a:t> largest producer of Arabica coffee </a:t>
            </a:r>
            <a:endParaRPr lang="en-IN" b="1" dirty="0">
              <a:solidFill>
                <a:schemeClr val="accent6"/>
              </a:solidFill>
            </a:endParaRPr>
          </a:p>
        </p:txBody>
      </p:sp>
      <p:sp>
        <p:nvSpPr>
          <p:cNvPr id="3" name="Oval 2">
            <a:extLst>
              <a:ext uri="{FF2B5EF4-FFF2-40B4-BE49-F238E27FC236}">
                <a16:creationId xmlns:a16="http://schemas.microsoft.com/office/drawing/2014/main" id="{0378FBA3-831C-74D8-74D1-A5E7ACFE182B}"/>
              </a:ext>
            </a:extLst>
          </p:cNvPr>
          <p:cNvSpPr/>
          <p:nvPr/>
        </p:nvSpPr>
        <p:spPr>
          <a:xfrm>
            <a:off x="11005116" y="1315453"/>
            <a:ext cx="882551" cy="62600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58%</a:t>
            </a:r>
            <a:endParaRPr lang="en-IN" dirty="0"/>
          </a:p>
        </p:txBody>
      </p:sp>
    </p:spTree>
    <p:extLst>
      <p:ext uri="{BB962C8B-B14F-4D97-AF65-F5344CB8AC3E}">
        <p14:creationId xmlns:p14="http://schemas.microsoft.com/office/powerpoint/2010/main" val="2514496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8323E-4250-E64C-5F50-D417C74AD212}"/>
            </a:ext>
          </a:extLst>
        </p:cNvPr>
        <p:cNvGrpSpPr/>
        <p:nvPr/>
      </p:nvGrpSpPr>
      <p:grpSpPr>
        <a:xfrm>
          <a:off x="0" y="0"/>
          <a:ext cx="0" cy="0"/>
          <a:chOff x="0" y="0"/>
          <a:chExt cx="0" cy="0"/>
        </a:xfrm>
      </p:grpSpPr>
      <p:sp>
        <p:nvSpPr>
          <p:cNvPr id="26626" name="Title 1">
            <a:extLst>
              <a:ext uri="{FF2B5EF4-FFF2-40B4-BE49-F238E27FC236}">
                <a16:creationId xmlns:a16="http://schemas.microsoft.com/office/drawing/2014/main" id="{6C66C665-5B8E-FF0A-8FF6-9F47871F87DE}"/>
              </a:ext>
            </a:extLst>
          </p:cNvPr>
          <p:cNvSpPr>
            <a:spLocks noGrp="1" noChangeArrowheads="1"/>
          </p:cNvSpPr>
          <p:nvPr>
            <p:ph type="title"/>
          </p:nvPr>
        </p:nvSpPr>
        <p:spPr>
          <a:xfrm>
            <a:off x="689577" y="68583"/>
            <a:ext cx="8813800" cy="601597"/>
          </a:xfrm>
        </p:spPr>
        <p:txBody>
          <a:bodyPr>
            <a:normAutofit/>
          </a:bodyPr>
          <a:lstStyle/>
          <a:p>
            <a:pPr algn="ctr"/>
            <a:r>
              <a:rPr lang="en-US" altLang="en-US" sz="2400" b="1" dirty="0">
                <a:solidFill>
                  <a:srgbClr val="C00000"/>
                </a:solidFill>
                <a:latin typeface="Calisto MT" panose="02040603050505030304" pitchFamily="18" charset="0"/>
              </a:rPr>
              <a:t>M</a:t>
            </a:r>
            <a:r>
              <a:rPr lang="en-IN" altLang="en-US" sz="2400" b="1" dirty="0" err="1">
                <a:solidFill>
                  <a:srgbClr val="C00000"/>
                </a:solidFill>
                <a:latin typeface="Calisto MT" panose="02040603050505030304" pitchFamily="18" charset="0"/>
              </a:rPr>
              <a:t>ajor</a:t>
            </a:r>
            <a:r>
              <a:rPr lang="en-IN" altLang="en-US" sz="2400" b="1" dirty="0">
                <a:solidFill>
                  <a:srgbClr val="C00000"/>
                </a:solidFill>
                <a:latin typeface="Calisto MT" panose="02040603050505030304" pitchFamily="18" charset="0"/>
              </a:rPr>
              <a:t> Robusta Coffee Producing Countries in the World </a:t>
            </a:r>
            <a:endParaRPr lang="en-US" altLang="en-US" sz="2400" b="1" dirty="0">
              <a:solidFill>
                <a:srgbClr val="C00000"/>
              </a:solidFill>
              <a:latin typeface="Calisto MT" panose="02040603050505030304" pitchFamily="18" charset="0"/>
            </a:endParaRPr>
          </a:p>
        </p:txBody>
      </p:sp>
      <p:sp>
        <p:nvSpPr>
          <p:cNvPr id="4" name="TextBox 3">
            <a:extLst>
              <a:ext uri="{FF2B5EF4-FFF2-40B4-BE49-F238E27FC236}">
                <a16:creationId xmlns:a16="http://schemas.microsoft.com/office/drawing/2014/main" id="{126FBA9F-45EA-904E-B563-7B25506E57FE}"/>
              </a:ext>
            </a:extLst>
          </p:cNvPr>
          <p:cNvSpPr txBox="1"/>
          <p:nvPr/>
        </p:nvSpPr>
        <p:spPr>
          <a:xfrm>
            <a:off x="401053" y="6368714"/>
            <a:ext cx="6400800" cy="369332"/>
          </a:xfrm>
          <a:prstGeom prst="rect">
            <a:avLst/>
          </a:prstGeom>
          <a:noFill/>
        </p:spPr>
        <p:txBody>
          <a:bodyPr wrap="square" rtlCol="0">
            <a:spAutoFit/>
          </a:bodyPr>
          <a:lstStyle/>
          <a:p>
            <a:r>
              <a:rPr lang="en-US" dirty="0"/>
              <a:t>Source: USDA     Note: * projections for 2024/25</a:t>
            </a:r>
            <a:endParaRPr lang="en-IN" dirty="0"/>
          </a:p>
        </p:txBody>
      </p:sp>
      <p:sp>
        <p:nvSpPr>
          <p:cNvPr id="6" name="TextBox 5">
            <a:extLst>
              <a:ext uri="{FF2B5EF4-FFF2-40B4-BE49-F238E27FC236}">
                <a16:creationId xmlns:a16="http://schemas.microsoft.com/office/drawing/2014/main" id="{DF7FFD83-1EAD-A482-9BF8-6C8510497FAA}"/>
              </a:ext>
            </a:extLst>
          </p:cNvPr>
          <p:cNvSpPr txBox="1"/>
          <p:nvPr/>
        </p:nvSpPr>
        <p:spPr>
          <a:xfrm>
            <a:off x="6096000" y="6368714"/>
            <a:ext cx="6096000" cy="369332"/>
          </a:xfrm>
          <a:prstGeom prst="rect">
            <a:avLst/>
          </a:prstGeom>
          <a:noFill/>
        </p:spPr>
        <p:txBody>
          <a:bodyPr wrap="square" rtlCol="0">
            <a:spAutoFit/>
          </a:bodyPr>
          <a:lstStyle/>
          <a:p>
            <a:r>
              <a:rPr lang="en-US" b="1" dirty="0">
                <a:solidFill>
                  <a:schemeClr val="accent6"/>
                </a:solidFill>
              </a:rPr>
              <a:t>India is the 5</a:t>
            </a:r>
            <a:r>
              <a:rPr lang="en-US" b="1" baseline="30000" dirty="0">
                <a:solidFill>
                  <a:schemeClr val="accent6"/>
                </a:solidFill>
              </a:rPr>
              <a:t>th</a:t>
            </a:r>
            <a:r>
              <a:rPr lang="en-US" b="1" dirty="0">
                <a:solidFill>
                  <a:schemeClr val="accent6"/>
                </a:solidFill>
              </a:rPr>
              <a:t> largest producer of </a:t>
            </a:r>
            <a:r>
              <a:rPr lang="en-US" b="1" dirty="0" err="1">
                <a:solidFill>
                  <a:schemeClr val="accent6"/>
                </a:solidFill>
              </a:rPr>
              <a:t>Robustacoffee</a:t>
            </a:r>
            <a:r>
              <a:rPr lang="en-US" b="1" dirty="0">
                <a:solidFill>
                  <a:schemeClr val="accent6"/>
                </a:solidFill>
              </a:rPr>
              <a:t> </a:t>
            </a:r>
            <a:endParaRPr lang="en-IN" b="1" dirty="0">
              <a:solidFill>
                <a:schemeClr val="accent6"/>
              </a:solidFill>
            </a:endParaRPr>
          </a:p>
        </p:txBody>
      </p:sp>
      <p:graphicFrame>
        <p:nvGraphicFramePr>
          <p:cNvPr id="2" name="Table 1">
            <a:extLst>
              <a:ext uri="{FF2B5EF4-FFF2-40B4-BE49-F238E27FC236}">
                <a16:creationId xmlns:a16="http://schemas.microsoft.com/office/drawing/2014/main" id="{C1C17CDD-AE59-3FAC-8947-2DAB07894EF6}"/>
              </a:ext>
            </a:extLst>
          </p:cNvPr>
          <p:cNvGraphicFramePr>
            <a:graphicFrameLocks noGrp="1"/>
          </p:cNvGraphicFramePr>
          <p:nvPr>
            <p:extLst>
              <p:ext uri="{D42A27DB-BD31-4B8C-83A1-F6EECF244321}">
                <p14:modId xmlns:p14="http://schemas.microsoft.com/office/powerpoint/2010/main" val="3926395448"/>
              </p:ext>
            </p:extLst>
          </p:nvPr>
        </p:nvGraphicFramePr>
        <p:xfrm>
          <a:off x="401053" y="777081"/>
          <a:ext cx="10539663" cy="5303837"/>
        </p:xfrm>
        <a:graphic>
          <a:graphicData uri="http://schemas.openxmlformats.org/drawingml/2006/table">
            <a:tbl>
              <a:tblPr firstRow="1" firstCol="1" bandRow="1">
                <a:tableStyleId>{5940675A-B579-460E-94D1-54222C63F5DA}</a:tableStyleId>
              </a:tblPr>
              <a:tblGrid>
                <a:gridCol w="1816409">
                  <a:extLst>
                    <a:ext uri="{9D8B030D-6E8A-4147-A177-3AD203B41FA5}">
                      <a16:colId xmlns:a16="http://schemas.microsoft.com/office/drawing/2014/main" val="3208364333"/>
                    </a:ext>
                  </a:extLst>
                </a:gridCol>
                <a:gridCol w="1300639">
                  <a:extLst>
                    <a:ext uri="{9D8B030D-6E8A-4147-A177-3AD203B41FA5}">
                      <a16:colId xmlns:a16="http://schemas.microsoft.com/office/drawing/2014/main" val="2673436162"/>
                    </a:ext>
                  </a:extLst>
                </a:gridCol>
                <a:gridCol w="1323064">
                  <a:extLst>
                    <a:ext uri="{9D8B030D-6E8A-4147-A177-3AD203B41FA5}">
                      <a16:colId xmlns:a16="http://schemas.microsoft.com/office/drawing/2014/main" val="1376040852"/>
                    </a:ext>
                  </a:extLst>
                </a:gridCol>
                <a:gridCol w="1255790">
                  <a:extLst>
                    <a:ext uri="{9D8B030D-6E8A-4147-A177-3AD203B41FA5}">
                      <a16:colId xmlns:a16="http://schemas.microsoft.com/office/drawing/2014/main" val="4282566930"/>
                    </a:ext>
                  </a:extLst>
                </a:gridCol>
                <a:gridCol w="1367914">
                  <a:extLst>
                    <a:ext uri="{9D8B030D-6E8A-4147-A177-3AD203B41FA5}">
                      <a16:colId xmlns:a16="http://schemas.microsoft.com/office/drawing/2014/main" val="3896949640"/>
                    </a:ext>
                  </a:extLst>
                </a:gridCol>
                <a:gridCol w="1726711">
                  <a:extLst>
                    <a:ext uri="{9D8B030D-6E8A-4147-A177-3AD203B41FA5}">
                      <a16:colId xmlns:a16="http://schemas.microsoft.com/office/drawing/2014/main" val="2866387416"/>
                    </a:ext>
                  </a:extLst>
                </a:gridCol>
                <a:gridCol w="1749136">
                  <a:extLst>
                    <a:ext uri="{9D8B030D-6E8A-4147-A177-3AD203B41FA5}">
                      <a16:colId xmlns:a16="http://schemas.microsoft.com/office/drawing/2014/main" val="1355447930"/>
                    </a:ext>
                  </a:extLst>
                </a:gridCol>
              </a:tblGrid>
              <a:tr h="705689">
                <a:tc>
                  <a:txBody>
                    <a:bodyPr/>
                    <a:lstStyle/>
                    <a:p>
                      <a:pPr marL="0" marR="0">
                        <a:lnSpc>
                          <a:spcPct val="107000"/>
                        </a:lnSpc>
                        <a:spcAft>
                          <a:spcPts val="800"/>
                        </a:spcAft>
                      </a:pPr>
                      <a:r>
                        <a:rPr lang="en-IN" sz="1800" b="1" kern="0" dirty="0">
                          <a:effectLst/>
                          <a:latin typeface="Calisto MT" panose="02040603050505030304" pitchFamily="18" charset="0"/>
                        </a:rPr>
                        <a:t>Year/Country</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2021/22</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2022/23</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2023/24</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Dec 2024/25*</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Avg. 2021/22 to 2023/24</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 Share in Total</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392726819"/>
                  </a:ext>
                </a:extLst>
              </a:tr>
              <a:tr h="383179">
                <a:tc>
                  <a:txBody>
                    <a:bodyPr/>
                    <a:lstStyle/>
                    <a:p>
                      <a:pPr marL="0" marR="0">
                        <a:lnSpc>
                          <a:spcPct val="107000"/>
                        </a:lnSpc>
                        <a:spcAft>
                          <a:spcPts val="800"/>
                        </a:spcAft>
                      </a:pPr>
                      <a:r>
                        <a:rPr lang="en-IN" sz="1800" kern="0" dirty="0">
                          <a:effectLst/>
                          <a:latin typeface="Calisto MT" panose="02040603050505030304" pitchFamily="18" charset="0"/>
                        </a:rPr>
                        <a:t>Vietnam</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18.29</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a:effectLst/>
                          <a:latin typeface="Calisto MT" panose="02040603050505030304" pitchFamily="18" charset="0"/>
                        </a:rPr>
                        <a:t>16.38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a:effectLst/>
                          <a:latin typeface="Calisto MT" panose="02040603050505030304" pitchFamily="18" charset="0"/>
                        </a:rPr>
                        <a:t>15.90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a:effectLst/>
                          <a:latin typeface="Calisto MT" panose="02040603050505030304" pitchFamily="18" charset="0"/>
                        </a:rPr>
                        <a:t>17.40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16.86</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latin typeface="Calisto MT" panose="02040603050505030304" pitchFamily="18" charset="0"/>
                        </a:rPr>
                        <a:t>37.26%</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extLst>
                  <a:ext uri="{0D108BD9-81ED-4DB2-BD59-A6C34878D82A}">
                    <a16:rowId xmlns:a16="http://schemas.microsoft.com/office/drawing/2014/main" val="4125489266"/>
                  </a:ext>
                </a:extLst>
              </a:tr>
              <a:tr h="383179">
                <a:tc>
                  <a:txBody>
                    <a:bodyPr/>
                    <a:lstStyle/>
                    <a:p>
                      <a:pPr marL="0" marR="0">
                        <a:lnSpc>
                          <a:spcPct val="107000"/>
                        </a:lnSpc>
                        <a:spcAft>
                          <a:spcPts val="800"/>
                        </a:spcAft>
                      </a:pPr>
                      <a:r>
                        <a:rPr lang="en-IN" sz="1800" kern="0" dirty="0">
                          <a:effectLst/>
                          <a:latin typeface="Calisto MT" panose="02040603050505030304" pitchFamily="18" charset="0"/>
                        </a:rPr>
                        <a:t>Brazil</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13.02</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13.68</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12.84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12.60</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13.18</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07000"/>
                        </a:lnSpc>
                        <a:spcAft>
                          <a:spcPts val="800"/>
                        </a:spcAft>
                      </a:pPr>
                      <a:r>
                        <a:rPr lang="en-IN" sz="1800" kern="0" dirty="0">
                          <a:effectLst/>
                          <a:latin typeface="Calisto MT" panose="02040603050505030304" pitchFamily="18" charset="0"/>
                        </a:rPr>
                        <a:t>29.14%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chemeClr val="accent4"/>
                    </a:solidFill>
                  </a:tcPr>
                </a:tc>
                <a:extLst>
                  <a:ext uri="{0D108BD9-81ED-4DB2-BD59-A6C34878D82A}">
                    <a16:rowId xmlns:a16="http://schemas.microsoft.com/office/drawing/2014/main" val="1910185925"/>
                  </a:ext>
                </a:extLst>
              </a:tr>
              <a:tr h="383179">
                <a:tc>
                  <a:txBody>
                    <a:bodyPr/>
                    <a:lstStyle/>
                    <a:p>
                      <a:pPr marL="0" marR="0">
                        <a:lnSpc>
                          <a:spcPct val="107000"/>
                        </a:lnSpc>
                        <a:spcAft>
                          <a:spcPts val="800"/>
                        </a:spcAft>
                      </a:pPr>
                      <a:r>
                        <a:rPr lang="en-IN" sz="1800" kern="0" dirty="0">
                          <a:effectLst/>
                          <a:latin typeface="Calisto MT" panose="02040603050505030304" pitchFamily="18" charset="0"/>
                        </a:rPr>
                        <a:t>Indonesia</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5.58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5.70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4.08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latin typeface="Calisto MT" panose="02040603050505030304" pitchFamily="18" charset="0"/>
                        </a:rPr>
                        <a:t>5.70</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5.12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11.32%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455799294"/>
                  </a:ext>
                </a:extLst>
              </a:tr>
              <a:tr h="383179">
                <a:tc>
                  <a:txBody>
                    <a:bodyPr/>
                    <a:lstStyle/>
                    <a:p>
                      <a:pPr marL="0" marR="0">
                        <a:lnSpc>
                          <a:spcPct val="107000"/>
                        </a:lnSpc>
                        <a:spcAft>
                          <a:spcPts val="800"/>
                        </a:spcAft>
                      </a:pPr>
                      <a:r>
                        <a:rPr lang="en-IN" sz="1800" kern="0">
                          <a:effectLst/>
                          <a:latin typeface="Calisto MT" panose="02040603050505030304" pitchFamily="18" charset="0"/>
                        </a:rPr>
                        <a:t>Uganda</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3.04</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3.35</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3.24</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3.24</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3.21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latin typeface="Calisto MT" panose="02040603050505030304" pitchFamily="18" charset="0"/>
                        </a:rPr>
                        <a:t>7.09%</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58210892"/>
                  </a:ext>
                </a:extLst>
              </a:tr>
              <a:tr h="383179">
                <a:tc>
                  <a:txBody>
                    <a:bodyPr/>
                    <a:lstStyle/>
                    <a:p>
                      <a:pPr marL="0" marR="0">
                        <a:lnSpc>
                          <a:spcPct val="107000"/>
                        </a:lnSpc>
                        <a:spcAft>
                          <a:spcPts val="800"/>
                        </a:spcAft>
                      </a:pPr>
                      <a:r>
                        <a:rPr lang="en-IN" sz="1800" kern="0" dirty="0">
                          <a:effectLst/>
                          <a:latin typeface="Calisto MT" panose="02040603050505030304" pitchFamily="18" charset="0"/>
                        </a:rPr>
                        <a:t>India</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2.47</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2.52</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a:effectLst/>
                          <a:latin typeface="Calisto MT" panose="02040603050505030304" pitchFamily="18" charset="0"/>
                        </a:rPr>
                        <a:t>2.75</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2.88</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2.58</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5.70%</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92D050"/>
                    </a:solidFill>
                  </a:tcPr>
                </a:tc>
                <a:extLst>
                  <a:ext uri="{0D108BD9-81ED-4DB2-BD59-A6C34878D82A}">
                    <a16:rowId xmlns:a16="http://schemas.microsoft.com/office/drawing/2014/main" val="1667633138"/>
                  </a:ext>
                </a:extLst>
              </a:tr>
              <a:tr h="383179">
                <a:tc>
                  <a:txBody>
                    <a:bodyPr/>
                    <a:lstStyle/>
                    <a:p>
                      <a:pPr marL="0" marR="0">
                        <a:lnSpc>
                          <a:spcPct val="107000"/>
                        </a:lnSpc>
                        <a:spcAft>
                          <a:spcPts val="800"/>
                        </a:spcAft>
                      </a:pPr>
                      <a:r>
                        <a:rPr lang="en-IN" sz="1800" kern="0">
                          <a:effectLst/>
                          <a:latin typeface="Calisto MT" panose="02040603050505030304" pitchFamily="18" charset="0"/>
                        </a:rPr>
                        <a:t>Malaysia</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1.20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1.20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latin typeface="Calisto MT" panose="02040603050505030304" pitchFamily="18" charset="0"/>
                        </a:rPr>
                        <a:t>0.80</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0.90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latin typeface="Calisto MT" panose="02040603050505030304" pitchFamily="18" charset="0"/>
                        </a:rPr>
                        <a:t>1.07</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2.36%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511208368"/>
                  </a:ext>
                </a:extLst>
              </a:tr>
              <a:tr h="383179">
                <a:tc>
                  <a:txBody>
                    <a:bodyPr/>
                    <a:lstStyle/>
                    <a:p>
                      <a:pPr marL="0" marR="0">
                        <a:lnSpc>
                          <a:spcPct val="107000"/>
                        </a:lnSpc>
                        <a:spcAft>
                          <a:spcPts val="800"/>
                        </a:spcAft>
                      </a:pPr>
                      <a:r>
                        <a:rPr lang="en-IN" sz="1800" kern="0" dirty="0">
                          <a:effectLst/>
                          <a:latin typeface="Calisto MT" panose="02040603050505030304" pitchFamily="18" charset="0"/>
                        </a:rPr>
                        <a:t>Cote d'Ivoire</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0.67</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0.61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0.80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0.84</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latin typeface="Calisto MT" panose="02040603050505030304" pitchFamily="18" charset="0"/>
                        </a:rPr>
                        <a:t>0.69</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latin typeface="Calisto MT" panose="02040603050505030304" pitchFamily="18" charset="0"/>
                        </a:rPr>
                        <a:t>1.53%</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553302798"/>
                  </a:ext>
                </a:extLst>
              </a:tr>
              <a:tr h="383179">
                <a:tc>
                  <a:txBody>
                    <a:bodyPr/>
                    <a:lstStyle/>
                    <a:p>
                      <a:pPr marL="0" marR="0">
                        <a:lnSpc>
                          <a:spcPct val="107000"/>
                        </a:lnSpc>
                        <a:spcAft>
                          <a:spcPts val="800"/>
                        </a:spcAft>
                      </a:pPr>
                      <a:r>
                        <a:rPr lang="en-IN" sz="1800" kern="0">
                          <a:effectLst/>
                          <a:latin typeface="Calisto MT" panose="02040603050505030304" pitchFamily="18" charset="0"/>
                        </a:rPr>
                        <a:t>Thailand</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0.39</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0.42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0.45</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0.42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0.42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0.93%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885160043"/>
                  </a:ext>
                </a:extLst>
              </a:tr>
              <a:tr h="383179">
                <a:tc>
                  <a:txBody>
                    <a:bodyPr/>
                    <a:lstStyle/>
                    <a:p>
                      <a:pPr marL="0" marR="0">
                        <a:lnSpc>
                          <a:spcPct val="107000"/>
                        </a:lnSpc>
                        <a:spcAft>
                          <a:spcPts val="800"/>
                        </a:spcAft>
                      </a:pPr>
                      <a:r>
                        <a:rPr lang="en-IN" sz="1800" kern="0" dirty="0">
                          <a:effectLst/>
                          <a:latin typeface="Calisto MT" panose="02040603050505030304" pitchFamily="18" charset="0"/>
                        </a:rPr>
                        <a:t>Tanzania</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latin typeface="Calisto MT" panose="02040603050505030304" pitchFamily="18" charset="0"/>
                        </a:rPr>
                        <a:t>0.34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latin typeface="Calisto MT" panose="02040603050505030304" pitchFamily="18" charset="0"/>
                        </a:rPr>
                        <a:t>0.75%</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577057269"/>
                  </a:ext>
                </a:extLst>
              </a:tr>
              <a:tr h="383179">
                <a:tc>
                  <a:txBody>
                    <a:bodyPr/>
                    <a:lstStyle/>
                    <a:p>
                      <a:pPr marL="0" marR="0">
                        <a:lnSpc>
                          <a:spcPct val="107000"/>
                        </a:lnSpc>
                        <a:spcAft>
                          <a:spcPts val="800"/>
                        </a:spcAft>
                      </a:pPr>
                      <a:r>
                        <a:rPr lang="en-IN" sz="1800" kern="0" dirty="0">
                          <a:effectLst/>
                          <a:latin typeface="Calisto MT" panose="02040603050505030304" pitchFamily="18" charset="0"/>
                        </a:rPr>
                        <a:t>Mexico</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a:effectLst/>
                          <a:latin typeface="Calisto MT" panose="02040603050505030304" pitchFamily="18" charset="0"/>
                        </a:rPr>
                        <a:t>0.33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0" dirty="0">
                          <a:effectLst/>
                          <a:latin typeface="Calisto MT" panose="02040603050505030304" pitchFamily="18" charset="0"/>
                        </a:rPr>
                        <a:t>0.72%</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725244474"/>
                  </a:ext>
                </a:extLst>
              </a:tr>
              <a:tr h="383179">
                <a:tc>
                  <a:txBody>
                    <a:bodyPr/>
                    <a:lstStyle/>
                    <a:p>
                      <a:pPr marL="0" marR="0">
                        <a:lnSpc>
                          <a:spcPct val="107000"/>
                        </a:lnSpc>
                        <a:spcAft>
                          <a:spcPts val="800"/>
                        </a:spcAft>
                      </a:pPr>
                      <a:r>
                        <a:rPr lang="en-IN" sz="1800" kern="0" dirty="0">
                          <a:effectLst/>
                          <a:latin typeface="Calisto MT" panose="02040603050505030304" pitchFamily="18" charset="0"/>
                        </a:rPr>
                        <a:t>Other</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1.47</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1.45</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1.44</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1.52</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1.45</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tc>
                  <a:txBody>
                    <a:bodyPr/>
                    <a:lstStyle/>
                    <a:p>
                      <a:pPr marL="0" marR="0" algn="ctr">
                        <a:lnSpc>
                          <a:spcPct val="107000"/>
                        </a:lnSpc>
                        <a:spcAft>
                          <a:spcPts val="800"/>
                        </a:spcAft>
                      </a:pPr>
                      <a:r>
                        <a:rPr lang="en-IN" sz="1800" kern="0" dirty="0">
                          <a:effectLst/>
                          <a:latin typeface="Calisto MT" panose="02040603050505030304" pitchFamily="18" charset="0"/>
                        </a:rPr>
                        <a:t>3.21%</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solidFill>
                      <a:srgbClr val="FFFF00"/>
                    </a:solidFill>
                  </a:tcPr>
                </a:tc>
                <a:extLst>
                  <a:ext uri="{0D108BD9-81ED-4DB2-BD59-A6C34878D82A}">
                    <a16:rowId xmlns:a16="http://schemas.microsoft.com/office/drawing/2014/main" val="1174539413"/>
                  </a:ext>
                </a:extLst>
              </a:tr>
              <a:tr h="383179">
                <a:tc>
                  <a:txBody>
                    <a:bodyPr/>
                    <a:lstStyle/>
                    <a:p>
                      <a:pPr marL="0" marR="0">
                        <a:lnSpc>
                          <a:spcPct val="107000"/>
                        </a:lnSpc>
                        <a:spcAft>
                          <a:spcPts val="800"/>
                        </a:spcAft>
                      </a:pPr>
                      <a:r>
                        <a:rPr lang="en-IN" sz="1800" b="1" kern="0" dirty="0">
                          <a:effectLst/>
                          <a:latin typeface="Calisto MT" panose="02040603050505030304" pitchFamily="18" charset="0"/>
                        </a:rPr>
                        <a:t>Total</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46.77</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45.96</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42.98</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46.21</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45.24</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0" dirty="0">
                          <a:effectLst/>
                          <a:latin typeface="Calisto MT" panose="02040603050505030304" pitchFamily="18" charset="0"/>
                        </a:rPr>
                        <a:t>100.00%</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166958761"/>
                  </a:ext>
                </a:extLst>
              </a:tr>
            </a:tbl>
          </a:graphicData>
        </a:graphic>
      </p:graphicFrame>
      <p:sp>
        <p:nvSpPr>
          <p:cNvPr id="3" name="Oval 2">
            <a:extLst>
              <a:ext uri="{FF2B5EF4-FFF2-40B4-BE49-F238E27FC236}">
                <a16:creationId xmlns:a16="http://schemas.microsoft.com/office/drawing/2014/main" id="{03BBB685-6F3A-DFB6-F87F-01D853E283C4}"/>
              </a:ext>
            </a:extLst>
          </p:cNvPr>
          <p:cNvSpPr/>
          <p:nvPr/>
        </p:nvSpPr>
        <p:spPr>
          <a:xfrm>
            <a:off x="10940717" y="1363579"/>
            <a:ext cx="1026694" cy="8502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65%</a:t>
            </a:r>
            <a:endParaRPr lang="en-IN" dirty="0"/>
          </a:p>
        </p:txBody>
      </p:sp>
    </p:spTree>
    <p:extLst>
      <p:ext uri="{BB962C8B-B14F-4D97-AF65-F5344CB8AC3E}">
        <p14:creationId xmlns:p14="http://schemas.microsoft.com/office/powerpoint/2010/main" val="949279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26118-0E82-C534-00E8-9BC360F01440}"/>
            </a:ext>
          </a:extLst>
        </p:cNvPr>
        <p:cNvGrpSpPr/>
        <p:nvPr/>
      </p:nvGrpSpPr>
      <p:grpSpPr>
        <a:xfrm>
          <a:off x="0" y="0"/>
          <a:ext cx="0" cy="0"/>
          <a:chOff x="0" y="0"/>
          <a:chExt cx="0" cy="0"/>
        </a:xfrm>
      </p:grpSpPr>
      <p:sp>
        <p:nvSpPr>
          <p:cNvPr id="26626" name="Title 1">
            <a:extLst>
              <a:ext uri="{FF2B5EF4-FFF2-40B4-BE49-F238E27FC236}">
                <a16:creationId xmlns:a16="http://schemas.microsoft.com/office/drawing/2014/main" id="{3A64F90A-C70C-C312-C303-752E59B172B4}"/>
              </a:ext>
            </a:extLst>
          </p:cNvPr>
          <p:cNvSpPr>
            <a:spLocks noGrp="1" noChangeArrowheads="1"/>
          </p:cNvSpPr>
          <p:nvPr>
            <p:ph type="title"/>
          </p:nvPr>
        </p:nvSpPr>
        <p:spPr>
          <a:xfrm>
            <a:off x="689577" y="68583"/>
            <a:ext cx="8813800" cy="601597"/>
          </a:xfrm>
        </p:spPr>
        <p:txBody>
          <a:bodyPr>
            <a:normAutofit/>
          </a:bodyPr>
          <a:lstStyle/>
          <a:p>
            <a:pPr algn="r"/>
            <a:r>
              <a:rPr lang="en-US" altLang="en-US" sz="2400" b="1" dirty="0">
                <a:solidFill>
                  <a:srgbClr val="C00000"/>
                </a:solidFill>
                <a:latin typeface="Calisto MT" panose="02040603050505030304" pitchFamily="18" charset="0"/>
              </a:rPr>
              <a:t>M</a:t>
            </a:r>
            <a:r>
              <a:rPr lang="en-IN" altLang="en-US" sz="2400" b="1" dirty="0" err="1">
                <a:solidFill>
                  <a:srgbClr val="C00000"/>
                </a:solidFill>
                <a:latin typeface="Calisto MT" panose="02040603050505030304" pitchFamily="18" charset="0"/>
              </a:rPr>
              <a:t>ajor</a:t>
            </a:r>
            <a:r>
              <a:rPr lang="en-IN" altLang="en-US" sz="2400" b="1" dirty="0">
                <a:solidFill>
                  <a:srgbClr val="C00000"/>
                </a:solidFill>
                <a:latin typeface="Calisto MT" panose="02040603050505030304" pitchFamily="18" charset="0"/>
              </a:rPr>
              <a:t>  Coffee Producing Countries in the World </a:t>
            </a:r>
            <a:endParaRPr lang="en-US" altLang="en-US" sz="2400" b="1" dirty="0">
              <a:solidFill>
                <a:srgbClr val="C00000"/>
              </a:solidFill>
              <a:latin typeface="Calisto MT" panose="02040603050505030304" pitchFamily="18" charset="0"/>
            </a:endParaRPr>
          </a:p>
        </p:txBody>
      </p:sp>
      <p:sp>
        <p:nvSpPr>
          <p:cNvPr id="4" name="TextBox 3">
            <a:extLst>
              <a:ext uri="{FF2B5EF4-FFF2-40B4-BE49-F238E27FC236}">
                <a16:creationId xmlns:a16="http://schemas.microsoft.com/office/drawing/2014/main" id="{E2153FF1-7C7F-0950-8219-E07A4F2EBBB0}"/>
              </a:ext>
            </a:extLst>
          </p:cNvPr>
          <p:cNvSpPr txBox="1"/>
          <p:nvPr/>
        </p:nvSpPr>
        <p:spPr>
          <a:xfrm>
            <a:off x="401053" y="6282373"/>
            <a:ext cx="5566610" cy="369332"/>
          </a:xfrm>
          <a:prstGeom prst="rect">
            <a:avLst/>
          </a:prstGeom>
          <a:noFill/>
        </p:spPr>
        <p:txBody>
          <a:bodyPr wrap="square" rtlCol="0">
            <a:spAutoFit/>
          </a:bodyPr>
          <a:lstStyle/>
          <a:p>
            <a:r>
              <a:rPr lang="en-US" dirty="0"/>
              <a:t>Source: USDA     Note: * projections for 2024/25</a:t>
            </a:r>
            <a:endParaRPr lang="en-IN" dirty="0"/>
          </a:p>
        </p:txBody>
      </p:sp>
      <p:sp>
        <p:nvSpPr>
          <p:cNvPr id="6" name="TextBox 5">
            <a:extLst>
              <a:ext uri="{FF2B5EF4-FFF2-40B4-BE49-F238E27FC236}">
                <a16:creationId xmlns:a16="http://schemas.microsoft.com/office/drawing/2014/main" id="{1EFFFFB4-647C-7555-F1D7-DABBEB14E761}"/>
              </a:ext>
            </a:extLst>
          </p:cNvPr>
          <p:cNvSpPr txBox="1"/>
          <p:nvPr/>
        </p:nvSpPr>
        <p:spPr>
          <a:xfrm>
            <a:off x="5743073" y="6314455"/>
            <a:ext cx="6096000" cy="369332"/>
          </a:xfrm>
          <a:prstGeom prst="rect">
            <a:avLst/>
          </a:prstGeom>
          <a:noFill/>
        </p:spPr>
        <p:txBody>
          <a:bodyPr wrap="square" rtlCol="0">
            <a:spAutoFit/>
          </a:bodyPr>
          <a:lstStyle/>
          <a:p>
            <a:r>
              <a:rPr lang="en-US" b="1" dirty="0">
                <a:solidFill>
                  <a:schemeClr val="accent6"/>
                </a:solidFill>
              </a:rPr>
              <a:t>India is the 7</a:t>
            </a:r>
            <a:r>
              <a:rPr lang="en-US" b="1" baseline="30000" dirty="0">
                <a:solidFill>
                  <a:schemeClr val="accent6"/>
                </a:solidFill>
              </a:rPr>
              <a:t>th</a:t>
            </a:r>
            <a:r>
              <a:rPr lang="en-US" b="1" dirty="0">
                <a:solidFill>
                  <a:schemeClr val="accent6"/>
                </a:solidFill>
              </a:rPr>
              <a:t> largest producer of coffee in the World </a:t>
            </a:r>
            <a:endParaRPr lang="en-IN" b="1" dirty="0">
              <a:solidFill>
                <a:schemeClr val="accent6"/>
              </a:solidFill>
            </a:endParaRPr>
          </a:p>
        </p:txBody>
      </p:sp>
      <p:graphicFrame>
        <p:nvGraphicFramePr>
          <p:cNvPr id="3" name="Table 2">
            <a:extLst>
              <a:ext uri="{FF2B5EF4-FFF2-40B4-BE49-F238E27FC236}">
                <a16:creationId xmlns:a16="http://schemas.microsoft.com/office/drawing/2014/main" id="{F06EC072-B8D4-DB1F-DF02-0CD71C6D7B91}"/>
              </a:ext>
            </a:extLst>
          </p:cNvPr>
          <p:cNvGraphicFramePr>
            <a:graphicFrameLocks noGrp="1"/>
          </p:cNvGraphicFramePr>
          <p:nvPr>
            <p:extLst>
              <p:ext uri="{D42A27DB-BD31-4B8C-83A1-F6EECF244321}">
                <p14:modId xmlns:p14="http://schemas.microsoft.com/office/powerpoint/2010/main" val="896603335"/>
              </p:ext>
            </p:extLst>
          </p:nvPr>
        </p:nvGraphicFramePr>
        <p:xfrm>
          <a:off x="328863" y="901519"/>
          <a:ext cx="10828420" cy="5181596"/>
        </p:xfrm>
        <a:graphic>
          <a:graphicData uri="http://schemas.openxmlformats.org/drawingml/2006/table">
            <a:tbl>
              <a:tblPr>
                <a:tableStyleId>{5940675A-B579-460E-94D1-54222C63F5DA}</a:tableStyleId>
              </a:tblPr>
              <a:tblGrid>
                <a:gridCol w="1331495">
                  <a:extLst>
                    <a:ext uri="{9D8B030D-6E8A-4147-A177-3AD203B41FA5}">
                      <a16:colId xmlns:a16="http://schemas.microsoft.com/office/drawing/2014/main" val="3426267760"/>
                    </a:ext>
                  </a:extLst>
                </a:gridCol>
                <a:gridCol w="1475874">
                  <a:extLst>
                    <a:ext uri="{9D8B030D-6E8A-4147-A177-3AD203B41FA5}">
                      <a16:colId xmlns:a16="http://schemas.microsoft.com/office/drawing/2014/main" val="533874241"/>
                    </a:ext>
                  </a:extLst>
                </a:gridCol>
                <a:gridCol w="1475874">
                  <a:extLst>
                    <a:ext uri="{9D8B030D-6E8A-4147-A177-3AD203B41FA5}">
                      <a16:colId xmlns:a16="http://schemas.microsoft.com/office/drawing/2014/main" val="2700620243"/>
                    </a:ext>
                  </a:extLst>
                </a:gridCol>
                <a:gridCol w="1379621">
                  <a:extLst>
                    <a:ext uri="{9D8B030D-6E8A-4147-A177-3AD203B41FA5}">
                      <a16:colId xmlns:a16="http://schemas.microsoft.com/office/drawing/2014/main" val="1072644208"/>
                    </a:ext>
                  </a:extLst>
                </a:gridCol>
                <a:gridCol w="1491916">
                  <a:extLst>
                    <a:ext uri="{9D8B030D-6E8A-4147-A177-3AD203B41FA5}">
                      <a16:colId xmlns:a16="http://schemas.microsoft.com/office/drawing/2014/main" val="1393085781"/>
                    </a:ext>
                  </a:extLst>
                </a:gridCol>
                <a:gridCol w="1878492">
                  <a:extLst>
                    <a:ext uri="{9D8B030D-6E8A-4147-A177-3AD203B41FA5}">
                      <a16:colId xmlns:a16="http://schemas.microsoft.com/office/drawing/2014/main" val="3763251207"/>
                    </a:ext>
                  </a:extLst>
                </a:gridCol>
                <a:gridCol w="1795148">
                  <a:extLst>
                    <a:ext uri="{9D8B030D-6E8A-4147-A177-3AD203B41FA5}">
                      <a16:colId xmlns:a16="http://schemas.microsoft.com/office/drawing/2014/main" val="346485957"/>
                    </a:ext>
                  </a:extLst>
                </a:gridCol>
              </a:tblGrid>
              <a:tr h="684620">
                <a:tc>
                  <a:txBody>
                    <a:bodyPr/>
                    <a:lstStyle/>
                    <a:p>
                      <a:pPr algn="l" fontAlgn="b"/>
                      <a:r>
                        <a:rPr lang="en-IN" sz="1600" b="1" u="none" strike="noStrike" dirty="0">
                          <a:effectLst/>
                          <a:latin typeface="Calisto MT" panose="02040603050505030304" pitchFamily="18" charset="0"/>
                        </a:rPr>
                        <a:t>Year/Country</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b="1" u="none" strike="noStrike" dirty="0">
                          <a:effectLst/>
                          <a:latin typeface="Calisto MT" panose="02040603050505030304" pitchFamily="18" charset="0"/>
                        </a:rPr>
                        <a:t>2021/22</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b="1" u="none" strike="noStrike" dirty="0">
                          <a:effectLst/>
                          <a:latin typeface="Calisto MT" panose="02040603050505030304" pitchFamily="18" charset="0"/>
                        </a:rPr>
                        <a:t>2022/23</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b="1" u="none" strike="noStrike" dirty="0">
                          <a:effectLst/>
                          <a:latin typeface="Calisto MT" panose="02040603050505030304" pitchFamily="18" charset="0"/>
                        </a:rPr>
                        <a:t>2023/24</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b="1" u="none" strike="noStrike" dirty="0">
                          <a:effectLst/>
                          <a:latin typeface="Calisto MT" panose="02040603050505030304" pitchFamily="18" charset="0"/>
                        </a:rPr>
                        <a:t>Dec 2024/25*</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b="1" u="none" strike="noStrike" dirty="0">
                          <a:effectLst/>
                          <a:latin typeface="Calisto MT" panose="02040603050505030304" pitchFamily="18" charset="0"/>
                        </a:rPr>
                        <a:t>Avg. 2021/22 to 2023/24</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b="1" u="none" strike="noStrike" dirty="0">
                          <a:effectLst/>
                          <a:latin typeface="Calisto MT" panose="02040603050505030304" pitchFamily="18" charset="0"/>
                        </a:rPr>
                        <a:t>% Share in total</a:t>
                      </a:r>
                      <a:endParaRPr lang="en-IN" sz="1600" b="1"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3404943398"/>
                  </a:ext>
                </a:extLst>
              </a:tr>
              <a:tr h="374748">
                <a:tc>
                  <a:txBody>
                    <a:bodyPr/>
                    <a:lstStyle/>
                    <a:p>
                      <a:pPr algn="l" fontAlgn="b"/>
                      <a:r>
                        <a:rPr lang="en-IN" sz="1600" u="none" strike="noStrike" dirty="0">
                          <a:solidFill>
                            <a:srgbClr val="C00000"/>
                          </a:solidFill>
                          <a:effectLst/>
                          <a:latin typeface="Calisto MT" panose="02040603050505030304" pitchFamily="18" charset="0"/>
                        </a:rPr>
                        <a:t>Brazil</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a:solidFill>
                            <a:srgbClr val="C00000"/>
                          </a:solidFill>
                          <a:effectLst/>
                          <a:latin typeface="Calisto MT" panose="02040603050505030304" pitchFamily="18" charset="0"/>
                        </a:rPr>
                        <a:t>34.86</a:t>
                      </a:r>
                      <a:endParaRPr lang="en-IN" sz="1600" b="0" i="0" u="none" strike="noStrike">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a:solidFill>
                            <a:srgbClr val="C00000"/>
                          </a:solidFill>
                          <a:effectLst/>
                          <a:latin typeface="Calisto MT" panose="02040603050505030304" pitchFamily="18" charset="0"/>
                        </a:rPr>
                        <a:t>37.56</a:t>
                      </a:r>
                      <a:endParaRPr lang="en-IN" sz="1600" b="0" i="0" u="none" strike="noStrike">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dirty="0">
                          <a:solidFill>
                            <a:srgbClr val="C00000"/>
                          </a:solidFill>
                          <a:effectLst/>
                          <a:latin typeface="Calisto MT" panose="02040603050505030304" pitchFamily="18" charset="0"/>
                        </a:rPr>
                        <a:t>39.78</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dirty="0">
                          <a:solidFill>
                            <a:srgbClr val="C00000"/>
                          </a:solidFill>
                          <a:effectLst/>
                          <a:latin typeface="Calisto MT" panose="02040603050505030304" pitchFamily="18" charset="0"/>
                        </a:rPr>
                        <a:t>39.84</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dirty="0">
                          <a:solidFill>
                            <a:srgbClr val="C00000"/>
                          </a:solidFill>
                          <a:effectLst/>
                          <a:latin typeface="Calisto MT" panose="02040603050505030304" pitchFamily="18" charset="0"/>
                        </a:rPr>
                        <a:t>37.40</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dirty="0">
                          <a:solidFill>
                            <a:srgbClr val="C00000"/>
                          </a:solidFill>
                          <a:effectLst/>
                          <a:latin typeface="Calisto MT" panose="02040603050505030304" pitchFamily="18" charset="0"/>
                        </a:rPr>
                        <a:t>37.59%</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extLst>
                  <a:ext uri="{0D108BD9-81ED-4DB2-BD59-A6C34878D82A}">
                    <a16:rowId xmlns:a16="http://schemas.microsoft.com/office/drawing/2014/main" val="1637440808"/>
                  </a:ext>
                </a:extLst>
              </a:tr>
              <a:tr h="374748">
                <a:tc>
                  <a:txBody>
                    <a:bodyPr/>
                    <a:lstStyle/>
                    <a:p>
                      <a:pPr algn="l" fontAlgn="b"/>
                      <a:r>
                        <a:rPr lang="en-IN" sz="1600" u="none" strike="noStrike" dirty="0">
                          <a:solidFill>
                            <a:srgbClr val="C00000"/>
                          </a:solidFill>
                          <a:effectLst/>
                          <a:latin typeface="Calisto MT" panose="02040603050505030304" pitchFamily="18" charset="0"/>
                        </a:rPr>
                        <a:t>Vietnam</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dirty="0">
                          <a:solidFill>
                            <a:srgbClr val="C00000"/>
                          </a:solidFill>
                          <a:effectLst/>
                          <a:latin typeface="Calisto MT" panose="02040603050505030304" pitchFamily="18" charset="0"/>
                        </a:rPr>
                        <a:t>18.95</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dirty="0">
                          <a:solidFill>
                            <a:srgbClr val="C00000"/>
                          </a:solidFill>
                          <a:effectLst/>
                          <a:latin typeface="Calisto MT" panose="02040603050505030304" pitchFamily="18" charset="0"/>
                        </a:rPr>
                        <a:t>16.98</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a:solidFill>
                            <a:srgbClr val="C00000"/>
                          </a:solidFill>
                          <a:effectLst/>
                          <a:latin typeface="Calisto MT" panose="02040603050505030304" pitchFamily="18" charset="0"/>
                        </a:rPr>
                        <a:t>16.50</a:t>
                      </a:r>
                      <a:endParaRPr lang="en-IN" sz="1600" b="0" i="0" u="none" strike="noStrike">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a:solidFill>
                            <a:srgbClr val="C00000"/>
                          </a:solidFill>
                          <a:effectLst/>
                          <a:latin typeface="Calisto MT" panose="02040603050505030304" pitchFamily="18" charset="0"/>
                        </a:rPr>
                        <a:t>18.06</a:t>
                      </a:r>
                      <a:endParaRPr lang="en-IN" sz="1600" b="0" i="0" u="none" strike="noStrike">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dirty="0">
                          <a:solidFill>
                            <a:srgbClr val="C00000"/>
                          </a:solidFill>
                          <a:effectLst/>
                          <a:latin typeface="Calisto MT" panose="02040603050505030304" pitchFamily="18" charset="0"/>
                        </a:rPr>
                        <a:t>17.48</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dirty="0">
                          <a:solidFill>
                            <a:srgbClr val="C00000"/>
                          </a:solidFill>
                          <a:effectLst/>
                          <a:latin typeface="Calisto MT" panose="02040603050505030304" pitchFamily="18" charset="0"/>
                        </a:rPr>
                        <a:t>17.57%</a:t>
                      </a:r>
                      <a:endParaRPr lang="en-IN" sz="1600" b="0" i="0" u="none" strike="noStrike" dirty="0">
                        <a:solidFill>
                          <a:srgbClr val="C00000"/>
                        </a:solidFill>
                        <a:effectLst/>
                        <a:latin typeface="Calisto MT" panose="02040603050505030304" pitchFamily="18" charset="0"/>
                      </a:endParaRPr>
                    </a:p>
                  </a:txBody>
                  <a:tcPr marL="9525" marR="9525" marT="9525" marB="0" anchor="ctr">
                    <a:solidFill>
                      <a:schemeClr val="accent4"/>
                    </a:solidFill>
                  </a:tcPr>
                </a:tc>
                <a:extLst>
                  <a:ext uri="{0D108BD9-81ED-4DB2-BD59-A6C34878D82A}">
                    <a16:rowId xmlns:a16="http://schemas.microsoft.com/office/drawing/2014/main" val="2288392327"/>
                  </a:ext>
                </a:extLst>
              </a:tr>
              <a:tr h="374748">
                <a:tc>
                  <a:txBody>
                    <a:bodyPr/>
                    <a:lstStyle/>
                    <a:p>
                      <a:pPr algn="l" fontAlgn="b"/>
                      <a:r>
                        <a:rPr lang="en-IN" sz="1600" u="none" strike="noStrike" dirty="0">
                          <a:effectLst/>
                          <a:latin typeface="Calisto MT" panose="02040603050505030304" pitchFamily="18" charset="0"/>
                        </a:rPr>
                        <a:t>Colombia</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7.08</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6.42</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7.66</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7.74</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7.05</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7.09%</a:t>
                      </a:r>
                      <a:endParaRPr lang="en-IN" sz="1600" b="0" i="0" u="none" strike="noStrike">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028863060"/>
                  </a:ext>
                </a:extLst>
              </a:tr>
              <a:tr h="374748">
                <a:tc>
                  <a:txBody>
                    <a:bodyPr/>
                    <a:lstStyle/>
                    <a:p>
                      <a:pPr algn="l" fontAlgn="b"/>
                      <a:r>
                        <a:rPr lang="en-IN" sz="1600" u="none" strike="noStrike" dirty="0">
                          <a:effectLst/>
                          <a:latin typeface="Calisto MT" panose="02040603050505030304" pitchFamily="18" charset="0"/>
                        </a:rPr>
                        <a:t>Indonesia</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6.35</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6.42</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4.89</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6.54</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5.89</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5.92%</a:t>
                      </a:r>
                      <a:endParaRPr lang="en-IN" sz="1600" b="0" i="0" u="none" strike="noStrike">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3050933562"/>
                  </a:ext>
                </a:extLst>
              </a:tr>
              <a:tr h="374748">
                <a:tc>
                  <a:txBody>
                    <a:bodyPr/>
                    <a:lstStyle/>
                    <a:p>
                      <a:pPr algn="l" fontAlgn="b"/>
                      <a:r>
                        <a:rPr lang="en-IN" sz="1600" u="none" strike="noStrike" dirty="0">
                          <a:effectLst/>
                          <a:latin typeface="Calisto MT" panose="02040603050505030304" pitchFamily="18" charset="0"/>
                        </a:rPr>
                        <a:t>Ethiopia</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4.89</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4.38</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5.16</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5.02</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4.81</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4.83%</a:t>
                      </a:r>
                      <a:endParaRPr lang="en-IN" sz="16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805989928"/>
                  </a:ext>
                </a:extLst>
              </a:tr>
              <a:tr h="374748">
                <a:tc>
                  <a:txBody>
                    <a:bodyPr/>
                    <a:lstStyle/>
                    <a:p>
                      <a:pPr algn="l" fontAlgn="b"/>
                      <a:r>
                        <a:rPr lang="en-IN" sz="1600" u="none" strike="noStrike" dirty="0">
                          <a:effectLst/>
                          <a:latin typeface="Calisto MT" panose="02040603050505030304" pitchFamily="18" charset="0"/>
                        </a:rPr>
                        <a:t>Uganda</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3.63</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3.94</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3.84</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3.84</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3.80</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3.82%</a:t>
                      </a:r>
                      <a:endParaRPr lang="en-IN" sz="1600" b="0" i="0" u="none" strike="noStrike">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1512505751"/>
                  </a:ext>
                </a:extLst>
              </a:tr>
              <a:tr h="374748">
                <a:tc>
                  <a:txBody>
                    <a:bodyPr/>
                    <a:lstStyle/>
                    <a:p>
                      <a:pPr algn="l" fontAlgn="b"/>
                      <a:r>
                        <a:rPr lang="en-IN" sz="1600" b="1" u="none" strike="noStrike" dirty="0">
                          <a:effectLst/>
                          <a:latin typeface="Calisto MT" panose="02040603050505030304" pitchFamily="18" charset="0"/>
                        </a:rPr>
                        <a:t>India</a:t>
                      </a:r>
                      <a:endParaRPr lang="en-IN" sz="1600" b="1"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600" b="1" u="none" strike="noStrike" dirty="0">
                          <a:effectLst/>
                          <a:latin typeface="Calisto MT" panose="02040603050505030304" pitchFamily="18" charset="0"/>
                        </a:rPr>
                        <a:t>3.42</a:t>
                      </a:r>
                      <a:endParaRPr lang="en-IN" sz="1600" b="1"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600" b="1" u="none" strike="noStrike" dirty="0">
                          <a:effectLst/>
                          <a:latin typeface="Calisto MT" panose="02040603050505030304" pitchFamily="18" charset="0"/>
                        </a:rPr>
                        <a:t>3.52</a:t>
                      </a:r>
                      <a:endParaRPr lang="en-IN" sz="1600" b="1"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600" b="1" u="none" strike="noStrike" dirty="0">
                          <a:effectLst/>
                          <a:latin typeface="Calisto MT" panose="02040603050505030304" pitchFamily="18" charset="0"/>
                        </a:rPr>
                        <a:t>3.64</a:t>
                      </a:r>
                      <a:endParaRPr lang="en-IN" sz="1600" b="1"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600" b="1" u="none" strike="noStrike" dirty="0">
                          <a:effectLst/>
                          <a:latin typeface="Calisto MT" panose="02040603050505030304" pitchFamily="18" charset="0"/>
                        </a:rPr>
                        <a:t>3.72</a:t>
                      </a:r>
                      <a:endParaRPr lang="en-IN" sz="1600" b="1"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600" b="1" u="none" strike="noStrike" dirty="0">
                          <a:effectLst/>
                          <a:latin typeface="Calisto MT" panose="02040603050505030304" pitchFamily="18" charset="0"/>
                        </a:rPr>
                        <a:t>3.53</a:t>
                      </a:r>
                      <a:endParaRPr lang="en-IN" sz="1600" b="1"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tc>
                  <a:txBody>
                    <a:bodyPr/>
                    <a:lstStyle/>
                    <a:p>
                      <a:pPr algn="ctr" fontAlgn="b"/>
                      <a:r>
                        <a:rPr lang="en-IN" sz="1600" b="1" u="none" strike="noStrike" dirty="0">
                          <a:effectLst/>
                          <a:latin typeface="Calisto MT" panose="02040603050505030304" pitchFamily="18" charset="0"/>
                        </a:rPr>
                        <a:t>3.54%</a:t>
                      </a:r>
                      <a:endParaRPr lang="en-IN" sz="1600" b="1" i="0" u="none" strike="noStrike" dirty="0">
                        <a:solidFill>
                          <a:srgbClr val="000000"/>
                        </a:solidFill>
                        <a:effectLst/>
                        <a:latin typeface="Calisto MT" panose="02040603050505030304" pitchFamily="18" charset="0"/>
                      </a:endParaRPr>
                    </a:p>
                  </a:txBody>
                  <a:tcPr marL="9525" marR="9525" marT="9525" marB="0" anchor="ctr">
                    <a:solidFill>
                      <a:srgbClr val="92D050"/>
                    </a:solidFill>
                  </a:tcPr>
                </a:tc>
                <a:extLst>
                  <a:ext uri="{0D108BD9-81ED-4DB2-BD59-A6C34878D82A}">
                    <a16:rowId xmlns:a16="http://schemas.microsoft.com/office/drawing/2014/main" val="1195913976"/>
                  </a:ext>
                </a:extLst>
              </a:tr>
              <a:tr h="374748">
                <a:tc>
                  <a:txBody>
                    <a:bodyPr/>
                    <a:lstStyle/>
                    <a:p>
                      <a:pPr algn="l" fontAlgn="b"/>
                      <a:r>
                        <a:rPr lang="en-IN" sz="1600" u="none" strike="noStrike">
                          <a:effectLst/>
                          <a:latin typeface="Calisto MT" panose="02040603050505030304" pitchFamily="18" charset="0"/>
                        </a:rPr>
                        <a:t>Honduras</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2.88</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3.42</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3.00</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3.18</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3.10</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3.12%</a:t>
                      </a:r>
                      <a:endParaRPr lang="en-IN" sz="16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1136239973"/>
                  </a:ext>
                </a:extLst>
              </a:tr>
              <a:tr h="374748">
                <a:tc>
                  <a:txBody>
                    <a:bodyPr/>
                    <a:lstStyle/>
                    <a:p>
                      <a:pPr algn="l" fontAlgn="b"/>
                      <a:r>
                        <a:rPr lang="en-IN" sz="1600" u="none" strike="noStrike">
                          <a:effectLst/>
                          <a:latin typeface="Calisto MT" panose="02040603050505030304" pitchFamily="18" charset="0"/>
                        </a:rPr>
                        <a:t>Peru</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2.52</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2.09</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2.40</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2.61</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2.34</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2.35%</a:t>
                      </a:r>
                      <a:endParaRPr lang="en-IN" sz="16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182036290"/>
                  </a:ext>
                </a:extLst>
              </a:tr>
              <a:tr h="374748">
                <a:tc>
                  <a:txBody>
                    <a:bodyPr/>
                    <a:lstStyle/>
                    <a:p>
                      <a:pPr algn="l" fontAlgn="b"/>
                      <a:r>
                        <a:rPr lang="en-IN" sz="1600" u="none" strike="noStrike">
                          <a:effectLst/>
                          <a:latin typeface="Calisto MT" panose="02040603050505030304" pitchFamily="18" charset="0"/>
                        </a:rPr>
                        <a:t>Mexico</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2.24</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2.13</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2.32</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2.32</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2.23</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2.24%</a:t>
                      </a:r>
                      <a:endParaRPr lang="en-IN" sz="16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1167607562"/>
                  </a:ext>
                </a:extLst>
              </a:tr>
              <a:tr h="374748">
                <a:tc>
                  <a:txBody>
                    <a:bodyPr/>
                    <a:lstStyle/>
                    <a:p>
                      <a:pPr algn="l" fontAlgn="b"/>
                      <a:r>
                        <a:rPr lang="en-IN" sz="1600" u="none" strike="noStrike" dirty="0">
                          <a:effectLst/>
                          <a:latin typeface="Calisto MT" panose="02040603050505030304" pitchFamily="18" charset="0"/>
                        </a:rPr>
                        <a:t>Other</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2"/>
                    </a:solidFill>
                  </a:tcPr>
                </a:tc>
                <a:tc>
                  <a:txBody>
                    <a:bodyPr/>
                    <a:lstStyle/>
                    <a:p>
                      <a:pPr algn="ctr" fontAlgn="b"/>
                      <a:r>
                        <a:rPr lang="en-IN" sz="1600" u="none" strike="noStrike" dirty="0">
                          <a:effectLst/>
                          <a:latin typeface="Calisto MT" panose="02040603050505030304" pitchFamily="18" charset="0"/>
                        </a:rPr>
                        <a:t>12.21</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2"/>
                    </a:solidFill>
                  </a:tcPr>
                </a:tc>
                <a:tc>
                  <a:txBody>
                    <a:bodyPr/>
                    <a:lstStyle/>
                    <a:p>
                      <a:pPr algn="ctr" fontAlgn="b"/>
                      <a:r>
                        <a:rPr lang="en-IN" sz="1600" u="none" strike="noStrike" dirty="0">
                          <a:effectLst/>
                          <a:latin typeface="Calisto MT" panose="02040603050505030304" pitchFamily="18" charset="0"/>
                        </a:rPr>
                        <a:t>11.78</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2"/>
                    </a:solidFill>
                  </a:tcPr>
                </a:tc>
                <a:tc>
                  <a:txBody>
                    <a:bodyPr/>
                    <a:lstStyle/>
                    <a:p>
                      <a:pPr algn="ctr" fontAlgn="b"/>
                      <a:r>
                        <a:rPr lang="en-IN" sz="1600" u="none" strike="noStrike" dirty="0">
                          <a:effectLst/>
                          <a:latin typeface="Calisto MT" panose="02040603050505030304" pitchFamily="18" charset="0"/>
                        </a:rPr>
                        <a:t>11.62</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2"/>
                    </a:solidFill>
                  </a:tcPr>
                </a:tc>
                <a:tc>
                  <a:txBody>
                    <a:bodyPr/>
                    <a:lstStyle/>
                    <a:p>
                      <a:pPr algn="ctr" fontAlgn="b"/>
                      <a:r>
                        <a:rPr lang="en-IN" sz="1600" u="none" strike="noStrike" dirty="0">
                          <a:effectLst/>
                          <a:latin typeface="Calisto MT" panose="02040603050505030304" pitchFamily="18" charset="0"/>
                        </a:rPr>
                        <a:t>12.05</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2"/>
                    </a:solidFill>
                  </a:tcPr>
                </a:tc>
                <a:tc>
                  <a:txBody>
                    <a:bodyPr/>
                    <a:lstStyle/>
                    <a:p>
                      <a:pPr algn="ctr" fontAlgn="b"/>
                      <a:r>
                        <a:rPr lang="en-IN" sz="1600" u="none" strike="noStrike" dirty="0">
                          <a:effectLst/>
                          <a:latin typeface="Calisto MT" panose="02040603050505030304" pitchFamily="18" charset="0"/>
                        </a:rPr>
                        <a:t>11.87</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2"/>
                    </a:solidFill>
                  </a:tcPr>
                </a:tc>
                <a:tc>
                  <a:txBody>
                    <a:bodyPr/>
                    <a:lstStyle/>
                    <a:p>
                      <a:pPr algn="ctr" fontAlgn="b"/>
                      <a:r>
                        <a:rPr lang="en-IN" sz="1600" u="none" strike="noStrike" dirty="0">
                          <a:effectLst/>
                          <a:latin typeface="Calisto MT" panose="02040603050505030304" pitchFamily="18" charset="0"/>
                        </a:rPr>
                        <a:t>11.93%</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2"/>
                    </a:solidFill>
                  </a:tcPr>
                </a:tc>
                <a:extLst>
                  <a:ext uri="{0D108BD9-81ED-4DB2-BD59-A6C34878D82A}">
                    <a16:rowId xmlns:a16="http://schemas.microsoft.com/office/drawing/2014/main" val="1175174102"/>
                  </a:ext>
                </a:extLst>
              </a:tr>
              <a:tr h="374748">
                <a:tc>
                  <a:txBody>
                    <a:bodyPr/>
                    <a:lstStyle/>
                    <a:p>
                      <a:pPr algn="l" fontAlgn="b"/>
                      <a:r>
                        <a:rPr lang="en-IN" sz="1600" u="none" strike="noStrike" dirty="0">
                          <a:effectLst/>
                          <a:latin typeface="Calisto MT" panose="02040603050505030304" pitchFamily="18" charset="0"/>
                        </a:rPr>
                        <a:t>Total</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1"/>
                    </a:solidFill>
                  </a:tcPr>
                </a:tc>
                <a:tc>
                  <a:txBody>
                    <a:bodyPr/>
                    <a:lstStyle/>
                    <a:p>
                      <a:pPr algn="ctr" fontAlgn="b"/>
                      <a:r>
                        <a:rPr lang="en-IN" sz="1600" u="none" strike="noStrike" dirty="0">
                          <a:effectLst/>
                          <a:latin typeface="Calisto MT" panose="02040603050505030304" pitchFamily="18" charset="0"/>
                        </a:rPr>
                        <a:t>99.03</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1"/>
                    </a:solidFill>
                  </a:tcPr>
                </a:tc>
                <a:tc>
                  <a:txBody>
                    <a:bodyPr/>
                    <a:lstStyle/>
                    <a:p>
                      <a:pPr algn="ctr" fontAlgn="b"/>
                      <a:r>
                        <a:rPr lang="en-IN" sz="1600" u="none" strike="noStrike" dirty="0">
                          <a:effectLst/>
                          <a:latin typeface="Calisto MT" panose="02040603050505030304" pitchFamily="18" charset="0"/>
                        </a:rPr>
                        <a:t>98.63</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1"/>
                    </a:solidFill>
                  </a:tcPr>
                </a:tc>
                <a:tc>
                  <a:txBody>
                    <a:bodyPr/>
                    <a:lstStyle/>
                    <a:p>
                      <a:pPr algn="ctr" fontAlgn="b"/>
                      <a:r>
                        <a:rPr lang="en-IN" sz="1600" u="none" strike="noStrike" dirty="0">
                          <a:effectLst/>
                          <a:latin typeface="Calisto MT" panose="02040603050505030304" pitchFamily="18" charset="0"/>
                        </a:rPr>
                        <a:t>100.80</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1"/>
                    </a:solidFill>
                  </a:tcPr>
                </a:tc>
                <a:tc>
                  <a:txBody>
                    <a:bodyPr/>
                    <a:lstStyle/>
                    <a:p>
                      <a:pPr algn="ctr" fontAlgn="b"/>
                      <a:r>
                        <a:rPr lang="en-IN" sz="1600" u="none" strike="noStrike" dirty="0">
                          <a:effectLst/>
                          <a:latin typeface="Calisto MT" panose="02040603050505030304" pitchFamily="18" charset="0"/>
                        </a:rPr>
                        <a:t>104.91</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1"/>
                    </a:solidFill>
                  </a:tcPr>
                </a:tc>
                <a:tc>
                  <a:txBody>
                    <a:bodyPr/>
                    <a:lstStyle/>
                    <a:p>
                      <a:pPr algn="ctr" fontAlgn="b"/>
                      <a:r>
                        <a:rPr lang="en-IN" sz="1600" u="none" strike="noStrike" dirty="0">
                          <a:effectLst/>
                          <a:latin typeface="Calisto MT" panose="02040603050505030304" pitchFamily="18" charset="0"/>
                        </a:rPr>
                        <a:t>99.49</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1"/>
                    </a:solidFill>
                  </a:tcPr>
                </a:tc>
                <a:tc>
                  <a:txBody>
                    <a:bodyPr/>
                    <a:lstStyle/>
                    <a:p>
                      <a:pPr algn="ctr" fontAlgn="b"/>
                      <a:r>
                        <a:rPr lang="en-IN" sz="1600" u="none" strike="noStrike" dirty="0">
                          <a:effectLst/>
                          <a:latin typeface="Calisto MT" panose="02040603050505030304" pitchFamily="18" charset="0"/>
                        </a:rPr>
                        <a:t>100.00%</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1"/>
                    </a:solidFill>
                  </a:tcPr>
                </a:tc>
                <a:extLst>
                  <a:ext uri="{0D108BD9-81ED-4DB2-BD59-A6C34878D82A}">
                    <a16:rowId xmlns:a16="http://schemas.microsoft.com/office/drawing/2014/main" val="312640755"/>
                  </a:ext>
                </a:extLst>
              </a:tr>
            </a:tbl>
          </a:graphicData>
        </a:graphic>
      </p:graphicFrame>
      <p:sp>
        <p:nvSpPr>
          <p:cNvPr id="2" name="Rectangle 1">
            <a:extLst>
              <a:ext uri="{FF2B5EF4-FFF2-40B4-BE49-F238E27FC236}">
                <a16:creationId xmlns:a16="http://schemas.microsoft.com/office/drawing/2014/main" id="{FDC57838-824D-19AD-8283-89615413FA6A}"/>
              </a:ext>
            </a:extLst>
          </p:cNvPr>
          <p:cNvSpPr/>
          <p:nvPr/>
        </p:nvSpPr>
        <p:spPr>
          <a:xfrm>
            <a:off x="11205409" y="1540040"/>
            <a:ext cx="906380" cy="7058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55%</a:t>
            </a:r>
            <a:endParaRPr lang="en-IN" dirty="0"/>
          </a:p>
        </p:txBody>
      </p:sp>
    </p:spTree>
    <p:extLst>
      <p:ext uri="{BB962C8B-B14F-4D97-AF65-F5344CB8AC3E}">
        <p14:creationId xmlns:p14="http://schemas.microsoft.com/office/powerpoint/2010/main" val="3625581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EF62-327C-D18A-A763-8D7D9DD7E09E}"/>
            </a:ext>
          </a:extLst>
        </p:cNvPr>
        <p:cNvGrpSpPr/>
        <p:nvPr/>
      </p:nvGrpSpPr>
      <p:grpSpPr>
        <a:xfrm>
          <a:off x="0" y="0"/>
          <a:ext cx="0" cy="0"/>
          <a:chOff x="0" y="0"/>
          <a:chExt cx="0" cy="0"/>
        </a:xfrm>
      </p:grpSpPr>
      <p:sp>
        <p:nvSpPr>
          <p:cNvPr id="26626" name="Title 1">
            <a:extLst>
              <a:ext uri="{FF2B5EF4-FFF2-40B4-BE49-F238E27FC236}">
                <a16:creationId xmlns:a16="http://schemas.microsoft.com/office/drawing/2014/main" id="{03BCCEE6-22C0-6DCB-718D-AA9751B8B524}"/>
              </a:ext>
            </a:extLst>
          </p:cNvPr>
          <p:cNvSpPr>
            <a:spLocks noGrp="1" noChangeArrowheads="1"/>
          </p:cNvSpPr>
          <p:nvPr>
            <p:ph type="title"/>
          </p:nvPr>
        </p:nvSpPr>
        <p:spPr>
          <a:xfrm>
            <a:off x="1689100" y="206295"/>
            <a:ext cx="8813800" cy="601597"/>
          </a:xfrm>
        </p:spPr>
        <p:txBody>
          <a:bodyPr>
            <a:normAutofit/>
          </a:bodyPr>
          <a:lstStyle/>
          <a:p>
            <a:pPr algn="ctr"/>
            <a:r>
              <a:rPr lang="en-US" altLang="en-US" sz="2800" b="1" dirty="0">
                <a:solidFill>
                  <a:srgbClr val="C00000"/>
                </a:solidFill>
                <a:latin typeface="Calisto MT" panose="02040603050505030304" pitchFamily="18" charset="0"/>
              </a:rPr>
              <a:t>Global Coffee Exports-by type</a:t>
            </a:r>
          </a:p>
        </p:txBody>
      </p:sp>
      <p:sp>
        <p:nvSpPr>
          <p:cNvPr id="4" name="TextBox 3">
            <a:extLst>
              <a:ext uri="{FF2B5EF4-FFF2-40B4-BE49-F238E27FC236}">
                <a16:creationId xmlns:a16="http://schemas.microsoft.com/office/drawing/2014/main" id="{F6C9618D-B298-8A0D-38A3-55E800D3A40C}"/>
              </a:ext>
            </a:extLst>
          </p:cNvPr>
          <p:cNvSpPr txBox="1"/>
          <p:nvPr/>
        </p:nvSpPr>
        <p:spPr>
          <a:xfrm>
            <a:off x="401053" y="6282373"/>
            <a:ext cx="5566610" cy="369332"/>
          </a:xfrm>
          <a:prstGeom prst="rect">
            <a:avLst/>
          </a:prstGeom>
          <a:noFill/>
        </p:spPr>
        <p:txBody>
          <a:bodyPr wrap="square" rtlCol="0">
            <a:spAutoFit/>
          </a:bodyPr>
          <a:lstStyle/>
          <a:p>
            <a:r>
              <a:rPr lang="en-US" dirty="0"/>
              <a:t>Source: USDA     Note: * projections for 2024/25</a:t>
            </a:r>
            <a:endParaRPr lang="en-IN" dirty="0"/>
          </a:p>
        </p:txBody>
      </p:sp>
      <p:graphicFrame>
        <p:nvGraphicFramePr>
          <p:cNvPr id="2" name="Chart 1">
            <a:extLst>
              <a:ext uri="{FF2B5EF4-FFF2-40B4-BE49-F238E27FC236}">
                <a16:creationId xmlns:a16="http://schemas.microsoft.com/office/drawing/2014/main" id="{1F85F59E-F2DF-1113-B796-3EC32D223D6D}"/>
              </a:ext>
            </a:extLst>
          </p:cNvPr>
          <p:cNvGraphicFramePr>
            <a:graphicFrameLocks/>
          </p:cNvGraphicFramePr>
          <p:nvPr>
            <p:extLst>
              <p:ext uri="{D42A27DB-BD31-4B8C-83A1-F6EECF244321}">
                <p14:modId xmlns:p14="http://schemas.microsoft.com/office/powerpoint/2010/main" val="1465546395"/>
              </p:ext>
            </p:extLst>
          </p:nvPr>
        </p:nvGraphicFramePr>
        <p:xfrm>
          <a:off x="689811" y="839974"/>
          <a:ext cx="10700083" cy="517581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1">
            <a:extLst>
              <a:ext uri="{FF2B5EF4-FFF2-40B4-BE49-F238E27FC236}">
                <a16:creationId xmlns:a16="http://schemas.microsoft.com/office/drawing/2014/main" id="{F9730EFA-FCCF-87C0-B6B4-899B11F94893}"/>
              </a:ext>
            </a:extLst>
          </p:cNvPr>
          <p:cNvSpPr txBox="1"/>
          <p:nvPr/>
        </p:nvSpPr>
        <p:spPr>
          <a:xfrm>
            <a:off x="2245895" y="4395537"/>
            <a:ext cx="625642" cy="35292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a:solidFill>
                  <a:schemeClr val="bg1"/>
                </a:solidFill>
                <a:latin typeface="Calisto MT" panose="02040603050505030304" pitchFamily="18" charset="0"/>
              </a:rPr>
              <a:t>38</a:t>
            </a:r>
            <a:r>
              <a:rPr lang="en-US" sz="1500" kern="1200" dirty="0">
                <a:solidFill>
                  <a:schemeClr val="bg1"/>
                </a:solidFill>
                <a:latin typeface="Calisto MT" panose="02040603050505030304" pitchFamily="18" charset="0"/>
              </a:rPr>
              <a:t>%</a:t>
            </a:r>
            <a:endParaRPr lang="en-IN" sz="1500" kern="1200" dirty="0">
              <a:solidFill>
                <a:schemeClr val="bg1"/>
              </a:solidFill>
              <a:latin typeface="Calisto MT" panose="02040603050505030304" pitchFamily="18" charset="0"/>
            </a:endParaRPr>
          </a:p>
        </p:txBody>
      </p:sp>
      <p:sp>
        <p:nvSpPr>
          <p:cNvPr id="7" name="TextBox 1">
            <a:extLst>
              <a:ext uri="{FF2B5EF4-FFF2-40B4-BE49-F238E27FC236}">
                <a16:creationId xmlns:a16="http://schemas.microsoft.com/office/drawing/2014/main" id="{F9730EFA-FCCF-87C0-B6B4-899B11F94893}"/>
              </a:ext>
            </a:extLst>
          </p:cNvPr>
          <p:cNvSpPr txBox="1"/>
          <p:nvPr/>
        </p:nvSpPr>
        <p:spPr>
          <a:xfrm>
            <a:off x="4146884" y="4219074"/>
            <a:ext cx="561474" cy="35292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kern="1200" dirty="0">
                <a:solidFill>
                  <a:schemeClr val="bg1"/>
                </a:solidFill>
                <a:latin typeface="Calisto MT" panose="02040603050505030304" pitchFamily="18" charset="0"/>
              </a:rPr>
              <a:t>62%</a:t>
            </a:r>
            <a:endParaRPr lang="en-IN" sz="1500" kern="1200" dirty="0">
              <a:solidFill>
                <a:schemeClr val="bg1"/>
              </a:solidFill>
              <a:latin typeface="Calisto MT" panose="02040603050505030304" pitchFamily="18" charset="0"/>
            </a:endParaRPr>
          </a:p>
        </p:txBody>
      </p:sp>
      <p:sp>
        <p:nvSpPr>
          <p:cNvPr id="8" name="TextBox 1">
            <a:extLst>
              <a:ext uri="{FF2B5EF4-FFF2-40B4-BE49-F238E27FC236}">
                <a16:creationId xmlns:a16="http://schemas.microsoft.com/office/drawing/2014/main" id="{DBA0B36F-F358-A165-A862-D22959B14588}"/>
              </a:ext>
            </a:extLst>
          </p:cNvPr>
          <p:cNvSpPr txBox="1"/>
          <p:nvPr/>
        </p:nvSpPr>
        <p:spPr>
          <a:xfrm>
            <a:off x="4708358" y="4267198"/>
            <a:ext cx="625642" cy="35292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a:solidFill>
                  <a:schemeClr val="bg1"/>
                </a:solidFill>
                <a:latin typeface="Calisto MT" panose="02040603050505030304" pitchFamily="18" charset="0"/>
              </a:rPr>
              <a:t>38</a:t>
            </a:r>
            <a:r>
              <a:rPr lang="en-US" sz="1500" kern="1200" dirty="0">
                <a:solidFill>
                  <a:schemeClr val="bg1"/>
                </a:solidFill>
                <a:latin typeface="Calisto MT" panose="02040603050505030304" pitchFamily="18" charset="0"/>
              </a:rPr>
              <a:t>%</a:t>
            </a:r>
            <a:endParaRPr lang="en-IN" sz="1500" kern="1200" dirty="0">
              <a:solidFill>
                <a:schemeClr val="bg1"/>
              </a:solidFill>
              <a:latin typeface="Calisto MT" panose="02040603050505030304" pitchFamily="18" charset="0"/>
            </a:endParaRPr>
          </a:p>
        </p:txBody>
      </p:sp>
      <p:sp>
        <p:nvSpPr>
          <p:cNvPr id="10" name="TextBox 1">
            <a:extLst>
              <a:ext uri="{FF2B5EF4-FFF2-40B4-BE49-F238E27FC236}">
                <a16:creationId xmlns:a16="http://schemas.microsoft.com/office/drawing/2014/main" id="{37FFBB9E-3850-EC4F-8C72-7463C8032D51}"/>
              </a:ext>
            </a:extLst>
          </p:cNvPr>
          <p:cNvSpPr txBox="1"/>
          <p:nvPr/>
        </p:nvSpPr>
        <p:spPr>
          <a:xfrm>
            <a:off x="6705600" y="4267198"/>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kern="1200" dirty="0">
                <a:solidFill>
                  <a:schemeClr val="bg1"/>
                </a:solidFill>
                <a:latin typeface="Calisto MT" panose="02040603050505030304" pitchFamily="18" charset="0"/>
              </a:rPr>
              <a:t>60%</a:t>
            </a:r>
            <a:endParaRPr lang="en-IN" sz="1400" kern="1200" dirty="0">
              <a:solidFill>
                <a:schemeClr val="bg1"/>
              </a:solidFill>
              <a:latin typeface="Calisto MT" panose="02040603050505030304" pitchFamily="18" charset="0"/>
            </a:endParaRPr>
          </a:p>
        </p:txBody>
      </p:sp>
      <p:sp>
        <p:nvSpPr>
          <p:cNvPr id="11" name="TextBox 1">
            <a:extLst>
              <a:ext uri="{FF2B5EF4-FFF2-40B4-BE49-F238E27FC236}">
                <a16:creationId xmlns:a16="http://schemas.microsoft.com/office/drawing/2014/main" id="{9377F400-9745-69A5-6919-51E6E26F16C4}"/>
              </a:ext>
            </a:extLst>
          </p:cNvPr>
          <p:cNvSpPr txBox="1"/>
          <p:nvPr/>
        </p:nvSpPr>
        <p:spPr>
          <a:xfrm>
            <a:off x="7267074" y="4299280"/>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a:solidFill>
                  <a:schemeClr val="bg1"/>
                </a:solidFill>
                <a:latin typeface="Calisto MT" panose="02040603050505030304" pitchFamily="18" charset="0"/>
              </a:rPr>
              <a:t>4</a:t>
            </a:r>
            <a:r>
              <a:rPr lang="en-US" sz="1400" kern="1200" dirty="0">
                <a:solidFill>
                  <a:schemeClr val="bg1"/>
                </a:solidFill>
                <a:latin typeface="Calisto MT" panose="02040603050505030304" pitchFamily="18" charset="0"/>
              </a:rPr>
              <a:t>0%</a:t>
            </a:r>
            <a:endParaRPr lang="en-IN" sz="1400" kern="1200" dirty="0">
              <a:solidFill>
                <a:schemeClr val="bg1"/>
              </a:solidFill>
              <a:latin typeface="Calisto MT" panose="02040603050505030304" pitchFamily="18" charset="0"/>
            </a:endParaRPr>
          </a:p>
        </p:txBody>
      </p:sp>
      <p:sp>
        <p:nvSpPr>
          <p:cNvPr id="12" name="TextBox 1">
            <a:extLst>
              <a:ext uri="{FF2B5EF4-FFF2-40B4-BE49-F238E27FC236}">
                <a16:creationId xmlns:a16="http://schemas.microsoft.com/office/drawing/2014/main" id="{4B9621C7-E0C5-0809-ACEF-57851BB35154}"/>
              </a:ext>
            </a:extLst>
          </p:cNvPr>
          <p:cNvSpPr txBox="1"/>
          <p:nvPr/>
        </p:nvSpPr>
        <p:spPr>
          <a:xfrm>
            <a:off x="9168063" y="4267198"/>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kern="1200" dirty="0">
                <a:solidFill>
                  <a:schemeClr val="bg1"/>
                </a:solidFill>
                <a:latin typeface="Calisto MT" panose="02040603050505030304" pitchFamily="18" charset="0"/>
              </a:rPr>
              <a:t>6</a:t>
            </a:r>
            <a:r>
              <a:rPr lang="en-US" sz="1400" dirty="0">
                <a:solidFill>
                  <a:schemeClr val="bg1"/>
                </a:solidFill>
                <a:latin typeface="Calisto MT" panose="02040603050505030304" pitchFamily="18" charset="0"/>
              </a:rPr>
              <a:t>2</a:t>
            </a:r>
            <a:r>
              <a:rPr lang="en-US" sz="1400" kern="1200" dirty="0">
                <a:solidFill>
                  <a:schemeClr val="bg1"/>
                </a:solidFill>
                <a:latin typeface="Calisto MT" panose="02040603050505030304" pitchFamily="18" charset="0"/>
              </a:rPr>
              <a:t>%</a:t>
            </a:r>
            <a:endParaRPr lang="en-IN" sz="1400" kern="1200" dirty="0">
              <a:solidFill>
                <a:schemeClr val="bg1"/>
              </a:solidFill>
              <a:latin typeface="Calisto MT" panose="02040603050505030304" pitchFamily="18" charset="0"/>
            </a:endParaRPr>
          </a:p>
        </p:txBody>
      </p:sp>
      <p:sp>
        <p:nvSpPr>
          <p:cNvPr id="13" name="TextBox 1">
            <a:extLst>
              <a:ext uri="{FF2B5EF4-FFF2-40B4-BE49-F238E27FC236}">
                <a16:creationId xmlns:a16="http://schemas.microsoft.com/office/drawing/2014/main" id="{5A0EDC01-A4B6-BB25-2EA4-9DD641CCFCC6}"/>
              </a:ext>
            </a:extLst>
          </p:cNvPr>
          <p:cNvSpPr txBox="1"/>
          <p:nvPr/>
        </p:nvSpPr>
        <p:spPr>
          <a:xfrm>
            <a:off x="9729537" y="4299280"/>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a:solidFill>
                  <a:schemeClr val="bg1"/>
                </a:solidFill>
                <a:latin typeface="Calisto MT" panose="02040603050505030304" pitchFamily="18" charset="0"/>
              </a:rPr>
              <a:t>38</a:t>
            </a:r>
            <a:r>
              <a:rPr lang="en-US" sz="1400" kern="1200" dirty="0">
                <a:solidFill>
                  <a:schemeClr val="bg1"/>
                </a:solidFill>
                <a:latin typeface="Calisto MT" panose="02040603050505030304" pitchFamily="18" charset="0"/>
              </a:rPr>
              <a:t>%</a:t>
            </a:r>
            <a:endParaRPr lang="en-IN" sz="1400" kern="1200" dirty="0">
              <a:solidFill>
                <a:schemeClr val="bg1"/>
              </a:solidFill>
              <a:latin typeface="Calisto MT" panose="02040603050505030304" pitchFamily="18" charset="0"/>
            </a:endParaRPr>
          </a:p>
        </p:txBody>
      </p:sp>
    </p:spTree>
    <p:extLst>
      <p:ext uri="{BB962C8B-B14F-4D97-AF65-F5344CB8AC3E}">
        <p14:creationId xmlns:p14="http://schemas.microsoft.com/office/powerpoint/2010/main" val="2668267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CB512-88C7-C6F6-5884-C13795A7803A}"/>
            </a:ext>
          </a:extLst>
        </p:cNvPr>
        <p:cNvGrpSpPr/>
        <p:nvPr/>
      </p:nvGrpSpPr>
      <p:grpSpPr>
        <a:xfrm>
          <a:off x="0" y="0"/>
          <a:ext cx="0" cy="0"/>
          <a:chOff x="0" y="0"/>
          <a:chExt cx="0" cy="0"/>
        </a:xfrm>
      </p:grpSpPr>
      <p:sp>
        <p:nvSpPr>
          <p:cNvPr id="26626" name="Title 1">
            <a:extLst>
              <a:ext uri="{FF2B5EF4-FFF2-40B4-BE49-F238E27FC236}">
                <a16:creationId xmlns:a16="http://schemas.microsoft.com/office/drawing/2014/main" id="{49CC88D6-C47B-0B79-FFCE-4185515F256C}"/>
              </a:ext>
            </a:extLst>
          </p:cNvPr>
          <p:cNvSpPr>
            <a:spLocks noGrp="1" noChangeArrowheads="1"/>
          </p:cNvSpPr>
          <p:nvPr>
            <p:ph type="title"/>
          </p:nvPr>
        </p:nvSpPr>
        <p:spPr>
          <a:xfrm>
            <a:off x="1689100" y="206295"/>
            <a:ext cx="8813800" cy="601597"/>
          </a:xfrm>
        </p:spPr>
        <p:txBody>
          <a:bodyPr>
            <a:normAutofit/>
          </a:bodyPr>
          <a:lstStyle/>
          <a:p>
            <a:pPr algn="ctr"/>
            <a:r>
              <a:rPr lang="en-US" altLang="en-US" sz="2800" b="1" dirty="0">
                <a:solidFill>
                  <a:srgbClr val="C00000"/>
                </a:solidFill>
                <a:latin typeface="Calisto MT" panose="02040603050505030304" pitchFamily="18" charset="0"/>
              </a:rPr>
              <a:t>Top 10 Coffee Exporting Countries </a:t>
            </a:r>
          </a:p>
        </p:txBody>
      </p:sp>
      <p:sp>
        <p:nvSpPr>
          <p:cNvPr id="4" name="TextBox 3">
            <a:extLst>
              <a:ext uri="{FF2B5EF4-FFF2-40B4-BE49-F238E27FC236}">
                <a16:creationId xmlns:a16="http://schemas.microsoft.com/office/drawing/2014/main" id="{D05B5666-17A3-8D24-C18C-812D1A41892C}"/>
              </a:ext>
            </a:extLst>
          </p:cNvPr>
          <p:cNvSpPr txBox="1"/>
          <p:nvPr/>
        </p:nvSpPr>
        <p:spPr>
          <a:xfrm>
            <a:off x="401053" y="6282373"/>
            <a:ext cx="5566610" cy="369332"/>
          </a:xfrm>
          <a:prstGeom prst="rect">
            <a:avLst/>
          </a:prstGeom>
          <a:noFill/>
        </p:spPr>
        <p:txBody>
          <a:bodyPr wrap="square" rtlCol="0">
            <a:spAutoFit/>
          </a:bodyPr>
          <a:lstStyle/>
          <a:p>
            <a:r>
              <a:rPr lang="en-US" dirty="0"/>
              <a:t>Source: ICO     Note: * estimates for 2024/25</a:t>
            </a:r>
            <a:endParaRPr lang="en-IN" dirty="0"/>
          </a:p>
        </p:txBody>
      </p:sp>
      <p:sp>
        <p:nvSpPr>
          <p:cNvPr id="5" name="TextBox 1">
            <a:extLst>
              <a:ext uri="{FF2B5EF4-FFF2-40B4-BE49-F238E27FC236}">
                <a16:creationId xmlns:a16="http://schemas.microsoft.com/office/drawing/2014/main" id="{BD3FD2A4-4217-88A1-C565-6B68EE4F4D26}"/>
              </a:ext>
            </a:extLst>
          </p:cNvPr>
          <p:cNvSpPr txBox="1"/>
          <p:nvPr/>
        </p:nvSpPr>
        <p:spPr>
          <a:xfrm>
            <a:off x="2245895" y="4395537"/>
            <a:ext cx="625642" cy="35292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a:solidFill>
                  <a:schemeClr val="bg1"/>
                </a:solidFill>
                <a:latin typeface="Calisto MT" panose="02040603050505030304" pitchFamily="18" charset="0"/>
              </a:rPr>
              <a:t>38</a:t>
            </a:r>
            <a:r>
              <a:rPr lang="en-US" sz="1500" kern="1200" dirty="0">
                <a:solidFill>
                  <a:schemeClr val="bg1"/>
                </a:solidFill>
                <a:latin typeface="Calisto MT" panose="02040603050505030304" pitchFamily="18" charset="0"/>
              </a:rPr>
              <a:t>%</a:t>
            </a:r>
            <a:endParaRPr lang="en-IN" sz="1500" kern="1200" dirty="0">
              <a:solidFill>
                <a:schemeClr val="bg1"/>
              </a:solidFill>
              <a:latin typeface="Calisto MT" panose="02040603050505030304" pitchFamily="18" charset="0"/>
            </a:endParaRPr>
          </a:p>
        </p:txBody>
      </p:sp>
      <p:sp>
        <p:nvSpPr>
          <p:cNvPr id="7" name="TextBox 1">
            <a:extLst>
              <a:ext uri="{FF2B5EF4-FFF2-40B4-BE49-F238E27FC236}">
                <a16:creationId xmlns:a16="http://schemas.microsoft.com/office/drawing/2014/main" id="{6DE799EE-BEA5-CF19-065F-293F0D1AC4E8}"/>
              </a:ext>
            </a:extLst>
          </p:cNvPr>
          <p:cNvSpPr txBox="1"/>
          <p:nvPr/>
        </p:nvSpPr>
        <p:spPr>
          <a:xfrm>
            <a:off x="4146884" y="4219074"/>
            <a:ext cx="561474" cy="35292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kern="1200" dirty="0">
                <a:solidFill>
                  <a:schemeClr val="bg1"/>
                </a:solidFill>
                <a:latin typeface="Calisto MT" panose="02040603050505030304" pitchFamily="18" charset="0"/>
              </a:rPr>
              <a:t>62%</a:t>
            </a:r>
            <a:endParaRPr lang="en-IN" sz="1500" kern="1200" dirty="0">
              <a:solidFill>
                <a:schemeClr val="bg1"/>
              </a:solidFill>
              <a:latin typeface="Calisto MT" panose="02040603050505030304" pitchFamily="18" charset="0"/>
            </a:endParaRPr>
          </a:p>
        </p:txBody>
      </p:sp>
      <p:sp>
        <p:nvSpPr>
          <p:cNvPr id="8" name="TextBox 1">
            <a:extLst>
              <a:ext uri="{FF2B5EF4-FFF2-40B4-BE49-F238E27FC236}">
                <a16:creationId xmlns:a16="http://schemas.microsoft.com/office/drawing/2014/main" id="{7C1F203A-E541-1778-3732-9DE835C87C7D}"/>
              </a:ext>
            </a:extLst>
          </p:cNvPr>
          <p:cNvSpPr txBox="1"/>
          <p:nvPr/>
        </p:nvSpPr>
        <p:spPr>
          <a:xfrm>
            <a:off x="4708358" y="4267198"/>
            <a:ext cx="625642" cy="35292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a:solidFill>
                  <a:schemeClr val="bg1"/>
                </a:solidFill>
                <a:latin typeface="Calisto MT" panose="02040603050505030304" pitchFamily="18" charset="0"/>
              </a:rPr>
              <a:t>38</a:t>
            </a:r>
            <a:r>
              <a:rPr lang="en-US" sz="1500" kern="1200" dirty="0">
                <a:solidFill>
                  <a:schemeClr val="bg1"/>
                </a:solidFill>
                <a:latin typeface="Calisto MT" panose="02040603050505030304" pitchFamily="18" charset="0"/>
              </a:rPr>
              <a:t>%</a:t>
            </a:r>
            <a:endParaRPr lang="en-IN" sz="1500" kern="1200" dirty="0">
              <a:solidFill>
                <a:schemeClr val="bg1"/>
              </a:solidFill>
              <a:latin typeface="Calisto MT" panose="02040603050505030304" pitchFamily="18" charset="0"/>
            </a:endParaRPr>
          </a:p>
        </p:txBody>
      </p:sp>
      <p:sp>
        <p:nvSpPr>
          <p:cNvPr id="10" name="TextBox 1">
            <a:extLst>
              <a:ext uri="{FF2B5EF4-FFF2-40B4-BE49-F238E27FC236}">
                <a16:creationId xmlns:a16="http://schemas.microsoft.com/office/drawing/2014/main" id="{B07FEAF0-DE82-CAFB-B84A-8EE9BBE10DA2}"/>
              </a:ext>
            </a:extLst>
          </p:cNvPr>
          <p:cNvSpPr txBox="1"/>
          <p:nvPr/>
        </p:nvSpPr>
        <p:spPr>
          <a:xfrm>
            <a:off x="6705600" y="4267198"/>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kern="1200" dirty="0">
                <a:solidFill>
                  <a:schemeClr val="bg1"/>
                </a:solidFill>
                <a:latin typeface="Calisto MT" panose="02040603050505030304" pitchFamily="18" charset="0"/>
              </a:rPr>
              <a:t>60%</a:t>
            </a:r>
            <a:endParaRPr lang="en-IN" sz="1400" kern="1200" dirty="0">
              <a:solidFill>
                <a:schemeClr val="bg1"/>
              </a:solidFill>
              <a:latin typeface="Calisto MT" panose="02040603050505030304" pitchFamily="18" charset="0"/>
            </a:endParaRPr>
          </a:p>
        </p:txBody>
      </p:sp>
      <p:sp>
        <p:nvSpPr>
          <p:cNvPr id="11" name="TextBox 1">
            <a:extLst>
              <a:ext uri="{FF2B5EF4-FFF2-40B4-BE49-F238E27FC236}">
                <a16:creationId xmlns:a16="http://schemas.microsoft.com/office/drawing/2014/main" id="{5881468E-25E6-E5FF-136C-E78CE3F91D30}"/>
              </a:ext>
            </a:extLst>
          </p:cNvPr>
          <p:cNvSpPr txBox="1"/>
          <p:nvPr/>
        </p:nvSpPr>
        <p:spPr>
          <a:xfrm>
            <a:off x="7267074" y="4299280"/>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a:solidFill>
                  <a:schemeClr val="bg1"/>
                </a:solidFill>
                <a:latin typeface="Calisto MT" panose="02040603050505030304" pitchFamily="18" charset="0"/>
              </a:rPr>
              <a:t>4</a:t>
            </a:r>
            <a:r>
              <a:rPr lang="en-US" sz="1400" kern="1200" dirty="0">
                <a:solidFill>
                  <a:schemeClr val="bg1"/>
                </a:solidFill>
                <a:latin typeface="Calisto MT" panose="02040603050505030304" pitchFamily="18" charset="0"/>
              </a:rPr>
              <a:t>0%</a:t>
            </a:r>
            <a:endParaRPr lang="en-IN" sz="1400" kern="1200" dirty="0">
              <a:solidFill>
                <a:schemeClr val="bg1"/>
              </a:solidFill>
              <a:latin typeface="Calisto MT" panose="02040603050505030304" pitchFamily="18" charset="0"/>
            </a:endParaRPr>
          </a:p>
        </p:txBody>
      </p:sp>
      <p:sp>
        <p:nvSpPr>
          <p:cNvPr id="12" name="TextBox 1">
            <a:extLst>
              <a:ext uri="{FF2B5EF4-FFF2-40B4-BE49-F238E27FC236}">
                <a16:creationId xmlns:a16="http://schemas.microsoft.com/office/drawing/2014/main" id="{B7553411-DE09-406E-41C3-958E6B0CEAAE}"/>
              </a:ext>
            </a:extLst>
          </p:cNvPr>
          <p:cNvSpPr txBox="1"/>
          <p:nvPr/>
        </p:nvSpPr>
        <p:spPr>
          <a:xfrm>
            <a:off x="9168063" y="4267198"/>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kern="1200" dirty="0">
                <a:solidFill>
                  <a:schemeClr val="bg1"/>
                </a:solidFill>
                <a:latin typeface="Calisto MT" panose="02040603050505030304" pitchFamily="18" charset="0"/>
              </a:rPr>
              <a:t>6</a:t>
            </a:r>
            <a:r>
              <a:rPr lang="en-US" sz="1400" dirty="0">
                <a:solidFill>
                  <a:schemeClr val="bg1"/>
                </a:solidFill>
                <a:latin typeface="Calisto MT" panose="02040603050505030304" pitchFamily="18" charset="0"/>
              </a:rPr>
              <a:t>2</a:t>
            </a:r>
            <a:r>
              <a:rPr lang="en-US" sz="1400" kern="1200" dirty="0">
                <a:solidFill>
                  <a:schemeClr val="bg1"/>
                </a:solidFill>
                <a:latin typeface="Calisto MT" panose="02040603050505030304" pitchFamily="18" charset="0"/>
              </a:rPr>
              <a:t>%</a:t>
            </a:r>
            <a:endParaRPr lang="en-IN" sz="1400" kern="1200" dirty="0">
              <a:solidFill>
                <a:schemeClr val="bg1"/>
              </a:solidFill>
              <a:latin typeface="Calisto MT" panose="02040603050505030304" pitchFamily="18" charset="0"/>
            </a:endParaRPr>
          </a:p>
        </p:txBody>
      </p:sp>
      <p:sp>
        <p:nvSpPr>
          <p:cNvPr id="13" name="TextBox 1">
            <a:extLst>
              <a:ext uri="{FF2B5EF4-FFF2-40B4-BE49-F238E27FC236}">
                <a16:creationId xmlns:a16="http://schemas.microsoft.com/office/drawing/2014/main" id="{CA63A6F1-0C38-AC51-5B93-D95CBF92D415}"/>
              </a:ext>
            </a:extLst>
          </p:cNvPr>
          <p:cNvSpPr txBox="1"/>
          <p:nvPr/>
        </p:nvSpPr>
        <p:spPr>
          <a:xfrm>
            <a:off x="9729537" y="4299280"/>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a:solidFill>
                  <a:schemeClr val="bg1"/>
                </a:solidFill>
                <a:latin typeface="Calisto MT" panose="02040603050505030304" pitchFamily="18" charset="0"/>
              </a:rPr>
              <a:t>38</a:t>
            </a:r>
            <a:r>
              <a:rPr lang="en-US" sz="1400" kern="1200" dirty="0">
                <a:solidFill>
                  <a:schemeClr val="bg1"/>
                </a:solidFill>
                <a:latin typeface="Calisto MT" panose="02040603050505030304" pitchFamily="18" charset="0"/>
              </a:rPr>
              <a:t>%</a:t>
            </a:r>
            <a:endParaRPr lang="en-IN" sz="1400" kern="1200" dirty="0">
              <a:solidFill>
                <a:schemeClr val="bg1"/>
              </a:solidFill>
              <a:latin typeface="Calisto MT" panose="02040603050505030304" pitchFamily="18" charset="0"/>
            </a:endParaRPr>
          </a:p>
        </p:txBody>
      </p:sp>
      <p:graphicFrame>
        <p:nvGraphicFramePr>
          <p:cNvPr id="3" name="Table 2">
            <a:extLst>
              <a:ext uri="{FF2B5EF4-FFF2-40B4-BE49-F238E27FC236}">
                <a16:creationId xmlns:a16="http://schemas.microsoft.com/office/drawing/2014/main" id="{248A4FE7-3183-9DBA-ED60-B2F8DC430AEA}"/>
              </a:ext>
            </a:extLst>
          </p:cNvPr>
          <p:cNvGraphicFramePr>
            <a:graphicFrameLocks noGrp="1"/>
          </p:cNvGraphicFramePr>
          <p:nvPr>
            <p:extLst>
              <p:ext uri="{D42A27DB-BD31-4B8C-83A1-F6EECF244321}">
                <p14:modId xmlns:p14="http://schemas.microsoft.com/office/powerpoint/2010/main" val="4258693787"/>
              </p:ext>
            </p:extLst>
          </p:nvPr>
        </p:nvGraphicFramePr>
        <p:xfrm>
          <a:off x="160421" y="982434"/>
          <a:ext cx="10619874" cy="4893132"/>
        </p:xfrm>
        <a:graphic>
          <a:graphicData uri="http://schemas.openxmlformats.org/drawingml/2006/table">
            <a:tbl>
              <a:tblPr>
                <a:tableStyleId>{616DA210-FB5B-4158-B5E0-FEB733F419BA}</a:tableStyleId>
              </a:tblPr>
              <a:tblGrid>
                <a:gridCol w="1878584">
                  <a:extLst>
                    <a:ext uri="{9D8B030D-6E8A-4147-A177-3AD203B41FA5}">
                      <a16:colId xmlns:a16="http://schemas.microsoft.com/office/drawing/2014/main" val="3820154695"/>
                    </a:ext>
                  </a:extLst>
                </a:gridCol>
                <a:gridCol w="1479385">
                  <a:extLst>
                    <a:ext uri="{9D8B030D-6E8A-4147-A177-3AD203B41FA5}">
                      <a16:colId xmlns:a16="http://schemas.microsoft.com/office/drawing/2014/main" val="355446739"/>
                    </a:ext>
                  </a:extLst>
                </a:gridCol>
                <a:gridCol w="1127151">
                  <a:extLst>
                    <a:ext uri="{9D8B030D-6E8A-4147-A177-3AD203B41FA5}">
                      <a16:colId xmlns:a16="http://schemas.microsoft.com/office/drawing/2014/main" val="514545043"/>
                    </a:ext>
                  </a:extLst>
                </a:gridCol>
                <a:gridCol w="1127151">
                  <a:extLst>
                    <a:ext uri="{9D8B030D-6E8A-4147-A177-3AD203B41FA5}">
                      <a16:colId xmlns:a16="http://schemas.microsoft.com/office/drawing/2014/main" val="3504120804"/>
                    </a:ext>
                  </a:extLst>
                </a:gridCol>
                <a:gridCol w="1408939">
                  <a:extLst>
                    <a:ext uri="{9D8B030D-6E8A-4147-A177-3AD203B41FA5}">
                      <a16:colId xmlns:a16="http://schemas.microsoft.com/office/drawing/2014/main" val="1840555465"/>
                    </a:ext>
                  </a:extLst>
                </a:gridCol>
                <a:gridCol w="1855102">
                  <a:extLst>
                    <a:ext uri="{9D8B030D-6E8A-4147-A177-3AD203B41FA5}">
                      <a16:colId xmlns:a16="http://schemas.microsoft.com/office/drawing/2014/main" val="1493035727"/>
                    </a:ext>
                  </a:extLst>
                </a:gridCol>
                <a:gridCol w="1743562">
                  <a:extLst>
                    <a:ext uri="{9D8B030D-6E8A-4147-A177-3AD203B41FA5}">
                      <a16:colId xmlns:a16="http://schemas.microsoft.com/office/drawing/2014/main" val="3429829542"/>
                    </a:ext>
                  </a:extLst>
                </a:gridCol>
              </a:tblGrid>
              <a:tr h="641316">
                <a:tc>
                  <a:txBody>
                    <a:bodyPr/>
                    <a:lstStyle/>
                    <a:p>
                      <a:pPr algn="l" fontAlgn="b"/>
                      <a:r>
                        <a:rPr lang="en-IN" sz="1800" b="1" u="none" strike="noStrike" dirty="0">
                          <a:effectLst/>
                          <a:latin typeface="Calisto MT" panose="02040603050505030304" pitchFamily="18" charset="0"/>
                        </a:rPr>
                        <a:t>Country/Year</a:t>
                      </a:r>
                      <a:endParaRPr lang="en-IN" sz="1800" b="1" i="0" u="none" strike="noStrike" dirty="0">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b="1" u="none" strike="noStrike" dirty="0">
                          <a:effectLst/>
                          <a:latin typeface="Calisto MT" panose="02040603050505030304" pitchFamily="18" charset="0"/>
                        </a:rPr>
                        <a:t>2021-22</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2022-23</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2023-24</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2024-25*</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Avg. 2021-22 to 2023-24</a:t>
                      </a:r>
                      <a:endParaRPr lang="en-IN" sz="18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 Share in total</a:t>
                      </a:r>
                      <a:endParaRPr lang="en-IN" sz="1800" b="1"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325607375"/>
                  </a:ext>
                </a:extLst>
              </a:tr>
              <a:tr h="354318">
                <a:tc>
                  <a:txBody>
                    <a:bodyPr/>
                    <a:lstStyle/>
                    <a:p>
                      <a:pPr algn="l" fontAlgn="b"/>
                      <a:r>
                        <a:rPr lang="en-IN" sz="1800" u="none" strike="noStrike" dirty="0">
                          <a:solidFill>
                            <a:srgbClr val="C00000"/>
                          </a:solidFill>
                          <a:effectLst/>
                          <a:latin typeface="Calisto MT" panose="02040603050505030304" pitchFamily="18" charset="0"/>
                        </a:rPr>
                        <a:t>Brazil</a:t>
                      </a:r>
                      <a:endParaRPr lang="en-IN" sz="1800" b="0" i="0" u="none" strike="noStrike" dirty="0">
                        <a:solidFill>
                          <a:srgbClr val="C00000"/>
                        </a:solidFill>
                        <a:effectLst/>
                        <a:latin typeface="Calisto MT" panose="02040603050505030304" pitchFamily="18" charset="0"/>
                      </a:endParaRPr>
                    </a:p>
                  </a:txBody>
                  <a:tcPr marL="9525" marR="9525" marT="9525" marB="0" anchor="b">
                    <a:solidFill>
                      <a:srgbClr val="FFFF00"/>
                    </a:solidFill>
                  </a:tcPr>
                </a:tc>
                <a:tc>
                  <a:txBody>
                    <a:bodyPr/>
                    <a:lstStyle/>
                    <a:p>
                      <a:pPr algn="ctr" fontAlgn="b"/>
                      <a:r>
                        <a:rPr lang="en-IN" sz="1800" u="none" strike="noStrike" dirty="0">
                          <a:solidFill>
                            <a:srgbClr val="C00000"/>
                          </a:solidFill>
                          <a:effectLst/>
                          <a:latin typeface="Calisto MT" panose="02040603050505030304" pitchFamily="18" charset="0"/>
                        </a:rPr>
                        <a:t>24.69</a:t>
                      </a:r>
                      <a:endParaRPr lang="en-IN" sz="1800" b="0" i="0" u="none" strike="noStrike" dirty="0">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a:solidFill>
                            <a:srgbClr val="C00000"/>
                          </a:solidFill>
                          <a:effectLst/>
                          <a:latin typeface="Calisto MT" panose="02040603050505030304" pitchFamily="18" charset="0"/>
                        </a:rPr>
                        <a:t>23.68</a:t>
                      </a:r>
                      <a:endParaRPr lang="en-IN" sz="1800" b="0" i="0" u="none" strike="noStrike">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dirty="0">
                          <a:solidFill>
                            <a:srgbClr val="C00000"/>
                          </a:solidFill>
                          <a:effectLst/>
                          <a:latin typeface="Calisto MT" panose="02040603050505030304" pitchFamily="18" charset="0"/>
                        </a:rPr>
                        <a:t>23.42</a:t>
                      </a:r>
                      <a:endParaRPr lang="en-IN" sz="1800" b="0" i="0" u="none" strike="noStrike" dirty="0">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dirty="0">
                          <a:solidFill>
                            <a:srgbClr val="C00000"/>
                          </a:solidFill>
                          <a:effectLst/>
                          <a:latin typeface="Calisto MT" panose="02040603050505030304" pitchFamily="18" charset="0"/>
                        </a:rPr>
                        <a:t>29.78</a:t>
                      </a:r>
                      <a:endParaRPr lang="en-IN" sz="1800" b="0" i="0" u="none" strike="noStrike" dirty="0">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dirty="0">
                          <a:solidFill>
                            <a:srgbClr val="C00000"/>
                          </a:solidFill>
                          <a:effectLst/>
                          <a:latin typeface="Calisto MT" panose="02040603050505030304" pitchFamily="18" charset="0"/>
                        </a:rPr>
                        <a:t>25.39</a:t>
                      </a:r>
                      <a:endParaRPr lang="en-IN" sz="1800" b="0" i="0" u="none" strike="noStrike" dirty="0">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a:solidFill>
                            <a:srgbClr val="C00000"/>
                          </a:solidFill>
                          <a:effectLst/>
                          <a:latin typeface="Calisto MT" panose="02040603050505030304" pitchFamily="18" charset="0"/>
                        </a:rPr>
                        <a:t>32.38%</a:t>
                      </a:r>
                      <a:endParaRPr lang="en-IN" sz="1800" b="0" i="0" u="none" strike="noStrike">
                        <a:solidFill>
                          <a:srgbClr val="C00000"/>
                        </a:solidFill>
                        <a:effectLst/>
                        <a:latin typeface="Calisto MT" panose="02040603050505030304" pitchFamily="18" charset="0"/>
                      </a:endParaRPr>
                    </a:p>
                  </a:txBody>
                  <a:tcPr marL="9525" marR="9525" marT="9525" marB="0" anchor="ctr">
                    <a:solidFill>
                      <a:srgbClr val="FFFF00"/>
                    </a:solidFill>
                  </a:tcPr>
                </a:tc>
                <a:extLst>
                  <a:ext uri="{0D108BD9-81ED-4DB2-BD59-A6C34878D82A}">
                    <a16:rowId xmlns:a16="http://schemas.microsoft.com/office/drawing/2014/main" val="167767708"/>
                  </a:ext>
                </a:extLst>
              </a:tr>
              <a:tr h="354318">
                <a:tc>
                  <a:txBody>
                    <a:bodyPr/>
                    <a:lstStyle/>
                    <a:p>
                      <a:pPr algn="l" fontAlgn="b"/>
                      <a:r>
                        <a:rPr lang="en-IN" sz="1800" u="none" strike="noStrike" dirty="0">
                          <a:solidFill>
                            <a:srgbClr val="C00000"/>
                          </a:solidFill>
                          <a:effectLst/>
                          <a:latin typeface="Calisto MT" panose="02040603050505030304" pitchFamily="18" charset="0"/>
                        </a:rPr>
                        <a:t>Viet Nam</a:t>
                      </a:r>
                      <a:endParaRPr lang="en-IN" sz="1800" b="0" i="0" u="none" strike="noStrike" dirty="0">
                        <a:solidFill>
                          <a:srgbClr val="C00000"/>
                        </a:solidFill>
                        <a:effectLst/>
                        <a:latin typeface="Calisto MT" panose="02040603050505030304" pitchFamily="18" charset="0"/>
                      </a:endParaRPr>
                    </a:p>
                  </a:txBody>
                  <a:tcPr marL="9525" marR="9525" marT="9525" marB="0" anchor="b">
                    <a:solidFill>
                      <a:srgbClr val="FFFF00"/>
                    </a:solidFill>
                  </a:tcPr>
                </a:tc>
                <a:tc>
                  <a:txBody>
                    <a:bodyPr/>
                    <a:lstStyle/>
                    <a:p>
                      <a:pPr algn="ctr" fontAlgn="b"/>
                      <a:r>
                        <a:rPr lang="en-IN" sz="1800" u="none" strike="noStrike" dirty="0">
                          <a:solidFill>
                            <a:srgbClr val="C00000"/>
                          </a:solidFill>
                          <a:effectLst/>
                          <a:latin typeface="Calisto MT" panose="02040603050505030304" pitchFamily="18" charset="0"/>
                        </a:rPr>
                        <a:t>15.48</a:t>
                      </a:r>
                      <a:endParaRPr lang="en-IN" sz="1800" b="0" i="0" u="none" strike="noStrike" dirty="0">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dirty="0">
                          <a:solidFill>
                            <a:srgbClr val="C00000"/>
                          </a:solidFill>
                          <a:effectLst/>
                          <a:latin typeface="Calisto MT" panose="02040603050505030304" pitchFamily="18" charset="0"/>
                        </a:rPr>
                        <a:t>17.21</a:t>
                      </a:r>
                      <a:endParaRPr lang="en-IN" sz="1800" b="0" i="0" u="none" strike="noStrike" dirty="0">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a:solidFill>
                            <a:srgbClr val="C00000"/>
                          </a:solidFill>
                          <a:effectLst/>
                          <a:latin typeface="Calisto MT" panose="02040603050505030304" pitchFamily="18" charset="0"/>
                        </a:rPr>
                        <a:t>16.59</a:t>
                      </a:r>
                      <a:endParaRPr lang="en-IN" sz="1800" b="0" i="0" u="none" strike="noStrike">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dirty="0">
                          <a:solidFill>
                            <a:srgbClr val="C00000"/>
                          </a:solidFill>
                          <a:effectLst/>
                          <a:latin typeface="Calisto MT" panose="02040603050505030304" pitchFamily="18" charset="0"/>
                        </a:rPr>
                        <a:t>13.58</a:t>
                      </a:r>
                      <a:endParaRPr lang="en-IN" sz="1800" b="0" i="0" u="none" strike="noStrike" dirty="0">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dirty="0">
                          <a:solidFill>
                            <a:srgbClr val="C00000"/>
                          </a:solidFill>
                          <a:effectLst/>
                          <a:latin typeface="Calisto MT" panose="02040603050505030304" pitchFamily="18" charset="0"/>
                        </a:rPr>
                        <a:t>15.72</a:t>
                      </a:r>
                      <a:endParaRPr lang="en-IN" sz="1800" b="0" i="0" u="none" strike="noStrike" dirty="0">
                        <a:solidFill>
                          <a:srgbClr val="C00000"/>
                        </a:solidFill>
                        <a:effectLst/>
                        <a:latin typeface="Calisto MT" panose="02040603050505030304" pitchFamily="18" charset="0"/>
                      </a:endParaRPr>
                    </a:p>
                  </a:txBody>
                  <a:tcPr marL="9525" marR="9525" marT="9525" marB="0" anchor="ctr">
                    <a:solidFill>
                      <a:srgbClr val="FFFF00"/>
                    </a:solidFill>
                  </a:tcPr>
                </a:tc>
                <a:tc>
                  <a:txBody>
                    <a:bodyPr/>
                    <a:lstStyle/>
                    <a:p>
                      <a:pPr algn="ctr" fontAlgn="b"/>
                      <a:r>
                        <a:rPr lang="en-IN" sz="1800" u="none" strike="noStrike" dirty="0">
                          <a:solidFill>
                            <a:srgbClr val="C00000"/>
                          </a:solidFill>
                          <a:effectLst/>
                          <a:latin typeface="Calisto MT" panose="02040603050505030304" pitchFamily="18" charset="0"/>
                        </a:rPr>
                        <a:t>20.04%</a:t>
                      </a:r>
                      <a:endParaRPr lang="en-IN" sz="1800" b="0" i="0" u="none" strike="noStrike" dirty="0">
                        <a:solidFill>
                          <a:srgbClr val="C00000"/>
                        </a:solidFill>
                        <a:effectLst/>
                        <a:latin typeface="Calisto MT" panose="02040603050505030304" pitchFamily="18" charset="0"/>
                      </a:endParaRPr>
                    </a:p>
                  </a:txBody>
                  <a:tcPr marL="9525" marR="9525" marT="9525" marB="0" anchor="ctr">
                    <a:solidFill>
                      <a:srgbClr val="FFFF00"/>
                    </a:solidFill>
                  </a:tcPr>
                </a:tc>
                <a:extLst>
                  <a:ext uri="{0D108BD9-81ED-4DB2-BD59-A6C34878D82A}">
                    <a16:rowId xmlns:a16="http://schemas.microsoft.com/office/drawing/2014/main" val="3456213046"/>
                  </a:ext>
                </a:extLst>
              </a:tr>
              <a:tr h="354318">
                <a:tc>
                  <a:txBody>
                    <a:bodyPr/>
                    <a:lstStyle/>
                    <a:p>
                      <a:pPr algn="l" fontAlgn="b"/>
                      <a:r>
                        <a:rPr lang="en-IN" sz="1800" u="none" strike="noStrike">
                          <a:effectLst/>
                          <a:latin typeface="Calisto MT" panose="02040603050505030304" pitchFamily="18" charset="0"/>
                        </a:rPr>
                        <a:t>Colombia</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7.51</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6.94</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6.42</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7.43</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7.08</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9.02%</a:t>
                      </a:r>
                      <a:endParaRPr lang="en-IN" sz="18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3624073394"/>
                  </a:ext>
                </a:extLst>
              </a:tr>
              <a:tr h="354318">
                <a:tc>
                  <a:txBody>
                    <a:bodyPr/>
                    <a:lstStyle/>
                    <a:p>
                      <a:pPr algn="l" fontAlgn="b"/>
                      <a:r>
                        <a:rPr lang="en-IN" sz="1800" u="none" strike="noStrike">
                          <a:effectLst/>
                          <a:latin typeface="Calisto MT" panose="02040603050505030304" pitchFamily="18" charset="0"/>
                        </a:rPr>
                        <a:t>Indonesia</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4.24</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4.20</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3.88</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4.32</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4.16</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5.31%</a:t>
                      </a:r>
                      <a:endParaRPr lang="en-IN" sz="1800" b="0" i="0" u="none" strike="noStrike">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20838393"/>
                  </a:ext>
                </a:extLst>
              </a:tr>
              <a:tr h="354318">
                <a:tc>
                  <a:txBody>
                    <a:bodyPr/>
                    <a:lstStyle/>
                    <a:p>
                      <a:pPr algn="l" fontAlgn="b"/>
                      <a:r>
                        <a:rPr lang="en-IN" sz="1800" u="none" strike="noStrike" dirty="0">
                          <a:effectLst/>
                          <a:latin typeface="Calisto MT" panose="02040603050505030304" pitchFamily="18" charset="0"/>
                        </a:rPr>
                        <a:t>India</a:t>
                      </a:r>
                      <a:endParaRPr lang="en-IN" sz="1800" b="0" i="0" u="none" strike="noStrike" dirty="0">
                        <a:solidFill>
                          <a:srgbClr val="000000"/>
                        </a:solidFill>
                        <a:effectLst/>
                        <a:latin typeface="Calisto MT" panose="02040603050505030304" pitchFamily="18" charset="0"/>
                      </a:endParaRPr>
                    </a:p>
                  </a:txBody>
                  <a:tcPr marL="9525" marR="9525" marT="9525" marB="0" anchor="b">
                    <a:solidFill>
                      <a:schemeClr val="accent6">
                        <a:lumMod val="60000"/>
                        <a:lumOff val="40000"/>
                      </a:schemeClr>
                    </a:solidFill>
                  </a:tcPr>
                </a:tc>
                <a:tc>
                  <a:txBody>
                    <a:bodyPr/>
                    <a:lstStyle/>
                    <a:p>
                      <a:pPr algn="ctr" fontAlgn="b"/>
                      <a:r>
                        <a:rPr lang="en-IN" sz="1800" u="none" strike="noStrike" dirty="0">
                          <a:effectLst/>
                          <a:latin typeface="Calisto MT" panose="02040603050505030304" pitchFamily="18" charset="0"/>
                        </a:rPr>
                        <a:t>4.02</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6">
                        <a:lumMod val="60000"/>
                        <a:lumOff val="40000"/>
                      </a:schemeClr>
                    </a:solidFill>
                  </a:tcPr>
                </a:tc>
                <a:tc>
                  <a:txBody>
                    <a:bodyPr/>
                    <a:lstStyle/>
                    <a:p>
                      <a:pPr algn="ctr" fontAlgn="b"/>
                      <a:r>
                        <a:rPr lang="en-IN" sz="1800" u="none" strike="noStrike" dirty="0">
                          <a:effectLst/>
                          <a:latin typeface="Calisto MT" panose="02040603050505030304" pitchFamily="18" charset="0"/>
                        </a:rPr>
                        <a:t>4.07</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6">
                        <a:lumMod val="60000"/>
                        <a:lumOff val="40000"/>
                      </a:schemeClr>
                    </a:solidFill>
                  </a:tcPr>
                </a:tc>
                <a:tc>
                  <a:txBody>
                    <a:bodyPr/>
                    <a:lstStyle/>
                    <a:p>
                      <a:pPr algn="ctr" fontAlgn="b"/>
                      <a:r>
                        <a:rPr lang="en-IN" sz="1800" u="none" strike="noStrike" dirty="0">
                          <a:effectLst/>
                          <a:latin typeface="Calisto MT" panose="02040603050505030304" pitchFamily="18" charset="0"/>
                        </a:rPr>
                        <a:t>3.80</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6">
                        <a:lumMod val="60000"/>
                        <a:lumOff val="40000"/>
                      </a:schemeClr>
                    </a:solidFill>
                  </a:tcPr>
                </a:tc>
                <a:tc>
                  <a:txBody>
                    <a:bodyPr/>
                    <a:lstStyle/>
                    <a:p>
                      <a:pPr algn="ctr" fontAlgn="b"/>
                      <a:r>
                        <a:rPr lang="en-IN" sz="1800" u="none" strike="noStrike" dirty="0">
                          <a:effectLst/>
                          <a:latin typeface="Calisto MT" panose="02040603050505030304" pitchFamily="18" charset="0"/>
                        </a:rPr>
                        <a:t>4.15</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6">
                        <a:lumMod val="60000"/>
                        <a:lumOff val="40000"/>
                      </a:schemeClr>
                    </a:solidFill>
                  </a:tcPr>
                </a:tc>
                <a:tc>
                  <a:txBody>
                    <a:bodyPr/>
                    <a:lstStyle/>
                    <a:p>
                      <a:pPr algn="ctr" fontAlgn="b"/>
                      <a:r>
                        <a:rPr lang="en-IN" sz="1800" u="none" strike="noStrike" dirty="0">
                          <a:effectLst/>
                          <a:latin typeface="Calisto MT" panose="02040603050505030304" pitchFamily="18" charset="0"/>
                        </a:rPr>
                        <a:t>4.01</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6">
                        <a:lumMod val="60000"/>
                        <a:lumOff val="40000"/>
                      </a:schemeClr>
                    </a:solidFill>
                  </a:tcPr>
                </a:tc>
                <a:tc>
                  <a:txBody>
                    <a:bodyPr/>
                    <a:lstStyle/>
                    <a:p>
                      <a:pPr algn="ctr" fontAlgn="b"/>
                      <a:r>
                        <a:rPr lang="en-IN" sz="1800" u="none" strike="noStrike" dirty="0">
                          <a:effectLst/>
                          <a:latin typeface="Calisto MT" panose="02040603050505030304" pitchFamily="18" charset="0"/>
                        </a:rPr>
                        <a:t>5.12%</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6">
                        <a:lumMod val="60000"/>
                        <a:lumOff val="40000"/>
                      </a:schemeClr>
                    </a:solidFill>
                  </a:tcPr>
                </a:tc>
                <a:extLst>
                  <a:ext uri="{0D108BD9-81ED-4DB2-BD59-A6C34878D82A}">
                    <a16:rowId xmlns:a16="http://schemas.microsoft.com/office/drawing/2014/main" val="1411464313"/>
                  </a:ext>
                </a:extLst>
              </a:tr>
              <a:tr h="354318">
                <a:tc>
                  <a:txBody>
                    <a:bodyPr/>
                    <a:lstStyle/>
                    <a:p>
                      <a:pPr algn="l" fontAlgn="b"/>
                      <a:r>
                        <a:rPr lang="en-IN" sz="1800" u="none" strike="noStrike">
                          <a:effectLst/>
                          <a:latin typeface="Calisto MT" panose="02040603050505030304" pitchFamily="18" charset="0"/>
                        </a:rPr>
                        <a:t>Uganda</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4.06</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3.38</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3.67</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3.83</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3.73</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4.76%</a:t>
                      </a:r>
                      <a:endParaRPr lang="en-IN" sz="1800" b="0" i="0" u="none" strike="noStrike">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4109181807"/>
                  </a:ext>
                </a:extLst>
              </a:tr>
              <a:tr h="354318">
                <a:tc>
                  <a:txBody>
                    <a:bodyPr/>
                    <a:lstStyle/>
                    <a:p>
                      <a:pPr algn="l" fontAlgn="b"/>
                      <a:r>
                        <a:rPr lang="en-IN" sz="1800" u="none" strike="noStrike">
                          <a:effectLst/>
                          <a:latin typeface="Calisto MT" panose="02040603050505030304" pitchFamily="18" charset="0"/>
                        </a:rPr>
                        <a:t>Honduras</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3.65</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2.70</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3.21</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2.71</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3.07</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3.91%</a:t>
                      </a:r>
                      <a:endParaRPr lang="en-IN" sz="18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3281287468"/>
                  </a:ext>
                </a:extLst>
              </a:tr>
              <a:tr h="354318">
                <a:tc>
                  <a:txBody>
                    <a:bodyPr/>
                    <a:lstStyle/>
                    <a:p>
                      <a:pPr algn="l" fontAlgn="b"/>
                      <a:r>
                        <a:rPr lang="en-IN" sz="1800" u="none" strike="noStrike">
                          <a:effectLst/>
                          <a:latin typeface="Calisto MT" panose="02040603050505030304" pitchFamily="18" charset="0"/>
                        </a:rPr>
                        <a:t>Ethiopia</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2.55</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2.42</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2.14</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3.80</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2.73</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3.48%</a:t>
                      </a:r>
                      <a:endParaRPr lang="en-IN" sz="1800" b="0" i="0" u="none" strike="noStrike">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711903965"/>
                  </a:ext>
                </a:extLst>
              </a:tr>
              <a:tr h="354318">
                <a:tc>
                  <a:txBody>
                    <a:bodyPr/>
                    <a:lstStyle/>
                    <a:p>
                      <a:pPr algn="l" fontAlgn="b"/>
                      <a:r>
                        <a:rPr lang="en-IN" sz="1800" u="none" strike="noStrike">
                          <a:effectLst/>
                          <a:latin typeface="Calisto MT" panose="02040603050505030304" pitchFamily="18" charset="0"/>
                        </a:rPr>
                        <a:t>Peru</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2.02</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2.44</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2.05</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2.62</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2.28</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2.91%</a:t>
                      </a:r>
                      <a:endParaRPr lang="en-IN" sz="18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18003113"/>
                  </a:ext>
                </a:extLst>
              </a:tr>
              <a:tr h="354318">
                <a:tc>
                  <a:txBody>
                    <a:bodyPr/>
                    <a:lstStyle/>
                    <a:p>
                      <a:pPr algn="l" fontAlgn="b"/>
                      <a:r>
                        <a:rPr lang="en-IN" sz="1800" u="none" strike="noStrike">
                          <a:effectLst/>
                          <a:latin typeface="Calisto MT" panose="02040603050505030304" pitchFamily="18" charset="0"/>
                        </a:rPr>
                        <a:t>Guatemala</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2.26</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1.94</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1.89</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2.02</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2.03</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2.59%</a:t>
                      </a:r>
                      <a:endParaRPr lang="en-IN" sz="18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1131629353"/>
                  </a:ext>
                </a:extLst>
              </a:tr>
              <a:tr h="354318">
                <a:tc>
                  <a:txBody>
                    <a:bodyPr/>
                    <a:lstStyle/>
                    <a:p>
                      <a:pPr algn="l" fontAlgn="b"/>
                      <a:r>
                        <a:rPr lang="en-IN" sz="1800" u="none" strike="noStrike" dirty="0">
                          <a:effectLst/>
                          <a:latin typeface="Calisto MT" panose="02040603050505030304" pitchFamily="18" charset="0"/>
                        </a:rPr>
                        <a:t>Others</a:t>
                      </a:r>
                      <a:endParaRPr lang="en-IN" sz="1800" b="0" i="0" u="none" strike="noStrike" dirty="0">
                        <a:solidFill>
                          <a:srgbClr val="000000"/>
                        </a:solidFill>
                        <a:effectLst/>
                        <a:latin typeface="Calisto MT" panose="02040603050505030304" pitchFamily="18" charset="0"/>
                      </a:endParaRPr>
                    </a:p>
                  </a:txBody>
                  <a:tcPr marL="9525" marR="9525" marT="9525" marB="0" anchor="b">
                    <a:solidFill>
                      <a:schemeClr val="accent4"/>
                    </a:solidFill>
                  </a:tcPr>
                </a:tc>
                <a:tc>
                  <a:txBody>
                    <a:bodyPr/>
                    <a:lstStyle/>
                    <a:p>
                      <a:pPr algn="ctr" fontAlgn="b"/>
                      <a:r>
                        <a:rPr lang="en-IN" sz="1800" u="none" strike="noStrike" dirty="0">
                          <a:effectLst/>
                          <a:latin typeface="Calisto MT" panose="02040603050505030304" pitchFamily="18" charset="0"/>
                        </a:rPr>
                        <a:t>7.92</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8.57</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7.98</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8.39</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8.22</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10.48%</a:t>
                      </a:r>
                      <a:endParaRPr lang="en-IN" sz="18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extLst>
                  <a:ext uri="{0D108BD9-81ED-4DB2-BD59-A6C34878D82A}">
                    <a16:rowId xmlns:a16="http://schemas.microsoft.com/office/drawing/2014/main" val="2799257064"/>
                  </a:ext>
                </a:extLst>
              </a:tr>
              <a:tr h="354318">
                <a:tc>
                  <a:txBody>
                    <a:bodyPr/>
                    <a:lstStyle/>
                    <a:p>
                      <a:pPr algn="l" fontAlgn="b"/>
                      <a:r>
                        <a:rPr lang="en-IN" sz="1800" u="none" strike="noStrike">
                          <a:effectLst/>
                          <a:latin typeface="Calisto MT" panose="02040603050505030304" pitchFamily="18" charset="0"/>
                        </a:rPr>
                        <a:t>Total</a:t>
                      </a:r>
                      <a:endParaRPr lang="en-IN" sz="1800" b="0" i="0" u="none" strike="noStrike">
                        <a:solidFill>
                          <a:srgbClr val="000000"/>
                        </a:solidFill>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78.42</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77.56</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75.05</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82.64</a:t>
                      </a:r>
                      <a:endParaRPr lang="en-IN" sz="18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78.42</a:t>
                      </a:r>
                      <a:endParaRPr lang="en-IN" sz="18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100.00%</a:t>
                      </a:r>
                      <a:endParaRPr lang="en-IN" sz="18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241311522"/>
                  </a:ext>
                </a:extLst>
              </a:tr>
            </a:tbl>
          </a:graphicData>
        </a:graphic>
      </p:graphicFrame>
      <p:sp>
        <p:nvSpPr>
          <p:cNvPr id="2" name="Oval 1">
            <a:extLst>
              <a:ext uri="{FF2B5EF4-FFF2-40B4-BE49-F238E27FC236}">
                <a16:creationId xmlns:a16="http://schemas.microsoft.com/office/drawing/2014/main" id="{1954D0F9-8FA7-B46F-9EE5-D0FB342FE63C}"/>
              </a:ext>
            </a:extLst>
          </p:cNvPr>
          <p:cNvSpPr/>
          <p:nvPr/>
        </p:nvSpPr>
        <p:spPr>
          <a:xfrm>
            <a:off x="10780295" y="1427747"/>
            <a:ext cx="1090863" cy="72189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52%</a:t>
            </a:r>
            <a:endParaRPr lang="en-IN" dirty="0"/>
          </a:p>
        </p:txBody>
      </p:sp>
    </p:spTree>
    <p:extLst>
      <p:ext uri="{BB962C8B-B14F-4D97-AF65-F5344CB8AC3E}">
        <p14:creationId xmlns:p14="http://schemas.microsoft.com/office/powerpoint/2010/main" val="780540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1D229-C44B-25C6-2CB5-BFC05E184037}"/>
            </a:ext>
          </a:extLst>
        </p:cNvPr>
        <p:cNvGrpSpPr/>
        <p:nvPr/>
      </p:nvGrpSpPr>
      <p:grpSpPr>
        <a:xfrm>
          <a:off x="0" y="0"/>
          <a:ext cx="0" cy="0"/>
          <a:chOff x="0" y="0"/>
          <a:chExt cx="0" cy="0"/>
        </a:xfrm>
      </p:grpSpPr>
      <p:sp>
        <p:nvSpPr>
          <p:cNvPr id="26626" name="Title 1">
            <a:extLst>
              <a:ext uri="{FF2B5EF4-FFF2-40B4-BE49-F238E27FC236}">
                <a16:creationId xmlns:a16="http://schemas.microsoft.com/office/drawing/2014/main" id="{64A71F63-8869-44D1-CBC0-8F01EB4A4164}"/>
              </a:ext>
            </a:extLst>
          </p:cNvPr>
          <p:cNvSpPr>
            <a:spLocks noGrp="1" noChangeArrowheads="1"/>
          </p:cNvSpPr>
          <p:nvPr>
            <p:ph type="title"/>
          </p:nvPr>
        </p:nvSpPr>
        <p:spPr>
          <a:xfrm>
            <a:off x="1689100" y="206295"/>
            <a:ext cx="8813800" cy="601597"/>
          </a:xfrm>
        </p:spPr>
        <p:txBody>
          <a:bodyPr>
            <a:normAutofit/>
          </a:bodyPr>
          <a:lstStyle/>
          <a:p>
            <a:pPr algn="ctr"/>
            <a:r>
              <a:rPr lang="en-US" altLang="en-US" sz="2800" b="1" dirty="0">
                <a:solidFill>
                  <a:srgbClr val="C00000"/>
                </a:solidFill>
                <a:latin typeface="Calisto MT" panose="02040603050505030304" pitchFamily="18" charset="0"/>
              </a:rPr>
              <a:t>Top 10 Coffee Importing Countries </a:t>
            </a:r>
          </a:p>
        </p:txBody>
      </p:sp>
      <p:sp>
        <p:nvSpPr>
          <p:cNvPr id="4" name="TextBox 3">
            <a:extLst>
              <a:ext uri="{FF2B5EF4-FFF2-40B4-BE49-F238E27FC236}">
                <a16:creationId xmlns:a16="http://schemas.microsoft.com/office/drawing/2014/main" id="{2DAAA232-AB67-A599-2894-7C582CFB4535}"/>
              </a:ext>
            </a:extLst>
          </p:cNvPr>
          <p:cNvSpPr txBox="1"/>
          <p:nvPr/>
        </p:nvSpPr>
        <p:spPr>
          <a:xfrm>
            <a:off x="401053" y="6282373"/>
            <a:ext cx="5566610" cy="369332"/>
          </a:xfrm>
          <a:prstGeom prst="rect">
            <a:avLst/>
          </a:prstGeom>
          <a:noFill/>
        </p:spPr>
        <p:txBody>
          <a:bodyPr wrap="square" rtlCol="0">
            <a:spAutoFit/>
          </a:bodyPr>
          <a:lstStyle/>
          <a:p>
            <a:r>
              <a:rPr lang="en-US" dirty="0"/>
              <a:t>Source: ICO     Note: * estimates for 2024/25</a:t>
            </a:r>
            <a:endParaRPr lang="en-IN" dirty="0"/>
          </a:p>
        </p:txBody>
      </p:sp>
      <p:sp>
        <p:nvSpPr>
          <p:cNvPr id="5" name="TextBox 1">
            <a:extLst>
              <a:ext uri="{FF2B5EF4-FFF2-40B4-BE49-F238E27FC236}">
                <a16:creationId xmlns:a16="http://schemas.microsoft.com/office/drawing/2014/main" id="{4159AA88-D2BB-5C22-AA3E-2628574D00C8}"/>
              </a:ext>
            </a:extLst>
          </p:cNvPr>
          <p:cNvSpPr txBox="1"/>
          <p:nvPr/>
        </p:nvSpPr>
        <p:spPr>
          <a:xfrm>
            <a:off x="2245895" y="4395537"/>
            <a:ext cx="625642" cy="35292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a:solidFill>
                  <a:schemeClr val="bg1"/>
                </a:solidFill>
                <a:latin typeface="Calisto MT" panose="02040603050505030304" pitchFamily="18" charset="0"/>
              </a:rPr>
              <a:t>38</a:t>
            </a:r>
            <a:r>
              <a:rPr lang="en-US" sz="1500" kern="1200" dirty="0">
                <a:solidFill>
                  <a:schemeClr val="bg1"/>
                </a:solidFill>
                <a:latin typeface="Calisto MT" panose="02040603050505030304" pitchFamily="18" charset="0"/>
              </a:rPr>
              <a:t>%</a:t>
            </a:r>
            <a:endParaRPr lang="en-IN" sz="1500" kern="1200" dirty="0">
              <a:solidFill>
                <a:schemeClr val="bg1"/>
              </a:solidFill>
              <a:latin typeface="Calisto MT" panose="02040603050505030304" pitchFamily="18" charset="0"/>
            </a:endParaRPr>
          </a:p>
        </p:txBody>
      </p:sp>
      <p:sp>
        <p:nvSpPr>
          <p:cNvPr id="7" name="TextBox 1">
            <a:extLst>
              <a:ext uri="{FF2B5EF4-FFF2-40B4-BE49-F238E27FC236}">
                <a16:creationId xmlns:a16="http://schemas.microsoft.com/office/drawing/2014/main" id="{87E3CD15-2EE1-4F70-D412-EAB7425F0A09}"/>
              </a:ext>
            </a:extLst>
          </p:cNvPr>
          <p:cNvSpPr txBox="1"/>
          <p:nvPr/>
        </p:nvSpPr>
        <p:spPr>
          <a:xfrm>
            <a:off x="4146884" y="4219074"/>
            <a:ext cx="561474" cy="35292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kern="1200" dirty="0">
                <a:solidFill>
                  <a:schemeClr val="bg1"/>
                </a:solidFill>
                <a:latin typeface="Calisto MT" panose="02040603050505030304" pitchFamily="18" charset="0"/>
              </a:rPr>
              <a:t>62%</a:t>
            </a:r>
            <a:endParaRPr lang="en-IN" sz="1500" kern="1200" dirty="0">
              <a:solidFill>
                <a:schemeClr val="bg1"/>
              </a:solidFill>
              <a:latin typeface="Calisto MT" panose="02040603050505030304" pitchFamily="18" charset="0"/>
            </a:endParaRPr>
          </a:p>
        </p:txBody>
      </p:sp>
      <p:sp>
        <p:nvSpPr>
          <p:cNvPr id="8" name="TextBox 1">
            <a:extLst>
              <a:ext uri="{FF2B5EF4-FFF2-40B4-BE49-F238E27FC236}">
                <a16:creationId xmlns:a16="http://schemas.microsoft.com/office/drawing/2014/main" id="{61869F60-0266-9DFB-AC5C-1E342AE4D3FB}"/>
              </a:ext>
            </a:extLst>
          </p:cNvPr>
          <p:cNvSpPr txBox="1"/>
          <p:nvPr/>
        </p:nvSpPr>
        <p:spPr>
          <a:xfrm>
            <a:off x="4708358" y="4267198"/>
            <a:ext cx="625642" cy="35292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500" dirty="0">
                <a:solidFill>
                  <a:schemeClr val="bg1"/>
                </a:solidFill>
                <a:latin typeface="Calisto MT" panose="02040603050505030304" pitchFamily="18" charset="0"/>
              </a:rPr>
              <a:t>38</a:t>
            </a:r>
            <a:r>
              <a:rPr lang="en-US" sz="1500" kern="1200" dirty="0">
                <a:solidFill>
                  <a:schemeClr val="bg1"/>
                </a:solidFill>
                <a:latin typeface="Calisto MT" panose="02040603050505030304" pitchFamily="18" charset="0"/>
              </a:rPr>
              <a:t>%</a:t>
            </a:r>
            <a:endParaRPr lang="en-IN" sz="1500" kern="1200" dirty="0">
              <a:solidFill>
                <a:schemeClr val="bg1"/>
              </a:solidFill>
              <a:latin typeface="Calisto MT" panose="02040603050505030304" pitchFamily="18" charset="0"/>
            </a:endParaRPr>
          </a:p>
        </p:txBody>
      </p:sp>
      <p:sp>
        <p:nvSpPr>
          <p:cNvPr id="10" name="TextBox 1">
            <a:extLst>
              <a:ext uri="{FF2B5EF4-FFF2-40B4-BE49-F238E27FC236}">
                <a16:creationId xmlns:a16="http://schemas.microsoft.com/office/drawing/2014/main" id="{9478DD04-87BC-8A32-349D-BB7054DC6138}"/>
              </a:ext>
            </a:extLst>
          </p:cNvPr>
          <p:cNvSpPr txBox="1"/>
          <p:nvPr/>
        </p:nvSpPr>
        <p:spPr>
          <a:xfrm>
            <a:off x="6705600" y="4267198"/>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kern="1200" dirty="0">
                <a:solidFill>
                  <a:schemeClr val="bg1"/>
                </a:solidFill>
                <a:latin typeface="Calisto MT" panose="02040603050505030304" pitchFamily="18" charset="0"/>
              </a:rPr>
              <a:t>60%</a:t>
            </a:r>
            <a:endParaRPr lang="en-IN" sz="1400" kern="1200" dirty="0">
              <a:solidFill>
                <a:schemeClr val="bg1"/>
              </a:solidFill>
              <a:latin typeface="Calisto MT" panose="02040603050505030304" pitchFamily="18" charset="0"/>
            </a:endParaRPr>
          </a:p>
        </p:txBody>
      </p:sp>
      <p:sp>
        <p:nvSpPr>
          <p:cNvPr id="11" name="TextBox 1">
            <a:extLst>
              <a:ext uri="{FF2B5EF4-FFF2-40B4-BE49-F238E27FC236}">
                <a16:creationId xmlns:a16="http://schemas.microsoft.com/office/drawing/2014/main" id="{A73D5B9F-4F79-77FD-E4AB-374E7B26BACF}"/>
              </a:ext>
            </a:extLst>
          </p:cNvPr>
          <p:cNvSpPr txBox="1"/>
          <p:nvPr/>
        </p:nvSpPr>
        <p:spPr>
          <a:xfrm>
            <a:off x="7267074" y="4299280"/>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a:solidFill>
                  <a:schemeClr val="bg1"/>
                </a:solidFill>
                <a:latin typeface="Calisto MT" panose="02040603050505030304" pitchFamily="18" charset="0"/>
              </a:rPr>
              <a:t>4</a:t>
            </a:r>
            <a:r>
              <a:rPr lang="en-US" sz="1400" kern="1200" dirty="0">
                <a:solidFill>
                  <a:schemeClr val="bg1"/>
                </a:solidFill>
                <a:latin typeface="Calisto MT" panose="02040603050505030304" pitchFamily="18" charset="0"/>
              </a:rPr>
              <a:t>0%</a:t>
            </a:r>
            <a:endParaRPr lang="en-IN" sz="1400" kern="1200" dirty="0">
              <a:solidFill>
                <a:schemeClr val="bg1"/>
              </a:solidFill>
              <a:latin typeface="Calisto MT" panose="02040603050505030304" pitchFamily="18" charset="0"/>
            </a:endParaRPr>
          </a:p>
        </p:txBody>
      </p:sp>
      <p:sp>
        <p:nvSpPr>
          <p:cNvPr id="12" name="TextBox 1">
            <a:extLst>
              <a:ext uri="{FF2B5EF4-FFF2-40B4-BE49-F238E27FC236}">
                <a16:creationId xmlns:a16="http://schemas.microsoft.com/office/drawing/2014/main" id="{28C9110D-BECF-EB50-B149-5EB1E4923AE2}"/>
              </a:ext>
            </a:extLst>
          </p:cNvPr>
          <p:cNvSpPr txBox="1"/>
          <p:nvPr/>
        </p:nvSpPr>
        <p:spPr>
          <a:xfrm>
            <a:off x="9168063" y="4267198"/>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kern="1200" dirty="0">
                <a:solidFill>
                  <a:schemeClr val="bg1"/>
                </a:solidFill>
                <a:latin typeface="Calisto MT" panose="02040603050505030304" pitchFamily="18" charset="0"/>
              </a:rPr>
              <a:t>6</a:t>
            </a:r>
            <a:r>
              <a:rPr lang="en-US" sz="1400" dirty="0">
                <a:solidFill>
                  <a:schemeClr val="bg1"/>
                </a:solidFill>
                <a:latin typeface="Calisto MT" panose="02040603050505030304" pitchFamily="18" charset="0"/>
              </a:rPr>
              <a:t>2</a:t>
            </a:r>
            <a:r>
              <a:rPr lang="en-US" sz="1400" kern="1200" dirty="0">
                <a:solidFill>
                  <a:schemeClr val="bg1"/>
                </a:solidFill>
                <a:latin typeface="Calisto MT" panose="02040603050505030304" pitchFamily="18" charset="0"/>
              </a:rPr>
              <a:t>%</a:t>
            </a:r>
            <a:endParaRPr lang="en-IN" sz="1400" kern="1200" dirty="0">
              <a:solidFill>
                <a:schemeClr val="bg1"/>
              </a:solidFill>
              <a:latin typeface="Calisto MT" panose="02040603050505030304" pitchFamily="18" charset="0"/>
            </a:endParaRPr>
          </a:p>
        </p:txBody>
      </p:sp>
      <p:sp>
        <p:nvSpPr>
          <p:cNvPr id="13" name="TextBox 1">
            <a:extLst>
              <a:ext uri="{FF2B5EF4-FFF2-40B4-BE49-F238E27FC236}">
                <a16:creationId xmlns:a16="http://schemas.microsoft.com/office/drawing/2014/main" id="{F5BC6828-885D-8EEA-D16F-E668F9D736A0}"/>
              </a:ext>
            </a:extLst>
          </p:cNvPr>
          <p:cNvSpPr txBox="1"/>
          <p:nvPr/>
        </p:nvSpPr>
        <p:spPr>
          <a:xfrm>
            <a:off x="9729537" y="4299280"/>
            <a:ext cx="561474" cy="385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a:solidFill>
                  <a:schemeClr val="bg1"/>
                </a:solidFill>
                <a:latin typeface="Calisto MT" panose="02040603050505030304" pitchFamily="18" charset="0"/>
              </a:rPr>
              <a:t>38</a:t>
            </a:r>
            <a:r>
              <a:rPr lang="en-US" sz="1400" kern="1200" dirty="0">
                <a:solidFill>
                  <a:schemeClr val="bg1"/>
                </a:solidFill>
                <a:latin typeface="Calisto MT" panose="02040603050505030304" pitchFamily="18" charset="0"/>
              </a:rPr>
              <a:t>%</a:t>
            </a:r>
            <a:endParaRPr lang="en-IN" sz="1400" kern="1200" dirty="0">
              <a:solidFill>
                <a:schemeClr val="bg1"/>
              </a:solidFill>
              <a:latin typeface="Calisto MT" panose="02040603050505030304" pitchFamily="18" charset="0"/>
            </a:endParaRPr>
          </a:p>
        </p:txBody>
      </p:sp>
      <p:graphicFrame>
        <p:nvGraphicFramePr>
          <p:cNvPr id="2" name="Table 1">
            <a:extLst>
              <a:ext uri="{FF2B5EF4-FFF2-40B4-BE49-F238E27FC236}">
                <a16:creationId xmlns:a16="http://schemas.microsoft.com/office/drawing/2014/main" id="{33191D05-6BEE-036A-18E6-B3C07F94A12C}"/>
              </a:ext>
            </a:extLst>
          </p:cNvPr>
          <p:cNvGraphicFramePr>
            <a:graphicFrameLocks noGrp="1"/>
          </p:cNvGraphicFramePr>
          <p:nvPr>
            <p:extLst>
              <p:ext uri="{D42A27DB-BD31-4B8C-83A1-F6EECF244321}">
                <p14:modId xmlns:p14="http://schemas.microsoft.com/office/powerpoint/2010/main" val="4219692206"/>
              </p:ext>
            </p:extLst>
          </p:nvPr>
        </p:nvGraphicFramePr>
        <p:xfrm>
          <a:off x="1031374" y="1012693"/>
          <a:ext cx="9952788" cy="4906840"/>
        </p:xfrm>
        <a:graphic>
          <a:graphicData uri="http://schemas.openxmlformats.org/drawingml/2006/table">
            <a:tbl>
              <a:tblPr>
                <a:tableStyleId>{5940675A-B579-460E-94D1-54222C63F5DA}</a:tableStyleId>
              </a:tblPr>
              <a:tblGrid>
                <a:gridCol w="1641906">
                  <a:extLst>
                    <a:ext uri="{9D8B030D-6E8A-4147-A177-3AD203B41FA5}">
                      <a16:colId xmlns:a16="http://schemas.microsoft.com/office/drawing/2014/main" val="549879848"/>
                    </a:ext>
                  </a:extLst>
                </a:gridCol>
                <a:gridCol w="1277038">
                  <a:extLst>
                    <a:ext uri="{9D8B030D-6E8A-4147-A177-3AD203B41FA5}">
                      <a16:colId xmlns:a16="http://schemas.microsoft.com/office/drawing/2014/main" val="4160415080"/>
                    </a:ext>
                  </a:extLst>
                </a:gridCol>
                <a:gridCol w="1277038">
                  <a:extLst>
                    <a:ext uri="{9D8B030D-6E8A-4147-A177-3AD203B41FA5}">
                      <a16:colId xmlns:a16="http://schemas.microsoft.com/office/drawing/2014/main" val="874462453"/>
                    </a:ext>
                  </a:extLst>
                </a:gridCol>
                <a:gridCol w="1277038">
                  <a:extLst>
                    <a:ext uri="{9D8B030D-6E8A-4147-A177-3AD203B41FA5}">
                      <a16:colId xmlns:a16="http://schemas.microsoft.com/office/drawing/2014/main" val="1230781306"/>
                    </a:ext>
                  </a:extLst>
                </a:gridCol>
                <a:gridCol w="1277038">
                  <a:extLst>
                    <a:ext uri="{9D8B030D-6E8A-4147-A177-3AD203B41FA5}">
                      <a16:colId xmlns:a16="http://schemas.microsoft.com/office/drawing/2014/main" val="1909721202"/>
                    </a:ext>
                  </a:extLst>
                </a:gridCol>
                <a:gridCol w="1621635">
                  <a:extLst>
                    <a:ext uri="{9D8B030D-6E8A-4147-A177-3AD203B41FA5}">
                      <a16:colId xmlns:a16="http://schemas.microsoft.com/office/drawing/2014/main" val="3424353796"/>
                    </a:ext>
                  </a:extLst>
                </a:gridCol>
                <a:gridCol w="1581095">
                  <a:extLst>
                    <a:ext uri="{9D8B030D-6E8A-4147-A177-3AD203B41FA5}">
                      <a16:colId xmlns:a16="http://schemas.microsoft.com/office/drawing/2014/main" val="555630185"/>
                    </a:ext>
                  </a:extLst>
                </a:gridCol>
              </a:tblGrid>
              <a:tr h="623944">
                <a:tc>
                  <a:txBody>
                    <a:bodyPr/>
                    <a:lstStyle/>
                    <a:p>
                      <a:pPr algn="l" fontAlgn="b"/>
                      <a:r>
                        <a:rPr lang="en-IN" sz="1800" b="1" u="none" strike="noStrike" dirty="0">
                          <a:effectLst/>
                          <a:latin typeface="Calisto MT" panose="02040603050505030304" pitchFamily="18" charset="0"/>
                        </a:rPr>
                        <a:t>Importing Country</a:t>
                      </a:r>
                      <a:endParaRPr lang="en-IN" sz="1800" b="1" i="0" u="none" strike="noStrike" dirty="0">
                        <a:effectLst/>
                        <a:latin typeface="Calisto MT" panose="02040603050505030304" pitchFamily="18" charset="0"/>
                      </a:endParaRPr>
                    </a:p>
                  </a:txBody>
                  <a:tcPr marL="9525" marR="9525" marT="9525" marB="0" anchor="b"/>
                </a:tc>
                <a:tc>
                  <a:txBody>
                    <a:bodyPr/>
                    <a:lstStyle/>
                    <a:p>
                      <a:pPr algn="ctr" fontAlgn="b"/>
                      <a:r>
                        <a:rPr lang="en-IN" sz="1800" b="1" u="none" strike="noStrike" dirty="0">
                          <a:effectLst/>
                          <a:latin typeface="Calisto MT" panose="02040603050505030304" pitchFamily="18" charset="0"/>
                        </a:rPr>
                        <a:t>2021-22</a:t>
                      </a:r>
                      <a:endParaRPr lang="en-IN" sz="1800" b="1" i="0" u="none" strike="noStrike" dirty="0">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2022-23</a:t>
                      </a:r>
                      <a:endParaRPr lang="en-IN" sz="1800" b="1" i="0" u="none" strike="noStrike" dirty="0">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2023-24</a:t>
                      </a:r>
                      <a:endParaRPr lang="en-IN" sz="1800" b="1" i="0" u="none" strike="noStrike" dirty="0">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2024-25*</a:t>
                      </a:r>
                      <a:endParaRPr lang="en-IN" sz="1800" b="1" i="0" u="none" strike="noStrike" dirty="0">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Avg. 2021-22 to 2023-24</a:t>
                      </a:r>
                      <a:endParaRPr lang="en-IN" sz="1800" b="1" i="0" u="none" strike="noStrike" dirty="0">
                        <a:effectLst/>
                        <a:latin typeface="Calisto MT" panose="02040603050505030304" pitchFamily="18" charset="0"/>
                      </a:endParaRPr>
                    </a:p>
                  </a:txBody>
                  <a:tcPr marL="9525" marR="9525" marT="9525" marB="0" anchor="ctr"/>
                </a:tc>
                <a:tc>
                  <a:txBody>
                    <a:bodyPr/>
                    <a:lstStyle/>
                    <a:p>
                      <a:pPr algn="ctr" fontAlgn="b"/>
                      <a:r>
                        <a:rPr lang="en-IN" sz="1800" b="1" u="none" strike="noStrike" dirty="0">
                          <a:effectLst/>
                          <a:latin typeface="Calisto MT" panose="02040603050505030304" pitchFamily="18" charset="0"/>
                        </a:rPr>
                        <a:t>% Share in total</a:t>
                      </a:r>
                      <a:endParaRPr lang="en-IN" sz="1800" b="1" i="0" u="none" strike="noStrike" dirty="0">
                        <a:effectLst/>
                        <a:latin typeface="Calisto MT" panose="02040603050505030304" pitchFamily="18" charset="0"/>
                      </a:endParaRPr>
                    </a:p>
                  </a:txBody>
                  <a:tcPr marL="9525" marR="9525" marT="9525" marB="0" anchor="ctr"/>
                </a:tc>
                <a:extLst>
                  <a:ext uri="{0D108BD9-81ED-4DB2-BD59-A6C34878D82A}">
                    <a16:rowId xmlns:a16="http://schemas.microsoft.com/office/drawing/2014/main" val="1184402806"/>
                  </a:ext>
                </a:extLst>
              </a:tr>
              <a:tr h="331664">
                <a:tc>
                  <a:txBody>
                    <a:bodyPr/>
                    <a:lstStyle/>
                    <a:p>
                      <a:pPr algn="l" fontAlgn="b"/>
                      <a:r>
                        <a:rPr lang="en-IN" sz="1800" u="none" strike="noStrike" dirty="0">
                          <a:effectLst/>
                          <a:latin typeface="Calisto MT" panose="02040603050505030304" pitchFamily="18" charset="0"/>
                        </a:rPr>
                        <a:t>EU</a:t>
                      </a:r>
                      <a:endParaRPr lang="en-IN" sz="1800" b="0" i="0" u="none" strike="noStrike" dirty="0">
                        <a:effectLst/>
                        <a:latin typeface="Calisto MT" panose="02040603050505030304" pitchFamily="18" charset="0"/>
                      </a:endParaRPr>
                    </a:p>
                  </a:txBody>
                  <a:tcPr marL="9525" marR="9525" marT="9525" marB="0" anchor="b">
                    <a:solidFill>
                      <a:schemeClr val="accent4"/>
                    </a:solidFill>
                  </a:tcPr>
                </a:tc>
                <a:tc>
                  <a:txBody>
                    <a:bodyPr/>
                    <a:lstStyle/>
                    <a:p>
                      <a:pPr algn="ctr" fontAlgn="b"/>
                      <a:r>
                        <a:rPr lang="en-IN" sz="1800" u="none" strike="noStrike" dirty="0">
                          <a:effectLst/>
                          <a:latin typeface="Calisto MT" panose="02040603050505030304" pitchFamily="18" charset="0"/>
                        </a:rPr>
                        <a:t>26.20</a:t>
                      </a:r>
                      <a:endParaRPr lang="en-IN" sz="1800" b="0" i="0" u="none" strike="noStrike" dirty="0">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46.61</a:t>
                      </a:r>
                      <a:endParaRPr lang="en-IN" sz="1800" b="0" i="0" u="none" strike="noStrike" dirty="0">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a:effectLst/>
                          <a:latin typeface="Calisto MT" panose="02040603050505030304" pitchFamily="18" charset="0"/>
                        </a:rPr>
                        <a:t>45.55</a:t>
                      </a:r>
                      <a:endParaRPr lang="en-IN" sz="1800" b="0" i="0" u="none" strike="noStrike">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a:effectLst/>
                          <a:latin typeface="Calisto MT" panose="02040603050505030304" pitchFamily="18" charset="0"/>
                        </a:rPr>
                        <a:t>41.31</a:t>
                      </a:r>
                      <a:endParaRPr lang="en-IN" sz="1800" b="0" i="0" u="none" strike="noStrike">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a:effectLst/>
                          <a:latin typeface="Calisto MT" panose="02040603050505030304" pitchFamily="18" charset="0"/>
                        </a:rPr>
                        <a:t>39.92</a:t>
                      </a:r>
                      <a:endParaRPr lang="en-IN" sz="1800" b="0" i="0" u="none" strike="noStrike">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a:effectLst/>
                          <a:latin typeface="Calisto MT" panose="02040603050505030304" pitchFamily="18" charset="0"/>
                        </a:rPr>
                        <a:t>37.44%</a:t>
                      </a:r>
                      <a:endParaRPr lang="en-IN" sz="1800" b="0" i="0" u="none" strike="noStrike">
                        <a:effectLst/>
                        <a:latin typeface="Calisto MT" panose="02040603050505030304" pitchFamily="18" charset="0"/>
                      </a:endParaRPr>
                    </a:p>
                  </a:txBody>
                  <a:tcPr marL="9525" marR="9525" marT="9525" marB="0" anchor="ctr">
                    <a:solidFill>
                      <a:schemeClr val="accent4"/>
                    </a:solidFill>
                  </a:tcPr>
                </a:tc>
                <a:extLst>
                  <a:ext uri="{0D108BD9-81ED-4DB2-BD59-A6C34878D82A}">
                    <a16:rowId xmlns:a16="http://schemas.microsoft.com/office/drawing/2014/main" val="2544429429"/>
                  </a:ext>
                </a:extLst>
              </a:tr>
              <a:tr h="317296">
                <a:tc>
                  <a:txBody>
                    <a:bodyPr/>
                    <a:lstStyle/>
                    <a:p>
                      <a:pPr algn="l" fontAlgn="b"/>
                      <a:r>
                        <a:rPr lang="en-IN" sz="1800" u="none" strike="noStrike" dirty="0">
                          <a:effectLst/>
                          <a:latin typeface="Calisto MT" panose="02040603050505030304" pitchFamily="18" charset="0"/>
                        </a:rPr>
                        <a:t>USA</a:t>
                      </a:r>
                      <a:endParaRPr lang="en-IN" sz="1800" b="0" i="0" u="none" strike="noStrike" dirty="0">
                        <a:effectLst/>
                        <a:latin typeface="Calisto MT" panose="02040603050505030304" pitchFamily="18" charset="0"/>
                      </a:endParaRPr>
                    </a:p>
                  </a:txBody>
                  <a:tcPr marL="9525" marR="9525" marT="9525" marB="0" anchor="b">
                    <a:solidFill>
                      <a:schemeClr val="accent4"/>
                    </a:solidFill>
                  </a:tcPr>
                </a:tc>
                <a:tc>
                  <a:txBody>
                    <a:bodyPr/>
                    <a:lstStyle/>
                    <a:p>
                      <a:pPr algn="ctr" fontAlgn="b"/>
                      <a:r>
                        <a:rPr lang="en-IN" sz="1800" u="none" strike="noStrike" dirty="0">
                          <a:effectLst/>
                          <a:latin typeface="Calisto MT" panose="02040603050505030304" pitchFamily="18" charset="0"/>
                        </a:rPr>
                        <a:t>17.53</a:t>
                      </a:r>
                      <a:endParaRPr lang="en-IN" sz="1800" b="0" i="0" u="none" strike="noStrike" dirty="0">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18.39</a:t>
                      </a:r>
                      <a:endParaRPr lang="en-IN" sz="1800" b="0" i="0" u="none" strike="noStrike" dirty="0">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15.76</a:t>
                      </a:r>
                      <a:endParaRPr lang="en-IN" sz="1800" b="0" i="0" u="none" strike="noStrike" dirty="0">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15.58</a:t>
                      </a:r>
                      <a:endParaRPr lang="en-IN" sz="1800" b="0" i="0" u="none" strike="noStrike" dirty="0">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16.82</a:t>
                      </a:r>
                      <a:endParaRPr lang="en-IN" sz="1800" b="0" i="0" u="none" strike="noStrike" dirty="0">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800" u="none" strike="noStrike" dirty="0">
                          <a:effectLst/>
                          <a:latin typeface="Calisto MT" panose="02040603050505030304" pitchFamily="18" charset="0"/>
                        </a:rPr>
                        <a:t>15.77%</a:t>
                      </a:r>
                      <a:endParaRPr lang="en-IN" sz="1800" b="0" i="0" u="none" strike="noStrike" dirty="0">
                        <a:effectLst/>
                        <a:latin typeface="Calisto MT" panose="02040603050505030304" pitchFamily="18" charset="0"/>
                      </a:endParaRPr>
                    </a:p>
                  </a:txBody>
                  <a:tcPr marL="9525" marR="9525" marT="9525" marB="0" anchor="ctr">
                    <a:solidFill>
                      <a:schemeClr val="accent4"/>
                    </a:solidFill>
                  </a:tcPr>
                </a:tc>
                <a:extLst>
                  <a:ext uri="{0D108BD9-81ED-4DB2-BD59-A6C34878D82A}">
                    <a16:rowId xmlns:a16="http://schemas.microsoft.com/office/drawing/2014/main" val="4246823625"/>
                  </a:ext>
                </a:extLst>
              </a:tr>
              <a:tr h="331664">
                <a:tc>
                  <a:txBody>
                    <a:bodyPr/>
                    <a:lstStyle/>
                    <a:p>
                      <a:pPr algn="l" fontAlgn="b"/>
                      <a:r>
                        <a:rPr lang="en-IN" sz="1800" u="none" strike="noStrike">
                          <a:effectLst/>
                          <a:latin typeface="Calisto MT" panose="02040603050505030304" pitchFamily="18" charset="0"/>
                        </a:rPr>
                        <a:t>Germany</a:t>
                      </a:r>
                      <a:endParaRPr lang="en-IN" sz="1800" b="0" i="0" u="none" strike="noStrike">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13.23</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13.71</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12.04</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11.17</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12.54</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11.76%</a:t>
                      </a:r>
                      <a:endParaRPr lang="en-IN" sz="1800" b="0" i="0" u="none" strike="noStrike">
                        <a:effectLst/>
                        <a:latin typeface="Calisto MT" panose="02040603050505030304" pitchFamily="18" charset="0"/>
                      </a:endParaRPr>
                    </a:p>
                  </a:txBody>
                  <a:tcPr marL="9525" marR="9525" marT="9525" marB="0" anchor="ctr"/>
                </a:tc>
                <a:extLst>
                  <a:ext uri="{0D108BD9-81ED-4DB2-BD59-A6C34878D82A}">
                    <a16:rowId xmlns:a16="http://schemas.microsoft.com/office/drawing/2014/main" val="3916401871"/>
                  </a:ext>
                </a:extLst>
              </a:tr>
              <a:tr h="331664">
                <a:tc>
                  <a:txBody>
                    <a:bodyPr/>
                    <a:lstStyle/>
                    <a:p>
                      <a:pPr algn="l" fontAlgn="b"/>
                      <a:r>
                        <a:rPr lang="en-IN" sz="1800" u="none" strike="noStrike">
                          <a:effectLst/>
                          <a:latin typeface="Calisto MT" panose="02040603050505030304" pitchFamily="18" charset="0"/>
                        </a:rPr>
                        <a:t>Italy</a:t>
                      </a:r>
                      <a:endParaRPr lang="en-IN" sz="1800" b="0" i="0" u="none" strike="noStrike">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6.60</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7.23</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6.80</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6.06</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6.67</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6.26%</a:t>
                      </a:r>
                      <a:endParaRPr lang="en-IN" sz="1800" b="0" i="0" u="none" strike="noStrike">
                        <a:effectLst/>
                        <a:latin typeface="Calisto MT" panose="02040603050505030304" pitchFamily="18" charset="0"/>
                      </a:endParaRPr>
                    </a:p>
                  </a:txBody>
                  <a:tcPr marL="9525" marR="9525" marT="9525" marB="0" anchor="ctr"/>
                </a:tc>
                <a:extLst>
                  <a:ext uri="{0D108BD9-81ED-4DB2-BD59-A6C34878D82A}">
                    <a16:rowId xmlns:a16="http://schemas.microsoft.com/office/drawing/2014/main" val="589890241"/>
                  </a:ext>
                </a:extLst>
              </a:tr>
              <a:tr h="331664">
                <a:tc>
                  <a:txBody>
                    <a:bodyPr/>
                    <a:lstStyle/>
                    <a:p>
                      <a:pPr algn="l" fontAlgn="b"/>
                      <a:r>
                        <a:rPr lang="en-IN" sz="1800" u="none" strike="noStrike">
                          <a:effectLst/>
                          <a:latin typeface="Calisto MT" panose="02040603050505030304" pitchFamily="18" charset="0"/>
                        </a:rPr>
                        <a:t>France</a:t>
                      </a:r>
                      <a:endParaRPr lang="en-IN" sz="1800" b="0" i="0" u="none" strike="noStrike">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4.96</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4.54</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4.50</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3.77</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4.44</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4.17%</a:t>
                      </a:r>
                      <a:endParaRPr lang="en-IN" sz="1800" b="0" i="0" u="none" strike="noStrike">
                        <a:effectLst/>
                        <a:latin typeface="Calisto MT" panose="02040603050505030304" pitchFamily="18" charset="0"/>
                      </a:endParaRPr>
                    </a:p>
                  </a:txBody>
                  <a:tcPr marL="9525" marR="9525" marT="9525" marB="0" anchor="ctr"/>
                </a:tc>
                <a:extLst>
                  <a:ext uri="{0D108BD9-81ED-4DB2-BD59-A6C34878D82A}">
                    <a16:rowId xmlns:a16="http://schemas.microsoft.com/office/drawing/2014/main" val="804105023"/>
                  </a:ext>
                </a:extLst>
              </a:tr>
              <a:tr h="331664">
                <a:tc>
                  <a:txBody>
                    <a:bodyPr/>
                    <a:lstStyle/>
                    <a:p>
                      <a:pPr algn="l" fontAlgn="b"/>
                      <a:r>
                        <a:rPr lang="en-IN" sz="1800" u="none" strike="noStrike">
                          <a:effectLst/>
                          <a:latin typeface="Calisto MT" panose="02040603050505030304" pitchFamily="18" charset="0"/>
                        </a:rPr>
                        <a:t>Japan</a:t>
                      </a:r>
                      <a:endParaRPr lang="en-IN" sz="1800" b="0" i="0" u="none" strike="noStrike">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4.53</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4.44</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4.04</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3.59</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4.15</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3.90%</a:t>
                      </a:r>
                      <a:endParaRPr lang="en-IN" sz="1800" b="0" i="0" u="none" strike="noStrike">
                        <a:effectLst/>
                        <a:latin typeface="Calisto MT" panose="02040603050505030304" pitchFamily="18" charset="0"/>
                      </a:endParaRPr>
                    </a:p>
                  </a:txBody>
                  <a:tcPr marL="9525" marR="9525" marT="9525" marB="0" anchor="ctr"/>
                </a:tc>
                <a:extLst>
                  <a:ext uri="{0D108BD9-81ED-4DB2-BD59-A6C34878D82A}">
                    <a16:rowId xmlns:a16="http://schemas.microsoft.com/office/drawing/2014/main" val="2147559696"/>
                  </a:ext>
                </a:extLst>
              </a:tr>
              <a:tr h="331664">
                <a:tc>
                  <a:txBody>
                    <a:bodyPr/>
                    <a:lstStyle/>
                    <a:p>
                      <a:pPr algn="l" fontAlgn="b"/>
                      <a:r>
                        <a:rPr lang="en-IN" sz="1800" u="none" strike="noStrike">
                          <a:effectLst/>
                          <a:latin typeface="Calisto MT" panose="02040603050505030304" pitchFamily="18" charset="0"/>
                        </a:rPr>
                        <a:t>Belgium</a:t>
                      </a:r>
                      <a:endParaRPr lang="en-IN" sz="1800" b="0" i="0" u="none" strike="noStrike">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3.99</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4.46</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3.59</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2.86</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3.73</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3.49%</a:t>
                      </a:r>
                      <a:endParaRPr lang="en-IN" sz="1800" b="0" i="0" u="none" strike="noStrike">
                        <a:effectLst/>
                        <a:latin typeface="Calisto MT" panose="02040603050505030304" pitchFamily="18" charset="0"/>
                      </a:endParaRPr>
                    </a:p>
                  </a:txBody>
                  <a:tcPr marL="9525" marR="9525" marT="9525" marB="0" anchor="ctr"/>
                </a:tc>
                <a:extLst>
                  <a:ext uri="{0D108BD9-81ED-4DB2-BD59-A6C34878D82A}">
                    <a16:rowId xmlns:a16="http://schemas.microsoft.com/office/drawing/2014/main" val="4008471033"/>
                  </a:ext>
                </a:extLst>
              </a:tr>
              <a:tr h="331664">
                <a:tc>
                  <a:txBody>
                    <a:bodyPr/>
                    <a:lstStyle/>
                    <a:p>
                      <a:pPr algn="l" fontAlgn="b"/>
                      <a:r>
                        <a:rPr lang="en-IN" sz="1800" u="none" strike="noStrike">
                          <a:effectLst/>
                          <a:latin typeface="Calisto MT" panose="02040603050505030304" pitchFamily="18" charset="0"/>
                        </a:rPr>
                        <a:t>Spain</a:t>
                      </a:r>
                      <a:endParaRPr lang="en-IN" sz="1800" b="0" i="0" u="none" strike="noStrike">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3.65</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4.00</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3.70</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3.51</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3.72</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3.49%</a:t>
                      </a:r>
                      <a:endParaRPr lang="en-IN" sz="1800" b="0" i="0" u="none" strike="noStrike">
                        <a:effectLst/>
                        <a:latin typeface="Calisto MT" panose="02040603050505030304" pitchFamily="18" charset="0"/>
                      </a:endParaRPr>
                    </a:p>
                  </a:txBody>
                  <a:tcPr marL="9525" marR="9525" marT="9525" marB="0" anchor="ctr"/>
                </a:tc>
                <a:extLst>
                  <a:ext uri="{0D108BD9-81ED-4DB2-BD59-A6C34878D82A}">
                    <a16:rowId xmlns:a16="http://schemas.microsoft.com/office/drawing/2014/main" val="3232981808"/>
                  </a:ext>
                </a:extLst>
              </a:tr>
              <a:tr h="317296">
                <a:tc>
                  <a:txBody>
                    <a:bodyPr/>
                    <a:lstStyle/>
                    <a:p>
                      <a:pPr algn="l" fontAlgn="b"/>
                      <a:r>
                        <a:rPr lang="en-IN" sz="1800" u="none" strike="noStrike" dirty="0">
                          <a:effectLst/>
                          <a:latin typeface="Calisto MT" panose="02040603050505030304" pitchFamily="18" charset="0"/>
                        </a:rPr>
                        <a:t>Russia</a:t>
                      </a:r>
                      <a:endParaRPr lang="en-IN" sz="1800" b="0" i="0" u="none" strike="noStrike" dirty="0">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4.12</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3.50</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3.51</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2.69</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3.45</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3.24%</a:t>
                      </a:r>
                      <a:endParaRPr lang="en-IN" sz="1800" b="0" i="0" u="none" strike="noStrike" dirty="0">
                        <a:effectLst/>
                        <a:latin typeface="Calisto MT" panose="02040603050505030304" pitchFamily="18" charset="0"/>
                      </a:endParaRPr>
                    </a:p>
                  </a:txBody>
                  <a:tcPr marL="9525" marR="9525" marT="9525" marB="0" anchor="ctr"/>
                </a:tc>
                <a:extLst>
                  <a:ext uri="{0D108BD9-81ED-4DB2-BD59-A6C34878D82A}">
                    <a16:rowId xmlns:a16="http://schemas.microsoft.com/office/drawing/2014/main" val="1163699664"/>
                  </a:ext>
                </a:extLst>
              </a:tr>
              <a:tr h="331664">
                <a:tc>
                  <a:txBody>
                    <a:bodyPr/>
                    <a:lstStyle/>
                    <a:p>
                      <a:pPr algn="l" fontAlgn="b"/>
                      <a:r>
                        <a:rPr lang="en-IN" sz="1800" u="none" strike="noStrike">
                          <a:effectLst/>
                          <a:latin typeface="Calisto MT" panose="02040603050505030304" pitchFamily="18" charset="0"/>
                        </a:rPr>
                        <a:t>Netherlands</a:t>
                      </a:r>
                      <a:endParaRPr lang="en-IN" sz="1800" b="0" i="0" u="none" strike="noStrike">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3.29</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3.81</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3.56</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3.11</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3.44</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3.23%</a:t>
                      </a:r>
                      <a:endParaRPr lang="en-IN" sz="1800" b="0" i="0" u="none" strike="noStrike" dirty="0">
                        <a:effectLst/>
                        <a:latin typeface="Calisto MT" panose="02040603050505030304" pitchFamily="18" charset="0"/>
                      </a:endParaRPr>
                    </a:p>
                  </a:txBody>
                  <a:tcPr marL="9525" marR="9525" marT="9525" marB="0" anchor="ctr"/>
                </a:tc>
                <a:extLst>
                  <a:ext uri="{0D108BD9-81ED-4DB2-BD59-A6C34878D82A}">
                    <a16:rowId xmlns:a16="http://schemas.microsoft.com/office/drawing/2014/main" val="3828529408"/>
                  </a:ext>
                </a:extLst>
              </a:tr>
              <a:tr h="331664">
                <a:tc>
                  <a:txBody>
                    <a:bodyPr/>
                    <a:lstStyle/>
                    <a:p>
                      <a:pPr algn="l" fontAlgn="b"/>
                      <a:r>
                        <a:rPr lang="en-IN" sz="1800" u="none" strike="noStrike">
                          <a:effectLst/>
                          <a:latin typeface="Calisto MT" panose="02040603050505030304" pitchFamily="18" charset="0"/>
                        </a:rPr>
                        <a:t>Canada</a:t>
                      </a:r>
                      <a:endParaRPr lang="en-IN" sz="1800" b="0" i="0" u="none" strike="noStrike">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3.25</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3.47</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3.18</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2.96</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3.21</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3.01%</a:t>
                      </a:r>
                      <a:endParaRPr lang="en-IN" sz="1800" b="0" i="0" u="none" strike="noStrike" dirty="0">
                        <a:effectLst/>
                        <a:latin typeface="Calisto MT" panose="02040603050505030304" pitchFamily="18" charset="0"/>
                      </a:endParaRPr>
                    </a:p>
                  </a:txBody>
                  <a:tcPr marL="9525" marR="9525" marT="9525" marB="0" anchor="ctr"/>
                </a:tc>
                <a:extLst>
                  <a:ext uri="{0D108BD9-81ED-4DB2-BD59-A6C34878D82A}">
                    <a16:rowId xmlns:a16="http://schemas.microsoft.com/office/drawing/2014/main" val="2612394286"/>
                  </a:ext>
                </a:extLst>
              </a:tr>
              <a:tr h="331664">
                <a:tc>
                  <a:txBody>
                    <a:bodyPr/>
                    <a:lstStyle/>
                    <a:p>
                      <a:pPr algn="l" fontAlgn="b"/>
                      <a:r>
                        <a:rPr lang="en-IN" sz="1800" u="none" strike="noStrike" dirty="0">
                          <a:effectLst/>
                          <a:latin typeface="Calisto MT" panose="02040603050505030304" pitchFamily="18" charset="0"/>
                        </a:rPr>
                        <a:t>Other</a:t>
                      </a:r>
                      <a:endParaRPr lang="en-IN" sz="1800" b="0" i="0" u="none" strike="noStrike" dirty="0">
                        <a:effectLst/>
                        <a:latin typeface="Calisto MT" panose="02040603050505030304" pitchFamily="18" charset="0"/>
                      </a:endParaRPr>
                    </a:p>
                  </a:txBody>
                  <a:tcPr marL="9525" marR="9525" marT="9525" marB="0" anchor="b"/>
                </a:tc>
                <a:tc>
                  <a:txBody>
                    <a:bodyPr/>
                    <a:lstStyle/>
                    <a:p>
                      <a:pPr algn="ctr" fontAlgn="b"/>
                      <a:r>
                        <a:rPr lang="en-IN" sz="1800" u="none" strike="noStrike" dirty="0">
                          <a:effectLst/>
                          <a:latin typeface="Calisto MT" panose="02040603050505030304" pitchFamily="18" charset="0"/>
                        </a:rPr>
                        <a:t>47.06</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46.73</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45.43</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38.56</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44.44</a:t>
                      </a:r>
                      <a:endParaRPr lang="en-IN" sz="1800" b="0" i="0" u="none" strike="noStrike" dirty="0">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41.69%</a:t>
                      </a:r>
                      <a:endParaRPr lang="en-IN" sz="1800" b="0" i="0" u="none" strike="noStrike" dirty="0">
                        <a:effectLst/>
                        <a:latin typeface="Calisto MT" panose="02040603050505030304" pitchFamily="18" charset="0"/>
                      </a:endParaRPr>
                    </a:p>
                  </a:txBody>
                  <a:tcPr marL="9525" marR="9525" marT="9525" marB="0" anchor="ctr"/>
                </a:tc>
                <a:extLst>
                  <a:ext uri="{0D108BD9-81ED-4DB2-BD59-A6C34878D82A}">
                    <a16:rowId xmlns:a16="http://schemas.microsoft.com/office/drawing/2014/main" val="2846845062"/>
                  </a:ext>
                </a:extLst>
              </a:tr>
              <a:tr h="331664">
                <a:tc>
                  <a:txBody>
                    <a:bodyPr/>
                    <a:lstStyle/>
                    <a:p>
                      <a:pPr algn="l" fontAlgn="b"/>
                      <a:r>
                        <a:rPr lang="en-IN" sz="1800" u="none" strike="noStrike">
                          <a:effectLst/>
                          <a:latin typeface="Calisto MT" panose="02040603050505030304" pitchFamily="18" charset="0"/>
                        </a:rPr>
                        <a:t>Total</a:t>
                      </a:r>
                      <a:endParaRPr lang="en-IN" sz="1800" b="0" i="0" u="none" strike="noStrike">
                        <a:effectLst/>
                        <a:latin typeface="Calisto MT" panose="02040603050505030304" pitchFamily="18" charset="0"/>
                      </a:endParaRPr>
                    </a:p>
                  </a:txBody>
                  <a:tcPr marL="9525" marR="9525" marT="9525" marB="0" anchor="b"/>
                </a:tc>
                <a:tc>
                  <a:txBody>
                    <a:bodyPr/>
                    <a:lstStyle/>
                    <a:p>
                      <a:pPr algn="ctr" fontAlgn="b"/>
                      <a:r>
                        <a:rPr lang="en-IN" sz="1800" u="none" strike="noStrike">
                          <a:effectLst/>
                          <a:latin typeface="Calisto MT" panose="02040603050505030304" pitchFamily="18" charset="0"/>
                        </a:rPr>
                        <a:t>112.20</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114.29</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106.12</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93.87</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a:effectLst/>
                          <a:latin typeface="Calisto MT" panose="02040603050505030304" pitchFamily="18" charset="0"/>
                        </a:rPr>
                        <a:t>106.62</a:t>
                      </a:r>
                      <a:endParaRPr lang="en-IN" sz="1800" b="0" i="0" u="none" strike="noStrike">
                        <a:effectLst/>
                        <a:latin typeface="Calisto MT" panose="02040603050505030304" pitchFamily="18" charset="0"/>
                      </a:endParaRPr>
                    </a:p>
                  </a:txBody>
                  <a:tcPr marL="9525" marR="9525" marT="9525" marB="0" anchor="ctr"/>
                </a:tc>
                <a:tc>
                  <a:txBody>
                    <a:bodyPr/>
                    <a:lstStyle/>
                    <a:p>
                      <a:pPr algn="ctr" fontAlgn="b"/>
                      <a:r>
                        <a:rPr lang="en-IN" sz="1800" u="none" strike="noStrike" dirty="0">
                          <a:effectLst/>
                          <a:latin typeface="Calisto MT" panose="02040603050505030304" pitchFamily="18" charset="0"/>
                        </a:rPr>
                        <a:t>100.00%</a:t>
                      </a:r>
                      <a:endParaRPr lang="en-IN" sz="1800" b="0" i="0" u="none" strike="noStrike" dirty="0">
                        <a:effectLst/>
                        <a:latin typeface="Calisto MT" panose="02040603050505030304" pitchFamily="18" charset="0"/>
                      </a:endParaRPr>
                    </a:p>
                  </a:txBody>
                  <a:tcPr marL="9525" marR="9525" marT="9525" marB="0" anchor="ctr"/>
                </a:tc>
                <a:extLst>
                  <a:ext uri="{0D108BD9-81ED-4DB2-BD59-A6C34878D82A}">
                    <a16:rowId xmlns:a16="http://schemas.microsoft.com/office/drawing/2014/main" val="621560625"/>
                  </a:ext>
                </a:extLst>
              </a:tr>
            </a:tbl>
          </a:graphicData>
        </a:graphic>
      </p:graphicFrame>
      <p:sp>
        <p:nvSpPr>
          <p:cNvPr id="3" name="Oval 2">
            <a:extLst>
              <a:ext uri="{FF2B5EF4-FFF2-40B4-BE49-F238E27FC236}">
                <a16:creationId xmlns:a16="http://schemas.microsoft.com/office/drawing/2014/main" id="{E371EF18-D712-79AE-0520-AEC60A839B86}"/>
              </a:ext>
            </a:extLst>
          </p:cNvPr>
          <p:cNvSpPr/>
          <p:nvPr/>
        </p:nvSpPr>
        <p:spPr>
          <a:xfrm>
            <a:off x="10984162" y="1459832"/>
            <a:ext cx="1026695" cy="62564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54%</a:t>
            </a:r>
            <a:endParaRPr lang="en-IN" dirty="0"/>
          </a:p>
        </p:txBody>
      </p:sp>
    </p:spTree>
    <p:extLst>
      <p:ext uri="{BB962C8B-B14F-4D97-AF65-F5344CB8AC3E}">
        <p14:creationId xmlns:p14="http://schemas.microsoft.com/office/powerpoint/2010/main" val="2804134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4373C-E624-AC6D-F579-3785AB8F5B8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3ED2AE8-DECD-E693-7498-6A74CC15E81C}"/>
              </a:ext>
            </a:extLst>
          </p:cNvPr>
          <p:cNvSpPr/>
          <p:nvPr/>
        </p:nvSpPr>
        <p:spPr>
          <a:xfrm>
            <a:off x="1464195" y="295964"/>
            <a:ext cx="9921875" cy="461665"/>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800000"/>
                </a:solidFill>
                <a:effectLst/>
                <a:uLnTx/>
                <a:uFillTx/>
                <a:latin typeface="Calisto MT" panose="02040603050505030304" pitchFamily="18" charset="0"/>
                <a:ea typeface="+mn-ea"/>
                <a:cs typeface="+mn-cs"/>
              </a:rPr>
              <a:t>BASIC FACTS ABOUT INDIAN COFFEE SECTOR</a:t>
            </a:r>
          </a:p>
        </p:txBody>
      </p:sp>
      <p:grpSp>
        <p:nvGrpSpPr>
          <p:cNvPr id="6" name="Group 6">
            <a:extLst>
              <a:ext uri="{FF2B5EF4-FFF2-40B4-BE49-F238E27FC236}">
                <a16:creationId xmlns:a16="http://schemas.microsoft.com/office/drawing/2014/main" id="{20899084-3FBF-3DD5-2C10-D915B670E43B}"/>
              </a:ext>
            </a:extLst>
          </p:cNvPr>
          <p:cNvGrpSpPr>
            <a:grpSpLocks/>
          </p:cNvGrpSpPr>
          <p:nvPr/>
        </p:nvGrpSpPr>
        <p:grpSpPr bwMode="auto">
          <a:xfrm>
            <a:off x="176464" y="980397"/>
            <a:ext cx="7555832" cy="5378450"/>
            <a:chOff x="425208" y="1552730"/>
            <a:chExt cx="7906864" cy="5377796"/>
          </a:xfrm>
        </p:grpSpPr>
        <p:pic>
          <p:nvPicPr>
            <p:cNvPr id="7" name="Group 10">
              <a:extLst>
                <a:ext uri="{FF2B5EF4-FFF2-40B4-BE49-F238E27FC236}">
                  <a16:creationId xmlns:a16="http://schemas.microsoft.com/office/drawing/2014/main" id="{932E4336-0F5F-F94A-8667-AFC8B1A263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4910" y="1552730"/>
              <a:ext cx="4101384" cy="4609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Shape 7">
              <a:extLst>
                <a:ext uri="{FF2B5EF4-FFF2-40B4-BE49-F238E27FC236}">
                  <a16:creationId xmlns:a16="http://schemas.microsoft.com/office/drawing/2014/main" id="{88650C59-05AC-E883-2B01-6247B1FCB9B5}"/>
                </a:ext>
              </a:extLst>
            </p:cNvPr>
            <p:cNvSpPr/>
            <p:nvPr/>
          </p:nvSpPr>
          <p:spPr>
            <a:xfrm rot="11888532">
              <a:off x="1224340" y="4708923"/>
              <a:ext cx="2203065" cy="431747"/>
            </a:xfrm>
            <a:custGeom>
              <a:avLst/>
              <a:gdLst>
                <a:gd name="connsiteX0" fmla="*/ 0 w 2203450"/>
                <a:gd name="connsiteY0" fmla="*/ 431800 h 431800"/>
                <a:gd name="connsiteX1" fmla="*/ 1149350 w 2203450"/>
                <a:gd name="connsiteY1" fmla="*/ 0 h 431800"/>
                <a:gd name="connsiteX2" fmla="*/ 2203450 w 2203450"/>
                <a:gd name="connsiteY2" fmla="*/ 0 h 431800"/>
              </a:gdLst>
              <a:ahLst/>
              <a:cxnLst>
                <a:cxn ang="0">
                  <a:pos x="connsiteX0" y="connsiteY0"/>
                </a:cxn>
                <a:cxn ang="0">
                  <a:pos x="connsiteX1" y="connsiteY1"/>
                </a:cxn>
                <a:cxn ang="0">
                  <a:pos x="connsiteX2" y="connsiteY2"/>
                </a:cxn>
              </a:cxnLst>
              <a:rect l="l" t="t" r="r" b="b"/>
              <a:pathLst>
                <a:path w="2203450" h="431800">
                  <a:moveTo>
                    <a:pt x="0" y="431800"/>
                  </a:moveTo>
                  <a:lnTo>
                    <a:pt x="1149350" y="0"/>
                  </a:lnTo>
                  <a:lnTo>
                    <a:pt x="2203450" y="0"/>
                  </a:lnTo>
                </a:path>
              </a:pathLst>
            </a:custGeom>
            <a:noFill/>
            <a:ln>
              <a:solidFill>
                <a:srgbClr val="68000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srgbClr val="341F1C"/>
                </a:solidFill>
                <a:effectLst/>
                <a:uLnTx/>
                <a:uFillTx/>
                <a:latin typeface="Calisto MT" panose="02040603050505030304" pitchFamily="18" charset="0"/>
                <a:ea typeface="+mn-ea"/>
                <a:cs typeface="+mn-cs"/>
              </a:endParaRPr>
            </a:p>
          </p:txBody>
        </p:sp>
        <p:grpSp>
          <p:nvGrpSpPr>
            <p:cNvPr id="9" name="Group 8">
              <a:extLst>
                <a:ext uri="{FF2B5EF4-FFF2-40B4-BE49-F238E27FC236}">
                  <a16:creationId xmlns:a16="http://schemas.microsoft.com/office/drawing/2014/main" id="{284B2BA0-ECBD-D800-47D8-7CA49D33DC04}"/>
                </a:ext>
              </a:extLst>
            </p:cNvPr>
            <p:cNvGrpSpPr>
              <a:grpSpLocks/>
            </p:cNvGrpSpPr>
            <p:nvPr/>
          </p:nvGrpSpPr>
          <p:grpSpPr bwMode="auto">
            <a:xfrm>
              <a:off x="425208" y="3705761"/>
              <a:ext cx="1325211" cy="973259"/>
              <a:chOff x="425208" y="3705761"/>
              <a:chExt cx="1325211" cy="973259"/>
            </a:xfrm>
          </p:grpSpPr>
          <p:sp>
            <p:nvSpPr>
              <p:cNvPr id="30" name="TextBox 50">
                <a:extLst>
                  <a:ext uri="{FF2B5EF4-FFF2-40B4-BE49-F238E27FC236}">
                    <a16:creationId xmlns:a16="http://schemas.microsoft.com/office/drawing/2014/main" id="{BAC41DE2-0AD3-86F5-B482-497E9C3F36D3}"/>
                  </a:ext>
                </a:extLst>
              </p:cNvPr>
              <p:cNvSpPr txBox="1">
                <a:spLocks noChangeArrowheads="1"/>
              </p:cNvSpPr>
              <p:nvPr/>
            </p:nvSpPr>
            <p:spPr bwMode="auto">
              <a:xfrm>
                <a:off x="425208" y="3705761"/>
                <a:ext cx="1325211" cy="34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Karnataka</a:t>
                </a:r>
              </a:p>
            </p:txBody>
          </p:sp>
          <p:sp>
            <p:nvSpPr>
              <p:cNvPr id="31" name="TextBox 30">
                <a:extLst>
                  <a:ext uri="{FF2B5EF4-FFF2-40B4-BE49-F238E27FC236}">
                    <a16:creationId xmlns:a16="http://schemas.microsoft.com/office/drawing/2014/main" id="{2937B768-76C9-7C64-17B3-00A0C3339726}"/>
                  </a:ext>
                </a:extLst>
              </p:cNvPr>
              <p:cNvSpPr txBox="1"/>
              <p:nvPr/>
            </p:nvSpPr>
            <p:spPr>
              <a:xfrm>
                <a:off x="564998" y="3997120"/>
                <a:ext cx="1095184" cy="349208"/>
              </a:xfrm>
              <a:prstGeom prst="rect">
                <a:avLst/>
              </a:prstGeom>
              <a:noFill/>
            </p:spPr>
            <p:txBody>
              <a:bodyPr lIns="36000" tIns="36000" rIns="36000" bIns="3600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50.64%</a:t>
                </a:r>
              </a:p>
            </p:txBody>
          </p:sp>
          <p:sp>
            <p:nvSpPr>
              <p:cNvPr id="32" name="TextBox 52">
                <a:extLst>
                  <a:ext uri="{FF2B5EF4-FFF2-40B4-BE49-F238E27FC236}">
                    <a16:creationId xmlns:a16="http://schemas.microsoft.com/office/drawing/2014/main" id="{2D62CAEB-AD84-0F40-F51D-9077B02AC13C}"/>
                  </a:ext>
                </a:extLst>
              </p:cNvPr>
              <p:cNvSpPr txBox="1">
                <a:spLocks noChangeArrowheads="1"/>
              </p:cNvSpPr>
              <p:nvPr/>
            </p:nvSpPr>
            <p:spPr bwMode="auto">
              <a:xfrm>
                <a:off x="553270" y="4329318"/>
                <a:ext cx="1095944"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70.62%</a:t>
                </a:r>
              </a:p>
            </p:txBody>
          </p:sp>
        </p:grpSp>
        <p:grpSp>
          <p:nvGrpSpPr>
            <p:cNvPr id="10" name="Group 53">
              <a:extLst>
                <a:ext uri="{FF2B5EF4-FFF2-40B4-BE49-F238E27FC236}">
                  <a16:creationId xmlns:a16="http://schemas.microsoft.com/office/drawing/2014/main" id="{49121004-B04B-FAC3-546C-94ADA21E1E72}"/>
                </a:ext>
              </a:extLst>
            </p:cNvPr>
            <p:cNvGrpSpPr>
              <a:grpSpLocks/>
            </p:cNvGrpSpPr>
            <p:nvPr/>
          </p:nvGrpSpPr>
          <p:grpSpPr bwMode="auto">
            <a:xfrm>
              <a:off x="1636240" y="5274008"/>
              <a:ext cx="1095944" cy="980646"/>
              <a:chOff x="5647757" y="4678855"/>
              <a:chExt cx="1095944" cy="980646"/>
            </a:xfrm>
          </p:grpSpPr>
          <p:sp>
            <p:nvSpPr>
              <p:cNvPr id="27" name="TextBox 54">
                <a:extLst>
                  <a:ext uri="{FF2B5EF4-FFF2-40B4-BE49-F238E27FC236}">
                    <a16:creationId xmlns:a16="http://schemas.microsoft.com/office/drawing/2014/main" id="{DFFE105B-1F9C-50CA-7CF8-83B040780BF0}"/>
                  </a:ext>
                </a:extLst>
              </p:cNvPr>
              <p:cNvSpPr txBox="1">
                <a:spLocks noChangeArrowheads="1"/>
              </p:cNvSpPr>
              <p:nvPr/>
            </p:nvSpPr>
            <p:spPr bwMode="auto">
              <a:xfrm>
                <a:off x="5647757" y="4678855"/>
                <a:ext cx="1095944"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0" i="0" u="none" strike="noStrike" kern="1200" cap="none" spc="0" normalizeH="0" baseline="0" noProof="0">
                    <a:ln>
                      <a:noFill/>
                    </a:ln>
                    <a:solidFill>
                      <a:srgbClr val="341F1C"/>
                    </a:solidFill>
                    <a:effectLst/>
                    <a:uLnTx/>
                    <a:uFillTx/>
                    <a:latin typeface="Calisto MT" panose="02040603050505030304" pitchFamily="18" charset="0"/>
                    <a:ea typeface="+mn-ea"/>
                    <a:cs typeface="+mn-cs"/>
                  </a:rPr>
                  <a:t>Kerala</a:t>
                </a:r>
              </a:p>
            </p:txBody>
          </p:sp>
          <p:sp>
            <p:nvSpPr>
              <p:cNvPr id="28" name="TextBox 27">
                <a:extLst>
                  <a:ext uri="{FF2B5EF4-FFF2-40B4-BE49-F238E27FC236}">
                    <a16:creationId xmlns:a16="http://schemas.microsoft.com/office/drawing/2014/main" id="{E0C32BA5-6A15-E508-613D-29F40B07DB03}"/>
                  </a:ext>
                </a:extLst>
              </p:cNvPr>
              <p:cNvSpPr txBox="1"/>
              <p:nvPr/>
            </p:nvSpPr>
            <p:spPr>
              <a:xfrm>
                <a:off x="5647095" y="4994099"/>
                <a:ext cx="1096772" cy="349208"/>
              </a:xfrm>
              <a:prstGeom prst="rect">
                <a:avLst/>
              </a:prstGeom>
              <a:noFill/>
            </p:spPr>
            <p:txBody>
              <a:bodyPr lIns="36000" tIns="36000" rIns="36000" bIns="3600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17.6</a:t>
                </a:r>
                <a:r>
                  <a:rPr lang="en-IN" b="1" dirty="0">
                    <a:solidFill>
                      <a:srgbClr val="341F1C"/>
                    </a:solidFill>
                    <a:latin typeface="Calisto MT" panose="02040603050505030304" pitchFamily="18" charset="0"/>
                  </a:rPr>
                  <a:t>3</a:t>
                </a:r>
                <a:r>
                  <a:rPr kumimoji="0" lang="en-IN"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a:t>
                </a:r>
              </a:p>
            </p:txBody>
          </p:sp>
          <p:sp>
            <p:nvSpPr>
              <p:cNvPr id="29" name="TextBox 56">
                <a:extLst>
                  <a:ext uri="{FF2B5EF4-FFF2-40B4-BE49-F238E27FC236}">
                    <a16:creationId xmlns:a16="http://schemas.microsoft.com/office/drawing/2014/main" id="{96C565C9-36C9-F2EB-8E16-A0C59C21E16F}"/>
                  </a:ext>
                </a:extLst>
              </p:cNvPr>
              <p:cNvSpPr txBox="1">
                <a:spLocks noChangeArrowheads="1"/>
              </p:cNvSpPr>
              <p:nvPr/>
            </p:nvSpPr>
            <p:spPr bwMode="auto">
              <a:xfrm>
                <a:off x="5647757" y="5309799"/>
                <a:ext cx="1095944"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20.</a:t>
                </a:r>
                <a:r>
                  <a:rPr lang="en-IN" altLang="en-US" sz="1800" b="1" dirty="0">
                    <a:solidFill>
                      <a:srgbClr val="341F1C"/>
                    </a:solidFill>
                    <a:latin typeface="Calisto MT" panose="02040603050505030304" pitchFamily="18" charset="0"/>
                  </a:rPr>
                  <a:t>46</a:t>
                </a:r>
                <a:r>
                  <a:rPr kumimoji="0" lang="en-IN" altLang="en-US"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a:t>
                </a:r>
              </a:p>
            </p:txBody>
          </p:sp>
        </p:grpSp>
        <p:sp>
          <p:nvSpPr>
            <p:cNvPr id="11" name="Freeform: Shape 10">
              <a:extLst>
                <a:ext uri="{FF2B5EF4-FFF2-40B4-BE49-F238E27FC236}">
                  <a16:creationId xmlns:a16="http://schemas.microsoft.com/office/drawing/2014/main" id="{908BF89E-B379-AA30-D7BB-71127450A94F}"/>
                </a:ext>
              </a:extLst>
            </p:cNvPr>
            <p:cNvSpPr/>
            <p:nvPr/>
          </p:nvSpPr>
          <p:spPr>
            <a:xfrm>
              <a:off x="2551406" y="5741634"/>
              <a:ext cx="882496" cy="0"/>
            </a:xfrm>
            <a:custGeom>
              <a:avLst/>
              <a:gdLst>
                <a:gd name="connsiteX0" fmla="*/ 882650 w 882650"/>
                <a:gd name="connsiteY0" fmla="*/ 0 h 0"/>
                <a:gd name="connsiteX1" fmla="*/ 0 w 882650"/>
                <a:gd name="connsiteY1" fmla="*/ 0 h 0"/>
              </a:gdLst>
              <a:ahLst/>
              <a:cxnLst>
                <a:cxn ang="0">
                  <a:pos x="connsiteX0" y="connsiteY0"/>
                </a:cxn>
                <a:cxn ang="0">
                  <a:pos x="connsiteX1" y="connsiteY1"/>
                </a:cxn>
              </a:cxnLst>
              <a:rect l="l" t="t" r="r" b="b"/>
              <a:pathLst>
                <a:path w="882650">
                  <a:moveTo>
                    <a:pt x="882650" y="0"/>
                  </a:moveTo>
                  <a:lnTo>
                    <a:pt x="0" y="0"/>
                  </a:lnTo>
                </a:path>
              </a:pathLst>
            </a:custGeom>
            <a:noFill/>
            <a:ln>
              <a:solidFill>
                <a:srgbClr val="68000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srgbClr val="341F1C"/>
                </a:solidFill>
                <a:effectLst/>
                <a:uLnTx/>
                <a:uFillTx/>
                <a:latin typeface="Calisto MT" panose="02040603050505030304" pitchFamily="18" charset="0"/>
                <a:ea typeface="+mn-ea"/>
                <a:cs typeface="+mn-cs"/>
              </a:endParaRPr>
            </a:p>
          </p:txBody>
        </p:sp>
        <p:sp>
          <p:nvSpPr>
            <p:cNvPr id="12" name="Freeform: Shape 11">
              <a:extLst>
                <a:ext uri="{FF2B5EF4-FFF2-40B4-BE49-F238E27FC236}">
                  <a16:creationId xmlns:a16="http://schemas.microsoft.com/office/drawing/2014/main" id="{AC80B3D6-2769-0FB0-6DBB-C155D63F6757}"/>
                </a:ext>
              </a:extLst>
            </p:cNvPr>
            <p:cNvSpPr/>
            <p:nvPr/>
          </p:nvSpPr>
          <p:spPr>
            <a:xfrm>
              <a:off x="5863940" y="3197180"/>
              <a:ext cx="884084" cy="0"/>
            </a:xfrm>
            <a:custGeom>
              <a:avLst/>
              <a:gdLst>
                <a:gd name="connsiteX0" fmla="*/ 882650 w 882650"/>
                <a:gd name="connsiteY0" fmla="*/ 0 h 0"/>
                <a:gd name="connsiteX1" fmla="*/ 0 w 882650"/>
                <a:gd name="connsiteY1" fmla="*/ 0 h 0"/>
              </a:gdLst>
              <a:ahLst/>
              <a:cxnLst>
                <a:cxn ang="0">
                  <a:pos x="connsiteX0" y="connsiteY0"/>
                </a:cxn>
                <a:cxn ang="0">
                  <a:pos x="connsiteX1" y="connsiteY1"/>
                </a:cxn>
              </a:cxnLst>
              <a:rect l="l" t="t" r="r" b="b"/>
              <a:pathLst>
                <a:path w="882650">
                  <a:moveTo>
                    <a:pt x="882650" y="0"/>
                  </a:moveTo>
                  <a:lnTo>
                    <a:pt x="0" y="0"/>
                  </a:lnTo>
                </a:path>
              </a:pathLst>
            </a:custGeom>
            <a:noFill/>
            <a:ln>
              <a:solidFill>
                <a:schemeClr val="tx2"/>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srgbClr val="341F1C"/>
                </a:solidFill>
                <a:effectLst/>
                <a:uLnTx/>
                <a:uFillTx/>
                <a:latin typeface="Calisto MT" panose="02040603050505030304" pitchFamily="18" charset="0"/>
                <a:ea typeface="+mn-ea"/>
                <a:cs typeface="+mn-cs"/>
              </a:endParaRPr>
            </a:p>
          </p:txBody>
        </p:sp>
        <p:grpSp>
          <p:nvGrpSpPr>
            <p:cNvPr id="13" name="Group 58">
              <a:extLst>
                <a:ext uri="{FF2B5EF4-FFF2-40B4-BE49-F238E27FC236}">
                  <a16:creationId xmlns:a16="http://schemas.microsoft.com/office/drawing/2014/main" id="{4B0D8140-EA4E-AE83-2DA2-92DE29241B86}"/>
                </a:ext>
              </a:extLst>
            </p:cNvPr>
            <p:cNvGrpSpPr>
              <a:grpSpLocks/>
            </p:cNvGrpSpPr>
            <p:nvPr/>
          </p:nvGrpSpPr>
          <p:grpSpPr bwMode="auto">
            <a:xfrm>
              <a:off x="6867506" y="2959662"/>
              <a:ext cx="1464566" cy="980646"/>
              <a:chOff x="5647757" y="4678855"/>
              <a:chExt cx="1095944" cy="980646"/>
            </a:xfrm>
          </p:grpSpPr>
          <p:sp>
            <p:nvSpPr>
              <p:cNvPr id="24" name="TextBox 59">
                <a:extLst>
                  <a:ext uri="{FF2B5EF4-FFF2-40B4-BE49-F238E27FC236}">
                    <a16:creationId xmlns:a16="http://schemas.microsoft.com/office/drawing/2014/main" id="{8B46528C-3232-7FA2-62E4-F3591681C004}"/>
                  </a:ext>
                </a:extLst>
              </p:cNvPr>
              <p:cNvSpPr txBox="1">
                <a:spLocks noChangeArrowheads="1"/>
              </p:cNvSpPr>
              <p:nvPr/>
            </p:nvSpPr>
            <p:spPr bwMode="auto">
              <a:xfrm>
                <a:off x="5647757" y="4678855"/>
                <a:ext cx="1095944"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0" i="0" u="none" strike="noStrike" kern="1200" cap="none" spc="0" normalizeH="0" baseline="0" noProof="0">
                    <a:ln>
                      <a:noFill/>
                    </a:ln>
                    <a:solidFill>
                      <a:srgbClr val="341F1C"/>
                    </a:solidFill>
                    <a:effectLst/>
                    <a:uLnTx/>
                    <a:uFillTx/>
                    <a:latin typeface="Calisto MT" panose="02040603050505030304" pitchFamily="18" charset="0"/>
                    <a:ea typeface="+mn-ea"/>
                    <a:cs typeface="+mn-cs"/>
                  </a:rPr>
                  <a:t>NE Region</a:t>
                </a:r>
              </a:p>
            </p:txBody>
          </p:sp>
          <p:sp>
            <p:nvSpPr>
              <p:cNvPr id="25" name="TextBox 24">
                <a:extLst>
                  <a:ext uri="{FF2B5EF4-FFF2-40B4-BE49-F238E27FC236}">
                    <a16:creationId xmlns:a16="http://schemas.microsoft.com/office/drawing/2014/main" id="{051A1E42-B9D9-C79C-67ED-E11738F7CEA5}"/>
                  </a:ext>
                </a:extLst>
              </p:cNvPr>
              <p:cNvSpPr txBox="1"/>
              <p:nvPr/>
            </p:nvSpPr>
            <p:spPr>
              <a:xfrm>
                <a:off x="5647427" y="4994152"/>
                <a:ext cx="1096274" cy="349208"/>
              </a:xfrm>
              <a:prstGeom prst="rect">
                <a:avLst/>
              </a:prstGeom>
              <a:noFill/>
            </p:spPr>
            <p:txBody>
              <a:bodyPr lIns="36000" tIns="36000" rIns="36000" bIns="3600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1.25%</a:t>
                </a:r>
              </a:p>
            </p:txBody>
          </p:sp>
          <p:sp>
            <p:nvSpPr>
              <p:cNvPr id="26" name="TextBox 61">
                <a:extLst>
                  <a:ext uri="{FF2B5EF4-FFF2-40B4-BE49-F238E27FC236}">
                    <a16:creationId xmlns:a16="http://schemas.microsoft.com/office/drawing/2014/main" id="{2725503E-40F9-B232-94EC-EED24DE125D5}"/>
                  </a:ext>
                </a:extLst>
              </p:cNvPr>
              <p:cNvSpPr txBox="1">
                <a:spLocks noChangeArrowheads="1"/>
              </p:cNvSpPr>
              <p:nvPr/>
            </p:nvSpPr>
            <p:spPr bwMode="auto">
              <a:xfrm>
                <a:off x="5647757" y="5309799"/>
                <a:ext cx="1095944"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1" i="0" u="none" strike="noStrike" kern="1200" cap="none" spc="0" normalizeH="0" baseline="0" noProof="0">
                    <a:ln>
                      <a:noFill/>
                    </a:ln>
                    <a:solidFill>
                      <a:srgbClr val="341F1C"/>
                    </a:solidFill>
                    <a:effectLst/>
                    <a:uLnTx/>
                    <a:uFillTx/>
                    <a:latin typeface="Calisto MT" panose="02040603050505030304" pitchFamily="18" charset="0"/>
                    <a:ea typeface="+mn-ea"/>
                    <a:cs typeface="+mn-cs"/>
                  </a:rPr>
                  <a:t>0.04%</a:t>
                </a:r>
              </a:p>
            </p:txBody>
          </p:sp>
        </p:grpSp>
        <p:sp>
          <p:nvSpPr>
            <p:cNvPr id="14" name="Freeform: Shape 13">
              <a:extLst>
                <a:ext uri="{FF2B5EF4-FFF2-40B4-BE49-F238E27FC236}">
                  <a16:creationId xmlns:a16="http://schemas.microsoft.com/office/drawing/2014/main" id="{E88B9016-E755-A4E5-E861-33FD963B0BE7}"/>
                </a:ext>
              </a:extLst>
            </p:cNvPr>
            <p:cNvSpPr/>
            <p:nvPr/>
          </p:nvSpPr>
          <p:spPr>
            <a:xfrm>
              <a:off x="4524080" y="4406708"/>
              <a:ext cx="1050986" cy="63492"/>
            </a:xfrm>
            <a:custGeom>
              <a:avLst/>
              <a:gdLst>
                <a:gd name="connsiteX0" fmla="*/ 882650 w 882650"/>
                <a:gd name="connsiteY0" fmla="*/ 0 h 0"/>
                <a:gd name="connsiteX1" fmla="*/ 0 w 882650"/>
                <a:gd name="connsiteY1" fmla="*/ 0 h 0"/>
              </a:gdLst>
              <a:ahLst/>
              <a:cxnLst>
                <a:cxn ang="0">
                  <a:pos x="connsiteX0" y="connsiteY0"/>
                </a:cxn>
                <a:cxn ang="0">
                  <a:pos x="connsiteX1" y="connsiteY1"/>
                </a:cxn>
              </a:cxnLst>
              <a:rect l="l" t="t" r="r" b="b"/>
              <a:pathLst>
                <a:path w="882650">
                  <a:moveTo>
                    <a:pt x="882650" y="0"/>
                  </a:moveTo>
                  <a:lnTo>
                    <a:pt x="0" y="0"/>
                  </a:lnTo>
                </a:path>
              </a:pathLst>
            </a:custGeom>
            <a:noFill/>
            <a:ln>
              <a:solidFill>
                <a:srgbClr val="68000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srgbClr val="341F1C"/>
                </a:solidFill>
                <a:effectLst/>
                <a:uLnTx/>
                <a:uFillTx/>
                <a:latin typeface="Calisto MT" panose="02040603050505030304" pitchFamily="18" charset="0"/>
                <a:ea typeface="+mn-ea"/>
                <a:cs typeface="+mn-cs"/>
              </a:endParaRPr>
            </a:p>
          </p:txBody>
        </p:sp>
        <p:grpSp>
          <p:nvGrpSpPr>
            <p:cNvPr id="15" name="Group 63">
              <a:extLst>
                <a:ext uri="{FF2B5EF4-FFF2-40B4-BE49-F238E27FC236}">
                  <a16:creationId xmlns:a16="http://schemas.microsoft.com/office/drawing/2014/main" id="{E1D6FCD0-436B-21E0-372F-84981636BCC4}"/>
                </a:ext>
              </a:extLst>
            </p:cNvPr>
            <p:cNvGrpSpPr>
              <a:grpSpLocks/>
            </p:cNvGrpSpPr>
            <p:nvPr/>
          </p:nvGrpSpPr>
          <p:grpSpPr bwMode="auto">
            <a:xfrm>
              <a:off x="5668366" y="4200695"/>
              <a:ext cx="1526114" cy="980646"/>
              <a:chOff x="9349652" y="4788639"/>
              <a:chExt cx="1142001" cy="980646"/>
            </a:xfrm>
          </p:grpSpPr>
          <p:sp>
            <p:nvSpPr>
              <p:cNvPr id="21" name="TextBox 64">
                <a:extLst>
                  <a:ext uri="{FF2B5EF4-FFF2-40B4-BE49-F238E27FC236}">
                    <a16:creationId xmlns:a16="http://schemas.microsoft.com/office/drawing/2014/main" id="{B414309C-D957-70B1-3783-9D0E9D83C874}"/>
                  </a:ext>
                </a:extLst>
              </p:cNvPr>
              <p:cNvSpPr txBox="1">
                <a:spLocks noChangeArrowheads="1"/>
              </p:cNvSpPr>
              <p:nvPr/>
            </p:nvSpPr>
            <p:spPr bwMode="auto">
              <a:xfrm>
                <a:off x="9384334" y="4788639"/>
                <a:ext cx="1095944"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NTAs</a:t>
                </a:r>
              </a:p>
            </p:txBody>
          </p:sp>
          <p:sp>
            <p:nvSpPr>
              <p:cNvPr id="22" name="TextBox 21">
                <a:extLst>
                  <a:ext uri="{FF2B5EF4-FFF2-40B4-BE49-F238E27FC236}">
                    <a16:creationId xmlns:a16="http://schemas.microsoft.com/office/drawing/2014/main" id="{AC5FB9AC-6AAF-F419-A8C5-3E818BF93DA8}"/>
                  </a:ext>
                </a:extLst>
              </p:cNvPr>
              <p:cNvSpPr txBox="1"/>
              <p:nvPr/>
            </p:nvSpPr>
            <p:spPr>
              <a:xfrm>
                <a:off x="9349652" y="5092113"/>
                <a:ext cx="1096274" cy="349208"/>
              </a:xfrm>
              <a:prstGeom prst="rect">
                <a:avLst/>
              </a:prstGeom>
              <a:noFill/>
            </p:spPr>
            <p:txBody>
              <a:bodyPr lIns="36000" tIns="36000" rIns="36000" bIns="3600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23.1</a:t>
                </a:r>
                <a:r>
                  <a:rPr lang="en-IN" b="1" dirty="0">
                    <a:solidFill>
                      <a:srgbClr val="341F1C"/>
                    </a:solidFill>
                    <a:latin typeface="Calisto MT" panose="02040603050505030304" pitchFamily="18" charset="0"/>
                  </a:rPr>
                  <a:t>1</a:t>
                </a:r>
                <a:r>
                  <a:rPr kumimoji="0" lang="en-IN"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a:t>
                </a:r>
              </a:p>
            </p:txBody>
          </p:sp>
          <p:sp>
            <p:nvSpPr>
              <p:cNvPr id="23" name="TextBox 66">
                <a:extLst>
                  <a:ext uri="{FF2B5EF4-FFF2-40B4-BE49-F238E27FC236}">
                    <a16:creationId xmlns:a16="http://schemas.microsoft.com/office/drawing/2014/main" id="{D8BC6610-A1E1-01E9-C5F4-4E10289AE0B5}"/>
                  </a:ext>
                </a:extLst>
              </p:cNvPr>
              <p:cNvSpPr txBox="1">
                <a:spLocks noChangeArrowheads="1"/>
              </p:cNvSpPr>
              <p:nvPr/>
            </p:nvSpPr>
            <p:spPr bwMode="auto">
              <a:xfrm>
                <a:off x="9395709" y="5419583"/>
                <a:ext cx="1095944"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3.61%</a:t>
                </a:r>
              </a:p>
            </p:txBody>
          </p:sp>
        </p:grpSp>
        <p:sp>
          <p:nvSpPr>
            <p:cNvPr id="16" name="Freeform: Shape 15">
              <a:extLst>
                <a:ext uri="{FF2B5EF4-FFF2-40B4-BE49-F238E27FC236}">
                  <a16:creationId xmlns:a16="http://schemas.microsoft.com/office/drawing/2014/main" id="{AF0FAF03-22BC-243B-69CA-BEDB4195BDDE}"/>
                </a:ext>
              </a:extLst>
            </p:cNvPr>
            <p:cNvSpPr/>
            <p:nvPr/>
          </p:nvSpPr>
          <p:spPr>
            <a:xfrm flipV="1">
              <a:off x="3846580" y="5733697"/>
              <a:ext cx="907891" cy="431747"/>
            </a:xfrm>
            <a:custGeom>
              <a:avLst/>
              <a:gdLst>
                <a:gd name="connsiteX0" fmla="*/ 0 w 2203450"/>
                <a:gd name="connsiteY0" fmla="*/ 431800 h 431800"/>
                <a:gd name="connsiteX1" fmla="*/ 1149350 w 2203450"/>
                <a:gd name="connsiteY1" fmla="*/ 0 h 431800"/>
                <a:gd name="connsiteX2" fmla="*/ 2203450 w 2203450"/>
                <a:gd name="connsiteY2" fmla="*/ 0 h 431800"/>
              </a:gdLst>
              <a:ahLst/>
              <a:cxnLst>
                <a:cxn ang="0">
                  <a:pos x="connsiteX0" y="connsiteY0"/>
                </a:cxn>
                <a:cxn ang="0">
                  <a:pos x="connsiteX1" y="connsiteY1"/>
                </a:cxn>
                <a:cxn ang="0">
                  <a:pos x="connsiteX2" y="connsiteY2"/>
                </a:cxn>
              </a:cxnLst>
              <a:rect l="l" t="t" r="r" b="b"/>
              <a:pathLst>
                <a:path w="2203450" h="431800">
                  <a:moveTo>
                    <a:pt x="0" y="431800"/>
                  </a:moveTo>
                  <a:lnTo>
                    <a:pt x="1149350" y="0"/>
                  </a:lnTo>
                  <a:lnTo>
                    <a:pt x="2203450" y="0"/>
                  </a:lnTo>
                </a:path>
              </a:pathLst>
            </a:custGeom>
            <a:noFill/>
            <a:ln>
              <a:solidFill>
                <a:srgbClr val="68000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srgbClr val="341F1C"/>
                </a:solidFill>
                <a:effectLst/>
                <a:uLnTx/>
                <a:uFillTx/>
                <a:latin typeface="Calisto MT" panose="02040603050505030304" pitchFamily="18" charset="0"/>
                <a:ea typeface="+mn-ea"/>
                <a:cs typeface="+mn-cs"/>
              </a:endParaRPr>
            </a:p>
          </p:txBody>
        </p:sp>
        <p:grpSp>
          <p:nvGrpSpPr>
            <p:cNvPr id="17" name="Group 70">
              <a:extLst>
                <a:ext uri="{FF2B5EF4-FFF2-40B4-BE49-F238E27FC236}">
                  <a16:creationId xmlns:a16="http://schemas.microsoft.com/office/drawing/2014/main" id="{3A11B191-73F7-4226-3F55-D5312DD42078}"/>
                </a:ext>
              </a:extLst>
            </p:cNvPr>
            <p:cNvGrpSpPr>
              <a:grpSpLocks/>
            </p:cNvGrpSpPr>
            <p:nvPr/>
          </p:nvGrpSpPr>
          <p:grpSpPr bwMode="auto">
            <a:xfrm>
              <a:off x="4835092" y="5949880"/>
              <a:ext cx="1317757" cy="980646"/>
              <a:chOff x="5647756" y="4678855"/>
              <a:chExt cx="1317757" cy="980646"/>
            </a:xfrm>
          </p:grpSpPr>
          <p:sp>
            <p:nvSpPr>
              <p:cNvPr id="18" name="TextBox 71">
                <a:extLst>
                  <a:ext uri="{FF2B5EF4-FFF2-40B4-BE49-F238E27FC236}">
                    <a16:creationId xmlns:a16="http://schemas.microsoft.com/office/drawing/2014/main" id="{25F86E88-AF9A-FBB4-35EF-768B69886FAB}"/>
                  </a:ext>
                </a:extLst>
              </p:cNvPr>
              <p:cNvSpPr txBox="1">
                <a:spLocks noChangeArrowheads="1"/>
              </p:cNvSpPr>
              <p:nvPr/>
            </p:nvSpPr>
            <p:spPr bwMode="auto">
              <a:xfrm>
                <a:off x="5647756" y="4678855"/>
                <a:ext cx="1317757"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0" i="0" u="none" strike="noStrike" kern="1200" cap="none" spc="0" normalizeH="0" baseline="0" noProof="0">
                    <a:ln>
                      <a:noFill/>
                    </a:ln>
                    <a:solidFill>
                      <a:srgbClr val="341F1C"/>
                    </a:solidFill>
                    <a:effectLst/>
                    <a:uLnTx/>
                    <a:uFillTx/>
                    <a:latin typeface="Calisto MT" panose="02040603050505030304" pitchFamily="18" charset="0"/>
                    <a:ea typeface="+mn-ea"/>
                    <a:cs typeface="+mn-cs"/>
                  </a:rPr>
                  <a:t>Tamil Nadu</a:t>
                </a:r>
              </a:p>
            </p:txBody>
          </p:sp>
          <p:sp>
            <p:nvSpPr>
              <p:cNvPr id="19" name="TextBox 18">
                <a:extLst>
                  <a:ext uri="{FF2B5EF4-FFF2-40B4-BE49-F238E27FC236}">
                    <a16:creationId xmlns:a16="http://schemas.microsoft.com/office/drawing/2014/main" id="{0AFCB2EE-DBFC-EC38-379E-2C0305A969C2}"/>
                  </a:ext>
                </a:extLst>
              </p:cNvPr>
              <p:cNvSpPr txBox="1"/>
              <p:nvPr/>
            </p:nvSpPr>
            <p:spPr>
              <a:xfrm>
                <a:off x="5648084" y="4994420"/>
                <a:ext cx="1095184" cy="349208"/>
              </a:xfrm>
              <a:prstGeom prst="rect">
                <a:avLst/>
              </a:prstGeom>
              <a:noFill/>
            </p:spPr>
            <p:txBody>
              <a:bodyPr lIns="36000" tIns="36000" rIns="36000" bIns="3600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7.37%</a:t>
                </a:r>
              </a:p>
            </p:txBody>
          </p:sp>
          <p:sp>
            <p:nvSpPr>
              <p:cNvPr id="20" name="TextBox 73">
                <a:extLst>
                  <a:ext uri="{FF2B5EF4-FFF2-40B4-BE49-F238E27FC236}">
                    <a16:creationId xmlns:a16="http://schemas.microsoft.com/office/drawing/2014/main" id="{88811674-69F0-44E5-A010-2D5364275BBB}"/>
                  </a:ext>
                </a:extLst>
              </p:cNvPr>
              <p:cNvSpPr txBox="1">
                <a:spLocks noChangeArrowheads="1"/>
              </p:cNvSpPr>
              <p:nvPr/>
            </p:nvSpPr>
            <p:spPr bwMode="auto">
              <a:xfrm>
                <a:off x="5647757" y="5309799"/>
                <a:ext cx="1095944" cy="34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nchor="ct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IN" altLang="en-US" sz="1800" b="1"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5.36%</a:t>
                </a:r>
              </a:p>
            </p:txBody>
          </p:sp>
        </p:grpSp>
      </p:grpSp>
      <p:sp>
        <p:nvSpPr>
          <p:cNvPr id="33" name="TextBox 32">
            <a:extLst>
              <a:ext uri="{FF2B5EF4-FFF2-40B4-BE49-F238E27FC236}">
                <a16:creationId xmlns:a16="http://schemas.microsoft.com/office/drawing/2014/main" id="{95FD4EC8-A6DD-9E5E-D03B-7374F89EA5D3}"/>
              </a:ext>
            </a:extLst>
          </p:cNvPr>
          <p:cNvSpPr txBox="1"/>
          <p:nvPr/>
        </p:nvSpPr>
        <p:spPr>
          <a:xfrm>
            <a:off x="7915275" y="1630224"/>
            <a:ext cx="4102100" cy="4329390"/>
          </a:xfrm>
          <a:prstGeom prst="rect">
            <a:avLst/>
          </a:prstGeom>
          <a:noFill/>
        </p:spPr>
        <p:txBody>
          <a:bodyPr anchor="ctr">
            <a:spAutoFit/>
          </a:bodyPr>
          <a:lstStyle>
            <a:defPPr>
              <a:defRPr lang="en-US"/>
            </a:defPPr>
            <a:lvl1pPr marL="177800" indent="-177800">
              <a:spcBef>
                <a:spcPts val="300"/>
              </a:spcBef>
              <a:spcAft>
                <a:spcPts val="600"/>
              </a:spcAft>
              <a:buFont typeface="Wingdings" panose="05000000000000000000" pitchFamily="2" charset="2"/>
              <a:buChar char="§"/>
              <a:defRPr>
                <a:solidFill>
                  <a:schemeClr val="bg1"/>
                </a:solidFill>
              </a:defRPr>
            </a:lvl1pPr>
            <a:lvl2pPr marL="449263" lvl="1" indent="-182563">
              <a:spcBef>
                <a:spcPts val="300"/>
              </a:spcBef>
              <a:spcAft>
                <a:spcPts val="600"/>
              </a:spcAft>
              <a:buFont typeface="Wingdings" panose="05000000000000000000" pitchFamily="2" charset="2"/>
              <a:buChar char="§"/>
              <a:defRPr>
                <a:solidFill>
                  <a:schemeClr val="bg1"/>
                </a:solidFill>
              </a:defRPr>
            </a:lvl2pPr>
          </a:lstStyle>
          <a:p>
            <a:pPr marL="177800" marR="0" lvl="0" indent="-177800" algn="l" defTabSz="914400" rtl="0" eaLnBrk="0" fontAlgn="base" latinLnBrk="0" hangingPunct="0">
              <a:lnSpc>
                <a:spcPct val="100000"/>
              </a:lnSpc>
              <a:spcBef>
                <a:spcPts val="0"/>
              </a:spcBef>
              <a:spcAft>
                <a:spcPts val="800"/>
              </a:spcAft>
              <a:buClr>
                <a:srgbClr val="634430">
                  <a:lumMod val="60000"/>
                  <a:lumOff val="40000"/>
                </a:srgbClr>
              </a:buClr>
              <a:buSzTx/>
              <a:buFont typeface="Wingdings" panose="05000000000000000000" pitchFamily="2" charset="2"/>
              <a:buChar char="§"/>
              <a:tabLst/>
              <a:defRPr/>
            </a:pP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Seventh largest producer </a:t>
            </a: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in the world with a production </a:t>
            </a: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share of 3.54%</a:t>
            </a:r>
          </a:p>
          <a:p>
            <a:pPr marL="177800" marR="0" lvl="0" indent="-177800" algn="l" defTabSz="914400" rtl="0" eaLnBrk="0" fontAlgn="base" latinLnBrk="0" hangingPunct="0">
              <a:lnSpc>
                <a:spcPct val="100000"/>
              </a:lnSpc>
              <a:spcBef>
                <a:spcPts val="0"/>
              </a:spcBef>
              <a:spcAft>
                <a:spcPts val="800"/>
              </a:spcAft>
              <a:buClr>
                <a:srgbClr val="634430">
                  <a:lumMod val="60000"/>
                  <a:lumOff val="40000"/>
                </a:srgbClr>
              </a:buClr>
              <a:buSzTx/>
              <a:buFont typeface="Wingdings" panose="05000000000000000000" pitchFamily="2" charset="2"/>
              <a:buChar char="§"/>
              <a:tabLst/>
              <a:defRPr/>
            </a:pP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Fifth largest Exporter </a:t>
            </a: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in the world with a </a:t>
            </a: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share of 5.12%</a:t>
            </a:r>
          </a:p>
          <a:p>
            <a:pPr marL="177800" marR="0" lvl="0" indent="-177800" algn="l" defTabSz="914400" rtl="0" eaLnBrk="0" fontAlgn="base" latinLnBrk="0" hangingPunct="0">
              <a:lnSpc>
                <a:spcPct val="100000"/>
              </a:lnSpc>
              <a:spcBef>
                <a:spcPts val="0"/>
              </a:spcBef>
              <a:spcAft>
                <a:spcPts val="800"/>
              </a:spcAft>
              <a:buClr>
                <a:srgbClr val="634430">
                  <a:lumMod val="60000"/>
                  <a:lumOff val="40000"/>
                </a:srgbClr>
              </a:buClr>
              <a:buSzTx/>
              <a:buFont typeface="Wingdings" panose="05000000000000000000" pitchFamily="2" charset="2"/>
              <a:buChar char="§"/>
              <a:tabLst/>
              <a:defRPr/>
            </a:pP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Area under coffee </a:t>
            </a: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 4.90 lakh ha</a:t>
            </a:r>
          </a:p>
          <a:p>
            <a:pPr marL="177800" marR="0" lvl="0" indent="-177800" algn="l" defTabSz="914400" rtl="0" eaLnBrk="0" fontAlgn="base" latinLnBrk="0" hangingPunct="0">
              <a:lnSpc>
                <a:spcPct val="100000"/>
              </a:lnSpc>
              <a:spcBef>
                <a:spcPts val="0"/>
              </a:spcBef>
              <a:spcAft>
                <a:spcPts val="800"/>
              </a:spcAft>
              <a:buClr>
                <a:srgbClr val="634430">
                  <a:lumMod val="60000"/>
                  <a:lumOff val="40000"/>
                </a:srgbClr>
              </a:buClr>
              <a:buSzTx/>
              <a:buFont typeface="Wingdings" panose="05000000000000000000" pitchFamily="2" charset="2"/>
              <a:buChar char="§"/>
              <a:tabLst/>
              <a:defRPr/>
            </a:pP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Holdings </a:t>
            </a: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 </a:t>
            </a:r>
            <a:r>
              <a:rPr kumimoji="0" lang="en-US" sz="1800" b="0" i="0" u="none" strike="noStrike" kern="1200" cap="none" spc="0" normalizeH="0" baseline="0" noProof="0" dirty="0">
                <a:ln>
                  <a:noFill/>
                </a:ln>
                <a:solidFill>
                  <a:srgbClr val="8B0305"/>
                </a:solidFill>
                <a:effectLst/>
                <a:uLnTx/>
                <a:uFillTx/>
                <a:latin typeface="Calisto MT" panose="02040603050505030304" pitchFamily="18" charset="0"/>
                <a:ea typeface="+mn-ea"/>
                <a:cs typeface="Arial" panose="020B0604020202020204" pitchFamily="34" charset="0"/>
              </a:rPr>
              <a:t>4.41 lakh </a:t>
            </a:r>
          </a:p>
          <a:p>
            <a:pPr marL="177800" marR="0" lvl="0" indent="-177800" algn="l" defTabSz="914400" rtl="0" eaLnBrk="0" fontAlgn="base" latinLnBrk="0" hangingPunct="0">
              <a:lnSpc>
                <a:spcPct val="100000"/>
              </a:lnSpc>
              <a:spcBef>
                <a:spcPts val="0"/>
              </a:spcBef>
              <a:spcAft>
                <a:spcPts val="800"/>
              </a:spcAft>
              <a:buClr>
                <a:srgbClr val="634430">
                  <a:lumMod val="60000"/>
                  <a:lumOff val="40000"/>
                </a:srgbClr>
              </a:buClr>
              <a:buSzTx/>
              <a:buFont typeface="Wingdings" panose="05000000000000000000" pitchFamily="2" charset="2"/>
              <a:buChar char="§"/>
              <a:tabLst/>
              <a:defRPr/>
            </a:pP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Production : </a:t>
            </a: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3.60 lakh MT(2023-24)</a:t>
            </a:r>
          </a:p>
          <a:p>
            <a:pPr marL="177800" marR="0" lvl="0" indent="-177800" algn="l" defTabSz="914400" rtl="0" eaLnBrk="0" fontAlgn="base" latinLnBrk="0" hangingPunct="0">
              <a:lnSpc>
                <a:spcPct val="100000"/>
              </a:lnSpc>
              <a:spcBef>
                <a:spcPts val="0"/>
              </a:spcBef>
              <a:spcAft>
                <a:spcPts val="800"/>
              </a:spcAft>
              <a:buClr>
                <a:srgbClr val="634430">
                  <a:lumMod val="60000"/>
                  <a:lumOff val="40000"/>
                </a:srgbClr>
              </a:buClr>
              <a:buSzTx/>
              <a:buFont typeface="Wingdings" panose="05000000000000000000" pitchFamily="2" charset="2"/>
              <a:buChar char="§"/>
              <a:tabLst/>
              <a:defRPr/>
            </a:pP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 Productivity : National Avg</a:t>
            </a: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.~824 </a:t>
            </a:r>
            <a:r>
              <a:rPr kumimoji="0" lang="en-US" sz="12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Kg/Ha</a:t>
            </a: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a:t>
            </a:r>
          </a:p>
          <a:p>
            <a:pPr marL="177800" marR="0" lvl="0" indent="-177800" algn="l" defTabSz="914400" rtl="0" eaLnBrk="0" fontAlgn="base" latinLnBrk="0" hangingPunct="0">
              <a:lnSpc>
                <a:spcPct val="100000"/>
              </a:lnSpc>
              <a:spcBef>
                <a:spcPts val="0"/>
              </a:spcBef>
              <a:spcAft>
                <a:spcPts val="800"/>
              </a:spcAft>
              <a:buClr>
                <a:srgbClr val="634430">
                  <a:lumMod val="60000"/>
                  <a:lumOff val="40000"/>
                </a:srgbClr>
              </a:buClr>
              <a:buSzTx/>
              <a:buFont typeface="Wingdings" panose="05000000000000000000" pitchFamily="2" charset="2"/>
              <a:buChar char="§"/>
              <a:tabLst/>
              <a:defRPr/>
            </a:pP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Exports : </a:t>
            </a: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3.84 lakh MT </a:t>
            </a: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during </a:t>
            </a:r>
            <a:b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b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2023-24 (include re-exports) </a:t>
            </a:r>
          </a:p>
          <a:p>
            <a:pPr marL="177800" marR="0" lvl="0" indent="-177800" algn="l" defTabSz="914400" rtl="0" eaLnBrk="0" fontAlgn="base" latinLnBrk="0" hangingPunct="0">
              <a:lnSpc>
                <a:spcPct val="100000"/>
              </a:lnSpc>
              <a:spcBef>
                <a:spcPts val="0"/>
              </a:spcBef>
              <a:spcAft>
                <a:spcPts val="800"/>
              </a:spcAft>
              <a:buClr>
                <a:srgbClr val="634430">
                  <a:lumMod val="60000"/>
                  <a:lumOff val="40000"/>
                </a:srgbClr>
              </a:buClr>
              <a:buSzTx/>
              <a:buFont typeface="Wingdings" panose="05000000000000000000" pitchFamily="2" charset="2"/>
              <a:buChar char="§"/>
              <a:tabLst/>
              <a:defRPr/>
            </a:pP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Export earnings : </a:t>
            </a: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US$ 1.29 billion</a:t>
            </a:r>
          </a:p>
          <a:p>
            <a:pPr marL="177800" marR="0" lvl="0" indent="-177800" algn="l" defTabSz="914400" rtl="0" eaLnBrk="0" fontAlgn="base" latinLnBrk="0" hangingPunct="0">
              <a:lnSpc>
                <a:spcPct val="100000"/>
              </a:lnSpc>
              <a:spcBef>
                <a:spcPts val="0"/>
              </a:spcBef>
              <a:spcAft>
                <a:spcPts val="800"/>
              </a:spcAft>
              <a:buClr>
                <a:srgbClr val="634430">
                  <a:lumMod val="60000"/>
                  <a:lumOff val="40000"/>
                </a:srgbClr>
              </a:buClr>
              <a:buSzTx/>
              <a:buFont typeface="Wingdings" panose="05000000000000000000" pitchFamily="2" charset="2"/>
              <a:buChar char="§"/>
              <a:tabLst/>
              <a:defRPr/>
            </a:pP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About </a:t>
            </a:r>
            <a:r>
              <a:rPr kumimoji="0" lang="en-US" sz="1700" b="0" i="0" u="none" strike="noStrike" kern="1200" cap="none" spc="0" normalizeH="0" baseline="0" noProof="0" dirty="0">
                <a:ln>
                  <a:noFill/>
                </a:ln>
                <a:solidFill>
                  <a:srgbClr val="8B0305"/>
                </a:solidFill>
                <a:effectLst/>
                <a:uLnTx/>
                <a:uFillTx/>
                <a:latin typeface="Calisto MT" panose="02040603050505030304" pitchFamily="18" charset="0"/>
                <a:ea typeface="+mn-ea"/>
                <a:cs typeface="+mn-cs"/>
              </a:rPr>
              <a:t>2 million people </a:t>
            </a:r>
            <a:r>
              <a:rPr kumimoji="0" lang="en-US" sz="1700" b="0" i="0" u="none" strike="noStrike" kern="1200" cap="none" spc="0" normalizeH="0" baseline="0" noProof="0" dirty="0">
                <a:ln>
                  <a:noFill/>
                </a:ln>
                <a:solidFill>
                  <a:srgbClr val="341F1C"/>
                </a:solidFill>
                <a:effectLst/>
                <a:uLnTx/>
                <a:uFillTx/>
                <a:latin typeface="Calisto MT" panose="02040603050505030304" pitchFamily="18" charset="0"/>
                <a:ea typeface="+mn-ea"/>
                <a:cs typeface="+mn-cs"/>
              </a:rPr>
              <a:t>employed directly / indirectly</a:t>
            </a:r>
          </a:p>
        </p:txBody>
      </p:sp>
      <p:sp>
        <p:nvSpPr>
          <p:cNvPr id="2" name="TextBox 1">
            <a:extLst>
              <a:ext uri="{FF2B5EF4-FFF2-40B4-BE49-F238E27FC236}">
                <a16:creationId xmlns:a16="http://schemas.microsoft.com/office/drawing/2014/main" id="{936B4A7D-EFF0-243B-C2E4-6399AA1EDD24}"/>
              </a:ext>
            </a:extLst>
          </p:cNvPr>
          <p:cNvSpPr txBox="1"/>
          <p:nvPr/>
        </p:nvSpPr>
        <p:spPr>
          <a:xfrm>
            <a:off x="1379621" y="6352674"/>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2450157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2D8BB-7B15-6C65-0780-D68698D7E45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C1694D-1439-741A-9633-8947D83966C1}"/>
              </a:ext>
            </a:extLst>
          </p:cNvPr>
          <p:cNvSpPr/>
          <p:nvPr/>
        </p:nvSpPr>
        <p:spPr>
          <a:xfrm>
            <a:off x="205977" y="173929"/>
            <a:ext cx="10444605" cy="523220"/>
          </a:xfrm>
          <a:prstGeom prst="rect">
            <a:avLst/>
          </a:prstGeom>
        </p:spPr>
        <p:txBody>
          <a:bodyPr wrap="square">
            <a:spAutoFit/>
          </a:bodyPr>
          <a:lstStyle/>
          <a:p>
            <a:pPr algn="ctr"/>
            <a:r>
              <a:rPr lang="en-US" sz="2800" b="1" dirty="0">
                <a:solidFill>
                  <a:srgbClr val="C00000"/>
                </a:solidFill>
                <a:latin typeface="+mj-lt"/>
              </a:rPr>
              <a:t>UNIQUENESS OF INDIAN COFFEES</a:t>
            </a:r>
          </a:p>
        </p:txBody>
      </p:sp>
      <p:sp>
        <p:nvSpPr>
          <p:cNvPr id="3" name="Rectangle 2">
            <a:extLst>
              <a:ext uri="{FF2B5EF4-FFF2-40B4-BE49-F238E27FC236}">
                <a16:creationId xmlns:a16="http://schemas.microsoft.com/office/drawing/2014/main" id="{AAB7E747-ABF6-AC5D-4E13-1D388E18D077}"/>
              </a:ext>
            </a:extLst>
          </p:cNvPr>
          <p:cNvSpPr/>
          <p:nvPr/>
        </p:nvSpPr>
        <p:spPr>
          <a:xfrm>
            <a:off x="348175" y="1073377"/>
            <a:ext cx="2743368" cy="623560"/>
          </a:xfrm>
          <a:prstGeom prst="rect">
            <a:avLst/>
          </a:prstGeom>
          <a:solidFill>
            <a:srgbClr val="AA6238"/>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eaLnBrk="1" hangingPunct="1">
              <a:spcBef>
                <a:spcPct val="0"/>
              </a:spcBef>
              <a:buFontTx/>
              <a:buNone/>
            </a:pPr>
            <a:r>
              <a:rPr lang="en-US" altLang="en-US" sz="1500" b="1" dirty="0"/>
              <a:t>Shade grown – Typical Forest </a:t>
            </a:r>
            <a:r>
              <a:rPr lang="en-US" altLang="en-US" sz="1500" b="1" dirty="0" err="1"/>
              <a:t>Agro</a:t>
            </a:r>
            <a:r>
              <a:rPr lang="en-US" altLang="en-US" sz="1500" b="1" dirty="0"/>
              <a:t>-system</a:t>
            </a:r>
          </a:p>
        </p:txBody>
      </p:sp>
      <p:sp>
        <p:nvSpPr>
          <p:cNvPr id="34" name="Rectangle 33">
            <a:extLst>
              <a:ext uri="{FF2B5EF4-FFF2-40B4-BE49-F238E27FC236}">
                <a16:creationId xmlns:a16="http://schemas.microsoft.com/office/drawing/2014/main" id="{462A2FC2-9180-1048-CD48-C032F3D1B1B7}"/>
              </a:ext>
            </a:extLst>
          </p:cNvPr>
          <p:cNvSpPr/>
          <p:nvPr/>
        </p:nvSpPr>
        <p:spPr>
          <a:xfrm>
            <a:off x="225415" y="1839838"/>
            <a:ext cx="2866129" cy="4404207"/>
          </a:xfrm>
          <a:prstGeom prst="rect">
            <a:avLst/>
          </a:prstGeom>
          <a:blipFill dpi="0" rotWithShape="1">
            <a:blip r:embed="rId2" cstate="print">
              <a:extLst>
                <a:ext uri="{28A0092B-C50C-407E-A947-70E740481C1C}">
                  <a14:useLocalDpi xmlns:a14="http://schemas.microsoft.com/office/drawing/2010/main" val="0"/>
                </a:ext>
              </a:extLst>
            </a:blip>
            <a:srcRect/>
            <a:stretch>
              <a:fillRect l="-624" r="-624"/>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Rectangle 34">
            <a:extLst>
              <a:ext uri="{FF2B5EF4-FFF2-40B4-BE49-F238E27FC236}">
                <a16:creationId xmlns:a16="http://schemas.microsoft.com/office/drawing/2014/main" id="{9A203448-D7E0-F6D9-9DA9-4410DB9C6E96}"/>
              </a:ext>
            </a:extLst>
          </p:cNvPr>
          <p:cNvSpPr/>
          <p:nvPr/>
        </p:nvSpPr>
        <p:spPr>
          <a:xfrm>
            <a:off x="3229871" y="1081233"/>
            <a:ext cx="2866129" cy="614766"/>
          </a:xfrm>
          <a:prstGeom prst="rect">
            <a:avLst/>
          </a:prstGeom>
          <a:solidFill>
            <a:srgbClr val="AA6238"/>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eaLnBrk="1" hangingPunct="1">
              <a:spcBef>
                <a:spcPct val="0"/>
              </a:spcBef>
              <a:buFontTx/>
              <a:buNone/>
            </a:pPr>
            <a:r>
              <a:rPr lang="en-US" altLang="en-US" sz="1500" b="1" dirty="0"/>
              <a:t>Sustainable production and processing methods - Sun dried </a:t>
            </a:r>
          </a:p>
        </p:txBody>
      </p:sp>
      <p:sp>
        <p:nvSpPr>
          <p:cNvPr id="37" name="Rectangle 36">
            <a:extLst>
              <a:ext uri="{FF2B5EF4-FFF2-40B4-BE49-F238E27FC236}">
                <a16:creationId xmlns:a16="http://schemas.microsoft.com/office/drawing/2014/main" id="{E64D80E6-8920-EEAD-388B-273EF9579226}"/>
              </a:ext>
            </a:extLst>
          </p:cNvPr>
          <p:cNvSpPr/>
          <p:nvPr/>
        </p:nvSpPr>
        <p:spPr>
          <a:xfrm>
            <a:off x="3229870" y="1839839"/>
            <a:ext cx="2866129" cy="4404206"/>
          </a:xfrm>
          <a:prstGeom prst="rect">
            <a:avLst/>
          </a:prstGeom>
          <a:blipFill dpi="0" rotWithShape="1">
            <a:blip r:embed="rId3">
              <a:extLst>
                <a:ext uri="{28A0092B-C50C-407E-A947-70E740481C1C}">
                  <a14:useLocalDpi xmlns:a14="http://schemas.microsoft.com/office/drawing/2010/main" val="0"/>
                </a:ext>
              </a:extLst>
            </a:blip>
            <a:srcRect/>
            <a:stretch>
              <a:fillRect l="-4533" r="-4533"/>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39E16422-A406-D132-C2EC-B3DCFC3136D3}"/>
              </a:ext>
            </a:extLst>
          </p:cNvPr>
          <p:cNvSpPr/>
          <p:nvPr/>
        </p:nvSpPr>
        <p:spPr>
          <a:xfrm>
            <a:off x="6234327" y="1081233"/>
            <a:ext cx="2866129" cy="607848"/>
          </a:xfrm>
          <a:prstGeom prst="rect">
            <a:avLst/>
          </a:prstGeom>
          <a:solidFill>
            <a:srgbClr val="AA6238"/>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eaLnBrk="1" hangingPunct="1">
              <a:spcBef>
                <a:spcPct val="0"/>
              </a:spcBef>
              <a:buFontTx/>
              <a:buNone/>
            </a:pPr>
            <a:r>
              <a:rPr lang="en-US" altLang="en-US" sz="1500" b="1" dirty="0"/>
              <a:t>Hand picked – Large human intervention </a:t>
            </a:r>
          </a:p>
        </p:txBody>
      </p:sp>
      <p:sp>
        <p:nvSpPr>
          <p:cNvPr id="39" name="Rectangle 38">
            <a:extLst>
              <a:ext uri="{FF2B5EF4-FFF2-40B4-BE49-F238E27FC236}">
                <a16:creationId xmlns:a16="http://schemas.microsoft.com/office/drawing/2014/main" id="{4C081C07-EDD9-27C5-1A74-232E8C32CF0F}"/>
              </a:ext>
            </a:extLst>
          </p:cNvPr>
          <p:cNvSpPr/>
          <p:nvPr/>
        </p:nvSpPr>
        <p:spPr>
          <a:xfrm>
            <a:off x="6253731" y="1839839"/>
            <a:ext cx="2784787" cy="4404206"/>
          </a:xfrm>
          <a:prstGeom prst="rect">
            <a:avLst/>
          </a:prstGeom>
          <a:blipFill dpi="0" rotWithShape="1">
            <a:blip r:embed="rId4" cstate="print">
              <a:extLst>
                <a:ext uri="{28A0092B-C50C-407E-A947-70E740481C1C}">
                  <a14:useLocalDpi xmlns:a14="http://schemas.microsoft.com/office/drawing/2010/main" val="0"/>
                </a:ext>
              </a:extLst>
            </a:blip>
            <a:srcRect/>
            <a:stretch>
              <a:fillRect l="-779" r="-779"/>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Rectangle 39">
            <a:extLst>
              <a:ext uri="{FF2B5EF4-FFF2-40B4-BE49-F238E27FC236}">
                <a16:creationId xmlns:a16="http://schemas.microsoft.com/office/drawing/2014/main" id="{FA7660DD-55EE-829F-701D-AAED41BBAA42}"/>
              </a:ext>
            </a:extLst>
          </p:cNvPr>
          <p:cNvSpPr/>
          <p:nvPr/>
        </p:nvSpPr>
        <p:spPr>
          <a:xfrm>
            <a:off x="9238783" y="1063131"/>
            <a:ext cx="2804192" cy="623560"/>
          </a:xfrm>
          <a:prstGeom prst="rect">
            <a:avLst/>
          </a:prstGeom>
          <a:solidFill>
            <a:srgbClr val="AA6238"/>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eaLnBrk="1" hangingPunct="1">
              <a:spcBef>
                <a:spcPct val="0"/>
              </a:spcBef>
              <a:buFontTx/>
              <a:buNone/>
            </a:pPr>
            <a:r>
              <a:rPr lang="en-US" altLang="en-US" sz="1500" b="1" dirty="0"/>
              <a:t>Scope for diversification – associated/inter crops</a:t>
            </a:r>
          </a:p>
        </p:txBody>
      </p:sp>
      <p:sp>
        <p:nvSpPr>
          <p:cNvPr id="41" name="Rectangle 40">
            <a:extLst>
              <a:ext uri="{FF2B5EF4-FFF2-40B4-BE49-F238E27FC236}">
                <a16:creationId xmlns:a16="http://schemas.microsoft.com/office/drawing/2014/main" id="{3C747CC6-9B83-2340-BA68-6D28E9C50140}"/>
              </a:ext>
            </a:extLst>
          </p:cNvPr>
          <p:cNvSpPr/>
          <p:nvPr/>
        </p:nvSpPr>
        <p:spPr>
          <a:xfrm>
            <a:off x="9258187" y="1842169"/>
            <a:ext cx="2784789" cy="4401876"/>
          </a:xfrm>
          <a:prstGeom prst="rect">
            <a:avLst/>
          </a:prstGeom>
          <a:blipFill dpi="0" rotWithShape="1">
            <a:blip r:embed="rId5" cstate="print">
              <a:extLst>
                <a:ext uri="{28A0092B-C50C-407E-A947-70E740481C1C}">
                  <a14:useLocalDpi xmlns:a14="http://schemas.microsoft.com/office/drawing/2010/main" val="0"/>
                </a:ext>
              </a:extLst>
            </a:blip>
            <a:srcRect/>
            <a:stretch>
              <a:fillRect l="-779" r="-779"/>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94171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50085-B4DA-3F8A-6599-0D5FB2B9556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6A9A242-CEA5-8344-FE4A-B01CDBE2DC81}"/>
              </a:ext>
            </a:extLst>
          </p:cNvPr>
          <p:cNvSpPr/>
          <p:nvPr/>
        </p:nvSpPr>
        <p:spPr>
          <a:xfrm>
            <a:off x="272927" y="241419"/>
            <a:ext cx="7528047" cy="553998"/>
          </a:xfrm>
          <a:prstGeom prst="rect">
            <a:avLst/>
          </a:prstGeom>
        </p:spPr>
        <p:txBody>
          <a:bodyPr wrap="square">
            <a:spAutoFit/>
          </a:bodyPr>
          <a:lstStyle/>
          <a:p>
            <a:pPr algn="r"/>
            <a:r>
              <a:rPr lang="en-US" sz="3000" b="1" dirty="0">
                <a:solidFill>
                  <a:srgbClr val="C00000"/>
                </a:solidFill>
                <a:latin typeface="+mj-lt"/>
              </a:rPr>
              <a:t>SIGNIFICANCE OF COFFEE SECTOR</a:t>
            </a:r>
          </a:p>
        </p:txBody>
      </p:sp>
      <p:pic>
        <p:nvPicPr>
          <p:cNvPr id="5" name="Picture 4" descr="A cow in a meadow&#10;&#10;Description automatically generated with low confidence">
            <a:extLst>
              <a:ext uri="{FF2B5EF4-FFF2-40B4-BE49-F238E27FC236}">
                <a16:creationId xmlns:a16="http://schemas.microsoft.com/office/drawing/2014/main" id="{95B0C63A-C9AA-7717-22C0-68C0560819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198" y="1190360"/>
            <a:ext cx="1152924" cy="1516921"/>
          </a:xfrm>
          <a:prstGeom prst="rect">
            <a:avLst/>
          </a:prstGeom>
        </p:spPr>
      </p:pic>
      <p:pic>
        <p:nvPicPr>
          <p:cNvPr id="6" name="Picture 5">
            <a:extLst>
              <a:ext uri="{FF2B5EF4-FFF2-40B4-BE49-F238E27FC236}">
                <a16:creationId xmlns:a16="http://schemas.microsoft.com/office/drawing/2014/main" id="{BEDCC787-0E2B-29C3-0D81-CB5BBC1023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4122" y="1190360"/>
            <a:ext cx="1145018" cy="1379019"/>
          </a:xfrm>
          <a:prstGeom prst="rect">
            <a:avLst/>
          </a:prstGeom>
          <a:ln>
            <a:solidFill>
              <a:schemeClr val="bg1"/>
            </a:solidFill>
          </a:ln>
        </p:spPr>
      </p:pic>
      <p:pic>
        <p:nvPicPr>
          <p:cNvPr id="7" name="Picture 6" descr="A picture containing tree, outdoor, forest, nature&#10;&#10;Description automatically generated">
            <a:extLst>
              <a:ext uri="{FF2B5EF4-FFF2-40B4-BE49-F238E27FC236}">
                <a16:creationId xmlns:a16="http://schemas.microsoft.com/office/drawing/2014/main" id="{98AFC697-305B-877C-ABCD-837372684B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3604" y="2642372"/>
            <a:ext cx="1048111" cy="1695448"/>
          </a:xfrm>
          <a:prstGeom prst="rect">
            <a:avLst/>
          </a:prstGeom>
        </p:spPr>
      </p:pic>
      <p:pic>
        <p:nvPicPr>
          <p:cNvPr id="8" name="Picture 7">
            <a:extLst>
              <a:ext uri="{FF2B5EF4-FFF2-40B4-BE49-F238E27FC236}">
                <a16:creationId xmlns:a16="http://schemas.microsoft.com/office/drawing/2014/main" id="{00BC3C1B-545D-A6DF-7F92-798C5C145F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81715" y="2593174"/>
            <a:ext cx="1179817" cy="1695448"/>
          </a:xfrm>
          <a:prstGeom prst="rect">
            <a:avLst/>
          </a:prstGeom>
          <a:ln>
            <a:solidFill>
              <a:schemeClr val="bg1"/>
            </a:solidFill>
          </a:ln>
        </p:spPr>
      </p:pic>
      <p:sp>
        <p:nvSpPr>
          <p:cNvPr id="9" name="Rectangle: Top Corners Rounded 8">
            <a:extLst>
              <a:ext uri="{FF2B5EF4-FFF2-40B4-BE49-F238E27FC236}">
                <a16:creationId xmlns:a16="http://schemas.microsoft.com/office/drawing/2014/main" id="{94153DDE-9244-8FC5-C71F-B6D2890C787F}"/>
              </a:ext>
            </a:extLst>
          </p:cNvPr>
          <p:cNvSpPr/>
          <p:nvPr/>
        </p:nvSpPr>
        <p:spPr>
          <a:xfrm>
            <a:off x="433604" y="4387018"/>
            <a:ext cx="2424147" cy="574247"/>
          </a:xfrm>
          <a:prstGeom prst="round2SameRect">
            <a:avLst/>
          </a:prstGeom>
          <a:solidFill>
            <a:srgbClr val="AA623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en-US" sz="1600" b="1" dirty="0">
                <a:solidFill>
                  <a:schemeClr val="bg1"/>
                </a:solidFill>
                <a:cs typeface="Arial" panose="020B0604020202020204" pitchFamily="34" charset="0"/>
              </a:rPr>
              <a:t>Preservation of ecology, flora and fauna</a:t>
            </a:r>
            <a:endParaRPr lang="ko-KR" altLang="en-US" sz="1600" b="1" dirty="0">
              <a:solidFill>
                <a:schemeClr val="bg1"/>
              </a:solidFill>
              <a:cs typeface="Arial" panose="020B0604020202020204" pitchFamily="34" charset="0"/>
            </a:endParaRPr>
          </a:p>
        </p:txBody>
      </p:sp>
      <p:sp>
        <p:nvSpPr>
          <p:cNvPr id="10" name="TextBox 9">
            <a:extLst>
              <a:ext uri="{FF2B5EF4-FFF2-40B4-BE49-F238E27FC236}">
                <a16:creationId xmlns:a16="http://schemas.microsoft.com/office/drawing/2014/main" id="{BB909AA1-33E2-CC78-BFE6-4313577A2EA2}"/>
              </a:ext>
            </a:extLst>
          </p:cNvPr>
          <p:cNvSpPr txBox="1"/>
          <p:nvPr/>
        </p:nvSpPr>
        <p:spPr>
          <a:xfrm>
            <a:off x="0" y="5128188"/>
            <a:ext cx="2857751" cy="1477328"/>
          </a:xfrm>
          <a:prstGeom prst="rect">
            <a:avLst/>
          </a:prstGeom>
          <a:noFill/>
        </p:spPr>
        <p:txBody>
          <a:bodyPr wrap="square">
            <a:spAutoFit/>
          </a:bodyPr>
          <a:lstStyle/>
          <a:p>
            <a:pPr algn="ctr">
              <a:tabLst>
                <a:tab pos="93663" algn="l"/>
              </a:tabLst>
              <a:defRPr/>
            </a:pPr>
            <a:r>
              <a:rPr lang="en-US" dirty="0">
                <a:solidFill>
                  <a:srgbClr val="C00000"/>
                </a:solidFill>
                <a:latin typeface="+mj-lt"/>
                <a:cs typeface="Arial" panose="020B0604020202020204" pitchFamily="34" charset="0"/>
              </a:rPr>
              <a:t> Largely cultivated in bio-sensitive regions (W/</a:t>
            </a:r>
            <a:r>
              <a:rPr lang="en-US" dirty="0" err="1">
                <a:solidFill>
                  <a:srgbClr val="C00000"/>
                </a:solidFill>
                <a:latin typeface="+mj-lt"/>
                <a:cs typeface="Arial" panose="020B0604020202020204" pitchFamily="34" charset="0"/>
              </a:rPr>
              <a:t>E.Ghats</a:t>
            </a:r>
            <a:r>
              <a:rPr lang="en-US" dirty="0">
                <a:solidFill>
                  <a:srgbClr val="C00000"/>
                </a:solidFill>
                <a:latin typeface="+mj-lt"/>
                <a:cs typeface="Arial" panose="020B0604020202020204" pitchFamily="34" charset="0"/>
              </a:rPr>
              <a:t>).</a:t>
            </a:r>
            <a:br>
              <a:rPr lang="en-US" dirty="0">
                <a:solidFill>
                  <a:srgbClr val="C00000"/>
                </a:solidFill>
                <a:latin typeface="+mj-lt"/>
                <a:cs typeface="Arial" panose="020B0604020202020204" pitchFamily="34" charset="0"/>
              </a:rPr>
            </a:br>
            <a:r>
              <a:rPr lang="en-US" dirty="0">
                <a:solidFill>
                  <a:srgbClr val="C00000"/>
                </a:solidFill>
                <a:latin typeface="+mj-lt"/>
                <a:cs typeface="Arial" panose="020B0604020202020204" pitchFamily="34" charset="0"/>
              </a:rPr>
              <a:t> A boon to the preservation of ecology, flora and fauna</a:t>
            </a:r>
          </a:p>
        </p:txBody>
      </p:sp>
      <p:pic>
        <p:nvPicPr>
          <p:cNvPr id="11" name="Picture 10" descr="A group of people sitting on the floor&#10;&#10;Description automatically generated with medium confidence">
            <a:extLst>
              <a:ext uri="{FF2B5EF4-FFF2-40B4-BE49-F238E27FC236}">
                <a16:creationId xmlns:a16="http://schemas.microsoft.com/office/drawing/2014/main" id="{9167ECEA-DCA9-5E02-71F8-59152CA6D6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84594" y="1100407"/>
            <a:ext cx="2424147" cy="3278472"/>
          </a:xfrm>
          <a:prstGeom prst="rect">
            <a:avLst/>
          </a:prstGeom>
        </p:spPr>
      </p:pic>
      <p:sp>
        <p:nvSpPr>
          <p:cNvPr id="12" name="Rectangle: Top Corners Rounded 11">
            <a:extLst>
              <a:ext uri="{FF2B5EF4-FFF2-40B4-BE49-F238E27FC236}">
                <a16:creationId xmlns:a16="http://schemas.microsoft.com/office/drawing/2014/main" id="{3616EE43-7769-F1CA-4A77-94F45586AA49}"/>
              </a:ext>
            </a:extLst>
          </p:cNvPr>
          <p:cNvSpPr/>
          <p:nvPr/>
        </p:nvSpPr>
        <p:spPr>
          <a:xfrm>
            <a:off x="2984022" y="4452912"/>
            <a:ext cx="2424147" cy="574247"/>
          </a:xfrm>
          <a:prstGeom prst="round2SameRect">
            <a:avLst/>
          </a:prstGeom>
          <a:solidFill>
            <a:srgbClr val="AA623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en-US" sz="1600" b="1" dirty="0">
                <a:solidFill>
                  <a:schemeClr val="bg1"/>
                </a:solidFill>
                <a:cs typeface="Arial" panose="020B0604020202020204" pitchFamily="34" charset="0"/>
              </a:rPr>
              <a:t>Employment</a:t>
            </a:r>
          </a:p>
        </p:txBody>
      </p:sp>
      <p:pic>
        <p:nvPicPr>
          <p:cNvPr id="13" name="Picture 12" descr="A picture containing outdoor, sky, grass, nature&#10;&#10;Description automatically generated">
            <a:extLst>
              <a:ext uri="{FF2B5EF4-FFF2-40B4-BE49-F238E27FC236}">
                <a16:creationId xmlns:a16="http://schemas.microsoft.com/office/drawing/2014/main" id="{0A97E2B4-9396-DD90-5F3D-25AAF541E6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25268" y="1190360"/>
            <a:ext cx="2515985" cy="1634836"/>
          </a:xfrm>
          <a:prstGeom prst="rect">
            <a:avLst/>
          </a:prstGeom>
        </p:spPr>
      </p:pic>
      <p:pic>
        <p:nvPicPr>
          <p:cNvPr id="14" name="Picture 13" descr="A picture containing text, mountain, outdoor, grass&#10;&#10;Description automatically generated">
            <a:extLst>
              <a:ext uri="{FF2B5EF4-FFF2-40B4-BE49-F238E27FC236}">
                <a16:creationId xmlns:a16="http://schemas.microsoft.com/office/drawing/2014/main" id="{F3691DA2-2C5B-69C4-FC2D-AF5CFEF7AB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27007" y="2825196"/>
            <a:ext cx="2515985" cy="1632065"/>
          </a:xfrm>
          <a:prstGeom prst="rect">
            <a:avLst/>
          </a:prstGeom>
        </p:spPr>
      </p:pic>
      <p:sp>
        <p:nvSpPr>
          <p:cNvPr id="16" name="Rectangle: Top Corners Rounded 15">
            <a:extLst>
              <a:ext uri="{FF2B5EF4-FFF2-40B4-BE49-F238E27FC236}">
                <a16:creationId xmlns:a16="http://schemas.microsoft.com/office/drawing/2014/main" id="{0CFDE88C-D5FE-D746-D5C9-29BE472130C6}"/>
              </a:ext>
            </a:extLst>
          </p:cNvPr>
          <p:cNvSpPr/>
          <p:nvPr/>
        </p:nvSpPr>
        <p:spPr>
          <a:xfrm>
            <a:off x="5797665" y="4523763"/>
            <a:ext cx="2424147" cy="574247"/>
          </a:xfrm>
          <a:prstGeom prst="round2SameRect">
            <a:avLst/>
          </a:prstGeom>
          <a:solidFill>
            <a:srgbClr val="AA623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en-US" sz="1600" b="1" dirty="0">
                <a:solidFill>
                  <a:schemeClr val="bg1"/>
                </a:solidFill>
                <a:cs typeface="Arial" panose="020B0604020202020204" pitchFamily="34" charset="0"/>
              </a:rPr>
              <a:t>Reforestation of </a:t>
            </a:r>
            <a:br>
              <a:rPr lang="en-US" altLang="en-US" sz="1600" b="1" dirty="0">
                <a:solidFill>
                  <a:schemeClr val="bg1"/>
                </a:solidFill>
                <a:cs typeface="Arial" panose="020B0604020202020204" pitchFamily="34" charset="0"/>
              </a:rPr>
            </a:br>
            <a:r>
              <a:rPr lang="en-US" altLang="en-US" sz="1600" b="1" dirty="0" err="1">
                <a:solidFill>
                  <a:schemeClr val="bg1"/>
                </a:solidFill>
                <a:cs typeface="Arial" panose="020B0604020202020204" pitchFamily="34" charset="0"/>
              </a:rPr>
              <a:t>Podu</a:t>
            </a:r>
            <a:r>
              <a:rPr lang="en-US" altLang="en-US" sz="1600" b="1" dirty="0">
                <a:solidFill>
                  <a:schemeClr val="bg1"/>
                </a:solidFill>
                <a:cs typeface="Arial" panose="020B0604020202020204" pitchFamily="34" charset="0"/>
              </a:rPr>
              <a:t> lands</a:t>
            </a:r>
          </a:p>
        </p:txBody>
      </p:sp>
      <p:sp>
        <p:nvSpPr>
          <p:cNvPr id="17" name="TextBox 16">
            <a:extLst>
              <a:ext uri="{FF2B5EF4-FFF2-40B4-BE49-F238E27FC236}">
                <a16:creationId xmlns:a16="http://schemas.microsoft.com/office/drawing/2014/main" id="{B9BA6BD1-CCA5-FEE7-5FF9-D19AAD6D241B}"/>
              </a:ext>
            </a:extLst>
          </p:cNvPr>
          <p:cNvSpPr txBox="1"/>
          <p:nvPr/>
        </p:nvSpPr>
        <p:spPr>
          <a:xfrm>
            <a:off x="2995166" y="5344474"/>
            <a:ext cx="2448000" cy="646331"/>
          </a:xfrm>
          <a:prstGeom prst="rect">
            <a:avLst/>
          </a:prstGeom>
          <a:noFill/>
        </p:spPr>
        <p:txBody>
          <a:bodyPr wrap="square">
            <a:spAutoFit/>
          </a:bodyPr>
          <a:lstStyle/>
          <a:p>
            <a:pPr algn="ctr">
              <a:tabLst>
                <a:tab pos="93663" algn="l"/>
              </a:tabLst>
              <a:defRPr/>
            </a:pPr>
            <a:r>
              <a:rPr lang="en-US" dirty="0">
                <a:solidFill>
                  <a:srgbClr val="C00000"/>
                </a:solidFill>
                <a:latin typeface="+mj-lt"/>
                <a:cs typeface="Arial" panose="020B0604020202020204" pitchFamily="34" charset="0"/>
              </a:rPr>
              <a:t>Over 20 lakh people directly and indirectly.</a:t>
            </a:r>
          </a:p>
        </p:txBody>
      </p:sp>
      <p:sp>
        <p:nvSpPr>
          <p:cNvPr id="18" name="TextBox 17">
            <a:extLst>
              <a:ext uri="{FF2B5EF4-FFF2-40B4-BE49-F238E27FC236}">
                <a16:creationId xmlns:a16="http://schemas.microsoft.com/office/drawing/2014/main" id="{0F9BB68B-1A8F-2C3E-D9B6-B400C023D446}"/>
              </a:ext>
            </a:extLst>
          </p:cNvPr>
          <p:cNvSpPr txBox="1"/>
          <p:nvPr/>
        </p:nvSpPr>
        <p:spPr>
          <a:xfrm>
            <a:off x="5855789" y="5362969"/>
            <a:ext cx="2448000" cy="646331"/>
          </a:xfrm>
          <a:prstGeom prst="rect">
            <a:avLst/>
          </a:prstGeom>
          <a:noFill/>
        </p:spPr>
        <p:txBody>
          <a:bodyPr wrap="square">
            <a:spAutoFit/>
          </a:bodyPr>
          <a:lstStyle/>
          <a:p>
            <a:pPr algn="ctr">
              <a:tabLst>
                <a:tab pos="93663" algn="l"/>
              </a:tabLst>
              <a:defRPr/>
            </a:pPr>
            <a:r>
              <a:rPr lang="en-US" dirty="0">
                <a:solidFill>
                  <a:srgbClr val="C00000"/>
                </a:solidFill>
                <a:latin typeface="+mj-lt"/>
                <a:cs typeface="Arial" panose="020B0604020202020204" pitchFamily="34" charset="0"/>
              </a:rPr>
              <a:t>Rejuvenation of green cover in Eastern Ghats</a:t>
            </a:r>
          </a:p>
        </p:txBody>
      </p:sp>
      <p:pic>
        <p:nvPicPr>
          <p:cNvPr id="19" name="Picture 18" descr="A picture containing tree, person, outdoor, group&#10;&#10;Description automatically generated">
            <a:extLst>
              <a:ext uri="{FF2B5EF4-FFF2-40B4-BE49-F238E27FC236}">
                <a16:creationId xmlns:a16="http://schemas.microsoft.com/office/drawing/2014/main" id="{053DE7D4-4A60-CE4F-8E67-C130AB7E2F3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62097" y="1190677"/>
            <a:ext cx="2515985" cy="3402676"/>
          </a:xfrm>
          <a:prstGeom prst="rect">
            <a:avLst/>
          </a:prstGeom>
        </p:spPr>
      </p:pic>
      <p:sp>
        <p:nvSpPr>
          <p:cNvPr id="20" name="Rectangle: Top Corners Rounded 19">
            <a:extLst>
              <a:ext uri="{FF2B5EF4-FFF2-40B4-BE49-F238E27FC236}">
                <a16:creationId xmlns:a16="http://schemas.microsoft.com/office/drawing/2014/main" id="{EABC1B9D-622D-B59A-24B9-4B30D08197EE}"/>
              </a:ext>
            </a:extLst>
          </p:cNvPr>
          <p:cNvSpPr/>
          <p:nvPr/>
        </p:nvSpPr>
        <p:spPr>
          <a:xfrm>
            <a:off x="8556923" y="4593353"/>
            <a:ext cx="2424147" cy="574247"/>
          </a:xfrm>
          <a:prstGeom prst="round2SameRect">
            <a:avLst/>
          </a:prstGeom>
          <a:solidFill>
            <a:srgbClr val="AA623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en-US" sz="1600" b="1" dirty="0">
                <a:solidFill>
                  <a:schemeClr val="bg1"/>
                </a:solidFill>
                <a:cs typeface="Arial" panose="020B0604020202020204" pitchFamily="34" charset="0"/>
              </a:rPr>
              <a:t>Livelihood </a:t>
            </a:r>
          </a:p>
        </p:txBody>
      </p:sp>
      <p:sp>
        <p:nvSpPr>
          <p:cNvPr id="21" name="TextBox 20">
            <a:extLst>
              <a:ext uri="{FF2B5EF4-FFF2-40B4-BE49-F238E27FC236}">
                <a16:creationId xmlns:a16="http://schemas.microsoft.com/office/drawing/2014/main" id="{F0C62A7B-CE27-40FA-C10B-97FFC21E595A}"/>
              </a:ext>
            </a:extLst>
          </p:cNvPr>
          <p:cNvSpPr txBox="1"/>
          <p:nvPr/>
        </p:nvSpPr>
        <p:spPr>
          <a:xfrm>
            <a:off x="8794641" y="5138211"/>
            <a:ext cx="2448000" cy="1754326"/>
          </a:xfrm>
          <a:prstGeom prst="rect">
            <a:avLst/>
          </a:prstGeom>
          <a:noFill/>
        </p:spPr>
        <p:txBody>
          <a:bodyPr wrap="square">
            <a:spAutoFit/>
          </a:bodyPr>
          <a:lstStyle/>
          <a:p>
            <a:pPr algn="ctr">
              <a:tabLst>
                <a:tab pos="93663" algn="l"/>
              </a:tabLst>
              <a:defRPr/>
            </a:pPr>
            <a:r>
              <a:rPr lang="en-US" dirty="0">
                <a:solidFill>
                  <a:srgbClr val="C00000"/>
                </a:solidFill>
                <a:latin typeface="+mj-lt"/>
                <a:cs typeface="Arial" panose="020B0604020202020204" pitchFamily="34" charset="0"/>
              </a:rPr>
              <a:t>Provides livelihood for tribal farmers. Responsible for Socio-economic development in remotest/backward areas.</a:t>
            </a:r>
          </a:p>
        </p:txBody>
      </p:sp>
    </p:spTree>
    <p:extLst>
      <p:ext uri="{BB962C8B-B14F-4D97-AF65-F5344CB8AC3E}">
        <p14:creationId xmlns:p14="http://schemas.microsoft.com/office/powerpoint/2010/main" val="1922233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AB40-9C65-E1D8-8980-DF57F287A07F}"/>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3F5CC5CA-0816-4BAE-5E54-FB583C7399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821" y="336885"/>
            <a:ext cx="12155179" cy="6033806"/>
          </a:xfrm>
          <a:prstGeom prst="rect">
            <a:avLst/>
          </a:prstGeom>
        </p:spPr>
      </p:pic>
      <p:sp>
        <p:nvSpPr>
          <p:cNvPr id="3" name="TextBox 2">
            <a:extLst>
              <a:ext uri="{FF2B5EF4-FFF2-40B4-BE49-F238E27FC236}">
                <a16:creationId xmlns:a16="http://schemas.microsoft.com/office/drawing/2014/main" id="{566BB484-73FF-E0E1-313F-65F7C2E2A83E}"/>
              </a:ext>
            </a:extLst>
          </p:cNvPr>
          <p:cNvSpPr txBox="1"/>
          <p:nvPr/>
        </p:nvSpPr>
        <p:spPr>
          <a:xfrm>
            <a:off x="1379621" y="6352674"/>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3330973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26BE8200-7019-5FA7-7053-4767EE727AB8}"/>
              </a:ext>
            </a:extLst>
          </p:cNvPr>
          <p:cNvSpPr>
            <a:spLocks noGrp="1" noChangeArrowheads="1"/>
          </p:cNvSpPr>
          <p:nvPr>
            <p:ph type="title"/>
          </p:nvPr>
        </p:nvSpPr>
        <p:spPr bwMode="auto">
          <a:xfrm>
            <a:off x="838200" y="262265"/>
            <a:ext cx="10515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C00000"/>
                </a:solidFill>
                <a:effectLst/>
                <a:uLnTx/>
                <a:uFillTx/>
                <a:latin typeface="Calisto MT" panose="02040603050505030304" pitchFamily="18" charset="0"/>
                <a:ea typeface="+mn-ea"/>
                <a:cs typeface="+mn-cs"/>
              </a:rPr>
              <a:t>Decade Wise Coffee Area (Ha) And Production (MT) </a:t>
            </a:r>
          </a:p>
        </p:txBody>
      </p:sp>
      <p:graphicFrame>
        <p:nvGraphicFramePr>
          <p:cNvPr id="4" name="Chart 3">
            <a:extLst>
              <a:ext uri="{FF2B5EF4-FFF2-40B4-BE49-F238E27FC236}">
                <a16:creationId xmlns:a16="http://schemas.microsoft.com/office/drawing/2014/main" id="{0CEBB728-4624-E494-C6C7-E12844FE020A}"/>
              </a:ext>
            </a:extLst>
          </p:cNvPr>
          <p:cNvGraphicFramePr>
            <a:graphicFrameLocks/>
          </p:cNvGraphicFramePr>
          <p:nvPr>
            <p:extLst>
              <p:ext uri="{D42A27DB-BD31-4B8C-83A1-F6EECF244321}">
                <p14:modId xmlns:p14="http://schemas.microsoft.com/office/powerpoint/2010/main" val="1144376374"/>
              </p:ext>
            </p:extLst>
          </p:nvPr>
        </p:nvGraphicFramePr>
        <p:xfrm>
          <a:off x="128335" y="1074822"/>
          <a:ext cx="11935327" cy="532347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F6EBF6B7-0442-1472-7BD0-54D83CA1FB4D}"/>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4270386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58DDB-BC96-D5DA-98FD-4D8611911D6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41CA38-7A6B-EB99-9388-E5F19DC17342}"/>
              </a:ext>
            </a:extLst>
          </p:cNvPr>
          <p:cNvSpPr txBox="1"/>
          <p:nvPr/>
        </p:nvSpPr>
        <p:spPr>
          <a:xfrm>
            <a:off x="767475" y="209842"/>
            <a:ext cx="10657085" cy="461665"/>
          </a:xfrm>
          <a:prstGeom prst="rect">
            <a:avLst/>
          </a:prstGeom>
          <a:noFill/>
        </p:spPr>
        <p:txBody>
          <a:bodyPr wrap="none" rtlCol="0">
            <a:spAutoFit/>
          </a:bodyPr>
          <a:lstStyle/>
          <a:p>
            <a:pPr algn="ctr"/>
            <a:r>
              <a:rPr lang="en-US" sz="2400" dirty="0">
                <a:solidFill>
                  <a:srgbClr val="C00000"/>
                </a:solidFill>
                <a:latin typeface="Calisto MT" panose="02040603050505030304" pitchFamily="18" charset="0"/>
              </a:rPr>
              <a:t>Share of Arabica and Robusta in total area under coffee during last 8 decades (%)</a:t>
            </a:r>
            <a:endParaRPr lang="en-IN" sz="2400" dirty="0">
              <a:solidFill>
                <a:srgbClr val="C00000"/>
              </a:solidFill>
              <a:latin typeface="Calisto MT" panose="02040603050505030304" pitchFamily="18" charset="0"/>
            </a:endParaRPr>
          </a:p>
        </p:txBody>
      </p:sp>
      <p:graphicFrame>
        <p:nvGraphicFramePr>
          <p:cNvPr id="2" name="Chart 1">
            <a:extLst>
              <a:ext uri="{FF2B5EF4-FFF2-40B4-BE49-F238E27FC236}">
                <a16:creationId xmlns:a16="http://schemas.microsoft.com/office/drawing/2014/main" id="{DE8FEECE-2BDB-E60C-C104-A4161E531FBC}"/>
              </a:ext>
            </a:extLst>
          </p:cNvPr>
          <p:cNvGraphicFramePr>
            <a:graphicFrameLocks/>
          </p:cNvGraphicFramePr>
          <p:nvPr>
            <p:extLst>
              <p:ext uri="{D42A27DB-BD31-4B8C-83A1-F6EECF244321}">
                <p14:modId xmlns:p14="http://schemas.microsoft.com/office/powerpoint/2010/main" val="1026002317"/>
              </p:ext>
            </p:extLst>
          </p:nvPr>
        </p:nvGraphicFramePr>
        <p:xfrm>
          <a:off x="160421" y="671507"/>
          <a:ext cx="11598441" cy="577741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7534B99D-62D3-2D66-D9E0-9BB3869203C1}"/>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3891900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EDCBA-4B32-4882-BEC6-C59C5B4325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4002BE8-B22D-AD63-1B37-5DFE318DDC89}"/>
              </a:ext>
            </a:extLst>
          </p:cNvPr>
          <p:cNvSpPr txBox="1"/>
          <p:nvPr/>
        </p:nvSpPr>
        <p:spPr>
          <a:xfrm>
            <a:off x="1121740" y="209842"/>
            <a:ext cx="9948556" cy="461665"/>
          </a:xfrm>
          <a:prstGeom prst="rect">
            <a:avLst/>
          </a:prstGeom>
          <a:noFill/>
        </p:spPr>
        <p:txBody>
          <a:bodyPr wrap="none" rtlCol="0">
            <a:spAutoFit/>
          </a:bodyPr>
          <a:lstStyle/>
          <a:p>
            <a:pPr algn="ctr"/>
            <a:r>
              <a:rPr lang="en-US" sz="2400" dirty="0">
                <a:solidFill>
                  <a:srgbClr val="C00000"/>
                </a:solidFill>
                <a:latin typeface="Calisto MT" panose="02040603050505030304" pitchFamily="18" charset="0"/>
              </a:rPr>
              <a:t>Share of Arabica and Robusta in total production during last 8 decades (%)</a:t>
            </a:r>
            <a:endParaRPr lang="en-IN" sz="2400" dirty="0">
              <a:solidFill>
                <a:srgbClr val="C00000"/>
              </a:solidFill>
              <a:latin typeface="Calisto MT" panose="02040603050505030304" pitchFamily="18" charset="0"/>
            </a:endParaRPr>
          </a:p>
        </p:txBody>
      </p:sp>
      <p:graphicFrame>
        <p:nvGraphicFramePr>
          <p:cNvPr id="4" name="Chart 3">
            <a:extLst>
              <a:ext uri="{FF2B5EF4-FFF2-40B4-BE49-F238E27FC236}">
                <a16:creationId xmlns:a16="http://schemas.microsoft.com/office/drawing/2014/main" id="{268352B2-585D-6992-C546-31D628F80DD9}"/>
              </a:ext>
            </a:extLst>
          </p:cNvPr>
          <p:cNvGraphicFramePr>
            <a:graphicFrameLocks/>
          </p:cNvGraphicFramePr>
          <p:nvPr>
            <p:extLst>
              <p:ext uri="{D42A27DB-BD31-4B8C-83A1-F6EECF244321}">
                <p14:modId xmlns:p14="http://schemas.microsoft.com/office/powerpoint/2010/main" val="1646372880"/>
              </p:ext>
            </p:extLst>
          </p:nvPr>
        </p:nvGraphicFramePr>
        <p:xfrm>
          <a:off x="144379" y="671507"/>
          <a:ext cx="11630526" cy="563304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86D532C3-8EFE-1214-C3CD-AF3BD473486C}"/>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2429012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C3E51-E943-C55C-A6F3-F15608EC95A2}"/>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43D13908-E5B7-DD1B-F0FC-A2FD176963F7}"/>
              </a:ext>
            </a:extLst>
          </p:cNvPr>
          <p:cNvSpPr>
            <a:spLocks noGrp="1" noChangeArrowheads="1"/>
          </p:cNvSpPr>
          <p:nvPr>
            <p:ph type="title"/>
          </p:nvPr>
        </p:nvSpPr>
        <p:spPr bwMode="auto">
          <a:xfrm>
            <a:off x="838200" y="262265"/>
            <a:ext cx="10515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C00000"/>
                </a:solidFill>
                <a:effectLst/>
                <a:uLnTx/>
                <a:uFillTx/>
                <a:latin typeface="Calisto MT" panose="02040603050505030304" pitchFamily="18" charset="0"/>
                <a:ea typeface="+mn-ea"/>
                <a:cs typeface="+mn-cs"/>
              </a:rPr>
              <a:t>Decade Wise Coffee Exports</a:t>
            </a:r>
          </a:p>
        </p:txBody>
      </p:sp>
      <p:sp>
        <p:nvSpPr>
          <p:cNvPr id="2" name="TextBox 5">
            <a:extLst>
              <a:ext uri="{FF2B5EF4-FFF2-40B4-BE49-F238E27FC236}">
                <a16:creationId xmlns:a16="http://schemas.microsoft.com/office/drawing/2014/main" id="{2FC44049-C1D9-16C3-B2BD-BA08165130BD}"/>
              </a:ext>
            </a:extLst>
          </p:cNvPr>
          <p:cNvSpPr txBox="1">
            <a:spLocks noChangeArrowheads="1"/>
          </p:cNvSpPr>
          <p:nvPr/>
        </p:nvSpPr>
        <p:spPr bwMode="auto">
          <a:xfrm>
            <a:off x="285750" y="1143000"/>
            <a:ext cx="5289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altLang="en-US" sz="1800" b="1" i="0" u="none" strike="noStrike" kern="1200" cap="none" spc="0" normalizeH="0" baseline="0" noProof="0">
                <a:ln>
                  <a:noFill/>
                </a:ln>
                <a:solidFill>
                  <a:schemeClr val="accent2"/>
                </a:solidFill>
                <a:effectLst/>
                <a:uLnTx/>
                <a:uFillTx/>
                <a:latin typeface="Calisto MT" panose="02040603050505030304" pitchFamily="18" charset="0"/>
                <a:ea typeface="+mn-ea"/>
                <a:cs typeface="+mn-cs"/>
              </a:rPr>
              <a:t>Export Quantity in MT</a:t>
            </a:r>
          </a:p>
        </p:txBody>
      </p:sp>
      <p:graphicFrame>
        <p:nvGraphicFramePr>
          <p:cNvPr id="5" name="Chart 4">
            <a:extLst>
              <a:ext uri="{FF2B5EF4-FFF2-40B4-BE49-F238E27FC236}">
                <a16:creationId xmlns:a16="http://schemas.microsoft.com/office/drawing/2014/main" id="{076FDE88-7489-6579-683E-26161D22A6D6}"/>
              </a:ext>
            </a:extLst>
          </p:cNvPr>
          <p:cNvGraphicFramePr>
            <a:graphicFrameLocks/>
          </p:cNvGraphicFramePr>
          <p:nvPr/>
        </p:nvGraphicFramePr>
        <p:xfrm>
          <a:off x="285750" y="1668379"/>
          <a:ext cx="6021267" cy="398192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CF799FF4-919C-48BB-785F-7CB0DAA98654}"/>
              </a:ext>
            </a:extLst>
          </p:cNvPr>
          <p:cNvSpPr txBox="1">
            <a:spLocks noChangeArrowheads="1"/>
          </p:cNvSpPr>
          <p:nvPr/>
        </p:nvSpPr>
        <p:spPr bwMode="auto">
          <a:xfrm>
            <a:off x="6635750" y="1143000"/>
            <a:ext cx="5289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altLang="en-US" sz="1800" b="1" i="0" u="none" strike="noStrike" kern="1200" cap="none" spc="0" normalizeH="0" baseline="0" noProof="0" dirty="0">
                <a:ln>
                  <a:noFill/>
                </a:ln>
                <a:solidFill>
                  <a:schemeClr val="accent2"/>
                </a:solidFill>
                <a:effectLst/>
                <a:uLnTx/>
                <a:uFillTx/>
                <a:latin typeface="Calisto MT" panose="02040603050505030304" pitchFamily="18" charset="0"/>
                <a:ea typeface="+mn-ea"/>
                <a:cs typeface="+mn-cs"/>
              </a:rPr>
              <a:t>Export Value USD million</a:t>
            </a:r>
          </a:p>
        </p:txBody>
      </p:sp>
      <p:graphicFrame>
        <p:nvGraphicFramePr>
          <p:cNvPr id="7" name="Chart 6">
            <a:extLst>
              <a:ext uri="{FF2B5EF4-FFF2-40B4-BE49-F238E27FC236}">
                <a16:creationId xmlns:a16="http://schemas.microsoft.com/office/drawing/2014/main" id="{E8ECED9B-8D7B-4294-F402-AFBBDAD351D4}"/>
              </a:ext>
            </a:extLst>
          </p:cNvPr>
          <p:cNvGraphicFramePr/>
          <p:nvPr/>
        </p:nvGraphicFramePr>
        <p:xfrm>
          <a:off x="6307017" y="1668379"/>
          <a:ext cx="5778591" cy="398192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6D44F26A-1858-F7FF-F65C-473EC7557AAB}"/>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605320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D5D78-DFF1-3945-8A3E-968A6CE03770}"/>
            </a:ext>
          </a:extLst>
        </p:cNvPr>
        <p:cNvGrpSpPr/>
        <p:nvPr/>
      </p:nvGrpSpPr>
      <p:grpSpPr>
        <a:xfrm>
          <a:off x="0" y="0"/>
          <a:ext cx="0" cy="0"/>
          <a:chOff x="0" y="0"/>
          <a:chExt cx="0" cy="0"/>
        </a:xfrm>
      </p:grpSpPr>
      <p:sp>
        <p:nvSpPr>
          <p:cNvPr id="9" name="Rectangle 1">
            <a:extLst>
              <a:ext uri="{FF2B5EF4-FFF2-40B4-BE49-F238E27FC236}">
                <a16:creationId xmlns:a16="http://schemas.microsoft.com/office/drawing/2014/main" id="{16DE384E-F25D-9992-3039-953CF768AFCE}"/>
              </a:ext>
            </a:extLst>
          </p:cNvPr>
          <p:cNvSpPr>
            <a:spLocks noChangeArrowheads="1"/>
          </p:cNvSpPr>
          <p:nvPr/>
        </p:nvSpPr>
        <p:spPr bwMode="auto">
          <a:xfrm>
            <a:off x="266700" y="241300"/>
            <a:ext cx="109537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Garamond" panose="02020404030301010803"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Garamond" panose="02020404030301010803"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3pPr>
            <a:lvl4pPr marL="16002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4pPr>
            <a:lvl5pPr marL="2057400" indent="-228600">
              <a:lnSpc>
                <a:spcPct val="90000"/>
              </a:lnSpc>
              <a:spcBef>
                <a:spcPts val="500"/>
              </a:spcBef>
              <a:buFont typeface="Arial" panose="020B0604020202020204" pitchFamily="34" charset="0"/>
              <a:buChar char="•"/>
              <a:defRPr sz="2000">
                <a:solidFill>
                  <a:schemeClr val="tx1"/>
                </a:solidFill>
                <a:latin typeface="Garamond" panose="02020404030301010803"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Garamond" panose="02020404030301010803"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600" b="1" i="0" u="none" strike="noStrike" kern="1200" cap="none" spc="0" normalizeH="0" baseline="0" noProof="0" dirty="0">
                <a:ln>
                  <a:noFill/>
                </a:ln>
                <a:solidFill>
                  <a:schemeClr val="accent2"/>
                </a:solidFill>
                <a:effectLst/>
                <a:uLnTx/>
                <a:uFillTx/>
                <a:latin typeface="Calisto MT" panose="02040603050505030304" pitchFamily="18" charset="0"/>
                <a:ea typeface="+mn-ea"/>
                <a:cs typeface="+mn-cs"/>
              </a:rPr>
              <a:t>Transformation of Coffee Exports (Incl. Re-exports) Since 1990s</a:t>
            </a:r>
          </a:p>
        </p:txBody>
      </p:sp>
      <p:graphicFrame>
        <p:nvGraphicFramePr>
          <p:cNvPr id="10" name="Chart 9">
            <a:extLst>
              <a:ext uri="{FF2B5EF4-FFF2-40B4-BE49-F238E27FC236}">
                <a16:creationId xmlns:a16="http://schemas.microsoft.com/office/drawing/2014/main" id="{974A084B-76CF-B962-607A-678EF75D34E6}"/>
              </a:ext>
            </a:extLst>
          </p:cNvPr>
          <p:cNvGraphicFramePr/>
          <p:nvPr>
            <p:extLst>
              <p:ext uri="{D42A27DB-BD31-4B8C-83A1-F6EECF244321}">
                <p14:modId xmlns:p14="http://schemas.microsoft.com/office/powerpoint/2010/main" val="115635746"/>
              </p:ext>
            </p:extLst>
          </p:nvPr>
        </p:nvGraphicFramePr>
        <p:xfrm>
          <a:off x="266700" y="1122947"/>
          <a:ext cx="11604458" cy="491494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3295F938-3723-3B55-C93E-6318B32EB142}"/>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3211204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12661-9EF3-711E-73F6-449177AB83F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C6F3583-44F0-14BB-E60A-ADCCB8074A41}"/>
              </a:ext>
            </a:extLst>
          </p:cNvPr>
          <p:cNvSpPr txBox="1"/>
          <p:nvPr/>
        </p:nvSpPr>
        <p:spPr>
          <a:xfrm>
            <a:off x="1606379" y="209842"/>
            <a:ext cx="8979253" cy="461665"/>
          </a:xfrm>
          <a:prstGeom prst="rect">
            <a:avLst/>
          </a:prstGeom>
          <a:noFill/>
        </p:spPr>
        <p:txBody>
          <a:bodyPr wrap="none" rtlCol="0">
            <a:spAutoFit/>
          </a:bodyPr>
          <a:lstStyle/>
          <a:p>
            <a:pPr algn="ctr"/>
            <a:r>
              <a:rPr lang="en-IN" sz="2400" dirty="0">
                <a:solidFill>
                  <a:srgbClr val="C00000"/>
                </a:solidFill>
                <a:effectLst/>
                <a:latin typeface="Calisto MT" panose="02040603050505030304" pitchFamily="18" charset="0"/>
                <a:ea typeface="Times New Roman" panose="02020603050405020304" pitchFamily="18" charset="0"/>
              </a:rPr>
              <a:t>Details of State wise Area under Coffee for last 3 years (in hectares)</a:t>
            </a:r>
            <a:endParaRPr lang="en-IN" sz="2400" dirty="0">
              <a:solidFill>
                <a:srgbClr val="C00000"/>
              </a:solidFill>
              <a:latin typeface="Calisto MT" panose="02040603050505030304" pitchFamily="18" charset="0"/>
            </a:endParaRPr>
          </a:p>
        </p:txBody>
      </p:sp>
      <p:graphicFrame>
        <p:nvGraphicFramePr>
          <p:cNvPr id="4" name="Table 3">
            <a:extLst>
              <a:ext uri="{FF2B5EF4-FFF2-40B4-BE49-F238E27FC236}">
                <a16:creationId xmlns:a16="http://schemas.microsoft.com/office/drawing/2014/main" id="{DDBF64FC-5482-59A0-715E-8F06718CDFD1}"/>
              </a:ext>
            </a:extLst>
          </p:cNvPr>
          <p:cNvGraphicFramePr>
            <a:graphicFrameLocks noGrp="1"/>
          </p:cNvGraphicFramePr>
          <p:nvPr>
            <p:extLst>
              <p:ext uri="{D42A27DB-BD31-4B8C-83A1-F6EECF244321}">
                <p14:modId xmlns:p14="http://schemas.microsoft.com/office/powerpoint/2010/main" val="400155334"/>
              </p:ext>
            </p:extLst>
          </p:nvPr>
        </p:nvGraphicFramePr>
        <p:xfrm>
          <a:off x="1026695" y="1074821"/>
          <a:ext cx="9897980" cy="4714337"/>
        </p:xfrm>
        <a:graphic>
          <a:graphicData uri="http://schemas.openxmlformats.org/drawingml/2006/table">
            <a:tbl>
              <a:tblPr>
                <a:tableStyleId>{5940675A-B579-460E-94D1-54222C63F5DA}</a:tableStyleId>
              </a:tblPr>
              <a:tblGrid>
                <a:gridCol w="1668200">
                  <a:extLst>
                    <a:ext uri="{9D8B030D-6E8A-4147-A177-3AD203B41FA5}">
                      <a16:colId xmlns:a16="http://schemas.microsoft.com/office/drawing/2014/main" val="573605628"/>
                    </a:ext>
                  </a:extLst>
                </a:gridCol>
                <a:gridCol w="1873066">
                  <a:extLst>
                    <a:ext uri="{9D8B030D-6E8A-4147-A177-3AD203B41FA5}">
                      <a16:colId xmlns:a16="http://schemas.microsoft.com/office/drawing/2014/main" val="3677304368"/>
                    </a:ext>
                  </a:extLst>
                </a:gridCol>
                <a:gridCol w="1592104">
                  <a:extLst>
                    <a:ext uri="{9D8B030D-6E8A-4147-A177-3AD203B41FA5}">
                      <a16:colId xmlns:a16="http://schemas.microsoft.com/office/drawing/2014/main" val="1408032621"/>
                    </a:ext>
                  </a:extLst>
                </a:gridCol>
                <a:gridCol w="1498451">
                  <a:extLst>
                    <a:ext uri="{9D8B030D-6E8A-4147-A177-3AD203B41FA5}">
                      <a16:colId xmlns:a16="http://schemas.microsoft.com/office/drawing/2014/main" val="526802483"/>
                    </a:ext>
                  </a:extLst>
                </a:gridCol>
                <a:gridCol w="1597959">
                  <a:extLst>
                    <a:ext uri="{9D8B030D-6E8A-4147-A177-3AD203B41FA5}">
                      <a16:colId xmlns:a16="http://schemas.microsoft.com/office/drawing/2014/main" val="542947049"/>
                    </a:ext>
                  </a:extLst>
                </a:gridCol>
                <a:gridCol w="1668200">
                  <a:extLst>
                    <a:ext uri="{9D8B030D-6E8A-4147-A177-3AD203B41FA5}">
                      <a16:colId xmlns:a16="http://schemas.microsoft.com/office/drawing/2014/main" val="3280861094"/>
                    </a:ext>
                  </a:extLst>
                </a:gridCol>
              </a:tblGrid>
              <a:tr h="989360">
                <a:tc>
                  <a:txBody>
                    <a:bodyPr/>
                    <a:lstStyle/>
                    <a:p>
                      <a:pPr algn="l" fontAlgn="ctr"/>
                      <a:r>
                        <a:rPr lang="en-IN" sz="1600" b="1" u="none" strike="noStrike" dirty="0">
                          <a:effectLst/>
                          <a:latin typeface="Calisto MT" panose="02040603050505030304" pitchFamily="18" charset="0"/>
                        </a:rPr>
                        <a:t>State/District</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b="1" u="none" strike="noStrike" dirty="0">
                          <a:effectLst/>
                          <a:latin typeface="Calisto MT" panose="02040603050505030304" pitchFamily="18" charset="0"/>
                        </a:rPr>
                        <a:t>2021-22</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b="1" u="none" strike="noStrike" dirty="0">
                          <a:effectLst/>
                          <a:latin typeface="Calisto MT" panose="02040603050505030304" pitchFamily="18" charset="0"/>
                        </a:rPr>
                        <a:t>2022-23</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b="1" u="none" strike="noStrike" dirty="0">
                          <a:effectLst/>
                          <a:latin typeface="Calisto MT" panose="02040603050505030304" pitchFamily="18" charset="0"/>
                        </a:rPr>
                        <a:t>2023-24</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b="1" u="none" strike="noStrike" dirty="0">
                          <a:effectLst/>
                          <a:latin typeface="Calisto MT" panose="02040603050505030304" pitchFamily="18" charset="0"/>
                        </a:rPr>
                        <a:t>Avg. 2021-22 to 2023-24</a:t>
                      </a:r>
                      <a:endParaRPr lang="en-IN" sz="1600" b="1"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b="1" u="none" strike="noStrike" dirty="0">
                          <a:effectLst/>
                          <a:latin typeface="Calisto MT" panose="02040603050505030304" pitchFamily="18" charset="0"/>
                        </a:rPr>
                        <a:t>% Share in total </a:t>
                      </a:r>
                      <a:endParaRPr lang="en-IN" sz="1600" b="1"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1169388701"/>
                  </a:ext>
                </a:extLst>
              </a:tr>
              <a:tr h="518014">
                <a:tc>
                  <a:txBody>
                    <a:bodyPr/>
                    <a:lstStyle/>
                    <a:p>
                      <a:pPr algn="l" fontAlgn="ctr"/>
                      <a:r>
                        <a:rPr lang="en-US" sz="1600" u="none" strike="noStrike" dirty="0">
                          <a:effectLst/>
                          <a:latin typeface="Calisto MT" panose="02040603050505030304" pitchFamily="18" charset="0"/>
                        </a:rPr>
                        <a:t>Karnataka</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ctr"/>
                      <a:r>
                        <a:rPr lang="en-IN" sz="1600" u="none" strike="noStrike" dirty="0">
                          <a:effectLst/>
                          <a:latin typeface="Calisto MT" panose="02040603050505030304" pitchFamily="18" charset="0"/>
                        </a:rPr>
                        <a:t>246050</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ctr"/>
                      <a:r>
                        <a:rPr lang="en-IN" sz="1600" u="none" strike="noStrike" dirty="0">
                          <a:effectLst/>
                          <a:latin typeface="Calisto MT" panose="02040603050505030304" pitchFamily="18" charset="0"/>
                        </a:rPr>
                        <a:t>246550</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ctr"/>
                      <a:r>
                        <a:rPr lang="en-IN" sz="1600" u="none" strike="noStrike">
                          <a:effectLst/>
                          <a:latin typeface="Calisto MT" panose="02040603050505030304" pitchFamily="18" charset="0"/>
                        </a:rPr>
                        <a:t>248942</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a:effectLst/>
                          <a:latin typeface="Calisto MT" panose="02040603050505030304" pitchFamily="18" charset="0"/>
                        </a:rPr>
                        <a:t>247181</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a:effectLst/>
                          <a:latin typeface="Calisto MT" panose="02040603050505030304" pitchFamily="18" charset="0"/>
                        </a:rPr>
                        <a:t>51.46%</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extLst>
                  <a:ext uri="{0D108BD9-81ED-4DB2-BD59-A6C34878D82A}">
                    <a16:rowId xmlns:a16="http://schemas.microsoft.com/office/drawing/2014/main" val="1304310317"/>
                  </a:ext>
                </a:extLst>
              </a:tr>
              <a:tr h="518014">
                <a:tc>
                  <a:txBody>
                    <a:bodyPr/>
                    <a:lstStyle/>
                    <a:p>
                      <a:pPr algn="l" fontAlgn="ctr"/>
                      <a:r>
                        <a:rPr lang="en-US" sz="1600" u="none" strike="noStrike">
                          <a:effectLst/>
                          <a:latin typeface="Calisto MT" panose="02040603050505030304" pitchFamily="18" charset="0"/>
                        </a:rPr>
                        <a:t>Kerala</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ctr"/>
                      <a:r>
                        <a:rPr lang="en-IN" sz="1600" u="none" strike="noStrike">
                          <a:effectLst/>
                          <a:latin typeface="Calisto MT" panose="02040603050505030304" pitchFamily="18" charset="0"/>
                        </a:rPr>
                        <a:t>85880</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ctr"/>
                      <a:r>
                        <a:rPr lang="en-IN" sz="1600" u="none" strike="noStrike">
                          <a:effectLst/>
                          <a:latin typeface="Calisto MT" panose="02040603050505030304" pitchFamily="18" charset="0"/>
                        </a:rPr>
                        <a:t>85957</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ctr"/>
                      <a:r>
                        <a:rPr lang="en-IN" sz="1600" u="none" strike="noStrike">
                          <a:effectLst/>
                          <a:latin typeface="Calisto MT" panose="02040603050505030304" pitchFamily="18" charset="0"/>
                        </a:rPr>
                        <a:t>85957</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a:effectLst/>
                          <a:latin typeface="Calisto MT" panose="02040603050505030304" pitchFamily="18" charset="0"/>
                        </a:rPr>
                        <a:t>85931</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a:effectLst/>
                          <a:latin typeface="Calisto MT" panose="02040603050505030304" pitchFamily="18" charset="0"/>
                        </a:rPr>
                        <a:t>17.89%</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extLst>
                  <a:ext uri="{0D108BD9-81ED-4DB2-BD59-A6C34878D82A}">
                    <a16:rowId xmlns:a16="http://schemas.microsoft.com/office/drawing/2014/main" val="3875939088"/>
                  </a:ext>
                </a:extLst>
              </a:tr>
              <a:tr h="518014">
                <a:tc>
                  <a:txBody>
                    <a:bodyPr/>
                    <a:lstStyle/>
                    <a:p>
                      <a:pPr algn="l" fontAlgn="ctr"/>
                      <a:r>
                        <a:rPr lang="en-US" sz="1600" u="none" strike="noStrike">
                          <a:effectLst/>
                          <a:latin typeface="Calisto MT" panose="02040603050505030304" pitchFamily="18" charset="0"/>
                        </a:rPr>
                        <a:t>Tamil Nadu</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ctr"/>
                      <a:r>
                        <a:rPr lang="en-IN" sz="1600" u="none" strike="noStrike">
                          <a:effectLst/>
                          <a:latin typeface="Calisto MT" panose="02040603050505030304" pitchFamily="18" charset="0"/>
                        </a:rPr>
                        <a:t>35652</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ctr"/>
                      <a:r>
                        <a:rPr lang="en-IN" sz="1600" u="none" strike="noStrike">
                          <a:effectLst/>
                          <a:latin typeface="Calisto MT" panose="02040603050505030304" pitchFamily="18" charset="0"/>
                        </a:rPr>
                        <a:t>35685</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ctr"/>
                      <a:r>
                        <a:rPr lang="en-IN" sz="1600" u="none" strike="noStrike" dirty="0">
                          <a:effectLst/>
                          <a:latin typeface="Calisto MT" panose="02040603050505030304" pitchFamily="18" charset="0"/>
                        </a:rPr>
                        <a:t>35914</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a:effectLst/>
                          <a:latin typeface="Calisto MT" panose="02040603050505030304" pitchFamily="18" charset="0"/>
                        </a:rPr>
                        <a:t>35750</a:t>
                      </a:r>
                      <a:endParaRPr lang="en-IN" sz="1600" b="0" i="0" u="none" strike="noStrike">
                        <a:solidFill>
                          <a:srgbClr val="000000"/>
                        </a:solidFill>
                        <a:effectLst/>
                        <a:latin typeface="Calisto MT" panose="02040603050505030304" pitchFamily="18" charset="0"/>
                      </a:endParaRPr>
                    </a:p>
                  </a:txBody>
                  <a:tcPr marL="9525" marR="9525" marT="9525" marB="0" anchor="ctr">
                    <a:solidFill>
                      <a:schemeClr val="accent4"/>
                    </a:solidFill>
                  </a:tcPr>
                </a:tc>
                <a:tc>
                  <a:txBody>
                    <a:bodyPr/>
                    <a:lstStyle/>
                    <a:p>
                      <a:pPr algn="ctr" fontAlgn="b"/>
                      <a:r>
                        <a:rPr lang="en-IN" sz="1600" u="none" strike="noStrike" dirty="0">
                          <a:effectLst/>
                          <a:latin typeface="Calisto MT" panose="02040603050505030304" pitchFamily="18" charset="0"/>
                        </a:rPr>
                        <a:t>7.44%</a:t>
                      </a:r>
                      <a:endParaRPr lang="en-IN" sz="1600" b="0" i="0" u="none" strike="noStrike" dirty="0">
                        <a:solidFill>
                          <a:srgbClr val="000000"/>
                        </a:solidFill>
                        <a:effectLst/>
                        <a:latin typeface="Calisto MT" panose="02040603050505030304" pitchFamily="18" charset="0"/>
                      </a:endParaRPr>
                    </a:p>
                  </a:txBody>
                  <a:tcPr marL="9525" marR="9525" marT="9525" marB="0" anchor="ctr">
                    <a:solidFill>
                      <a:schemeClr val="accent4"/>
                    </a:solidFill>
                  </a:tcPr>
                </a:tc>
                <a:extLst>
                  <a:ext uri="{0D108BD9-81ED-4DB2-BD59-A6C34878D82A}">
                    <a16:rowId xmlns:a16="http://schemas.microsoft.com/office/drawing/2014/main" val="2846124419"/>
                  </a:ext>
                </a:extLst>
              </a:tr>
              <a:tr h="616893">
                <a:tc>
                  <a:txBody>
                    <a:bodyPr/>
                    <a:lstStyle/>
                    <a:p>
                      <a:pPr algn="l" fontAlgn="ctr"/>
                      <a:r>
                        <a:rPr lang="en-US" sz="1600" u="none" strike="noStrike">
                          <a:effectLst/>
                          <a:latin typeface="Calisto MT" panose="02040603050505030304" pitchFamily="18" charset="0"/>
                        </a:rPr>
                        <a:t>Andhra Pradesh</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94956</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100963</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dirty="0">
                          <a:effectLst/>
                          <a:latin typeface="Calisto MT" panose="02040603050505030304" pitchFamily="18" charset="0"/>
                        </a:rPr>
                        <a:t>107363</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101094</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21.05%</a:t>
                      </a:r>
                      <a:endParaRPr lang="en-IN" sz="1600" b="0" i="0" u="none" strike="noStrike">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91643416"/>
                  </a:ext>
                </a:extLst>
              </a:tr>
              <a:tr h="518014">
                <a:tc>
                  <a:txBody>
                    <a:bodyPr/>
                    <a:lstStyle/>
                    <a:p>
                      <a:pPr algn="l" fontAlgn="ctr"/>
                      <a:r>
                        <a:rPr lang="en-US" sz="1600" u="none" strike="noStrike">
                          <a:effectLst/>
                          <a:latin typeface="Calisto MT" panose="02040603050505030304" pitchFamily="18" charset="0"/>
                        </a:rPr>
                        <a:t>Odisha</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4424</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4868</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5351</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4881</a:t>
                      </a:r>
                      <a:endParaRPr lang="en-IN" sz="1600" b="0" i="0" u="none" strike="noStrike" dirty="0">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1.02%</a:t>
                      </a:r>
                      <a:endParaRPr lang="en-IN" sz="16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751740908"/>
                  </a:ext>
                </a:extLst>
              </a:tr>
              <a:tr h="518014">
                <a:tc>
                  <a:txBody>
                    <a:bodyPr/>
                    <a:lstStyle/>
                    <a:p>
                      <a:pPr algn="l" fontAlgn="ctr"/>
                      <a:r>
                        <a:rPr lang="en-US" sz="1600" u="none" strike="noStrike">
                          <a:effectLst/>
                          <a:latin typeface="Calisto MT" panose="02040603050505030304" pitchFamily="18" charset="0"/>
                        </a:rPr>
                        <a:t>NER</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4695</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5647</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6092</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5478</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1.14%</a:t>
                      </a:r>
                      <a:endParaRPr lang="en-IN" sz="16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3866324126"/>
                  </a:ext>
                </a:extLst>
              </a:tr>
              <a:tr h="518014">
                <a:tc>
                  <a:txBody>
                    <a:bodyPr/>
                    <a:lstStyle/>
                    <a:p>
                      <a:pPr algn="l" fontAlgn="ctr"/>
                      <a:r>
                        <a:rPr lang="en-US" sz="1600" u="none" strike="noStrike">
                          <a:effectLst/>
                          <a:latin typeface="Calisto MT" panose="02040603050505030304" pitchFamily="18" charset="0"/>
                        </a:rPr>
                        <a:t>Total</a:t>
                      </a:r>
                      <a:endParaRPr lang="en-IN" sz="1600" b="1"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471657</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479669</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ctr"/>
                      <a:r>
                        <a:rPr lang="en-IN" sz="1600" u="none" strike="noStrike">
                          <a:effectLst/>
                          <a:latin typeface="Calisto MT" panose="02040603050505030304" pitchFamily="18" charset="0"/>
                        </a:rPr>
                        <a:t>489619</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a:effectLst/>
                          <a:latin typeface="Calisto MT" panose="02040603050505030304" pitchFamily="18" charset="0"/>
                        </a:rPr>
                        <a:t>480315</a:t>
                      </a:r>
                      <a:endParaRPr lang="en-IN" sz="1600" b="0" i="0" u="none" strike="noStrike">
                        <a:solidFill>
                          <a:srgbClr val="000000"/>
                        </a:solidFill>
                        <a:effectLst/>
                        <a:latin typeface="Calisto MT" panose="02040603050505030304" pitchFamily="18" charset="0"/>
                      </a:endParaRPr>
                    </a:p>
                  </a:txBody>
                  <a:tcPr marL="9525" marR="9525" marT="9525" marB="0" anchor="ctr"/>
                </a:tc>
                <a:tc>
                  <a:txBody>
                    <a:bodyPr/>
                    <a:lstStyle/>
                    <a:p>
                      <a:pPr algn="ctr" fontAlgn="b"/>
                      <a:r>
                        <a:rPr lang="en-IN" sz="1600" u="none" strike="noStrike" dirty="0">
                          <a:effectLst/>
                          <a:latin typeface="Calisto MT" panose="02040603050505030304" pitchFamily="18" charset="0"/>
                        </a:rPr>
                        <a:t>100.00%</a:t>
                      </a:r>
                      <a:endParaRPr lang="en-IN" sz="1600" b="0" i="0" u="none" strike="noStrike" dirty="0">
                        <a:solidFill>
                          <a:srgbClr val="000000"/>
                        </a:solidFill>
                        <a:effectLst/>
                        <a:latin typeface="Calisto MT" panose="02040603050505030304" pitchFamily="18" charset="0"/>
                      </a:endParaRPr>
                    </a:p>
                  </a:txBody>
                  <a:tcPr marL="9525" marR="9525" marT="9525" marB="0" anchor="ctr"/>
                </a:tc>
                <a:extLst>
                  <a:ext uri="{0D108BD9-81ED-4DB2-BD59-A6C34878D82A}">
                    <a16:rowId xmlns:a16="http://schemas.microsoft.com/office/drawing/2014/main" val="2748206611"/>
                  </a:ext>
                </a:extLst>
              </a:tr>
            </a:tbl>
          </a:graphicData>
        </a:graphic>
      </p:graphicFrame>
      <p:sp>
        <p:nvSpPr>
          <p:cNvPr id="5" name="Rectangle: Rounded Corners 4">
            <a:extLst>
              <a:ext uri="{FF2B5EF4-FFF2-40B4-BE49-F238E27FC236}">
                <a16:creationId xmlns:a16="http://schemas.microsoft.com/office/drawing/2014/main" id="{E0606C7D-5BEC-0DC8-089E-AEF2534031D1}"/>
              </a:ext>
            </a:extLst>
          </p:cNvPr>
          <p:cNvSpPr/>
          <p:nvPr/>
        </p:nvSpPr>
        <p:spPr>
          <a:xfrm>
            <a:off x="10924675" y="2069432"/>
            <a:ext cx="962526" cy="11710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77%</a:t>
            </a:r>
            <a:endParaRPr lang="en-IN" dirty="0"/>
          </a:p>
        </p:txBody>
      </p:sp>
      <p:sp>
        <p:nvSpPr>
          <p:cNvPr id="6" name="TextBox 5">
            <a:extLst>
              <a:ext uri="{FF2B5EF4-FFF2-40B4-BE49-F238E27FC236}">
                <a16:creationId xmlns:a16="http://schemas.microsoft.com/office/drawing/2014/main" id="{EBD672A6-B3E0-0B93-2288-2A1C390F0FD1}"/>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2359896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2E454E8-5FFE-6417-FF46-D8079B991441}"/>
              </a:ext>
            </a:extLst>
          </p:cNvPr>
          <p:cNvGraphicFramePr>
            <a:graphicFrameLocks noGrp="1"/>
          </p:cNvGraphicFramePr>
          <p:nvPr>
            <p:extLst>
              <p:ext uri="{D42A27DB-BD31-4B8C-83A1-F6EECF244321}">
                <p14:modId xmlns:p14="http://schemas.microsoft.com/office/powerpoint/2010/main" val="2811810099"/>
              </p:ext>
            </p:extLst>
          </p:nvPr>
        </p:nvGraphicFramePr>
        <p:xfrm>
          <a:off x="532481" y="866274"/>
          <a:ext cx="10039268" cy="5419203"/>
        </p:xfrm>
        <a:graphic>
          <a:graphicData uri="http://schemas.openxmlformats.org/drawingml/2006/table">
            <a:tbl>
              <a:tblPr firstRow="1" firstCol="1" bandRow="1">
                <a:tableStyleId>{5940675A-B579-460E-94D1-54222C63F5DA}</a:tableStyleId>
              </a:tblPr>
              <a:tblGrid>
                <a:gridCol w="1848473">
                  <a:extLst>
                    <a:ext uri="{9D8B030D-6E8A-4147-A177-3AD203B41FA5}">
                      <a16:colId xmlns:a16="http://schemas.microsoft.com/office/drawing/2014/main" val="1231736863"/>
                    </a:ext>
                  </a:extLst>
                </a:gridCol>
                <a:gridCol w="1851687">
                  <a:extLst>
                    <a:ext uri="{9D8B030D-6E8A-4147-A177-3AD203B41FA5}">
                      <a16:colId xmlns:a16="http://schemas.microsoft.com/office/drawing/2014/main" val="2622917074"/>
                    </a:ext>
                  </a:extLst>
                </a:gridCol>
                <a:gridCol w="1885050">
                  <a:extLst>
                    <a:ext uri="{9D8B030D-6E8A-4147-A177-3AD203B41FA5}">
                      <a16:colId xmlns:a16="http://schemas.microsoft.com/office/drawing/2014/main" val="1724342381"/>
                    </a:ext>
                  </a:extLst>
                </a:gridCol>
                <a:gridCol w="1613421">
                  <a:extLst>
                    <a:ext uri="{9D8B030D-6E8A-4147-A177-3AD203B41FA5}">
                      <a16:colId xmlns:a16="http://schemas.microsoft.com/office/drawing/2014/main" val="900346013"/>
                    </a:ext>
                  </a:extLst>
                </a:gridCol>
                <a:gridCol w="1531111">
                  <a:extLst>
                    <a:ext uri="{9D8B030D-6E8A-4147-A177-3AD203B41FA5}">
                      <a16:colId xmlns:a16="http://schemas.microsoft.com/office/drawing/2014/main" val="4130900244"/>
                    </a:ext>
                  </a:extLst>
                </a:gridCol>
                <a:gridCol w="1309526">
                  <a:extLst>
                    <a:ext uri="{9D8B030D-6E8A-4147-A177-3AD203B41FA5}">
                      <a16:colId xmlns:a16="http://schemas.microsoft.com/office/drawing/2014/main" val="2425655834"/>
                    </a:ext>
                  </a:extLst>
                </a:gridCol>
              </a:tblGrid>
              <a:tr h="533471">
                <a:tc rowSpan="2">
                  <a:txBody>
                    <a:bodyPr/>
                    <a:lstStyle/>
                    <a:p>
                      <a:pPr algn="ctr"/>
                      <a:r>
                        <a:rPr lang="en-US" sz="1800" b="1" dirty="0">
                          <a:solidFill>
                            <a:schemeClr val="tx1"/>
                          </a:solidFill>
                          <a:effectLst/>
                        </a:rPr>
                        <a:t>State/District</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gridSpan="5">
                  <a:txBody>
                    <a:bodyPr/>
                    <a:lstStyle/>
                    <a:p>
                      <a:pPr algn="ctr"/>
                      <a:r>
                        <a:rPr lang="en-US" sz="1800" b="1" dirty="0">
                          <a:solidFill>
                            <a:schemeClr val="tx1"/>
                          </a:solidFill>
                          <a:effectLst/>
                        </a:rPr>
                        <a:t>Coffee Production in </a:t>
                      </a:r>
                      <a:r>
                        <a:rPr lang="en-US" sz="1800" b="1" dirty="0" err="1">
                          <a:solidFill>
                            <a:schemeClr val="tx1"/>
                          </a:solidFill>
                          <a:effectLst/>
                        </a:rPr>
                        <a:t>tonnes</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425930977"/>
                  </a:ext>
                </a:extLst>
              </a:tr>
              <a:tr h="552317">
                <a:tc vMerge="1">
                  <a:txBody>
                    <a:bodyPr/>
                    <a:lstStyle/>
                    <a:p>
                      <a:endParaRPr lang="en-IN"/>
                    </a:p>
                  </a:txBody>
                  <a:tcPr/>
                </a:tc>
                <a:tc>
                  <a:txBody>
                    <a:bodyPr/>
                    <a:lstStyle/>
                    <a:p>
                      <a:pPr algn="ctr"/>
                      <a:r>
                        <a:rPr lang="en-US" sz="1800" b="1" dirty="0">
                          <a:solidFill>
                            <a:schemeClr val="tx1"/>
                          </a:solidFill>
                          <a:effectLst/>
                        </a:rPr>
                        <a:t>2021-22</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US" sz="1800" b="1" dirty="0">
                          <a:solidFill>
                            <a:schemeClr val="tx1"/>
                          </a:solidFill>
                          <a:effectLst/>
                        </a:rPr>
                        <a:t>2022-23</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US" sz="1800" b="1" dirty="0">
                          <a:solidFill>
                            <a:schemeClr val="tx1"/>
                          </a:solidFill>
                          <a:effectLst/>
                        </a:rPr>
                        <a:t>2023-24</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US"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rPr>
                        <a:t>Avg. 2021-22 to 2023-24</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US"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rPr>
                        <a:t>% Share in Total </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1396977804"/>
                  </a:ext>
                </a:extLst>
              </a:tr>
              <a:tr h="552317">
                <a:tc>
                  <a:txBody>
                    <a:bodyPr/>
                    <a:lstStyle/>
                    <a:p>
                      <a:r>
                        <a:rPr lang="en-US" sz="1800" dirty="0">
                          <a:solidFill>
                            <a:schemeClr val="tx1"/>
                          </a:solidFill>
                          <a:effectLst/>
                        </a:rPr>
                        <a:t>Karnataka</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algn="ctr"/>
                      <a:r>
                        <a:rPr lang="en-IN" sz="1800" dirty="0">
                          <a:solidFill>
                            <a:schemeClr val="tx1"/>
                          </a:solidFill>
                          <a:effectLst/>
                        </a:rPr>
                        <a:t>241650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algn="ctr"/>
                      <a:r>
                        <a:rPr lang="en-US" sz="1800" dirty="0">
                          <a:solidFill>
                            <a:schemeClr val="tx1"/>
                          </a:solidFill>
                          <a:effectLst/>
                        </a:rPr>
                        <a:t>248020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algn="ctr"/>
                      <a:r>
                        <a:rPr lang="en-IN" sz="1800" dirty="0">
                          <a:solidFill>
                            <a:schemeClr val="tx1"/>
                          </a:solidFill>
                          <a:effectLst/>
                        </a:rPr>
                        <a:t>254575</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algn="ctr" defTabSz="914400" rtl="0" eaLnBrk="1" fontAlgn="b" latinLnBrk="0" hangingPunct="1"/>
                      <a:r>
                        <a:rPr lang="en-IN" sz="1800" kern="1200" dirty="0">
                          <a:solidFill>
                            <a:schemeClr val="tx1"/>
                          </a:solidFill>
                          <a:effectLst/>
                          <a:latin typeface="+mn-lt"/>
                          <a:ea typeface="+mn-ea"/>
                          <a:cs typeface="+mn-cs"/>
                        </a:rPr>
                        <a:t>248082</a:t>
                      </a:r>
                    </a:p>
                  </a:txBody>
                  <a:tcPr marL="9525" marR="9525" marT="9525" marB="0" anchor="ctr">
                    <a:solidFill>
                      <a:srgbClr val="92D050"/>
                    </a:solidFill>
                  </a:tcPr>
                </a:tc>
                <a:tc>
                  <a:txBody>
                    <a:bodyPr/>
                    <a:lstStyle/>
                    <a:p>
                      <a:pPr algn="ctr" fontAlgn="b"/>
                      <a:r>
                        <a:rPr lang="en-IN" sz="1900" b="0" i="0" u="none" strike="noStrike" dirty="0">
                          <a:solidFill>
                            <a:srgbClr val="000000"/>
                          </a:solidFill>
                          <a:effectLst/>
                          <a:latin typeface="Calibri" panose="020F0502020204030204" pitchFamily="34" charset="0"/>
                        </a:rPr>
                        <a:t>70.58%</a:t>
                      </a:r>
                    </a:p>
                  </a:txBody>
                  <a:tcPr marL="9525" marR="9525" marT="9525" marB="0" anchor="ctr">
                    <a:solidFill>
                      <a:srgbClr val="92D050"/>
                    </a:solidFill>
                  </a:tcPr>
                </a:tc>
                <a:extLst>
                  <a:ext uri="{0D108BD9-81ED-4DB2-BD59-A6C34878D82A}">
                    <a16:rowId xmlns:a16="http://schemas.microsoft.com/office/drawing/2014/main" val="1624606627"/>
                  </a:ext>
                </a:extLst>
              </a:tr>
              <a:tr h="552317">
                <a:tc>
                  <a:txBody>
                    <a:bodyPr/>
                    <a:lstStyle/>
                    <a:p>
                      <a:r>
                        <a:rPr lang="en-US" sz="1800" dirty="0">
                          <a:solidFill>
                            <a:schemeClr val="tx1"/>
                          </a:solidFill>
                          <a:effectLst/>
                        </a:rPr>
                        <a:t>Kerala</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algn="ctr"/>
                      <a:r>
                        <a:rPr lang="en-IN" sz="1800" dirty="0">
                          <a:solidFill>
                            <a:schemeClr val="tx1"/>
                          </a:solidFill>
                          <a:effectLst/>
                        </a:rPr>
                        <a:t>69900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algn="ctr"/>
                      <a:r>
                        <a:rPr lang="en-US" sz="1800" dirty="0">
                          <a:solidFill>
                            <a:schemeClr val="tx1"/>
                          </a:solidFill>
                          <a:effectLst/>
                        </a:rPr>
                        <a:t>72425</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algn="ctr"/>
                      <a:r>
                        <a:rPr lang="en-IN" sz="1800" dirty="0">
                          <a:solidFill>
                            <a:schemeClr val="tx1"/>
                          </a:solidFill>
                          <a:effectLst/>
                        </a:rPr>
                        <a:t>73750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algn="ctr" defTabSz="914400" rtl="0" eaLnBrk="1" fontAlgn="b" latinLnBrk="0" hangingPunct="1"/>
                      <a:r>
                        <a:rPr lang="en-IN" sz="1800" kern="1200" dirty="0">
                          <a:solidFill>
                            <a:schemeClr val="tx1"/>
                          </a:solidFill>
                          <a:effectLst/>
                          <a:latin typeface="+mn-lt"/>
                          <a:ea typeface="+mn-ea"/>
                          <a:cs typeface="+mn-cs"/>
                        </a:rPr>
                        <a:t>72025</a:t>
                      </a:r>
                    </a:p>
                  </a:txBody>
                  <a:tcPr marL="9525" marR="9525" marT="9525" marB="0" anchor="ctr">
                    <a:solidFill>
                      <a:srgbClr val="92D050"/>
                    </a:solidFill>
                  </a:tcPr>
                </a:tc>
                <a:tc>
                  <a:txBody>
                    <a:bodyPr/>
                    <a:lstStyle/>
                    <a:p>
                      <a:pPr algn="ctr" fontAlgn="b"/>
                      <a:r>
                        <a:rPr lang="en-IN" sz="1900" b="0" i="0" u="none" strike="noStrike" dirty="0">
                          <a:solidFill>
                            <a:srgbClr val="000000"/>
                          </a:solidFill>
                          <a:effectLst/>
                          <a:latin typeface="Calibri" panose="020F0502020204030204" pitchFamily="34" charset="0"/>
                        </a:rPr>
                        <a:t>20.49%</a:t>
                      </a:r>
                    </a:p>
                  </a:txBody>
                  <a:tcPr marL="9525" marR="9525" marT="9525" marB="0" anchor="ctr">
                    <a:solidFill>
                      <a:srgbClr val="92D050"/>
                    </a:solidFill>
                  </a:tcPr>
                </a:tc>
                <a:extLst>
                  <a:ext uri="{0D108BD9-81ED-4DB2-BD59-A6C34878D82A}">
                    <a16:rowId xmlns:a16="http://schemas.microsoft.com/office/drawing/2014/main" val="1129025549"/>
                  </a:ext>
                </a:extLst>
              </a:tr>
              <a:tr h="552317">
                <a:tc>
                  <a:txBody>
                    <a:bodyPr/>
                    <a:lstStyle/>
                    <a:p>
                      <a:r>
                        <a:rPr lang="en-US" sz="1800" dirty="0">
                          <a:solidFill>
                            <a:schemeClr val="tx1"/>
                          </a:solidFill>
                          <a:effectLst/>
                        </a:rPr>
                        <a:t>Tamil Nadu</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algn="ctr"/>
                      <a:r>
                        <a:rPr lang="en-IN" sz="1800" dirty="0">
                          <a:solidFill>
                            <a:schemeClr val="tx1"/>
                          </a:solidFill>
                          <a:effectLst/>
                        </a:rPr>
                        <a:t>17970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algn="ctr"/>
                      <a:r>
                        <a:rPr lang="en-US" sz="1800" dirty="0">
                          <a:solidFill>
                            <a:schemeClr val="tx1"/>
                          </a:solidFill>
                          <a:effectLst/>
                        </a:rPr>
                        <a:t>18700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algn="ctr"/>
                      <a:r>
                        <a:rPr lang="en-IN" sz="1800" dirty="0">
                          <a:solidFill>
                            <a:schemeClr val="tx1"/>
                          </a:solidFill>
                          <a:effectLst/>
                        </a:rPr>
                        <a:t>19340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algn="ctr" defTabSz="914400" rtl="0" eaLnBrk="1" fontAlgn="b" latinLnBrk="0" hangingPunct="1"/>
                      <a:r>
                        <a:rPr lang="en-IN" sz="1800" kern="1200" dirty="0">
                          <a:solidFill>
                            <a:schemeClr val="tx1"/>
                          </a:solidFill>
                          <a:effectLst/>
                          <a:latin typeface="+mn-lt"/>
                          <a:ea typeface="+mn-ea"/>
                          <a:cs typeface="+mn-cs"/>
                        </a:rPr>
                        <a:t>18670</a:t>
                      </a:r>
                    </a:p>
                  </a:txBody>
                  <a:tcPr marL="9525" marR="9525" marT="9525" marB="0" anchor="ctr">
                    <a:solidFill>
                      <a:srgbClr val="92D050"/>
                    </a:solidFill>
                  </a:tcPr>
                </a:tc>
                <a:tc>
                  <a:txBody>
                    <a:bodyPr/>
                    <a:lstStyle/>
                    <a:p>
                      <a:pPr algn="ctr" fontAlgn="b"/>
                      <a:r>
                        <a:rPr lang="en-IN" sz="1900" b="0" i="0" u="none" strike="noStrike" dirty="0">
                          <a:solidFill>
                            <a:srgbClr val="000000"/>
                          </a:solidFill>
                          <a:effectLst/>
                          <a:latin typeface="Calibri" panose="020F0502020204030204" pitchFamily="34" charset="0"/>
                        </a:rPr>
                        <a:t>5.31%</a:t>
                      </a:r>
                    </a:p>
                  </a:txBody>
                  <a:tcPr marL="9525" marR="9525" marT="9525" marB="0" anchor="ctr">
                    <a:solidFill>
                      <a:srgbClr val="92D050"/>
                    </a:solidFill>
                  </a:tcPr>
                </a:tc>
                <a:extLst>
                  <a:ext uri="{0D108BD9-81ED-4DB2-BD59-A6C34878D82A}">
                    <a16:rowId xmlns:a16="http://schemas.microsoft.com/office/drawing/2014/main" val="384778491"/>
                  </a:ext>
                </a:extLst>
              </a:tr>
              <a:tr h="561934">
                <a:tc>
                  <a:txBody>
                    <a:bodyPr/>
                    <a:lstStyle/>
                    <a:p>
                      <a:r>
                        <a:rPr lang="en-US" sz="1800" dirty="0">
                          <a:solidFill>
                            <a:schemeClr val="tx1"/>
                          </a:solidFill>
                          <a:effectLst/>
                        </a:rPr>
                        <a:t>Andhra Pradesh </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IN" sz="1800" dirty="0">
                          <a:solidFill>
                            <a:schemeClr val="tx1"/>
                          </a:solidFill>
                          <a:effectLst/>
                        </a:rPr>
                        <a:t>11765</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US" sz="1800" dirty="0">
                          <a:solidFill>
                            <a:schemeClr val="tx1"/>
                          </a:solidFill>
                          <a:effectLst/>
                        </a:rPr>
                        <a:t>12265</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IN" sz="1800" dirty="0">
                          <a:solidFill>
                            <a:schemeClr val="tx1"/>
                          </a:solidFill>
                          <a:effectLst/>
                        </a:rPr>
                        <a:t>12210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algn="ctr" defTabSz="914400" rtl="0" eaLnBrk="1" fontAlgn="b" latinLnBrk="0" hangingPunct="1"/>
                      <a:r>
                        <a:rPr lang="en-IN" sz="1800" kern="1200" dirty="0">
                          <a:solidFill>
                            <a:schemeClr val="tx1"/>
                          </a:solidFill>
                          <a:effectLst/>
                          <a:latin typeface="+mn-lt"/>
                          <a:ea typeface="+mn-ea"/>
                          <a:cs typeface="+mn-cs"/>
                        </a:rPr>
                        <a:t>12080</a:t>
                      </a:r>
                    </a:p>
                  </a:txBody>
                  <a:tcPr marL="9525" marR="9525" marT="9525" marB="0" anchor="ctr"/>
                </a:tc>
                <a:tc>
                  <a:txBody>
                    <a:bodyPr/>
                    <a:lstStyle/>
                    <a:p>
                      <a:pPr algn="ctr" fontAlgn="b"/>
                      <a:r>
                        <a:rPr lang="en-IN" sz="1900" b="0" i="0" u="none" strike="noStrike" dirty="0">
                          <a:solidFill>
                            <a:srgbClr val="000000"/>
                          </a:solidFill>
                          <a:effectLst/>
                          <a:latin typeface="Calibri" panose="020F0502020204030204" pitchFamily="34" charset="0"/>
                        </a:rPr>
                        <a:t>3.44%</a:t>
                      </a:r>
                    </a:p>
                  </a:txBody>
                  <a:tcPr marL="9525" marR="9525" marT="9525" marB="0" anchor="ctr"/>
                </a:tc>
                <a:extLst>
                  <a:ext uri="{0D108BD9-81ED-4DB2-BD59-A6C34878D82A}">
                    <a16:rowId xmlns:a16="http://schemas.microsoft.com/office/drawing/2014/main" val="842922189"/>
                  </a:ext>
                </a:extLst>
              </a:tr>
              <a:tr h="641685">
                <a:tc>
                  <a:txBody>
                    <a:bodyPr/>
                    <a:lstStyle/>
                    <a:p>
                      <a:r>
                        <a:rPr lang="en-US" sz="1800">
                          <a:solidFill>
                            <a:schemeClr val="tx1"/>
                          </a:solidFill>
                          <a:effectLst/>
                        </a:rPr>
                        <a:t>Odisha</a:t>
                      </a:r>
                      <a:endParaRPr lang="en-IN" sz="180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IN" sz="1800" dirty="0">
                          <a:solidFill>
                            <a:schemeClr val="tx1"/>
                          </a:solidFill>
                          <a:effectLst/>
                        </a:rPr>
                        <a:t>565</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US" sz="1800" dirty="0">
                          <a:solidFill>
                            <a:schemeClr val="tx1"/>
                          </a:solidFill>
                          <a:effectLst/>
                        </a:rPr>
                        <a:t>465</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IN" sz="1800" dirty="0">
                          <a:solidFill>
                            <a:schemeClr val="tx1"/>
                          </a:solidFill>
                          <a:effectLst/>
                        </a:rPr>
                        <a:t>465</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algn="ctr" defTabSz="914400" rtl="0" eaLnBrk="1" fontAlgn="b" latinLnBrk="0" hangingPunct="1"/>
                      <a:r>
                        <a:rPr lang="en-IN" sz="1800" kern="1200" dirty="0">
                          <a:solidFill>
                            <a:schemeClr val="tx1"/>
                          </a:solidFill>
                          <a:effectLst/>
                          <a:latin typeface="+mn-lt"/>
                          <a:ea typeface="+mn-ea"/>
                          <a:cs typeface="+mn-cs"/>
                        </a:rPr>
                        <a:t>498</a:t>
                      </a:r>
                    </a:p>
                  </a:txBody>
                  <a:tcPr marL="9525" marR="9525" marT="9525" marB="0" anchor="ctr"/>
                </a:tc>
                <a:tc>
                  <a:txBody>
                    <a:bodyPr/>
                    <a:lstStyle/>
                    <a:p>
                      <a:pPr algn="ctr" fontAlgn="b"/>
                      <a:r>
                        <a:rPr lang="en-IN" sz="1900" b="0" i="0" u="none" strike="noStrike" dirty="0">
                          <a:solidFill>
                            <a:srgbClr val="000000"/>
                          </a:solidFill>
                          <a:effectLst/>
                          <a:latin typeface="Calibri" panose="020F0502020204030204" pitchFamily="34" charset="0"/>
                        </a:rPr>
                        <a:t>0.14%</a:t>
                      </a:r>
                    </a:p>
                  </a:txBody>
                  <a:tcPr marL="9525" marR="9525" marT="9525" marB="0" anchor="ctr"/>
                </a:tc>
                <a:extLst>
                  <a:ext uri="{0D108BD9-81ED-4DB2-BD59-A6C34878D82A}">
                    <a16:rowId xmlns:a16="http://schemas.microsoft.com/office/drawing/2014/main" val="1354446869"/>
                  </a:ext>
                </a:extLst>
              </a:tr>
              <a:tr h="920528">
                <a:tc>
                  <a:txBody>
                    <a:bodyPr/>
                    <a:lstStyle/>
                    <a:p>
                      <a:r>
                        <a:rPr lang="en-US" sz="1800">
                          <a:solidFill>
                            <a:schemeClr val="tx1"/>
                          </a:solidFill>
                          <a:effectLst/>
                        </a:rPr>
                        <a:t>North Eastern Region</a:t>
                      </a:r>
                      <a:endParaRPr lang="en-IN" sz="180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IN" sz="1800" dirty="0">
                          <a:solidFill>
                            <a:schemeClr val="tx1"/>
                          </a:solidFill>
                          <a:effectLst/>
                        </a:rPr>
                        <a:t>150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US" sz="1800" dirty="0">
                          <a:solidFill>
                            <a:schemeClr val="tx1"/>
                          </a:solidFill>
                          <a:effectLst/>
                        </a:rPr>
                        <a:t>125</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IN" sz="1800" dirty="0">
                          <a:solidFill>
                            <a:schemeClr val="tx1"/>
                          </a:solidFill>
                          <a:effectLst/>
                        </a:rPr>
                        <a:t>160</a:t>
                      </a:r>
                      <a:endParaRPr lang="en-IN" sz="1800"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algn="ctr" defTabSz="914400" rtl="0" eaLnBrk="1" fontAlgn="b" latinLnBrk="0" hangingPunct="1"/>
                      <a:r>
                        <a:rPr lang="en-IN" sz="1800" kern="1200" dirty="0">
                          <a:solidFill>
                            <a:schemeClr val="tx1"/>
                          </a:solidFill>
                          <a:effectLst/>
                          <a:latin typeface="+mn-lt"/>
                          <a:ea typeface="+mn-ea"/>
                          <a:cs typeface="+mn-cs"/>
                        </a:rPr>
                        <a:t>145</a:t>
                      </a:r>
                    </a:p>
                  </a:txBody>
                  <a:tcPr marL="9525" marR="9525" marT="9525" marB="0" anchor="ctr"/>
                </a:tc>
                <a:tc>
                  <a:txBody>
                    <a:bodyPr/>
                    <a:lstStyle/>
                    <a:p>
                      <a:pPr algn="ctr" fontAlgn="b"/>
                      <a:r>
                        <a:rPr lang="en-IN" sz="1900" b="0" i="0" u="none" strike="noStrike" dirty="0">
                          <a:solidFill>
                            <a:srgbClr val="000000"/>
                          </a:solidFill>
                          <a:effectLst/>
                          <a:latin typeface="Calibri" panose="020F0502020204030204" pitchFamily="34" charset="0"/>
                        </a:rPr>
                        <a:t>0.04%</a:t>
                      </a:r>
                    </a:p>
                  </a:txBody>
                  <a:tcPr marL="9525" marR="9525" marT="9525" marB="0" anchor="ctr"/>
                </a:tc>
                <a:extLst>
                  <a:ext uri="{0D108BD9-81ED-4DB2-BD59-A6C34878D82A}">
                    <a16:rowId xmlns:a16="http://schemas.microsoft.com/office/drawing/2014/main" val="2593377369"/>
                  </a:ext>
                </a:extLst>
              </a:tr>
              <a:tr h="552317">
                <a:tc>
                  <a:txBody>
                    <a:bodyPr/>
                    <a:lstStyle/>
                    <a:p>
                      <a:r>
                        <a:rPr lang="en-US" sz="1800" b="1" dirty="0">
                          <a:solidFill>
                            <a:schemeClr val="tx1"/>
                          </a:solidFill>
                          <a:effectLst/>
                        </a:rPr>
                        <a:t>All India </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IN" sz="1800" b="1" dirty="0">
                          <a:solidFill>
                            <a:schemeClr val="tx1"/>
                          </a:solidFill>
                          <a:effectLst/>
                        </a:rPr>
                        <a:t>342000</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US" sz="1800" b="1" dirty="0">
                          <a:solidFill>
                            <a:schemeClr val="tx1"/>
                          </a:solidFill>
                          <a:effectLst/>
                        </a:rPr>
                        <a:t>352000</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algn="ctr"/>
                      <a:r>
                        <a:rPr lang="en-IN" sz="1800" b="1" dirty="0">
                          <a:solidFill>
                            <a:schemeClr val="tx1"/>
                          </a:solidFill>
                          <a:effectLst/>
                        </a:rPr>
                        <a:t>360500</a:t>
                      </a:r>
                      <a:endParaRPr lang="en-IN" sz="1800" b="1" dirty="0">
                        <a:solidFill>
                          <a:schemeClr val="tx1"/>
                        </a:solidFill>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algn="ctr" defTabSz="914400" rtl="0" eaLnBrk="1" fontAlgn="b" latinLnBrk="0" hangingPunct="1"/>
                      <a:r>
                        <a:rPr lang="en-IN" sz="1800" b="1" kern="1200" dirty="0">
                          <a:solidFill>
                            <a:schemeClr val="tx1"/>
                          </a:solidFill>
                          <a:effectLst/>
                          <a:latin typeface="+mn-lt"/>
                          <a:ea typeface="+mn-ea"/>
                          <a:cs typeface="+mn-cs"/>
                        </a:rPr>
                        <a:t>351500</a:t>
                      </a:r>
                    </a:p>
                  </a:txBody>
                  <a:tcPr marL="9525" marR="9525" marT="9525" marB="0" anchor="ctr"/>
                </a:tc>
                <a:tc>
                  <a:txBody>
                    <a:bodyPr/>
                    <a:lstStyle/>
                    <a:p>
                      <a:pPr algn="ctr" fontAlgn="b"/>
                      <a:r>
                        <a:rPr lang="en-IN" sz="1900" b="0" i="0" u="none" strike="noStrike" dirty="0">
                          <a:solidFill>
                            <a:srgbClr val="000000"/>
                          </a:solidFill>
                          <a:effectLst/>
                          <a:latin typeface="Calibri" panose="020F0502020204030204" pitchFamily="34" charset="0"/>
                        </a:rPr>
                        <a:t>100%</a:t>
                      </a:r>
                    </a:p>
                  </a:txBody>
                  <a:tcPr marL="9525" marR="9525" marT="9525" marB="0" anchor="ctr"/>
                </a:tc>
                <a:extLst>
                  <a:ext uri="{0D108BD9-81ED-4DB2-BD59-A6C34878D82A}">
                    <a16:rowId xmlns:a16="http://schemas.microsoft.com/office/drawing/2014/main" val="1564919389"/>
                  </a:ext>
                </a:extLst>
              </a:tr>
            </a:tbl>
          </a:graphicData>
        </a:graphic>
      </p:graphicFrame>
      <p:sp>
        <p:nvSpPr>
          <p:cNvPr id="3" name="TextBox 2">
            <a:extLst>
              <a:ext uri="{FF2B5EF4-FFF2-40B4-BE49-F238E27FC236}">
                <a16:creationId xmlns:a16="http://schemas.microsoft.com/office/drawing/2014/main" id="{30DE0EA8-76D3-6F50-E30B-461813167094}"/>
              </a:ext>
            </a:extLst>
          </p:cNvPr>
          <p:cNvSpPr txBox="1"/>
          <p:nvPr/>
        </p:nvSpPr>
        <p:spPr>
          <a:xfrm>
            <a:off x="2819846" y="209842"/>
            <a:ext cx="6552307" cy="461665"/>
          </a:xfrm>
          <a:prstGeom prst="rect">
            <a:avLst/>
          </a:prstGeom>
          <a:noFill/>
        </p:spPr>
        <p:txBody>
          <a:bodyPr wrap="none" rtlCol="0">
            <a:spAutoFit/>
          </a:bodyPr>
          <a:lstStyle/>
          <a:p>
            <a:pPr algn="ctr"/>
            <a:r>
              <a:rPr lang="en-IN" sz="2400" dirty="0">
                <a:solidFill>
                  <a:srgbClr val="C00000"/>
                </a:solidFill>
                <a:effectLst/>
                <a:latin typeface="Calisto MT" panose="02040603050505030304" pitchFamily="18" charset="0"/>
                <a:ea typeface="Times New Roman" panose="02020603050405020304" pitchFamily="18" charset="0"/>
              </a:rPr>
              <a:t>Details of State wise Production for last 3 years</a:t>
            </a:r>
            <a:endParaRPr lang="en-IN" sz="2400" dirty="0">
              <a:solidFill>
                <a:srgbClr val="C00000"/>
              </a:solidFill>
              <a:latin typeface="Calisto MT" panose="02040603050505030304" pitchFamily="18" charset="0"/>
            </a:endParaRPr>
          </a:p>
        </p:txBody>
      </p:sp>
      <p:sp>
        <p:nvSpPr>
          <p:cNvPr id="6" name="Oval 5">
            <a:extLst>
              <a:ext uri="{FF2B5EF4-FFF2-40B4-BE49-F238E27FC236}">
                <a16:creationId xmlns:a16="http://schemas.microsoft.com/office/drawing/2014/main" id="{C15BE71D-D27A-045E-17EF-909205790F02}"/>
              </a:ext>
            </a:extLst>
          </p:cNvPr>
          <p:cNvSpPr/>
          <p:nvPr/>
        </p:nvSpPr>
        <p:spPr>
          <a:xfrm>
            <a:off x="10571748" y="2053389"/>
            <a:ext cx="1379619" cy="11229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96%</a:t>
            </a:r>
            <a:endParaRPr lang="en-IN" dirty="0"/>
          </a:p>
        </p:txBody>
      </p:sp>
      <p:sp>
        <p:nvSpPr>
          <p:cNvPr id="7" name="TextBox 6">
            <a:extLst>
              <a:ext uri="{FF2B5EF4-FFF2-40B4-BE49-F238E27FC236}">
                <a16:creationId xmlns:a16="http://schemas.microsoft.com/office/drawing/2014/main" id="{721E6E3B-07A4-7862-4D4D-A4E6EC4C80BA}"/>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1585995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C1149-235C-5B21-663F-6B3C67DF2D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735EF8-D54B-4ED3-49AF-BED4509F3099}"/>
              </a:ext>
            </a:extLst>
          </p:cNvPr>
          <p:cNvSpPr txBox="1"/>
          <p:nvPr/>
        </p:nvSpPr>
        <p:spPr>
          <a:xfrm>
            <a:off x="2085135" y="209842"/>
            <a:ext cx="8021748" cy="461665"/>
          </a:xfrm>
          <a:prstGeom prst="rect">
            <a:avLst/>
          </a:prstGeom>
          <a:noFill/>
        </p:spPr>
        <p:txBody>
          <a:bodyPr wrap="none" rtlCol="0">
            <a:spAutoFit/>
          </a:bodyPr>
          <a:lstStyle/>
          <a:p>
            <a:pPr algn="ctr"/>
            <a:r>
              <a:rPr lang="en-IN" sz="2400" dirty="0">
                <a:solidFill>
                  <a:srgbClr val="C00000"/>
                </a:solidFill>
                <a:effectLst/>
                <a:latin typeface="Calisto MT" panose="02040603050505030304" pitchFamily="18" charset="0"/>
                <a:ea typeface="Times New Roman" panose="02020603050405020304" pitchFamily="18" charset="0"/>
              </a:rPr>
              <a:t>Share of Arabica and Robusta in total Production-State wise</a:t>
            </a:r>
            <a:endParaRPr lang="en-IN" sz="2400" dirty="0">
              <a:solidFill>
                <a:srgbClr val="C00000"/>
              </a:solidFill>
              <a:latin typeface="Calisto MT" panose="02040603050505030304" pitchFamily="18" charset="0"/>
            </a:endParaRPr>
          </a:p>
        </p:txBody>
      </p:sp>
      <p:graphicFrame>
        <p:nvGraphicFramePr>
          <p:cNvPr id="5" name="Chart 4">
            <a:extLst>
              <a:ext uri="{FF2B5EF4-FFF2-40B4-BE49-F238E27FC236}">
                <a16:creationId xmlns:a16="http://schemas.microsoft.com/office/drawing/2014/main" id="{6945EF8E-7979-0FF2-FF6D-D92DF5CD11D1}"/>
              </a:ext>
            </a:extLst>
          </p:cNvPr>
          <p:cNvGraphicFramePr>
            <a:graphicFrameLocks/>
          </p:cNvGraphicFramePr>
          <p:nvPr>
            <p:extLst>
              <p:ext uri="{D42A27DB-BD31-4B8C-83A1-F6EECF244321}">
                <p14:modId xmlns:p14="http://schemas.microsoft.com/office/powerpoint/2010/main" val="2210872526"/>
              </p:ext>
            </p:extLst>
          </p:nvPr>
        </p:nvGraphicFramePr>
        <p:xfrm>
          <a:off x="1058780" y="966784"/>
          <a:ext cx="9673388" cy="548214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9C72E075-845B-245A-1A84-8561D92F0638}"/>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3077572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31B79-03C7-92F1-B1EE-D7F66E53604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2DB871-838D-F402-50C1-7602475070B2}"/>
              </a:ext>
            </a:extLst>
          </p:cNvPr>
          <p:cNvSpPr txBox="1"/>
          <p:nvPr/>
        </p:nvSpPr>
        <p:spPr>
          <a:xfrm>
            <a:off x="2188201" y="209842"/>
            <a:ext cx="7815601" cy="461665"/>
          </a:xfrm>
          <a:prstGeom prst="rect">
            <a:avLst/>
          </a:prstGeom>
          <a:noFill/>
        </p:spPr>
        <p:txBody>
          <a:bodyPr wrap="none" rtlCol="0">
            <a:spAutoFit/>
          </a:bodyPr>
          <a:lstStyle/>
          <a:p>
            <a:pPr algn="ctr"/>
            <a:r>
              <a:rPr lang="en-IN" sz="2400" dirty="0">
                <a:solidFill>
                  <a:srgbClr val="C00000"/>
                </a:solidFill>
                <a:effectLst/>
                <a:latin typeface="Calisto MT" panose="02040603050505030304" pitchFamily="18" charset="0"/>
                <a:ea typeface="Times New Roman" panose="02020603050405020304" pitchFamily="18" charset="0"/>
              </a:rPr>
              <a:t>Details of State wise Productivity for last 3 years (Kg/Ha.)</a:t>
            </a:r>
            <a:endParaRPr lang="en-IN" sz="2400" dirty="0">
              <a:solidFill>
                <a:srgbClr val="C00000"/>
              </a:solidFill>
              <a:latin typeface="Calisto MT" panose="02040603050505030304" pitchFamily="18" charset="0"/>
            </a:endParaRPr>
          </a:p>
        </p:txBody>
      </p:sp>
      <p:graphicFrame>
        <p:nvGraphicFramePr>
          <p:cNvPr id="4" name="Table 3">
            <a:extLst>
              <a:ext uri="{FF2B5EF4-FFF2-40B4-BE49-F238E27FC236}">
                <a16:creationId xmlns:a16="http://schemas.microsoft.com/office/drawing/2014/main" id="{E833C3A4-3A60-279E-6006-EF75077CC2A7}"/>
              </a:ext>
            </a:extLst>
          </p:cNvPr>
          <p:cNvGraphicFramePr>
            <a:graphicFrameLocks noGrp="1"/>
          </p:cNvGraphicFramePr>
          <p:nvPr/>
        </p:nvGraphicFramePr>
        <p:xfrm>
          <a:off x="1499937" y="896098"/>
          <a:ext cx="9360568" cy="4814894"/>
        </p:xfrm>
        <a:graphic>
          <a:graphicData uri="http://schemas.openxmlformats.org/drawingml/2006/table">
            <a:tbl>
              <a:tblPr firstRow="1" firstCol="1" bandRow="1">
                <a:tableStyleId>{5940675A-B579-460E-94D1-54222C63F5DA}</a:tableStyleId>
              </a:tblPr>
              <a:tblGrid>
                <a:gridCol w="3397655">
                  <a:extLst>
                    <a:ext uri="{9D8B030D-6E8A-4147-A177-3AD203B41FA5}">
                      <a16:colId xmlns:a16="http://schemas.microsoft.com/office/drawing/2014/main" val="3853635292"/>
                    </a:ext>
                  </a:extLst>
                </a:gridCol>
                <a:gridCol w="2095941">
                  <a:extLst>
                    <a:ext uri="{9D8B030D-6E8A-4147-A177-3AD203B41FA5}">
                      <a16:colId xmlns:a16="http://schemas.microsoft.com/office/drawing/2014/main" val="323964318"/>
                    </a:ext>
                  </a:extLst>
                </a:gridCol>
                <a:gridCol w="2061904">
                  <a:extLst>
                    <a:ext uri="{9D8B030D-6E8A-4147-A177-3AD203B41FA5}">
                      <a16:colId xmlns:a16="http://schemas.microsoft.com/office/drawing/2014/main" val="2614681442"/>
                    </a:ext>
                  </a:extLst>
                </a:gridCol>
                <a:gridCol w="1805068">
                  <a:extLst>
                    <a:ext uri="{9D8B030D-6E8A-4147-A177-3AD203B41FA5}">
                      <a16:colId xmlns:a16="http://schemas.microsoft.com/office/drawing/2014/main" val="2085039743"/>
                    </a:ext>
                  </a:extLst>
                </a:gridCol>
              </a:tblGrid>
              <a:tr h="815885">
                <a:tc>
                  <a:txBody>
                    <a:bodyPr/>
                    <a:lstStyle/>
                    <a:p>
                      <a:pPr marL="0" marR="0" algn="l">
                        <a:lnSpc>
                          <a:spcPct val="107000"/>
                        </a:lnSpc>
                        <a:spcAft>
                          <a:spcPts val="800"/>
                        </a:spcAft>
                      </a:pPr>
                      <a:r>
                        <a:rPr lang="en-IN" sz="1800" b="1" kern="100" dirty="0">
                          <a:effectLst/>
                          <a:latin typeface="Calisto MT" panose="02040603050505030304" pitchFamily="18" charset="0"/>
                        </a:rPr>
                        <a:t>State/District</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100" dirty="0">
                          <a:effectLst/>
                          <a:latin typeface="Calisto MT" panose="02040603050505030304" pitchFamily="18" charset="0"/>
                        </a:rPr>
                        <a:t>2021-22</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100" dirty="0">
                          <a:effectLst/>
                          <a:latin typeface="Calisto MT" panose="02040603050505030304" pitchFamily="18" charset="0"/>
                        </a:rPr>
                        <a:t>2022-23</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b="1" kern="100" dirty="0">
                          <a:effectLst/>
                          <a:latin typeface="Calisto MT" panose="02040603050505030304" pitchFamily="18" charset="0"/>
                        </a:rPr>
                        <a:t>2023-24</a:t>
                      </a:r>
                      <a:endParaRPr lang="en-IN" sz="1800" b="1"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213380838"/>
                  </a:ext>
                </a:extLst>
              </a:tr>
              <a:tr h="529540">
                <a:tc>
                  <a:txBody>
                    <a:bodyPr/>
                    <a:lstStyle/>
                    <a:p>
                      <a:pPr marL="0" marR="0" algn="l">
                        <a:lnSpc>
                          <a:spcPct val="107000"/>
                        </a:lnSpc>
                        <a:spcAft>
                          <a:spcPts val="800"/>
                        </a:spcAft>
                      </a:pPr>
                      <a:r>
                        <a:rPr lang="en-US" sz="1800" kern="100" dirty="0">
                          <a:effectLst/>
                          <a:highlight>
                            <a:srgbClr val="00FF00"/>
                          </a:highlight>
                          <a:latin typeface="Calisto MT" panose="02040603050505030304" pitchFamily="18" charset="0"/>
                        </a:rPr>
                        <a:t>Karnataka</a:t>
                      </a:r>
                      <a:endParaRPr lang="en-IN" sz="1800" kern="100" dirty="0">
                        <a:effectLst/>
                        <a:highlight>
                          <a:srgbClr val="00FF00"/>
                        </a:highligh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highlight>
                            <a:srgbClr val="00FF00"/>
                          </a:highlight>
                          <a:latin typeface="Calisto MT" panose="02040603050505030304" pitchFamily="18" charset="0"/>
                        </a:rPr>
                        <a:t>1062</a:t>
                      </a:r>
                      <a:endParaRPr lang="en-IN" sz="1800" kern="100" dirty="0">
                        <a:effectLst/>
                        <a:highlight>
                          <a:srgbClr val="00FF00"/>
                        </a:highligh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highlight>
                            <a:srgbClr val="00FF00"/>
                          </a:highlight>
                          <a:latin typeface="Calisto MT" panose="02040603050505030304" pitchFamily="18" charset="0"/>
                        </a:rPr>
                        <a:t>1089</a:t>
                      </a:r>
                      <a:endParaRPr lang="en-IN" sz="1800" kern="100" dirty="0">
                        <a:effectLst/>
                        <a:highlight>
                          <a:srgbClr val="00FF00"/>
                        </a:highligh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highlight>
                            <a:srgbClr val="00FF00"/>
                          </a:highlight>
                          <a:latin typeface="Calisto MT" panose="02040603050505030304" pitchFamily="18" charset="0"/>
                        </a:rPr>
                        <a:t>1118</a:t>
                      </a:r>
                      <a:endParaRPr lang="en-IN" sz="1800" kern="100" dirty="0">
                        <a:effectLst/>
                        <a:highlight>
                          <a:srgbClr val="00FF00"/>
                        </a:highligh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370534775"/>
                  </a:ext>
                </a:extLst>
              </a:tr>
              <a:tr h="529540">
                <a:tc>
                  <a:txBody>
                    <a:bodyPr/>
                    <a:lstStyle/>
                    <a:p>
                      <a:pPr marL="0" marR="0" algn="l">
                        <a:lnSpc>
                          <a:spcPct val="107000"/>
                        </a:lnSpc>
                        <a:spcAft>
                          <a:spcPts val="800"/>
                        </a:spcAft>
                      </a:pPr>
                      <a:r>
                        <a:rPr lang="en-US" sz="1800" kern="100">
                          <a:effectLst/>
                          <a:latin typeface="Calisto MT" panose="02040603050505030304" pitchFamily="18" charset="0"/>
                        </a:rPr>
                        <a:t>Kerala</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latin typeface="Calisto MT" panose="02040603050505030304" pitchFamily="18" charset="0"/>
                        </a:rPr>
                        <a:t>823</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852</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867</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699347857"/>
                  </a:ext>
                </a:extLst>
              </a:tr>
              <a:tr h="529540">
                <a:tc>
                  <a:txBody>
                    <a:bodyPr/>
                    <a:lstStyle/>
                    <a:p>
                      <a:pPr marL="0" marR="0" algn="l">
                        <a:lnSpc>
                          <a:spcPct val="107000"/>
                        </a:lnSpc>
                        <a:spcAft>
                          <a:spcPts val="800"/>
                        </a:spcAft>
                      </a:pPr>
                      <a:r>
                        <a:rPr lang="en-US" sz="1800" kern="100" dirty="0">
                          <a:effectLst/>
                          <a:latin typeface="Calisto MT" panose="02040603050505030304" pitchFamily="18" charset="0"/>
                        </a:rPr>
                        <a:t>Tamil Nadu</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530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553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568</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42531298"/>
                  </a:ext>
                </a:extLst>
              </a:tr>
              <a:tr h="529540">
                <a:tc>
                  <a:txBody>
                    <a:bodyPr/>
                    <a:lstStyle/>
                    <a:p>
                      <a:pPr marL="0" marR="0" algn="l">
                        <a:lnSpc>
                          <a:spcPct val="107000"/>
                        </a:lnSpc>
                        <a:spcAft>
                          <a:spcPts val="800"/>
                        </a:spcAft>
                      </a:pPr>
                      <a:r>
                        <a:rPr lang="en-US" sz="1800" kern="100" dirty="0">
                          <a:effectLst/>
                          <a:latin typeface="Calisto MT" panose="02040603050505030304" pitchFamily="18" charset="0"/>
                        </a:rPr>
                        <a:t>Andhra Pradesh</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latin typeface="Calisto MT" panose="02040603050505030304" pitchFamily="18" charset="0"/>
                        </a:rPr>
                        <a:t>153</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153</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145</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033165473"/>
                  </a:ext>
                </a:extLst>
              </a:tr>
              <a:tr h="535424">
                <a:tc>
                  <a:txBody>
                    <a:bodyPr/>
                    <a:lstStyle/>
                    <a:p>
                      <a:pPr marL="0" marR="0" algn="l">
                        <a:lnSpc>
                          <a:spcPct val="107000"/>
                        </a:lnSpc>
                        <a:spcAft>
                          <a:spcPts val="800"/>
                        </a:spcAft>
                      </a:pPr>
                      <a:r>
                        <a:rPr lang="en-US" sz="1800" kern="100" dirty="0">
                          <a:effectLst/>
                          <a:latin typeface="Calisto MT" panose="02040603050505030304" pitchFamily="18" charset="0"/>
                        </a:rPr>
                        <a:t>Odisha</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135</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latin typeface="Calisto MT" panose="02040603050505030304" pitchFamily="18" charset="0"/>
                        </a:rPr>
                        <a:t>110</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110</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56483708"/>
                  </a:ext>
                </a:extLst>
              </a:tr>
              <a:tr h="529540">
                <a:tc>
                  <a:txBody>
                    <a:bodyPr/>
                    <a:lstStyle/>
                    <a:p>
                      <a:pPr marL="0" marR="0" algn="l">
                        <a:lnSpc>
                          <a:spcPct val="107000"/>
                        </a:lnSpc>
                        <a:spcAft>
                          <a:spcPts val="800"/>
                        </a:spcAft>
                      </a:pPr>
                      <a:r>
                        <a:rPr lang="en-US" sz="1800" kern="100" dirty="0">
                          <a:effectLst/>
                          <a:latin typeface="Calisto MT" panose="02040603050505030304" pitchFamily="18" charset="0"/>
                        </a:rPr>
                        <a:t>North Eastern Region</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101</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latin typeface="Calisto MT" panose="02040603050505030304" pitchFamily="18" charset="0"/>
                        </a:rPr>
                        <a:t>81</a:t>
                      </a:r>
                      <a:endParaRPr lang="en-IN" sz="1800" kern="1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a:effectLst/>
                          <a:latin typeface="Calisto MT" panose="02040603050505030304" pitchFamily="18" charset="0"/>
                        </a:rPr>
                        <a:t>76</a:t>
                      </a:r>
                      <a:endParaRPr lang="en-IN" sz="1800" kern="1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004909759"/>
                  </a:ext>
                </a:extLst>
              </a:tr>
              <a:tr h="815885">
                <a:tc>
                  <a:txBody>
                    <a:bodyPr/>
                    <a:lstStyle/>
                    <a:p>
                      <a:pPr marL="0" marR="0" algn="l">
                        <a:lnSpc>
                          <a:spcPct val="107000"/>
                        </a:lnSpc>
                        <a:spcAft>
                          <a:spcPts val="800"/>
                        </a:spcAft>
                      </a:pPr>
                      <a:r>
                        <a:rPr lang="en-US" sz="1800" kern="100" dirty="0">
                          <a:effectLst/>
                          <a:highlight>
                            <a:srgbClr val="FF00FF"/>
                          </a:highlight>
                          <a:latin typeface="Calisto MT" panose="02040603050505030304" pitchFamily="18" charset="0"/>
                        </a:rPr>
                        <a:t>Total</a:t>
                      </a:r>
                      <a:endParaRPr lang="en-IN" sz="1800" kern="100" dirty="0">
                        <a:effectLst/>
                        <a:highlight>
                          <a:srgbClr val="FF00FF"/>
                        </a:highligh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highlight>
                            <a:srgbClr val="FF00FF"/>
                          </a:highlight>
                          <a:latin typeface="Calisto MT" panose="02040603050505030304" pitchFamily="18" charset="0"/>
                        </a:rPr>
                        <a:t>797</a:t>
                      </a:r>
                      <a:endParaRPr lang="en-IN" sz="1800" kern="100" dirty="0">
                        <a:effectLst/>
                        <a:highlight>
                          <a:srgbClr val="FF00FF"/>
                        </a:highligh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highlight>
                            <a:srgbClr val="FF00FF"/>
                          </a:highlight>
                          <a:latin typeface="Calisto MT" panose="02040603050505030304" pitchFamily="18" charset="0"/>
                        </a:rPr>
                        <a:t>814</a:t>
                      </a:r>
                      <a:endParaRPr lang="en-IN" sz="1800" kern="100" dirty="0">
                        <a:effectLst/>
                        <a:highlight>
                          <a:srgbClr val="FF00FF"/>
                        </a:highligh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Aft>
                          <a:spcPts val="800"/>
                        </a:spcAft>
                      </a:pPr>
                      <a:r>
                        <a:rPr lang="en-IN" sz="1800" kern="100" dirty="0">
                          <a:effectLst/>
                          <a:highlight>
                            <a:srgbClr val="FF00FF"/>
                          </a:highlight>
                          <a:latin typeface="Calisto MT" panose="02040603050505030304" pitchFamily="18" charset="0"/>
                        </a:rPr>
                        <a:t>824</a:t>
                      </a:r>
                      <a:endParaRPr lang="en-IN" sz="1800" kern="100" dirty="0">
                        <a:effectLst/>
                        <a:highlight>
                          <a:srgbClr val="FF00FF"/>
                        </a:highligh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01695695"/>
                  </a:ext>
                </a:extLst>
              </a:tr>
            </a:tbl>
          </a:graphicData>
        </a:graphic>
      </p:graphicFrame>
      <p:sp>
        <p:nvSpPr>
          <p:cNvPr id="2" name="TextBox 1">
            <a:extLst>
              <a:ext uri="{FF2B5EF4-FFF2-40B4-BE49-F238E27FC236}">
                <a16:creationId xmlns:a16="http://schemas.microsoft.com/office/drawing/2014/main" id="{9182AA41-D26A-9DBF-A5CE-FDD9BB23BC49}"/>
              </a:ext>
            </a:extLst>
          </p:cNvPr>
          <p:cNvSpPr txBox="1"/>
          <p:nvPr/>
        </p:nvSpPr>
        <p:spPr>
          <a:xfrm>
            <a:off x="1379621" y="6384758"/>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828878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A2A89-97AC-3E58-82F9-676B2A1A7B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587A128-54D7-0919-2ED8-1C11E6D23489}"/>
              </a:ext>
            </a:extLst>
          </p:cNvPr>
          <p:cNvSpPr txBox="1"/>
          <p:nvPr/>
        </p:nvSpPr>
        <p:spPr>
          <a:xfrm>
            <a:off x="3200533" y="209842"/>
            <a:ext cx="5790944" cy="461665"/>
          </a:xfrm>
          <a:prstGeom prst="rect">
            <a:avLst/>
          </a:prstGeom>
          <a:noFill/>
        </p:spPr>
        <p:txBody>
          <a:bodyPr wrap="none" rtlCol="0">
            <a:spAutoFit/>
          </a:bodyPr>
          <a:lstStyle/>
          <a:p>
            <a:pPr algn="ctr"/>
            <a:r>
              <a:rPr lang="en-IN" sz="2400" dirty="0">
                <a:solidFill>
                  <a:srgbClr val="C00000"/>
                </a:solidFill>
                <a:effectLst/>
                <a:latin typeface="Calisto MT" panose="02040603050505030304" pitchFamily="18" charset="0"/>
                <a:ea typeface="Times New Roman" panose="02020603050405020304" pitchFamily="18" charset="0"/>
              </a:rPr>
              <a:t>State and Type wise Productivity (Kg/Ha.)</a:t>
            </a:r>
            <a:endParaRPr lang="en-IN" sz="2400" dirty="0">
              <a:solidFill>
                <a:srgbClr val="C00000"/>
              </a:solidFill>
              <a:latin typeface="Calisto MT" panose="02040603050505030304" pitchFamily="18" charset="0"/>
            </a:endParaRPr>
          </a:p>
        </p:txBody>
      </p:sp>
      <p:graphicFrame>
        <p:nvGraphicFramePr>
          <p:cNvPr id="2" name="Chart 1">
            <a:extLst>
              <a:ext uri="{FF2B5EF4-FFF2-40B4-BE49-F238E27FC236}">
                <a16:creationId xmlns:a16="http://schemas.microsoft.com/office/drawing/2014/main" id="{F5A13495-B859-4BA7-75B1-89D4F16730DA}"/>
              </a:ext>
            </a:extLst>
          </p:cNvPr>
          <p:cNvGraphicFramePr>
            <a:graphicFrameLocks/>
          </p:cNvGraphicFramePr>
          <p:nvPr>
            <p:extLst>
              <p:ext uri="{D42A27DB-BD31-4B8C-83A1-F6EECF244321}">
                <p14:modId xmlns:p14="http://schemas.microsoft.com/office/powerpoint/2010/main" val="1128397101"/>
              </p:ext>
            </p:extLst>
          </p:nvPr>
        </p:nvGraphicFramePr>
        <p:xfrm>
          <a:off x="609600" y="882316"/>
          <a:ext cx="11117179" cy="54864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CAC5D9D-97FF-39BD-DEE9-E1B9EAC66D60}"/>
              </a:ext>
            </a:extLst>
          </p:cNvPr>
          <p:cNvSpPr txBox="1"/>
          <p:nvPr/>
        </p:nvSpPr>
        <p:spPr>
          <a:xfrm>
            <a:off x="1379621" y="6384758"/>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2790485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33007-5D83-691F-823A-6C4F9D7B1CF4}"/>
              </a:ext>
            </a:extLst>
          </p:cNvPr>
          <p:cNvSpPr>
            <a:spLocks noGrp="1"/>
          </p:cNvSpPr>
          <p:nvPr>
            <p:ph type="title"/>
          </p:nvPr>
        </p:nvSpPr>
        <p:spPr>
          <a:xfrm>
            <a:off x="1085815" y="-20641"/>
            <a:ext cx="10515600" cy="1325563"/>
          </a:xfrm>
        </p:spPr>
        <p:txBody>
          <a:bodyPr>
            <a:normAutofit/>
          </a:bodyPr>
          <a:lstStyle/>
          <a:p>
            <a:r>
              <a:rPr lang="en-US" sz="2800" dirty="0">
                <a:solidFill>
                  <a:srgbClr val="FF0000"/>
                </a:solidFill>
              </a:rPr>
              <a:t>India’s consumption increased at moderate pace in last decade</a:t>
            </a:r>
          </a:p>
        </p:txBody>
      </p:sp>
      <p:sp>
        <p:nvSpPr>
          <p:cNvPr id="3" name="Slide Number Placeholder 2">
            <a:extLst>
              <a:ext uri="{FF2B5EF4-FFF2-40B4-BE49-F238E27FC236}">
                <a16:creationId xmlns:a16="http://schemas.microsoft.com/office/drawing/2014/main" id="{A7A4D89A-CD04-7EF9-1476-FC149200F033}"/>
              </a:ext>
            </a:extLst>
          </p:cNvPr>
          <p:cNvSpPr>
            <a:spLocks noGrp="1"/>
          </p:cNvSpPr>
          <p:nvPr>
            <p:ph type="sldNum" sz="quarter" idx="12"/>
          </p:nvPr>
        </p:nvSpPr>
        <p:spPr>
          <a:xfrm>
            <a:off x="8283234" y="5372149"/>
            <a:ext cx="70533" cy="153888"/>
          </a:xfrm>
          <a:prstGeom prst="rect">
            <a:avLst/>
          </a:prstGeom>
        </p:spPr>
        <p:txBody>
          <a:bodyPr vert="horz" wrap="none" lIns="0" tIns="0" rIns="0" bIns="0" rtlCol="0" anchor="ctr">
            <a:spAutoFit/>
          </a:bodyPr>
          <a:lstStyle>
            <a:defPPr>
              <a:defRPr lang="en-US"/>
            </a:defPPr>
            <a:lvl1pPr marL="0" algn="ctr" defTabSz="914363" rtl="0" eaLnBrk="1" latinLnBrk="0" hangingPunct="1">
              <a:defRPr lang="en-US" sz="1000" kern="1200" smtClean="0">
                <a:solidFill>
                  <a:srgbClr val="434242"/>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defRPr/>
            </a:pPr>
            <a:fld id="{7C1E806F-5405-47A9-911E-C3C0B34B3DB4}" type="slidenum">
              <a:rPr lang="en-IN">
                <a:latin typeface="Arial"/>
              </a:rPr>
              <a:pPr>
                <a:defRPr/>
              </a:pPr>
              <a:t>33</a:t>
            </a:fld>
            <a:endParaRPr lang="en-IN">
              <a:latin typeface="Arial"/>
            </a:endParaRPr>
          </a:p>
        </p:txBody>
      </p:sp>
      <p:sp>
        <p:nvSpPr>
          <p:cNvPr id="4" name="Content Placeholder 3">
            <a:extLst>
              <a:ext uri="{FF2B5EF4-FFF2-40B4-BE49-F238E27FC236}">
                <a16:creationId xmlns:a16="http://schemas.microsoft.com/office/drawing/2014/main" id="{A65C3842-2335-02F5-DF7E-BADD620C4037}"/>
              </a:ext>
            </a:extLst>
          </p:cNvPr>
          <p:cNvSpPr>
            <a:spLocks noGrp="1"/>
          </p:cNvSpPr>
          <p:nvPr>
            <p:ph idx="1"/>
          </p:nvPr>
        </p:nvSpPr>
        <p:spPr>
          <a:xfrm>
            <a:off x="373857" y="4584009"/>
            <a:ext cx="11431852" cy="1587683"/>
          </a:xfrm>
        </p:spPr>
        <p:txBody>
          <a:bodyPr/>
          <a:lstStyle/>
          <a:p>
            <a:pPr marL="285739" indent="-285739" defTabSz="914363">
              <a:lnSpc>
                <a:spcPct val="100000"/>
              </a:lnSpc>
              <a:spcBef>
                <a:spcPts val="250"/>
              </a:spcBef>
              <a:spcAft>
                <a:spcPts val="250"/>
              </a:spcAft>
              <a:defRPr/>
            </a:pPr>
            <a:r>
              <a:rPr lang="en-US" sz="1333" dirty="0">
                <a:solidFill>
                  <a:srgbClr val="434242"/>
                </a:solidFill>
                <a:latin typeface="Arial"/>
              </a:rPr>
              <a:t>Coffee consumption in India increased from 84,000 MT in coffee year (</a:t>
            </a:r>
            <a:r>
              <a:rPr lang="en-US" sz="1333" dirty="0" err="1">
                <a:solidFill>
                  <a:srgbClr val="434242"/>
                </a:solidFill>
                <a:latin typeface="Arial"/>
              </a:rPr>
              <a:t>CoY</a:t>
            </a:r>
            <a:r>
              <a:rPr lang="en-US" sz="1333" dirty="0">
                <a:solidFill>
                  <a:srgbClr val="434242"/>
                </a:solidFill>
                <a:latin typeface="Arial"/>
              </a:rPr>
              <a:t>) 2012 to 91,000 MT in </a:t>
            </a:r>
            <a:r>
              <a:rPr lang="en-US" sz="1333" dirty="0" err="1">
                <a:solidFill>
                  <a:srgbClr val="434242"/>
                </a:solidFill>
                <a:latin typeface="Arial"/>
              </a:rPr>
              <a:t>CoY</a:t>
            </a:r>
            <a:r>
              <a:rPr lang="en-US" sz="1333" dirty="0">
                <a:solidFill>
                  <a:srgbClr val="434242"/>
                </a:solidFill>
                <a:latin typeface="Arial"/>
              </a:rPr>
              <a:t> 2023 and is estimated at 90,000-95,000 MT in </a:t>
            </a:r>
            <a:r>
              <a:rPr lang="en-US" sz="1333" dirty="0" err="1">
                <a:solidFill>
                  <a:srgbClr val="434242"/>
                </a:solidFill>
                <a:latin typeface="Arial"/>
              </a:rPr>
              <a:t>CoY</a:t>
            </a:r>
            <a:r>
              <a:rPr lang="en-US" sz="1333" dirty="0">
                <a:solidFill>
                  <a:srgbClr val="434242"/>
                </a:solidFill>
                <a:latin typeface="Arial"/>
              </a:rPr>
              <a:t> 2024</a:t>
            </a:r>
          </a:p>
          <a:p>
            <a:pPr marL="285739" indent="-285739" defTabSz="914363">
              <a:lnSpc>
                <a:spcPct val="100000"/>
              </a:lnSpc>
              <a:spcBef>
                <a:spcPts val="250"/>
              </a:spcBef>
              <a:spcAft>
                <a:spcPts val="250"/>
              </a:spcAft>
              <a:defRPr/>
            </a:pPr>
            <a:r>
              <a:rPr lang="en-US" sz="1333" dirty="0">
                <a:solidFill>
                  <a:srgbClr val="434242"/>
                </a:solidFill>
                <a:latin typeface="Arial"/>
              </a:rPr>
              <a:t>Increase in share of instant coffee, rise in per capita income and discretionary spending in both rural as well as urban areas led to rise in coffee consumption</a:t>
            </a:r>
          </a:p>
          <a:p>
            <a:pPr marL="285739" indent="-285739" defTabSz="914363">
              <a:lnSpc>
                <a:spcPct val="100000"/>
              </a:lnSpc>
              <a:spcBef>
                <a:spcPts val="250"/>
              </a:spcBef>
              <a:spcAft>
                <a:spcPts val="250"/>
              </a:spcAft>
              <a:defRPr/>
            </a:pPr>
            <a:r>
              <a:rPr lang="en-US" sz="1333" dirty="0">
                <a:solidFill>
                  <a:srgbClr val="434242"/>
                </a:solidFill>
                <a:latin typeface="Arial"/>
              </a:rPr>
              <a:t>Urban areas continue to see rising café culture and higher out of home (OOH) consumption </a:t>
            </a:r>
            <a:endParaRPr lang="en-US" sz="1333" i="1" dirty="0">
              <a:solidFill>
                <a:srgbClr val="434242"/>
              </a:solidFill>
              <a:latin typeface="Arial"/>
            </a:endParaRPr>
          </a:p>
          <a:p>
            <a:pPr marL="285739" indent="-285739" defTabSz="914363">
              <a:lnSpc>
                <a:spcPct val="100000"/>
              </a:lnSpc>
              <a:spcBef>
                <a:spcPts val="250"/>
              </a:spcBef>
              <a:spcAft>
                <a:spcPts val="250"/>
              </a:spcAft>
              <a:defRPr/>
            </a:pPr>
            <a:r>
              <a:rPr lang="en-US" sz="1333" dirty="0">
                <a:solidFill>
                  <a:srgbClr val="434242"/>
                </a:solidFill>
                <a:latin typeface="Arial"/>
              </a:rPr>
              <a:t>Coffee consumption is driven by India’s younger demographics, developing taste preference and rising demand for niche and specialty coffee</a:t>
            </a:r>
          </a:p>
        </p:txBody>
      </p:sp>
      <p:graphicFrame>
        <p:nvGraphicFramePr>
          <p:cNvPr id="7" name="Chart 6">
            <a:extLst>
              <a:ext uri="{FF2B5EF4-FFF2-40B4-BE49-F238E27FC236}">
                <a16:creationId xmlns:a16="http://schemas.microsoft.com/office/drawing/2014/main" id="{134CD132-7B3D-B8BA-6B41-BEFC76EDA0C8}"/>
              </a:ext>
            </a:extLst>
          </p:cNvPr>
          <p:cNvGraphicFramePr/>
          <p:nvPr>
            <p:extLst>
              <p:ext uri="{D42A27DB-BD31-4B8C-83A1-F6EECF244321}">
                <p14:modId xmlns:p14="http://schemas.microsoft.com/office/powerpoint/2010/main" val="2012903412"/>
              </p:ext>
            </p:extLst>
          </p:nvPr>
        </p:nvGraphicFramePr>
        <p:xfrm>
          <a:off x="419441" y="1144334"/>
          <a:ext cx="11143532" cy="3283113"/>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B8F335AE-4789-49C5-CFFD-8989A0C6EB86}"/>
              </a:ext>
            </a:extLst>
          </p:cNvPr>
          <p:cNvSpPr txBox="1"/>
          <p:nvPr/>
        </p:nvSpPr>
        <p:spPr>
          <a:xfrm flipH="1">
            <a:off x="290249" y="4054359"/>
            <a:ext cx="11166098" cy="374590"/>
          </a:xfrm>
          <a:prstGeom prst="rect">
            <a:avLst/>
          </a:prstGeom>
          <a:noFill/>
          <a:ln>
            <a:noFill/>
          </a:ln>
        </p:spPr>
        <p:txBody>
          <a:bodyPr wrap="square" rtlCol="0">
            <a:spAutoFit/>
          </a:bodyPr>
          <a:lstStyle/>
          <a:p>
            <a:pPr defTabSz="914363">
              <a:defRPr/>
            </a:pPr>
            <a:r>
              <a:rPr lang="en-US" sz="917" i="1" dirty="0">
                <a:solidFill>
                  <a:srgbClr val="434242"/>
                </a:solidFill>
                <a:latin typeface="Arial"/>
              </a:rPr>
              <a:t>Note: 2024P is based on inputs from the consumer survey study conducted by CRISIL to determine coffee consumption in India; domestic coffee consumption estimates as per CRISIL MI&amp;A</a:t>
            </a:r>
          </a:p>
          <a:p>
            <a:pPr defTabSz="914363">
              <a:defRPr/>
            </a:pPr>
            <a:r>
              <a:rPr lang="en-US" sz="917" i="1" dirty="0">
                <a:solidFill>
                  <a:srgbClr val="434242"/>
                </a:solidFill>
                <a:latin typeface="Arial"/>
              </a:rPr>
              <a:t>Source: Coffee Board of India, International Coffee Organization(ICO), CRISIL MI&amp;A</a:t>
            </a:r>
          </a:p>
        </p:txBody>
      </p:sp>
      <p:sp>
        <p:nvSpPr>
          <p:cNvPr id="6" name="TextBox 5">
            <a:extLst>
              <a:ext uri="{FF2B5EF4-FFF2-40B4-BE49-F238E27FC236}">
                <a16:creationId xmlns:a16="http://schemas.microsoft.com/office/drawing/2014/main" id="{09635DFB-FA08-B065-7F8F-601B6E810980}"/>
              </a:ext>
            </a:extLst>
          </p:cNvPr>
          <p:cNvSpPr txBox="1"/>
          <p:nvPr/>
        </p:nvSpPr>
        <p:spPr>
          <a:xfrm>
            <a:off x="2716005" y="1771507"/>
            <a:ext cx="5131726" cy="605422"/>
          </a:xfrm>
          <a:prstGeom prst="rect">
            <a:avLst/>
          </a:prstGeom>
          <a:noFill/>
          <a:ln>
            <a:noFill/>
          </a:ln>
        </p:spPr>
        <p:txBody>
          <a:bodyPr wrap="none" lIns="0" rtlCol="0">
            <a:spAutoFit/>
          </a:bodyPr>
          <a:lstStyle/>
          <a:p>
            <a:r>
              <a:rPr lang="en-US" sz="1667" b="1" dirty="0">
                <a:solidFill>
                  <a:schemeClr val="accent6"/>
                </a:solidFill>
              </a:rPr>
              <a:t>Coffee consumption volume (GBE equivalent to ‘000 MT)</a:t>
            </a:r>
          </a:p>
          <a:p>
            <a:endParaRPr lang="en-US" sz="1667" b="1" dirty="0">
              <a:solidFill>
                <a:schemeClr val="accent6"/>
              </a:solidFill>
            </a:endParaRPr>
          </a:p>
        </p:txBody>
      </p:sp>
      <p:sp>
        <p:nvSpPr>
          <p:cNvPr id="5" name="Rectangle 4">
            <a:extLst>
              <a:ext uri="{FF2B5EF4-FFF2-40B4-BE49-F238E27FC236}">
                <a16:creationId xmlns:a16="http://schemas.microsoft.com/office/drawing/2014/main" id="{1464048D-31EB-0FBB-0B51-48A6348E7A30}"/>
              </a:ext>
            </a:extLst>
          </p:cNvPr>
          <p:cNvSpPr/>
          <p:nvPr/>
        </p:nvSpPr>
        <p:spPr>
          <a:xfrm>
            <a:off x="380999" y="1287796"/>
            <a:ext cx="11430002" cy="2766563"/>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TextBox 7">
            <a:extLst>
              <a:ext uri="{FF2B5EF4-FFF2-40B4-BE49-F238E27FC236}">
                <a16:creationId xmlns:a16="http://schemas.microsoft.com/office/drawing/2014/main" id="{B77C212B-889F-1726-8D23-699CF61EF53A}"/>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4282300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C7000-6061-8192-68DF-A9268B5F03B1}"/>
              </a:ext>
            </a:extLst>
          </p:cNvPr>
          <p:cNvSpPr>
            <a:spLocks noGrp="1"/>
          </p:cNvSpPr>
          <p:nvPr>
            <p:ph type="title"/>
          </p:nvPr>
        </p:nvSpPr>
        <p:spPr>
          <a:xfrm>
            <a:off x="1295401" y="209946"/>
            <a:ext cx="10515600" cy="384721"/>
          </a:xfrm>
        </p:spPr>
        <p:txBody>
          <a:bodyPr vert="horz" wrap="square" lIns="0" tIns="0" rIns="0" bIns="0" rtlCol="0" anchor="b" anchorCtr="0">
            <a:spAutoFit/>
          </a:bodyPr>
          <a:lstStyle/>
          <a:p>
            <a:pPr>
              <a:lnSpc>
                <a:spcPct val="100000"/>
              </a:lnSpc>
            </a:pPr>
            <a:r>
              <a:rPr lang="en-US" sz="2500" dirty="0">
                <a:solidFill>
                  <a:srgbClr val="C00000"/>
                </a:solidFill>
              </a:rPr>
              <a:t>Consumption share of instant coffee increased to 60-65%</a:t>
            </a:r>
          </a:p>
        </p:txBody>
      </p:sp>
      <p:graphicFrame>
        <p:nvGraphicFramePr>
          <p:cNvPr id="6" name="Chart 5">
            <a:extLst>
              <a:ext uri="{FF2B5EF4-FFF2-40B4-BE49-F238E27FC236}">
                <a16:creationId xmlns:a16="http://schemas.microsoft.com/office/drawing/2014/main" id="{FADE7452-F9C4-9B0A-48E3-852ABDB423F7}"/>
              </a:ext>
            </a:extLst>
          </p:cNvPr>
          <p:cNvGraphicFramePr/>
          <p:nvPr>
            <p:extLst>
              <p:ext uri="{D42A27DB-BD31-4B8C-83A1-F6EECF244321}">
                <p14:modId xmlns:p14="http://schemas.microsoft.com/office/powerpoint/2010/main" val="3516060243"/>
              </p:ext>
            </p:extLst>
          </p:nvPr>
        </p:nvGraphicFramePr>
        <p:xfrm>
          <a:off x="386291" y="1107768"/>
          <a:ext cx="9034019" cy="344819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9AD70037-5A92-2B08-D2BF-4B7DA6DB9461}"/>
              </a:ext>
            </a:extLst>
          </p:cNvPr>
          <p:cNvSpPr txBox="1"/>
          <p:nvPr/>
        </p:nvSpPr>
        <p:spPr>
          <a:xfrm flipH="1">
            <a:off x="241272" y="4699245"/>
            <a:ext cx="11709456" cy="2604431"/>
          </a:xfrm>
          <a:prstGeom prst="rect">
            <a:avLst/>
          </a:prstGeom>
          <a:noFill/>
          <a:ln>
            <a:noFill/>
          </a:ln>
        </p:spPr>
        <p:txBody>
          <a:bodyPr wrap="square" rtlCol="0">
            <a:spAutoFit/>
          </a:bodyPr>
          <a:lstStyle>
            <a:defPPr>
              <a:defRPr lang="en-US"/>
            </a:defPPr>
            <a:lvl1pPr marL="342900" indent="-342900">
              <a:lnSpc>
                <a:spcPct val="150000"/>
              </a:lnSpc>
              <a:spcBef>
                <a:spcPts val="200"/>
              </a:spcBef>
              <a:spcAft>
                <a:spcPts val="200"/>
              </a:spcAft>
              <a:buFont typeface="Arial" panose="020B0604020202020204" pitchFamily="34" charset="0"/>
              <a:buChar char="•"/>
              <a:defRPr sz="1400">
                <a:latin typeface="+mj-lt"/>
              </a:defRPr>
            </a:lvl1pPr>
          </a:lstStyle>
          <a:p>
            <a:pPr>
              <a:lnSpc>
                <a:spcPct val="130000"/>
              </a:lnSpc>
              <a:spcBef>
                <a:spcPts val="500"/>
              </a:spcBef>
              <a:spcAft>
                <a:spcPts val="750"/>
              </a:spcAft>
            </a:pPr>
            <a:r>
              <a:rPr lang="en-US" sz="1333" dirty="0"/>
              <a:t>Coffee preferences have seen a significant shift in the last decade with traditionally dominant roasted and ground/filter coffee seeing lesser uptake as the decade progressed</a:t>
            </a:r>
          </a:p>
          <a:p>
            <a:pPr>
              <a:lnSpc>
                <a:spcPct val="130000"/>
              </a:lnSpc>
              <a:spcBef>
                <a:spcPts val="500"/>
              </a:spcBef>
              <a:spcAft>
                <a:spcPts val="750"/>
              </a:spcAft>
            </a:pPr>
            <a:r>
              <a:rPr lang="en-US" sz="1333" dirty="0"/>
              <a:t>The share of ground /filter coffee in total domestic consumption volume decreased from 82% in 2010 to 35-40% in 2022 showing a significant shift in the type of coffee consumed</a:t>
            </a:r>
          </a:p>
          <a:p>
            <a:pPr>
              <a:lnSpc>
                <a:spcPct val="130000"/>
              </a:lnSpc>
              <a:spcBef>
                <a:spcPts val="500"/>
              </a:spcBef>
              <a:spcAft>
                <a:spcPts val="750"/>
              </a:spcAft>
            </a:pPr>
            <a:r>
              <a:rPr lang="en-US" sz="1333" dirty="0"/>
              <a:t>Hassle-free preparation, café culture and rising prices of robusta coffee (3.5% in the last decade) have contributed to this shift</a:t>
            </a:r>
          </a:p>
          <a:p>
            <a:pPr>
              <a:lnSpc>
                <a:spcPct val="130000"/>
              </a:lnSpc>
              <a:spcBef>
                <a:spcPts val="500"/>
              </a:spcBef>
              <a:spcAft>
                <a:spcPts val="750"/>
              </a:spcAft>
            </a:pPr>
            <a:r>
              <a:rPr lang="en-US" sz="1333" dirty="0"/>
              <a:t>At home consumption contributes to 93-94% of coffee consumption in India</a:t>
            </a:r>
          </a:p>
          <a:p>
            <a:pPr marL="0" indent="0">
              <a:lnSpc>
                <a:spcPct val="130000"/>
              </a:lnSpc>
              <a:spcBef>
                <a:spcPts val="500"/>
              </a:spcBef>
              <a:spcAft>
                <a:spcPts val="750"/>
              </a:spcAft>
              <a:buNone/>
            </a:pPr>
            <a:endParaRPr lang="en-US" sz="1333" dirty="0"/>
          </a:p>
        </p:txBody>
      </p:sp>
      <p:sp>
        <p:nvSpPr>
          <p:cNvPr id="3" name="TextBox 2">
            <a:extLst>
              <a:ext uri="{FF2B5EF4-FFF2-40B4-BE49-F238E27FC236}">
                <a16:creationId xmlns:a16="http://schemas.microsoft.com/office/drawing/2014/main" id="{B4AC69AF-38E9-D1AE-BE58-AEE2979F11C7}"/>
              </a:ext>
            </a:extLst>
          </p:cNvPr>
          <p:cNvSpPr txBox="1"/>
          <p:nvPr/>
        </p:nvSpPr>
        <p:spPr>
          <a:xfrm>
            <a:off x="373857" y="758890"/>
            <a:ext cx="5937075" cy="348878"/>
          </a:xfrm>
          <a:prstGeom prst="rect">
            <a:avLst/>
          </a:prstGeom>
          <a:noFill/>
          <a:ln>
            <a:noFill/>
          </a:ln>
        </p:spPr>
        <p:txBody>
          <a:bodyPr wrap="none" lIns="0" rtlCol="0">
            <a:spAutoFit/>
          </a:bodyPr>
          <a:lstStyle/>
          <a:p>
            <a:r>
              <a:rPr lang="en-US" sz="1667" b="1" dirty="0">
                <a:solidFill>
                  <a:schemeClr val="accent6"/>
                </a:solidFill>
              </a:rPr>
              <a:t>Consumption volume break-up based on type of coffee consumed</a:t>
            </a:r>
          </a:p>
        </p:txBody>
      </p:sp>
      <p:sp>
        <p:nvSpPr>
          <p:cNvPr id="5" name="Rectangle 4">
            <a:extLst>
              <a:ext uri="{FF2B5EF4-FFF2-40B4-BE49-F238E27FC236}">
                <a16:creationId xmlns:a16="http://schemas.microsoft.com/office/drawing/2014/main" id="{4F4C5607-0BC1-BE65-5D3D-B52CEFCCC273}"/>
              </a:ext>
            </a:extLst>
          </p:cNvPr>
          <p:cNvSpPr/>
          <p:nvPr/>
        </p:nvSpPr>
        <p:spPr>
          <a:xfrm>
            <a:off x="380999" y="1112903"/>
            <a:ext cx="11430002" cy="2953321"/>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7" name="Slide Number Placeholder 2">
            <a:extLst>
              <a:ext uri="{FF2B5EF4-FFF2-40B4-BE49-F238E27FC236}">
                <a16:creationId xmlns:a16="http://schemas.microsoft.com/office/drawing/2014/main" id="{944DA73F-D39A-4000-A6EE-A739E6B6D930}"/>
              </a:ext>
            </a:extLst>
          </p:cNvPr>
          <p:cNvSpPr txBox="1">
            <a:spLocks/>
          </p:cNvSpPr>
          <p:nvPr/>
        </p:nvSpPr>
        <p:spPr>
          <a:xfrm>
            <a:off x="6056921" y="6494166"/>
            <a:ext cx="65724" cy="153888"/>
          </a:xfrm>
          <a:prstGeom prst="rect">
            <a:avLst/>
          </a:prstGeom>
        </p:spPr>
        <p:txBody>
          <a:bodyPr vert="horz" wrap="none" lIns="0" tIns="0" rIns="0" bIns="0" rtlCol="0" anchor="ctr">
            <a:spAutoFit/>
          </a:bodyPr>
          <a:lstStyle>
            <a:defPPr>
              <a:defRPr lang="en-US"/>
            </a:defPPr>
            <a:lvl1pPr marL="0" algn="ctr" defTabSz="1097280" rtl="0" eaLnBrk="1" latinLnBrk="0" hangingPunct="1">
              <a:defRPr lang="en-US" sz="1200" kern="1200" smtClean="0">
                <a:solidFill>
                  <a:srgbClr val="434242"/>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fld id="{7C1E806F-5405-47A9-911E-C3C0B34B3DB4}" type="slidenum">
              <a:rPr lang="en-IN" sz="1000"/>
              <a:pPr/>
              <a:t>34</a:t>
            </a:fld>
            <a:endParaRPr lang="en-IN" sz="1000" dirty="0"/>
          </a:p>
        </p:txBody>
      </p:sp>
      <p:sp>
        <p:nvSpPr>
          <p:cNvPr id="4" name="TextBox 3">
            <a:extLst>
              <a:ext uri="{FF2B5EF4-FFF2-40B4-BE49-F238E27FC236}">
                <a16:creationId xmlns:a16="http://schemas.microsoft.com/office/drawing/2014/main" id="{3AA520D9-D69F-A7D0-5443-D2040E9CBAE8}"/>
              </a:ext>
            </a:extLst>
          </p:cNvPr>
          <p:cNvSpPr txBox="1"/>
          <p:nvPr/>
        </p:nvSpPr>
        <p:spPr>
          <a:xfrm>
            <a:off x="8662737" y="649416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3838230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0798E8-DA12-3DAA-B839-2E401AA87839}"/>
              </a:ext>
            </a:extLst>
          </p:cNvPr>
          <p:cNvSpPr txBox="1"/>
          <p:nvPr/>
        </p:nvSpPr>
        <p:spPr>
          <a:xfrm>
            <a:off x="1524000" y="288758"/>
            <a:ext cx="8758989" cy="954107"/>
          </a:xfrm>
          <a:prstGeom prst="rect">
            <a:avLst/>
          </a:prstGeom>
          <a:noFill/>
        </p:spPr>
        <p:txBody>
          <a:bodyPr wrap="square" rtlCol="0">
            <a:spAutoFit/>
          </a:bodyPr>
          <a:lstStyle/>
          <a:p>
            <a:pPr algn="ctr"/>
            <a:r>
              <a:rPr lang="en-GB" sz="2800" b="1" kern="0" dirty="0">
                <a:effectLst/>
                <a:latin typeface="Times New Roman" panose="02020603050405020304" pitchFamily="18" charset="0"/>
                <a:ea typeface="Arial" panose="020B0604020202020204" pitchFamily="34" charset="0"/>
              </a:rPr>
              <a:t>India’s Coffee Exports including the re-exports during the last five years </a:t>
            </a:r>
            <a:endParaRPr lang="en-IN" sz="2800" dirty="0"/>
          </a:p>
        </p:txBody>
      </p:sp>
      <p:graphicFrame>
        <p:nvGraphicFramePr>
          <p:cNvPr id="5" name="Table 4">
            <a:extLst>
              <a:ext uri="{FF2B5EF4-FFF2-40B4-BE49-F238E27FC236}">
                <a16:creationId xmlns:a16="http://schemas.microsoft.com/office/drawing/2014/main" id="{4C7D637F-A244-71A0-0DE0-85F66E403930}"/>
              </a:ext>
            </a:extLst>
          </p:cNvPr>
          <p:cNvGraphicFramePr>
            <a:graphicFrameLocks noGrp="1"/>
          </p:cNvGraphicFramePr>
          <p:nvPr>
            <p:extLst>
              <p:ext uri="{D42A27DB-BD31-4B8C-83A1-F6EECF244321}">
                <p14:modId xmlns:p14="http://schemas.microsoft.com/office/powerpoint/2010/main" val="2372043618"/>
              </p:ext>
            </p:extLst>
          </p:nvPr>
        </p:nvGraphicFramePr>
        <p:xfrm>
          <a:off x="657726" y="1411705"/>
          <a:ext cx="10315074" cy="4592527"/>
        </p:xfrm>
        <a:graphic>
          <a:graphicData uri="http://schemas.openxmlformats.org/drawingml/2006/table">
            <a:tbl>
              <a:tblPr firstRow="1" firstCol="1" bandRow="1">
                <a:tableStyleId>{5C22544A-7EE6-4342-B048-85BDC9FD1C3A}</a:tableStyleId>
              </a:tblPr>
              <a:tblGrid>
                <a:gridCol w="3141848">
                  <a:extLst>
                    <a:ext uri="{9D8B030D-6E8A-4147-A177-3AD203B41FA5}">
                      <a16:colId xmlns:a16="http://schemas.microsoft.com/office/drawing/2014/main" val="1571590647"/>
                    </a:ext>
                  </a:extLst>
                </a:gridCol>
                <a:gridCol w="2442775">
                  <a:extLst>
                    <a:ext uri="{9D8B030D-6E8A-4147-A177-3AD203B41FA5}">
                      <a16:colId xmlns:a16="http://schemas.microsoft.com/office/drawing/2014/main" val="1031556733"/>
                    </a:ext>
                  </a:extLst>
                </a:gridCol>
                <a:gridCol w="2207848">
                  <a:extLst>
                    <a:ext uri="{9D8B030D-6E8A-4147-A177-3AD203B41FA5}">
                      <a16:colId xmlns:a16="http://schemas.microsoft.com/office/drawing/2014/main" val="3996874074"/>
                    </a:ext>
                  </a:extLst>
                </a:gridCol>
                <a:gridCol w="2522603">
                  <a:extLst>
                    <a:ext uri="{9D8B030D-6E8A-4147-A177-3AD203B41FA5}">
                      <a16:colId xmlns:a16="http://schemas.microsoft.com/office/drawing/2014/main" val="815541615"/>
                    </a:ext>
                  </a:extLst>
                </a:gridCol>
              </a:tblGrid>
              <a:tr h="545432">
                <a:tc>
                  <a:txBody>
                    <a:bodyPr/>
                    <a:lstStyle/>
                    <a:p>
                      <a:pPr marL="0" marR="0">
                        <a:lnSpc>
                          <a:spcPct val="115000"/>
                        </a:lnSpc>
                      </a:pPr>
                      <a:r>
                        <a:rPr lang="en-US" sz="1600" kern="100" dirty="0">
                          <a:effectLst/>
                          <a:latin typeface="Calisto MT" panose="02040603050505030304" pitchFamily="18" charset="0"/>
                        </a:rPr>
                        <a:t>Financial Year</a:t>
                      </a:r>
                      <a:endParaRPr lang="en-IN" sz="1600" kern="100" dirty="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tc>
                <a:tc>
                  <a:txBody>
                    <a:bodyPr/>
                    <a:lstStyle/>
                    <a:p>
                      <a:pPr marL="0" marR="0" algn="ctr">
                        <a:lnSpc>
                          <a:spcPct val="115000"/>
                        </a:lnSpc>
                      </a:pPr>
                      <a:r>
                        <a:rPr lang="en-US" sz="1600" kern="100">
                          <a:effectLst/>
                          <a:latin typeface="Calisto MT" panose="02040603050505030304" pitchFamily="18" charset="0"/>
                        </a:rPr>
                        <a:t>Quantity (tonnes)</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tc>
                <a:tc>
                  <a:txBody>
                    <a:bodyPr/>
                    <a:lstStyle/>
                    <a:p>
                      <a:pPr marL="0" marR="0" algn="ctr">
                        <a:lnSpc>
                          <a:spcPct val="115000"/>
                        </a:lnSpc>
                      </a:pPr>
                      <a:r>
                        <a:rPr lang="en-US" sz="1600" kern="100" dirty="0">
                          <a:effectLst/>
                          <a:latin typeface="Calisto MT" panose="02040603050505030304" pitchFamily="18" charset="0"/>
                        </a:rPr>
                        <a:t>Value (Rs. in Crores)</a:t>
                      </a:r>
                      <a:endParaRPr lang="en-IN" sz="1600" kern="100" dirty="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tc>
                <a:tc>
                  <a:txBody>
                    <a:bodyPr/>
                    <a:lstStyle/>
                    <a:p>
                      <a:pPr marL="0" marR="0" algn="ctr">
                        <a:lnSpc>
                          <a:spcPct val="115000"/>
                        </a:lnSpc>
                      </a:pPr>
                      <a:r>
                        <a:rPr lang="en-US" sz="1600" kern="100">
                          <a:effectLst/>
                          <a:latin typeface="Calisto MT" panose="02040603050505030304" pitchFamily="18" charset="0"/>
                        </a:rPr>
                        <a:t>Value (USD million)</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tc>
                <a:extLst>
                  <a:ext uri="{0D108BD9-81ED-4DB2-BD59-A6C34878D82A}">
                    <a16:rowId xmlns:a16="http://schemas.microsoft.com/office/drawing/2014/main" val="221703231"/>
                  </a:ext>
                </a:extLst>
              </a:tr>
              <a:tr h="809419">
                <a:tc>
                  <a:txBody>
                    <a:bodyPr/>
                    <a:lstStyle/>
                    <a:p>
                      <a:pPr marL="0" marR="0">
                        <a:lnSpc>
                          <a:spcPct val="115000"/>
                        </a:lnSpc>
                      </a:pPr>
                      <a:r>
                        <a:rPr lang="en-GB" sz="1600" kern="100" dirty="0">
                          <a:effectLst/>
                          <a:latin typeface="Calisto MT" panose="02040603050505030304" pitchFamily="18" charset="0"/>
                        </a:rPr>
                        <a:t>2019-20</a:t>
                      </a:r>
                      <a:endParaRPr lang="en-IN" sz="1600" kern="100" dirty="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tc>
                <a:tc>
                  <a:txBody>
                    <a:bodyPr/>
                    <a:lstStyle/>
                    <a:p>
                      <a:pPr marL="0" marR="0" algn="ctr">
                        <a:lnSpc>
                          <a:spcPct val="115000"/>
                        </a:lnSpc>
                      </a:pPr>
                      <a:r>
                        <a:rPr lang="en-GB" sz="1600" kern="100" dirty="0">
                          <a:effectLst/>
                          <a:latin typeface="Calisto MT" panose="02040603050505030304" pitchFamily="18" charset="0"/>
                        </a:rPr>
                        <a:t>326554</a:t>
                      </a:r>
                      <a:endParaRPr lang="en-IN" sz="1600" kern="100" dirty="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tc>
                <a:tc>
                  <a:txBody>
                    <a:bodyPr/>
                    <a:lstStyle/>
                    <a:p>
                      <a:pPr marL="0" marR="0" algn="ctr">
                        <a:lnSpc>
                          <a:spcPct val="115000"/>
                        </a:lnSpc>
                      </a:pPr>
                      <a:r>
                        <a:rPr lang="en-GB" sz="1600" kern="100">
                          <a:effectLst/>
                          <a:latin typeface="Calisto MT" panose="02040603050505030304" pitchFamily="18" charset="0"/>
                        </a:rPr>
                        <a:t>5199</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tc>
                <a:tc>
                  <a:txBody>
                    <a:bodyPr/>
                    <a:lstStyle/>
                    <a:p>
                      <a:pPr marL="0" marR="0" algn="ctr">
                        <a:lnSpc>
                          <a:spcPct val="115000"/>
                        </a:lnSpc>
                      </a:pPr>
                      <a:r>
                        <a:rPr lang="en-US" sz="1600" kern="100">
                          <a:effectLst/>
                          <a:latin typeface="Calisto MT" panose="02040603050505030304" pitchFamily="18" charset="0"/>
                        </a:rPr>
                        <a:t>734</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111626644"/>
                  </a:ext>
                </a:extLst>
              </a:tr>
              <a:tr h="809419">
                <a:tc>
                  <a:txBody>
                    <a:bodyPr/>
                    <a:lstStyle/>
                    <a:p>
                      <a:pPr marL="0" marR="0">
                        <a:lnSpc>
                          <a:spcPct val="115000"/>
                        </a:lnSpc>
                      </a:pPr>
                      <a:r>
                        <a:rPr lang="en-GB" sz="1600" kern="100">
                          <a:effectLst/>
                          <a:latin typeface="Calisto MT" panose="02040603050505030304" pitchFamily="18" charset="0"/>
                        </a:rPr>
                        <a:t>2020-21</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tc>
                <a:tc>
                  <a:txBody>
                    <a:bodyPr/>
                    <a:lstStyle/>
                    <a:p>
                      <a:pPr marL="0" marR="0" algn="ctr">
                        <a:lnSpc>
                          <a:spcPct val="115000"/>
                        </a:lnSpc>
                      </a:pPr>
                      <a:r>
                        <a:rPr lang="en-GB" sz="1600" kern="100">
                          <a:effectLst/>
                          <a:latin typeface="Calisto MT" panose="02040603050505030304" pitchFamily="18" charset="0"/>
                        </a:rPr>
                        <a:t>310647</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tc>
                <a:tc>
                  <a:txBody>
                    <a:bodyPr/>
                    <a:lstStyle/>
                    <a:p>
                      <a:pPr marL="0" marR="0" algn="ctr">
                        <a:lnSpc>
                          <a:spcPct val="115000"/>
                        </a:lnSpc>
                      </a:pPr>
                      <a:r>
                        <a:rPr lang="en-GB" sz="1600" kern="100">
                          <a:effectLst/>
                          <a:latin typeface="Calisto MT" panose="02040603050505030304" pitchFamily="18" charset="0"/>
                        </a:rPr>
                        <a:t>5451</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tc>
                <a:tc>
                  <a:txBody>
                    <a:bodyPr/>
                    <a:lstStyle/>
                    <a:p>
                      <a:pPr marL="0" marR="0" algn="ctr">
                        <a:lnSpc>
                          <a:spcPct val="115000"/>
                        </a:lnSpc>
                      </a:pPr>
                      <a:r>
                        <a:rPr lang="en-US" sz="1600" kern="100">
                          <a:effectLst/>
                          <a:latin typeface="Calisto MT" panose="02040603050505030304" pitchFamily="18" charset="0"/>
                        </a:rPr>
                        <a:t>735</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741120887"/>
                  </a:ext>
                </a:extLst>
              </a:tr>
              <a:tr h="809419">
                <a:tc>
                  <a:txBody>
                    <a:bodyPr/>
                    <a:lstStyle/>
                    <a:p>
                      <a:pPr marL="0" marR="0">
                        <a:lnSpc>
                          <a:spcPct val="115000"/>
                        </a:lnSpc>
                      </a:pPr>
                      <a:r>
                        <a:rPr lang="en-GB" sz="1600" kern="100" dirty="0">
                          <a:effectLst/>
                          <a:latin typeface="Calisto MT" panose="02040603050505030304" pitchFamily="18" charset="0"/>
                        </a:rPr>
                        <a:t>2021-22</a:t>
                      </a:r>
                      <a:endParaRPr lang="en-IN" sz="1600" kern="100" dirty="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15000"/>
                        </a:lnSpc>
                      </a:pPr>
                      <a:r>
                        <a:rPr lang="en-GB" sz="1600" kern="100" dirty="0">
                          <a:effectLst/>
                          <a:latin typeface="Calisto MT" panose="02040603050505030304" pitchFamily="18" charset="0"/>
                        </a:rPr>
                        <a:t>413942</a:t>
                      </a:r>
                      <a:endParaRPr lang="en-IN" sz="1600" kern="100" dirty="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15000"/>
                        </a:lnSpc>
                      </a:pPr>
                      <a:r>
                        <a:rPr lang="en-GB" sz="1600" kern="100">
                          <a:effectLst/>
                          <a:latin typeface="Calisto MT" panose="02040603050505030304" pitchFamily="18" charset="0"/>
                        </a:rPr>
                        <a:t>7656</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15000"/>
                        </a:lnSpc>
                      </a:pPr>
                      <a:r>
                        <a:rPr lang="en-US" sz="1600" kern="100">
                          <a:effectLst/>
                          <a:latin typeface="Calisto MT" panose="02040603050505030304" pitchFamily="18" charset="0"/>
                        </a:rPr>
                        <a:t>1016</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extLst>
                  <a:ext uri="{0D108BD9-81ED-4DB2-BD59-A6C34878D82A}">
                    <a16:rowId xmlns:a16="http://schemas.microsoft.com/office/drawing/2014/main" val="2279469753"/>
                  </a:ext>
                </a:extLst>
              </a:tr>
              <a:tr h="809419">
                <a:tc>
                  <a:txBody>
                    <a:bodyPr/>
                    <a:lstStyle/>
                    <a:p>
                      <a:pPr marL="0" marR="0">
                        <a:lnSpc>
                          <a:spcPct val="115000"/>
                        </a:lnSpc>
                      </a:pPr>
                      <a:r>
                        <a:rPr lang="en-GB" sz="1600" kern="100">
                          <a:effectLst/>
                          <a:latin typeface="Calisto MT" panose="02040603050505030304" pitchFamily="18" charset="0"/>
                        </a:rPr>
                        <a:t>2022-23</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15000"/>
                        </a:lnSpc>
                      </a:pPr>
                      <a:r>
                        <a:rPr lang="en-GB" sz="1600" kern="100">
                          <a:effectLst/>
                          <a:latin typeface="Calisto MT" panose="02040603050505030304" pitchFamily="18" charset="0"/>
                        </a:rPr>
                        <a:t>396346</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15000"/>
                        </a:lnSpc>
                      </a:pPr>
                      <a:r>
                        <a:rPr lang="en-GB" sz="1600" kern="100" dirty="0">
                          <a:effectLst/>
                          <a:latin typeface="Calisto MT" panose="02040603050505030304" pitchFamily="18" charset="0"/>
                        </a:rPr>
                        <a:t>8984</a:t>
                      </a:r>
                      <a:endParaRPr lang="en-IN" sz="1600" kern="100" dirty="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15000"/>
                        </a:lnSpc>
                      </a:pPr>
                      <a:r>
                        <a:rPr lang="en-US" sz="1600" kern="100" dirty="0">
                          <a:effectLst/>
                          <a:latin typeface="Calisto MT" panose="02040603050505030304" pitchFamily="18" charset="0"/>
                        </a:rPr>
                        <a:t>1146</a:t>
                      </a:r>
                      <a:endParaRPr lang="en-IN" sz="1600" kern="100" dirty="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extLst>
                  <a:ext uri="{0D108BD9-81ED-4DB2-BD59-A6C34878D82A}">
                    <a16:rowId xmlns:a16="http://schemas.microsoft.com/office/drawing/2014/main" val="1022493719"/>
                  </a:ext>
                </a:extLst>
              </a:tr>
              <a:tr h="809419">
                <a:tc>
                  <a:txBody>
                    <a:bodyPr/>
                    <a:lstStyle/>
                    <a:p>
                      <a:pPr marL="0" marR="0">
                        <a:lnSpc>
                          <a:spcPct val="115000"/>
                        </a:lnSpc>
                      </a:pPr>
                      <a:r>
                        <a:rPr lang="en-GB" sz="1600" kern="100">
                          <a:effectLst/>
                          <a:latin typeface="Calisto MT" panose="02040603050505030304" pitchFamily="18" charset="0"/>
                        </a:rPr>
                        <a:t>2023-24</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15000"/>
                        </a:lnSpc>
                      </a:pPr>
                      <a:r>
                        <a:rPr lang="en-US" sz="1600" kern="100">
                          <a:effectLst/>
                          <a:latin typeface="Calisto MT" panose="02040603050505030304" pitchFamily="18" charset="0"/>
                        </a:rPr>
                        <a:t>387852</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15000"/>
                        </a:lnSpc>
                      </a:pPr>
                      <a:r>
                        <a:rPr lang="en-US" sz="1600" kern="100">
                          <a:effectLst/>
                          <a:latin typeface="Calisto MT" panose="02040603050505030304" pitchFamily="18" charset="0"/>
                        </a:rPr>
                        <a:t>10486</a:t>
                      </a:r>
                      <a:endParaRPr lang="en-IN" sz="1600" kern="10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tc>
                  <a:txBody>
                    <a:bodyPr/>
                    <a:lstStyle/>
                    <a:p>
                      <a:pPr marL="0" marR="0" algn="ctr">
                        <a:lnSpc>
                          <a:spcPct val="115000"/>
                        </a:lnSpc>
                      </a:pPr>
                      <a:r>
                        <a:rPr lang="en-US" sz="1600" kern="100" dirty="0">
                          <a:effectLst/>
                          <a:latin typeface="Calisto MT" panose="02040603050505030304" pitchFamily="18" charset="0"/>
                        </a:rPr>
                        <a:t>1286</a:t>
                      </a:r>
                      <a:endParaRPr lang="en-IN" sz="1600" kern="100" dirty="0">
                        <a:effectLst/>
                        <a:latin typeface="Calisto MT" panose="02040603050505030304" pitchFamily="18" charset="0"/>
                        <a:ea typeface="Arial" panose="020B0604020202020204" pitchFamily="34" charset="0"/>
                        <a:cs typeface="Mangal" panose="02040503050203030202" pitchFamily="18" charset="0"/>
                      </a:endParaRPr>
                    </a:p>
                  </a:txBody>
                  <a:tcPr marL="68580" marR="68580" marT="0" marB="0" anchor="ctr">
                    <a:solidFill>
                      <a:schemeClr val="accent4"/>
                    </a:solidFill>
                  </a:tcPr>
                </a:tc>
                <a:extLst>
                  <a:ext uri="{0D108BD9-81ED-4DB2-BD59-A6C34878D82A}">
                    <a16:rowId xmlns:a16="http://schemas.microsoft.com/office/drawing/2014/main" val="1737282085"/>
                  </a:ext>
                </a:extLst>
              </a:tr>
            </a:tbl>
          </a:graphicData>
        </a:graphic>
      </p:graphicFrame>
      <p:sp>
        <p:nvSpPr>
          <p:cNvPr id="6" name="TextBox 5">
            <a:extLst>
              <a:ext uri="{FF2B5EF4-FFF2-40B4-BE49-F238E27FC236}">
                <a16:creationId xmlns:a16="http://schemas.microsoft.com/office/drawing/2014/main" id="{3F54AC47-981C-B8D2-0E4A-98D9C62A26AF}"/>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4220706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E8A1B-51C9-76AF-E244-EDF70D23CA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43F11C0-BBA4-DD6D-1059-EE1717A44332}"/>
              </a:ext>
            </a:extLst>
          </p:cNvPr>
          <p:cNvSpPr txBox="1"/>
          <p:nvPr/>
        </p:nvSpPr>
        <p:spPr>
          <a:xfrm>
            <a:off x="2867841" y="123663"/>
            <a:ext cx="6456319" cy="461665"/>
          </a:xfrm>
          <a:prstGeom prst="rect">
            <a:avLst/>
          </a:prstGeom>
          <a:noFill/>
        </p:spPr>
        <p:txBody>
          <a:bodyPr wrap="none" rtlCol="0">
            <a:spAutoFit/>
          </a:bodyPr>
          <a:lstStyle/>
          <a:p>
            <a:pPr marL="0" marR="0" algn="just">
              <a:spcAft>
                <a:spcPts val="800"/>
              </a:spcAft>
            </a:pPr>
            <a:r>
              <a:rPr lang="en-US" sz="2400" b="1" dirty="0">
                <a:solidFill>
                  <a:srgbClr val="C00000"/>
                </a:solidFill>
                <a:effectLst/>
                <a:latin typeface="Calisto MT" panose="02040603050505030304" pitchFamily="18" charset="0"/>
                <a:ea typeface="Times New Roman" panose="02020603050405020304" pitchFamily="18" charset="0"/>
                <a:cs typeface="Gautami" panose="020B0502040204020203" pitchFamily="34" charset="0"/>
              </a:rPr>
              <a:t>Top 15 Export Destinations for Indian Coffees</a:t>
            </a:r>
            <a:endParaRPr lang="en-IN" sz="2400" dirty="0">
              <a:solidFill>
                <a:srgbClr val="C00000"/>
              </a:solidFill>
              <a:effectLst/>
              <a:latin typeface="Calisto MT" panose="02040603050505030304" pitchFamily="18" charset="0"/>
              <a:ea typeface="Times New Roman" panose="02020603050405020304" pitchFamily="18" charset="0"/>
              <a:cs typeface="Gautami" panose="020B0502040204020203" pitchFamily="34" charset="0"/>
            </a:endParaRPr>
          </a:p>
        </p:txBody>
      </p:sp>
      <p:graphicFrame>
        <p:nvGraphicFramePr>
          <p:cNvPr id="2" name="Table 1">
            <a:extLst>
              <a:ext uri="{FF2B5EF4-FFF2-40B4-BE49-F238E27FC236}">
                <a16:creationId xmlns:a16="http://schemas.microsoft.com/office/drawing/2014/main" id="{BB656B65-1381-C6E1-641A-30A1A29E6996}"/>
              </a:ext>
            </a:extLst>
          </p:cNvPr>
          <p:cNvGraphicFramePr>
            <a:graphicFrameLocks noGrp="1"/>
          </p:cNvGraphicFramePr>
          <p:nvPr>
            <p:extLst>
              <p:ext uri="{D42A27DB-BD31-4B8C-83A1-F6EECF244321}">
                <p14:modId xmlns:p14="http://schemas.microsoft.com/office/powerpoint/2010/main" val="1473593316"/>
              </p:ext>
            </p:extLst>
          </p:nvPr>
        </p:nvGraphicFramePr>
        <p:xfrm>
          <a:off x="465221" y="626772"/>
          <a:ext cx="10796335" cy="5919349"/>
        </p:xfrm>
        <a:graphic>
          <a:graphicData uri="http://schemas.openxmlformats.org/drawingml/2006/table">
            <a:tbl>
              <a:tblPr firstRow="1" firstCol="1" bandRow="1">
                <a:tableStyleId>{5940675A-B579-460E-94D1-54222C63F5DA}</a:tableStyleId>
              </a:tblPr>
              <a:tblGrid>
                <a:gridCol w="673768">
                  <a:extLst>
                    <a:ext uri="{9D8B030D-6E8A-4147-A177-3AD203B41FA5}">
                      <a16:colId xmlns:a16="http://schemas.microsoft.com/office/drawing/2014/main" val="1265198758"/>
                    </a:ext>
                  </a:extLst>
                </a:gridCol>
                <a:gridCol w="1984085">
                  <a:extLst>
                    <a:ext uri="{9D8B030D-6E8A-4147-A177-3AD203B41FA5}">
                      <a16:colId xmlns:a16="http://schemas.microsoft.com/office/drawing/2014/main" val="3141687415"/>
                    </a:ext>
                  </a:extLst>
                </a:gridCol>
                <a:gridCol w="1065512">
                  <a:extLst>
                    <a:ext uri="{9D8B030D-6E8A-4147-A177-3AD203B41FA5}">
                      <a16:colId xmlns:a16="http://schemas.microsoft.com/office/drawing/2014/main" val="273013856"/>
                    </a:ext>
                  </a:extLst>
                </a:gridCol>
                <a:gridCol w="1242310">
                  <a:extLst>
                    <a:ext uri="{9D8B030D-6E8A-4147-A177-3AD203B41FA5}">
                      <a16:colId xmlns:a16="http://schemas.microsoft.com/office/drawing/2014/main" val="3115617935"/>
                    </a:ext>
                  </a:extLst>
                </a:gridCol>
                <a:gridCol w="1065512">
                  <a:extLst>
                    <a:ext uri="{9D8B030D-6E8A-4147-A177-3AD203B41FA5}">
                      <a16:colId xmlns:a16="http://schemas.microsoft.com/office/drawing/2014/main" val="700783283"/>
                    </a:ext>
                  </a:extLst>
                </a:gridCol>
                <a:gridCol w="1093990">
                  <a:extLst>
                    <a:ext uri="{9D8B030D-6E8A-4147-A177-3AD203B41FA5}">
                      <a16:colId xmlns:a16="http://schemas.microsoft.com/office/drawing/2014/main" val="3612854198"/>
                    </a:ext>
                  </a:extLst>
                </a:gridCol>
                <a:gridCol w="1156878">
                  <a:extLst>
                    <a:ext uri="{9D8B030D-6E8A-4147-A177-3AD203B41FA5}">
                      <a16:colId xmlns:a16="http://schemas.microsoft.com/office/drawing/2014/main" val="788903522"/>
                    </a:ext>
                  </a:extLst>
                </a:gridCol>
                <a:gridCol w="1191288">
                  <a:extLst>
                    <a:ext uri="{9D8B030D-6E8A-4147-A177-3AD203B41FA5}">
                      <a16:colId xmlns:a16="http://schemas.microsoft.com/office/drawing/2014/main" val="1944934349"/>
                    </a:ext>
                  </a:extLst>
                </a:gridCol>
                <a:gridCol w="1322992">
                  <a:extLst>
                    <a:ext uri="{9D8B030D-6E8A-4147-A177-3AD203B41FA5}">
                      <a16:colId xmlns:a16="http://schemas.microsoft.com/office/drawing/2014/main" val="2344352371"/>
                    </a:ext>
                  </a:extLst>
                </a:gridCol>
              </a:tblGrid>
              <a:tr h="978533">
                <a:tc>
                  <a:txBody>
                    <a:bodyPr/>
                    <a:lstStyle/>
                    <a:p>
                      <a:pPr marL="0" marR="0" algn="l"/>
                      <a:r>
                        <a:rPr lang="en-IN" sz="1600" dirty="0">
                          <a:effectLst/>
                          <a:latin typeface="Calisto MT" panose="02040603050505030304" pitchFamily="18" charset="0"/>
                        </a:rPr>
                        <a:t>SL NO</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dirty="0">
                          <a:effectLst/>
                          <a:latin typeface="Calisto MT" panose="02040603050505030304" pitchFamily="18" charset="0"/>
                        </a:rPr>
                        <a:t>COUNTRY</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dirty="0">
                          <a:effectLst/>
                          <a:latin typeface="Calisto MT" panose="02040603050505030304" pitchFamily="18" charset="0"/>
                        </a:rPr>
                        <a:t>2019-20 (tonnes)</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2020-21 (tonnes)</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2021-22 (tonnes)</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2022-23 (tonnes)</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2023-24 (tonnes)</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Avg. 2019-20 to 2023-24</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 Share in Total</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2185318891"/>
                  </a:ext>
                </a:extLst>
              </a:tr>
              <a:tr h="293561">
                <a:tc>
                  <a:txBody>
                    <a:bodyPr/>
                    <a:lstStyle/>
                    <a:p>
                      <a:pPr marL="0" marR="0" algn="l"/>
                      <a:r>
                        <a:rPr lang="en-IN" sz="1600" dirty="0">
                          <a:effectLst/>
                          <a:latin typeface="Calisto MT" panose="02040603050505030304" pitchFamily="18" charset="0"/>
                        </a:rPr>
                        <a:t>1</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solidFill>
                      <a:srgbClr val="92D050"/>
                    </a:solidFill>
                  </a:tcPr>
                </a:tc>
                <a:tc>
                  <a:txBody>
                    <a:bodyPr/>
                    <a:lstStyle/>
                    <a:p>
                      <a:pPr marL="0" marR="0" algn="l"/>
                      <a:r>
                        <a:rPr lang="en-IN" sz="1600">
                          <a:effectLst/>
                          <a:latin typeface="Calisto MT" panose="02040603050505030304" pitchFamily="18" charset="0"/>
                        </a:rPr>
                        <a:t>ITALY</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solidFill>
                      <a:srgbClr val="92D050"/>
                    </a:solidFill>
                  </a:tcPr>
                </a:tc>
                <a:tc>
                  <a:txBody>
                    <a:bodyPr/>
                    <a:lstStyle/>
                    <a:p>
                      <a:pPr marL="0" marR="0" algn="ctr"/>
                      <a:r>
                        <a:rPr lang="en-IN" sz="1600" dirty="0">
                          <a:effectLst/>
                          <a:latin typeface="Calisto MT" panose="02040603050505030304" pitchFamily="18" charset="0"/>
                        </a:rPr>
                        <a:t>63605</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59002</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75502</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a:effectLst/>
                          <a:latin typeface="Calisto MT" panose="02040603050505030304" pitchFamily="18" charset="0"/>
                        </a:rPr>
                        <a:t>58276</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a:effectLst/>
                          <a:latin typeface="Calisto MT" panose="02040603050505030304" pitchFamily="18" charset="0"/>
                        </a:rPr>
                        <a:t>63999</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a:effectLst/>
                          <a:latin typeface="Calisto MT" panose="02040603050505030304" pitchFamily="18" charset="0"/>
                        </a:rPr>
                        <a:t>64077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a:effectLst/>
                          <a:latin typeface="Calisto MT" panose="02040603050505030304" pitchFamily="18" charset="0"/>
                        </a:rPr>
                        <a:t>17.50%</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extLst>
                  <a:ext uri="{0D108BD9-81ED-4DB2-BD59-A6C34878D82A}">
                    <a16:rowId xmlns:a16="http://schemas.microsoft.com/office/drawing/2014/main" val="288480101"/>
                  </a:ext>
                </a:extLst>
              </a:tr>
              <a:tr h="293561">
                <a:tc>
                  <a:txBody>
                    <a:bodyPr/>
                    <a:lstStyle/>
                    <a:p>
                      <a:pPr marL="0" marR="0" algn="l"/>
                      <a:r>
                        <a:rPr lang="en-IN" sz="1600">
                          <a:effectLst/>
                          <a:latin typeface="Calisto MT" panose="02040603050505030304" pitchFamily="18" charset="0"/>
                        </a:rPr>
                        <a:t>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solidFill>
                      <a:srgbClr val="92D050"/>
                    </a:solidFill>
                  </a:tcPr>
                </a:tc>
                <a:tc>
                  <a:txBody>
                    <a:bodyPr/>
                    <a:lstStyle/>
                    <a:p>
                      <a:pPr marL="0" marR="0" algn="l"/>
                      <a:r>
                        <a:rPr lang="en-IN" sz="1600" dirty="0">
                          <a:effectLst/>
                          <a:latin typeface="Calisto MT" panose="02040603050505030304" pitchFamily="18" charset="0"/>
                        </a:rPr>
                        <a:t>GERMANY</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solidFill>
                      <a:srgbClr val="92D050"/>
                    </a:solidFill>
                  </a:tcPr>
                </a:tc>
                <a:tc>
                  <a:txBody>
                    <a:bodyPr/>
                    <a:lstStyle/>
                    <a:p>
                      <a:pPr marL="0" marR="0" algn="ctr"/>
                      <a:r>
                        <a:rPr lang="en-IN" sz="1600" dirty="0">
                          <a:effectLst/>
                          <a:latin typeface="Calisto MT" panose="02040603050505030304" pitchFamily="18" charset="0"/>
                        </a:rPr>
                        <a:t>34099</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32205</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37949</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42792</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37151</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36839</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10.06%</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extLst>
                  <a:ext uri="{0D108BD9-81ED-4DB2-BD59-A6C34878D82A}">
                    <a16:rowId xmlns:a16="http://schemas.microsoft.com/office/drawing/2014/main" val="1966527856"/>
                  </a:ext>
                </a:extLst>
              </a:tr>
              <a:tr h="293561">
                <a:tc>
                  <a:txBody>
                    <a:bodyPr/>
                    <a:lstStyle/>
                    <a:p>
                      <a:pPr marL="0" marR="0" algn="l"/>
                      <a:r>
                        <a:rPr lang="en-IN" sz="1600" dirty="0">
                          <a:effectLst/>
                          <a:latin typeface="Calisto MT" panose="02040603050505030304" pitchFamily="18" charset="0"/>
                        </a:rPr>
                        <a:t>3</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a:effectLst/>
                          <a:latin typeface="Calisto MT" panose="02040603050505030304" pitchFamily="18" charset="0"/>
                        </a:rPr>
                        <a:t>RUSSIA</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26862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16179</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24802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38664</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25257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26352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7.20%</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2511949410"/>
                  </a:ext>
                </a:extLst>
              </a:tr>
              <a:tr h="293561">
                <a:tc>
                  <a:txBody>
                    <a:bodyPr/>
                    <a:lstStyle/>
                    <a:p>
                      <a:pPr marL="0" marR="0" algn="l"/>
                      <a:r>
                        <a:rPr lang="en-IN" sz="1600">
                          <a:effectLst/>
                          <a:latin typeface="Calisto MT" panose="02040603050505030304" pitchFamily="18" charset="0"/>
                        </a:rPr>
                        <a:t>4</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a:effectLst/>
                          <a:latin typeface="Calisto MT" panose="02040603050505030304" pitchFamily="18" charset="0"/>
                        </a:rPr>
                        <a:t>UAE</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2753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4662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9316</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17476</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21478</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11137</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3.04%</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2483035985"/>
                  </a:ext>
                </a:extLst>
              </a:tr>
              <a:tr h="293561">
                <a:tc>
                  <a:txBody>
                    <a:bodyPr/>
                    <a:lstStyle/>
                    <a:p>
                      <a:pPr marL="0" marR="0" algn="l"/>
                      <a:r>
                        <a:rPr lang="en-IN" sz="1600" dirty="0">
                          <a:effectLst/>
                          <a:latin typeface="Calisto MT" panose="02040603050505030304" pitchFamily="18" charset="0"/>
                        </a:rPr>
                        <a:t>5</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solidFill>
                      <a:srgbClr val="92D050"/>
                    </a:solidFill>
                  </a:tcPr>
                </a:tc>
                <a:tc>
                  <a:txBody>
                    <a:bodyPr/>
                    <a:lstStyle/>
                    <a:p>
                      <a:pPr marL="0" marR="0" algn="l"/>
                      <a:r>
                        <a:rPr lang="en-IN" sz="1600" dirty="0">
                          <a:effectLst/>
                          <a:latin typeface="Calisto MT" panose="02040603050505030304" pitchFamily="18" charset="0"/>
                        </a:rPr>
                        <a:t>BELGIUM</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solidFill>
                      <a:srgbClr val="92D050"/>
                    </a:solidFill>
                  </a:tcPr>
                </a:tc>
                <a:tc>
                  <a:txBody>
                    <a:bodyPr/>
                    <a:lstStyle/>
                    <a:p>
                      <a:pPr marL="0" marR="0" algn="ctr"/>
                      <a:r>
                        <a:rPr lang="en-IN" sz="1600" dirty="0">
                          <a:effectLst/>
                          <a:latin typeface="Calisto MT" panose="02040603050505030304" pitchFamily="18" charset="0"/>
                        </a:rPr>
                        <a:t>19941</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23856</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29495</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27096</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18756</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23829</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tc>
                  <a:txBody>
                    <a:bodyPr/>
                    <a:lstStyle/>
                    <a:p>
                      <a:pPr marL="0" marR="0" algn="ctr"/>
                      <a:r>
                        <a:rPr lang="en-IN" sz="1600" dirty="0">
                          <a:effectLst/>
                          <a:latin typeface="Calisto MT" panose="02040603050505030304" pitchFamily="18" charset="0"/>
                        </a:rPr>
                        <a:t>6.51%</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solidFill>
                      <a:srgbClr val="92D050"/>
                    </a:solidFill>
                  </a:tcPr>
                </a:tc>
                <a:extLst>
                  <a:ext uri="{0D108BD9-81ED-4DB2-BD59-A6C34878D82A}">
                    <a16:rowId xmlns:a16="http://schemas.microsoft.com/office/drawing/2014/main" val="1629524735"/>
                  </a:ext>
                </a:extLst>
              </a:tr>
              <a:tr h="293561">
                <a:tc>
                  <a:txBody>
                    <a:bodyPr/>
                    <a:lstStyle/>
                    <a:p>
                      <a:pPr marL="0" marR="0" algn="l"/>
                      <a:r>
                        <a:rPr lang="en-IN" sz="1600" dirty="0">
                          <a:effectLst/>
                          <a:latin typeface="Calisto MT" panose="02040603050505030304" pitchFamily="18" charset="0"/>
                        </a:rPr>
                        <a:t>6</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a:effectLst/>
                          <a:latin typeface="Calisto MT" panose="02040603050505030304" pitchFamily="18" charset="0"/>
                        </a:rPr>
                        <a:t>TURKEY</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10723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6029</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15497</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19431</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16508</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13638</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3.72%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538303525"/>
                  </a:ext>
                </a:extLst>
              </a:tr>
              <a:tr h="293561">
                <a:tc>
                  <a:txBody>
                    <a:bodyPr/>
                    <a:lstStyle/>
                    <a:p>
                      <a:pPr marL="0" marR="0" algn="l"/>
                      <a:r>
                        <a:rPr lang="en-IN" sz="1600">
                          <a:effectLst/>
                          <a:latin typeface="Calisto MT" panose="02040603050505030304" pitchFamily="18" charset="0"/>
                        </a:rPr>
                        <a:t>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dirty="0">
                          <a:effectLst/>
                          <a:latin typeface="Calisto MT" panose="02040603050505030304" pitchFamily="18" charset="0"/>
                        </a:rPr>
                        <a:t>POLAND</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16503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11749</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12790</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16126</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14814</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14396</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3.93%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2594818308"/>
                  </a:ext>
                </a:extLst>
              </a:tr>
              <a:tr h="293561">
                <a:tc>
                  <a:txBody>
                    <a:bodyPr/>
                    <a:lstStyle/>
                    <a:p>
                      <a:pPr marL="0" marR="0" algn="l"/>
                      <a:r>
                        <a:rPr lang="en-IN" sz="1600" dirty="0">
                          <a:effectLst/>
                          <a:latin typeface="Calisto MT" panose="02040603050505030304" pitchFamily="18" charset="0"/>
                        </a:rPr>
                        <a:t>8</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a:effectLst/>
                          <a:latin typeface="Calisto MT" panose="02040603050505030304" pitchFamily="18" charset="0"/>
                        </a:rPr>
                        <a:t>MALAYSIA</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7735</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8588</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8317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10983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11729</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9471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2.59%</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1903989731"/>
                  </a:ext>
                </a:extLst>
              </a:tr>
              <a:tr h="293561">
                <a:tc>
                  <a:txBody>
                    <a:bodyPr/>
                    <a:lstStyle/>
                    <a:p>
                      <a:pPr marL="0" marR="0" algn="l"/>
                      <a:r>
                        <a:rPr lang="en-IN" sz="1600" dirty="0">
                          <a:effectLst/>
                          <a:latin typeface="Calisto MT" panose="02040603050505030304" pitchFamily="18" charset="0"/>
                        </a:rPr>
                        <a:t>9</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a:effectLst/>
                          <a:latin typeface="Calisto MT" panose="02040603050505030304" pitchFamily="18" charset="0"/>
                        </a:rPr>
                        <a:t>LIBYA</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3811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9790</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10722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11821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10971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9423</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2.57%</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1114303676"/>
                  </a:ext>
                </a:extLst>
              </a:tr>
              <a:tr h="293561">
                <a:tc>
                  <a:txBody>
                    <a:bodyPr/>
                    <a:lstStyle/>
                    <a:p>
                      <a:pPr marL="0" marR="0" algn="l"/>
                      <a:r>
                        <a:rPr lang="en-IN" sz="1600" dirty="0">
                          <a:effectLst/>
                          <a:latin typeface="Calisto MT" panose="02040603050505030304" pitchFamily="18" charset="0"/>
                        </a:rPr>
                        <a:t>10</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dirty="0">
                          <a:effectLst/>
                          <a:latin typeface="Calisto MT" panose="02040603050505030304" pitchFamily="18" charset="0"/>
                        </a:rPr>
                        <a:t>JORDAN</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7604</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9197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17837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14087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10844</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11914</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3.25%</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2858842518"/>
                  </a:ext>
                </a:extLst>
              </a:tr>
              <a:tr h="293561">
                <a:tc>
                  <a:txBody>
                    <a:bodyPr/>
                    <a:lstStyle/>
                    <a:p>
                      <a:pPr marL="0" marR="0" algn="l"/>
                      <a:r>
                        <a:rPr lang="en-IN" sz="1600" dirty="0">
                          <a:effectLst/>
                          <a:latin typeface="Calisto MT" panose="02040603050505030304" pitchFamily="18" charset="0"/>
                        </a:rPr>
                        <a:t>11</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dirty="0">
                          <a:effectLst/>
                          <a:latin typeface="Calisto MT" panose="02040603050505030304" pitchFamily="18" charset="0"/>
                        </a:rPr>
                        <a:t>U.S.A.</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7037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8072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10422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10081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9040</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8930</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2.44%</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941978723"/>
                  </a:ext>
                </a:extLst>
              </a:tr>
              <a:tr h="293561">
                <a:tc>
                  <a:txBody>
                    <a:bodyPr/>
                    <a:lstStyle/>
                    <a:p>
                      <a:pPr marL="0" marR="0" algn="l"/>
                      <a:r>
                        <a:rPr lang="en-IN" sz="1600" dirty="0">
                          <a:effectLst/>
                          <a:latin typeface="Calisto MT" panose="02040603050505030304" pitchFamily="18" charset="0"/>
                        </a:rPr>
                        <a:t>12</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dirty="0">
                          <a:effectLst/>
                          <a:latin typeface="Calisto MT" panose="02040603050505030304" pitchFamily="18" charset="0"/>
                        </a:rPr>
                        <a:t>UK</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dirty="0">
                          <a:effectLst/>
                          <a:latin typeface="Calisto MT" panose="02040603050505030304" pitchFamily="18" charset="0"/>
                        </a:rPr>
                        <a:t>4427</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3388</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4300</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5945</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7567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5125</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1.40%</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2147370425"/>
                  </a:ext>
                </a:extLst>
              </a:tr>
              <a:tr h="293561">
                <a:tc>
                  <a:txBody>
                    <a:bodyPr/>
                    <a:lstStyle/>
                    <a:p>
                      <a:pPr marL="0" marR="0" algn="l"/>
                      <a:r>
                        <a:rPr lang="en-IN" sz="1600" dirty="0">
                          <a:effectLst/>
                          <a:latin typeface="Calisto MT" panose="02040603050505030304" pitchFamily="18" charset="0"/>
                        </a:rPr>
                        <a:t>13</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a:effectLst/>
                          <a:latin typeface="Calisto MT" panose="02040603050505030304" pitchFamily="18" charset="0"/>
                        </a:rPr>
                        <a:t>KUWAIT</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6675</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6647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6032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6364</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7235</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6591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1.80%</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1638026307"/>
                  </a:ext>
                </a:extLst>
              </a:tr>
              <a:tr h="293561">
                <a:tc>
                  <a:txBody>
                    <a:bodyPr/>
                    <a:lstStyle/>
                    <a:p>
                      <a:pPr marL="0" marR="0" algn="l"/>
                      <a:r>
                        <a:rPr lang="en-IN" sz="1600" dirty="0">
                          <a:effectLst/>
                          <a:latin typeface="Calisto MT" panose="02040603050505030304" pitchFamily="18" charset="0"/>
                        </a:rPr>
                        <a:t>14</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dirty="0">
                          <a:effectLst/>
                          <a:latin typeface="Calisto MT" panose="02040603050505030304" pitchFamily="18" charset="0"/>
                        </a:rPr>
                        <a:t>GREECE</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5607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5503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7725</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6527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6183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6309</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1.72%</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1701387071"/>
                  </a:ext>
                </a:extLst>
              </a:tr>
              <a:tr h="241574">
                <a:tc>
                  <a:txBody>
                    <a:bodyPr/>
                    <a:lstStyle/>
                    <a:p>
                      <a:pPr marL="0" marR="0" algn="l"/>
                      <a:r>
                        <a:rPr lang="en-IN" sz="1600" dirty="0">
                          <a:effectLst/>
                          <a:latin typeface="Calisto MT" panose="02040603050505030304" pitchFamily="18" charset="0"/>
                        </a:rPr>
                        <a:t>15</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dirty="0">
                          <a:effectLst/>
                          <a:latin typeface="Calisto MT" panose="02040603050505030304" pitchFamily="18" charset="0"/>
                        </a:rPr>
                        <a:t>SAUDI ARABIA</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3152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3793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5352</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6341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6093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4946</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1.35%</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2405056164"/>
                  </a:ext>
                </a:extLst>
              </a:tr>
              <a:tr h="293561">
                <a:tc>
                  <a:txBody>
                    <a:bodyPr/>
                    <a:lstStyle/>
                    <a:p>
                      <a:pPr marL="0" marR="0"/>
                      <a:r>
                        <a:rPr lang="en-IN" sz="1600" dirty="0">
                          <a:effectLst/>
                          <a:latin typeface="Calisto MT" panose="02040603050505030304" pitchFamily="18" charset="0"/>
                        </a:rPr>
                        <a:t> </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a:effectLst/>
                          <a:latin typeface="Calisto MT" panose="02040603050505030304" pitchFamily="18" charset="0"/>
                        </a:rPr>
                        <a:t>OTHERS</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106021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101985</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137883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104334</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116029</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a:effectLst/>
                          <a:latin typeface="Calisto MT" panose="02040603050505030304" pitchFamily="18" charset="0"/>
                        </a:rPr>
                        <a:t>113251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tc>
                  <a:txBody>
                    <a:bodyPr/>
                    <a:lstStyle/>
                    <a:p>
                      <a:pPr marL="0" marR="0" algn="ctr"/>
                      <a:r>
                        <a:rPr lang="en-IN" sz="1600" dirty="0">
                          <a:effectLst/>
                          <a:latin typeface="Calisto MT" panose="02040603050505030304" pitchFamily="18" charset="0"/>
                        </a:rPr>
                        <a:t>30.92%</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ctr"/>
                </a:tc>
                <a:extLst>
                  <a:ext uri="{0D108BD9-81ED-4DB2-BD59-A6C34878D82A}">
                    <a16:rowId xmlns:a16="http://schemas.microsoft.com/office/drawing/2014/main" val="1043767331"/>
                  </a:ext>
                </a:extLst>
              </a:tr>
              <a:tr h="293561">
                <a:tc>
                  <a:txBody>
                    <a:bodyPr/>
                    <a:lstStyle/>
                    <a:p>
                      <a:pPr marL="0" marR="0"/>
                      <a:r>
                        <a:rPr lang="en-IN" sz="1600">
                          <a:effectLst/>
                          <a:latin typeface="Calisto MT" panose="02040603050505030304" pitchFamily="18" charset="0"/>
                        </a:rPr>
                        <a:t> </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l"/>
                      <a:r>
                        <a:rPr lang="en-IN" sz="1600" dirty="0">
                          <a:effectLst/>
                          <a:latin typeface="Calisto MT" panose="02040603050505030304" pitchFamily="18" charset="0"/>
                        </a:rPr>
                        <a:t>TOTAL</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326554</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GB" sz="1600">
                          <a:effectLst/>
                          <a:latin typeface="Calisto MT" panose="02040603050505030304" pitchFamily="18" charset="0"/>
                        </a:rPr>
                        <a:t>310647</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413941</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GB" sz="1600">
                          <a:effectLst/>
                          <a:latin typeface="Calisto MT" panose="02040603050505030304" pitchFamily="18" charset="0"/>
                        </a:rPr>
                        <a:t>396346</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383653</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a:effectLst/>
                          <a:latin typeface="Calisto MT" panose="02040603050505030304" pitchFamily="18" charset="0"/>
                        </a:rPr>
                        <a:t>366228</a:t>
                      </a:r>
                      <a:endParaRPr lang="en-IN" sz="160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tc>
                  <a:txBody>
                    <a:bodyPr/>
                    <a:lstStyle/>
                    <a:p>
                      <a:pPr marL="0" marR="0" algn="ctr"/>
                      <a:r>
                        <a:rPr lang="en-IN" sz="1600" dirty="0">
                          <a:effectLst/>
                          <a:latin typeface="Calisto MT" panose="02040603050505030304" pitchFamily="18" charset="0"/>
                        </a:rPr>
                        <a:t>100.00%</a:t>
                      </a:r>
                      <a:endParaRPr lang="en-IN" sz="1600" dirty="0">
                        <a:effectLst/>
                        <a:latin typeface="Calisto MT" panose="02040603050505030304" pitchFamily="18" charset="0"/>
                        <a:ea typeface="Times New Roman" panose="02020603050405020304" pitchFamily="18" charset="0"/>
                        <a:cs typeface="Mangal" panose="02040503050203030202" pitchFamily="18" charset="0"/>
                      </a:endParaRPr>
                    </a:p>
                  </a:txBody>
                  <a:tcPr marL="68580" marR="68580" marT="0" marB="0" anchor="b"/>
                </a:tc>
                <a:extLst>
                  <a:ext uri="{0D108BD9-81ED-4DB2-BD59-A6C34878D82A}">
                    <a16:rowId xmlns:a16="http://schemas.microsoft.com/office/drawing/2014/main" val="1022801189"/>
                  </a:ext>
                </a:extLst>
              </a:tr>
            </a:tbl>
          </a:graphicData>
        </a:graphic>
      </p:graphicFrame>
      <p:sp>
        <p:nvSpPr>
          <p:cNvPr id="5" name="Oval 4">
            <a:extLst>
              <a:ext uri="{FF2B5EF4-FFF2-40B4-BE49-F238E27FC236}">
                <a16:creationId xmlns:a16="http://schemas.microsoft.com/office/drawing/2014/main" id="{77952A68-8780-B097-1A59-AC2C65D83EB7}"/>
              </a:ext>
            </a:extLst>
          </p:cNvPr>
          <p:cNvSpPr/>
          <p:nvPr/>
        </p:nvSpPr>
        <p:spPr>
          <a:xfrm>
            <a:off x="11261556" y="1588169"/>
            <a:ext cx="930443" cy="8983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34%</a:t>
            </a:r>
            <a:endParaRPr lang="en-IN" dirty="0"/>
          </a:p>
        </p:txBody>
      </p:sp>
      <p:sp>
        <p:nvSpPr>
          <p:cNvPr id="6" name="Rectangle 5">
            <a:extLst>
              <a:ext uri="{FF2B5EF4-FFF2-40B4-BE49-F238E27FC236}">
                <a16:creationId xmlns:a16="http://schemas.microsoft.com/office/drawing/2014/main" id="{FBEDF443-C995-0662-389D-5455C9BE3AA9}"/>
              </a:ext>
            </a:extLst>
          </p:cNvPr>
          <p:cNvSpPr/>
          <p:nvPr/>
        </p:nvSpPr>
        <p:spPr>
          <a:xfrm>
            <a:off x="11341766" y="4347411"/>
            <a:ext cx="786065" cy="66574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70%</a:t>
            </a:r>
            <a:endParaRPr lang="en-IN" dirty="0"/>
          </a:p>
        </p:txBody>
      </p:sp>
      <p:sp>
        <p:nvSpPr>
          <p:cNvPr id="7" name="TextBox 6">
            <a:extLst>
              <a:ext uri="{FF2B5EF4-FFF2-40B4-BE49-F238E27FC236}">
                <a16:creationId xmlns:a16="http://schemas.microsoft.com/office/drawing/2014/main" id="{D4842C10-9550-4B91-AE07-FB890814965D}"/>
              </a:ext>
            </a:extLst>
          </p:cNvPr>
          <p:cNvSpPr txBox="1"/>
          <p:nvPr/>
        </p:nvSpPr>
        <p:spPr>
          <a:xfrm>
            <a:off x="753976" y="6546121"/>
            <a:ext cx="2566737" cy="369332"/>
          </a:xfrm>
          <a:prstGeom prst="rect">
            <a:avLst/>
          </a:prstGeom>
          <a:noFill/>
        </p:spPr>
        <p:txBody>
          <a:bodyPr wrap="square" rtlCol="0">
            <a:spAutoFit/>
          </a:bodyPr>
          <a:lstStyle/>
          <a:p>
            <a:r>
              <a:rPr lang="en-US" dirty="0"/>
              <a:t>Source: Coffee Board</a:t>
            </a:r>
            <a:endParaRPr lang="en-IN" dirty="0"/>
          </a:p>
        </p:txBody>
      </p:sp>
    </p:spTree>
    <p:extLst>
      <p:ext uri="{BB962C8B-B14F-4D97-AF65-F5344CB8AC3E}">
        <p14:creationId xmlns:p14="http://schemas.microsoft.com/office/powerpoint/2010/main" val="37874792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F1E0-777E-AEAC-136E-60479878EE8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D74F0D8-6C7E-DCD5-25FA-5300B3B3677B}"/>
              </a:ext>
            </a:extLst>
          </p:cNvPr>
          <p:cNvSpPr txBox="1"/>
          <p:nvPr/>
        </p:nvSpPr>
        <p:spPr>
          <a:xfrm>
            <a:off x="1716505" y="160421"/>
            <a:ext cx="8758989" cy="523220"/>
          </a:xfrm>
          <a:prstGeom prst="rect">
            <a:avLst/>
          </a:prstGeom>
          <a:noFill/>
        </p:spPr>
        <p:txBody>
          <a:bodyPr wrap="square" rtlCol="0">
            <a:spAutoFit/>
          </a:bodyPr>
          <a:lstStyle/>
          <a:p>
            <a:pPr algn="ctr"/>
            <a:r>
              <a:rPr lang="en-US" sz="2800" dirty="0"/>
              <a:t>State-wise Coffee Exports</a:t>
            </a:r>
            <a:endParaRPr lang="en-IN" sz="2800" dirty="0"/>
          </a:p>
        </p:txBody>
      </p:sp>
      <p:graphicFrame>
        <p:nvGraphicFramePr>
          <p:cNvPr id="2" name="Table 1">
            <a:extLst>
              <a:ext uri="{FF2B5EF4-FFF2-40B4-BE49-F238E27FC236}">
                <a16:creationId xmlns:a16="http://schemas.microsoft.com/office/drawing/2014/main" id="{D844E48C-CD76-49AD-9A01-1D4C1EA99E7C}"/>
              </a:ext>
            </a:extLst>
          </p:cNvPr>
          <p:cNvGraphicFramePr>
            <a:graphicFrameLocks noGrp="1"/>
          </p:cNvGraphicFramePr>
          <p:nvPr>
            <p:extLst>
              <p:ext uri="{D42A27DB-BD31-4B8C-83A1-F6EECF244321}">
                <p14:modId xmlns:p14="http://schemas.microsoft.com/office/powerpoint/2010/main" val="4079844148"/>
              </p:ext>
            </p:extLst>
          </p:nvPr>
        </p:nvGraphicFramePr>
        <p:xfrm>
          <a:off x="753981" y="898357"/>
          <a:ext cx="10780293" cy="4973049"/>
        </p:xfrm>
        <a:graphic>
          <a:graphicData uri="http://schemas.openxmlformats.org/drawingml/2006/table">
            <a:tbl>
              <a:tblPr>
                <a:tableStyleId>{5C22544A-7EE6-4342-B048-85BDC9FD1C3A}</a:tableStyleId>
              </a:tblPr>
              <a:tblGrid>
                <a:gridCol w="3810527">
                  <a:extLst>
                    <a:ext uri="{9D8B030D-6E8A-4147-A177-3AD203B41FA5}">
                      <a16:colId xmlns:a16="http://schemas.microsoft.com/office/drawing/2014/main" val="2432669173"/>
                    </a:ext>
                  </a:extLst>
                </a:gridCol>
                <a:gridCol w="3936898">
                  <a:extLst>
                    <a:ext uri="{9D8B030D-6E8A-4147-A177-3AD203B41FA5}">
                      <a16:colId xmlns:a16="http://schemas.microsoft.com/office/drawing/2014/main" val="2095359492"/>
                    </a:ext>
                  </a:extLst>
                </a:gridCol>
                <a:gridCol w="3032868">
                  <a:extLst>
                    <a:ext uri="{9D8B030D-6E8A-4147-A177-3AD203B41FA5}">
                      <a16:colId xmlns:a16="http://schemas.microsoft.com/office/drawing/2014/main" val="3709602902"/>
                    </a:ext>
                  </a:extLst>
                </a:gridCol>
              </a:tblGrid>
              <a:tr h="552561">
                <a:tc>
                  <a:txBody>
                    <a:bodyPr/>
                    <a:lstStyle/>
                    <a:p>
                      <a:pPr algn="l" fontAlgn="b"/>
                      <a:r>
                        <a:rPr lang="en-IN" sz="2000" u="none" strike="noStrike">
                          <a:effectLst/>
                          <a:latin typeface="Calisto MT" panose="02040603050505030304" pitchFamily="18" charset="0"/>
                        </a:rPr>
                        <a:t>State </a:t>
                      </a:r>
                      <a:endParaRPr lang="en-IN" sz="2000" b="1"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dirty="0">
                          <a:effectLst/>
                          <a:latin typeface="Calisto MT" panose="02040603050505030304" pitchFamily="18" charset="0"/>
                        </a:rPr>
                        <a:t>2023-24 (USD million)</a:t>
                      </a:r>
                      <a:endParaRPr lang="en-IN" sz="2000" b="1" i="0" u="none" strike="noStrike" dirty="0">
                        <a:effectLst/>
                        <a:latin typeface="Calisto MT" panose="02040603050505030304" pitchFamily="18" charset="0"/>
                      </a:endParaRPr>
                    </a:p>
                  </a:txBody>
                  <a:tcPr marL="9525" marR="9525" marT="9525" marB="0" anchor="b"/>
                </a:tc>
                <a:tc>
                  <a:txBody>
                    <a:bodyPr/>
                    <a:lstStyle/>
                    <a:p>
                      <a:pPr algn="ctr" fontAlgn="b"/>
                      <a:r>
                        <a:rPr lang="en-IN" sz="2000" u="none" strike="noStrike">
                          <a:effectLst/>
                          <a:latin typeface="Calisto MT" panose="02040603050505030304" pitchFamily="18" charset="0"/>
                        </a:rPr>
                        <a:t>% Share in Total</a:t>
                      </a:r>
                      <a:endParaRPr lang="en-IN" sz="2000" b="1" i="0" u="none" strike="noStrike">
                        <a:effectLst/>
                        <a:latin typeface="Calisto MT" panose="02040603050505030304" pitchFamily="18" charset="0"/>
                      </a:endParaRPr>
                    </a:p>
                  </a:txBody>
                  <a:tcPr marL="9525" marR="9525" marT="9525" marB="0" anchor="b"/>
                </a:tc>
                <a:extLst>
                  <a:ext uri="{0D108BD9-81ED-4DB2-BD59-A6C34878D82A}">
                    <a16:rowId xmlns:a16="http://schemas.microsoft.com/office/drawing/2014/main" val="880415010"/>
                  </a:ext>
                </a:extLst>
              </a:tr>
              <a:tr h="552561">
                <a:tc>
                  <a:txBody>
                    <a:bodyPr/>
                    <a:lstStyle/>
                    <a:p>
                      <a:pPr algn="l" fontAlgn="b"/>
                      <a:r>
                        <a:rPr lang="en-IN" sz="2000" u="none" strike="noStrike">
                          <a:effectLst/>
                          <a:latin typeface="Calisto MT" panose="02040603050505030304" pitchFamily="18" charset="0"/>
                        </a:rPr>
                        <a:t>KARNATAKA</a:t>
                      </a:r>
                      <a:endParaRPr lang="en-IN" sz="2000" b="0"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a:effectLst/>
                          <a:latin typeface="Calisto MT" panose="02040603050505030304" pitchFamily="18" charset="0"/>
                        </a:rPr>
                        <a:t>814</a:t>
                      </a:r>
                      <a:endParaRPr lang="en-IN" sz="2000" b="0"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a:effectLst/>
                          <a:latin typeface="Calisto MT" panose="02040603050505030304" pitchFamily="18" charset="0"/>
                        </a:rPr>
                        <a:t>63.29%</a:t>
                      </a:r>
                      <a:endParaRPr lang="en-IN" sz="2000" b="0" i="0" u="none" strike="noStrike">
                        <a:effectLst/>
                        <a:latin typeface="Calisto MT" panose="02040603050505030304" pitchFamily="18" charset="0"/>
                      </a:endParaRPr>
                    </a:p>
                  </a:txBody>
                  <a:tcPr marL="9525" marR="9525" marT="9525" marB="0" anchor="b"/>
                </a:tc>
                <a:extLst>
                  <a:ext uri="{0D108BD9-81ED-4DB2-BD59-A6C34878D82A}">
                    <a16:rowId xmlns:a16="http://schemas.microsoft.com/office/drawing/2014/main" val="3443686317"/>
                  </a:ext>
                </a:extLst>
              </a:tr>
              <a:tr h="552561">
                <a:tc>
                  <a:txBody>
                    <a:bodyPr/>
                    <a:lstStyle/>
                    <a:p>
                      <a:pPr algn="l" fontAlgn="b"/>
                      <a:r>
                        <a:rPr lang="en-IN" sz="2000" u="none" strike="noStrike" dirty="0">
                          <a:effectLst/>
                          <a:highlight>
                            <a:srgbClr val="00FFFF"/>
                          </a:highlight>
                          <a:latin typeface="Calisto MT" panose="02040603050505030304" pitchFamily="18" charset="0"/>
                        </a:rPr>
                        <a:t>ANDHRA PRADESH</a:t>
                      </a:r>
                      <a:endParaRPr lang="en-IN" sz="2000" b="0" i="0" u="none" strike="noStrike" dirty="0">
                        <a:effectLst/>
                        <a:highlight>
                          <a:srgbClr val="00FFFF"/>
                        </a:highlight>
                        <a:latin typeface="Calisto MT" panose="02040603050505030304" pitchFamily="18" charset="0"/>
                      </a:endParaRPr>
                    </a:p>
                  </a:txBody>
                  <a:tcPr marL="9525" marR="9525" marT="9525" marB="0" anchor="b"/>
                </a:tc>
                <a:tc>
                  <a:txBody>
                    <a:bodyPr/>
                    <a:lstStyle/>
                    <a:p>
                      <a:pPr algn="ctr" fontAlgn="b"/>
                      <a:r>
                        <a:rPr lang="en-IN" sz="2000" u="none" strike="noStrike" dirty="0">
                          <a:effectLst/>
                          <a:highlight>
                            <a:srgbClr val="00FFFF"/>
                          </a:highlight>
                          <a:latin typeface="Calisto MT" panose="02040603050505030304" pitchFamily="18" charset="0"/>
                        </a:rPr>
                        <a:t>247</a:t>
                      </a:r>
                      <a:endParaRPr lang="en-IN" sz="2000" b="0" i="0" u="none" strike="noStrike" dirty="0">
                        <a:effectLst/>
                        <a:highlight>
                          <a:srgbClr val="00FFFF"/>
                        </a:highlight>
                        <a:latin typeface="Calisto MT" panose="02040603050505030304" pitchFamily="18" charset="0"/>
                      </a:endParaRPr>
                    </a:p>
                  </a:txBody>
                  <a:tcPr marL="9525" marR="9525" marT="9525" marB="0" anchor="b"/>
                </a:tc>
                <a:tc>
                  <a:txBody>
                    <a:bodyPr/>
                    <a:lstStyle/>
                    <a:p>
                      <a:pPr algn="ctr" fontAlgn="b"/>
                      <a:r>
                        <a:rPr lang="en-IN" sz="2000" u="none" strike="noStrike" dirty="0">
                          <a:effectLst/>
                          <a:highlight>
                            <a:srgbClr val="00FFFF"/>
                          </a:highlight>
                          <a:latin typeface="Calisto MT" panose="02040603050505030304" pitchFamily="18" charset="0"/>
                        </a:rPr>
                        <a:t>19.22%</a:t>
                      </a:r>
                      <a:endParaRPr lang="en-IN" sz="2000" b="0" i="0" u="none" strike="noStrike" dirty="0">
                        <a:effectLst/>
                        <a:highlight>
                          <a:srgbClr val="00FFFF"/>
                        </a:highlight>
                        <a:latin typeface="Calisto MT" panose="02040603050505030304" pitchFamily="18" charset="0"/>
                      </a:endParaRPr>
                    </a:p>
                  </a:txBody>
                  <a:tcPr marL="9525" marR="9525" marT="9525" marB="0" anchor="b"/>
                </a:tc>
                <a:extLst>
                  <a:ext uri="{0D108BD9-81ED-4DB2-BD59-A6C34878D82A}">
                    <a16:rowId xmlns:a16="http://schemas.microsoft.com/office/drawing/2014/main" val="1807412396"/>
                  </a:ext>
                </a:extLst>
              </a:tr>
              <a:tr h="552561">
                <a:tc>
                  <a:txBody>
                    <a:bodyPr/>
                    <a:lstStyle/>
                    <a:p>
                      <a:pPr algn="l" fontAlgn="b"/>
                      <a:r>
                        <a:rPr lang="en-IN" sz="2000" u="none" strike="noStrike">
                          <a:effectLst/>
                          <a:latin typeface="Calisto MT" panose="02040603050505030304" pitchFamily="18" charset="0"/>
                        </a:rPr>
                        <a:t>KERALA</a:t>
                      </a:r>
                      <a:endParaRPr lang="en-IN" sz="2000" b="0"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dirty="0">
                          <a:effectLst/>
                          <a:latin typeface="Calisto MT" panose="02040603050505030304" pitchFamily="18" charset="0"/>
                        </a:rPr>
                        <a:t>91</a:t>
                      </a:r>
                      <a:endParaRPr lang="en-IN" sz="2000" b="0" i="0" u="none" strike="noStrike" dirty="0">
                        <a:effectLst/>
                        <a:latin typeface="Calisto MT" panose="02040603050505030304" pitchFamily="18" charset="0"/>
                      </a:endParaRPr>
                    </a:p>
                  </a:txBody>
                  <a:tcPr marL="9525" marR="9525" marT="9525" marB="0" anchor="b"/>
                </a:tc>
                <a:tc>
                  <a:txBody>
                    <a:bodyPr/>
                    <a:lstStyle/>
                    <a:p>
                      <a:pPr algn="ctr" fontAlgn="b"/>
                      <a:r>
                        <a:rPr lang="en-IN" sz="2000" u="none" strike="noStrike">
                          <a:effectLst/>
                          <a:latin typeface="Calisto MT" panose="02040603050505030304" pitchFamily="18" charset="0"/>
                        </a:rPr>
                        <a:t>7.05%</a:t>
                      </a:r>
                      <a:endParaRPr lang="en-IN" sz="2000" b="0" i="0" u="none" strike="noStrike">
                        <a:effectLst/>
                        <a:latin typeface="Calisto MT" panose="02040603050505030304" pitchFamily="18" charset="0"/>
                      </a:endParaRPr>
                    </a:p>
                  </a:txBody>
                  <a:tcPr marL="9525" marR="9525" marT="9525" marB="0" anchor="b"/>
                </a:tc>
                <a:extLst>
                  <a:ext uri="{0D108BD9-81ED-4DB2-BD59-A6C34878D82A}">
                    <a16:rowId xmlns:a16="http://schemas.microsoft.com/office/drawing/2014/main" val="2217270756"/>
                  </a:ext>
                </a:extLst>
              </a:tr>
              <a:tr h="552561">
                <a:tc>
                  <a:txBody>
                    <a:bodyPr/>
                    <a:lstStyle/>
                    <a:p>
                      <a:pPr algn="l" fontAlgn="b"/>
                      <a:r>
                        <a:rPr lang="en-IN" sz="2000" u="none" strike="noStrike">
                          <a:effectLst/>
                          <a:latin typeface="Calisto MT" panose="02040603050505030304" pitchFamily="18" charset="0"/>
                        </a:rPr>
                        <a:t>TAMIL NADU</a:t>
                      </a:r>
                      <a:endParaRPr lang="en-IN" sz="2000" b="0"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a:effectLst/>
                          <a:latin typeface="Calisto MT" panose="02040603050505030304" pitchFamily="18" charset="0"/>
                        </a:rPr>
                        <a:t>70</a:t>
                      </a:r>
                      <a:endParaRPr lang="en-IN" sz="2000" b="0"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dirty="0">
                          <a:effectLst/>
                          <a:latin typeface="Calisto MT" panose="02040603050505030304" pitchFamily="18" charset="0"/>
                        </a:rPr>
                        <a:t>5.44%</a:t>
                      </a:r>
                      <a:endParaRPr lang="en-IN" sz="2000" b="0" i="0" u="none" strike="noStrike" dirty="0">
                        <a:effectLst/>
                        <a:latin typeface="Calisto MT" panose="02040603050505030304" pitchFamily="18" charset="0"/>
                      </a:endParaRPr>
                    </a:p>
                  </a:txBody>
                  <a:tcPr marL="9525" marR="9525" marT="9525" marB="0" anchor="b"/>
                </a:tc>
                <a:extLst>
                  <a:ext uri="{0D108BD9-81ED-4DB2-BD59-A6C34878D82A}">
                    <a16:rowId xmlns:a16="http://schemas.microsoft.com/office/drawing/2014/main" val="2697292941"/>
                  </a:ext>
                </a:extLst>
              </a:tr>
              <a:tr h="552561">
                <a:tc>
                  <a:txBody>
                    <a:bodyPr/>
                    <a:lstStyle/>
                    <a:p>
                      <a:pPr algn="l" fontAlgn="b"/>
                      <a:r>
                        <a:rPr lang="en-IN" sz="2000" u="none" strike="noStrike" dirty="0">
                          <a:effectLst/>
                          <a:highlight>
                            <a:srgbClr val="00FFFF"/>
                          </a:highlight>
                          <a:latin typeface="Calisto MT" panose="02040603050505030304" pitchFamily="18" charset="0"/>
                        </a:rPr>
                        <a:t>TELANGANA</a:t>
                      </a:r>
                      <a:endParaRPr lang="en-IN" sz="2000" b="0" i="0" u="none" strike="noStrike" dirty="0">
                        <a:effectLst/>
                        <a:highlight>
                          <a:srgbClr val="00FFFF"/>
                        </a:highlight>
                        <a:latin typeface="Calisto MT" panose="02040603050505030304" pitchFamily="18" charset="0"/>
                      </a:endParaRPr>
                    </a:p>
                  </a:txBody>
                  <a:tcPr marL="9525" marR="9525" marT="9525" marB="0" anchor="b"/>
                </a:tc>
                <a:tc>
                  <a:txBody>
                    <a:bodyPr/>
                    <a:lstStyle/>
                    <a:p>
                      <a:pPr algn="ctr" fontAlgn="b"/>
                      <a:r>
                        <a:rPr lang="en-IN" sz="2000" u="none" strike="noStrike" dirty="0">
                          <a:effectLst/>
                          <a:highlight>
                            <a:srgbClr val="00FFFF"/>
                          </a:highlight>
                          <a:latin typeface="Calisto MT" panose="02040603050505030304" pitchFamily="18" charset="0"/>
                        </a:rPr>
                        <a:t>25</a:t>
                      </a:r>
                      <a:endParaRPr lang="en-IN" sz="2000" b="0" i="0" u="none" strike="noStrike" dirty="0">
                        <a:effectLst/>
                        <a:highlight>
                          <a:srgbClr val="00FFFF"/>
                        </a:highlight>
                        <a:latin typeface="Calisto MT" panose="02040603050505030304" pitchFamily="18" charset="0"/>
                      </a:endParaRPr>
                    </a:p>
                  </a:txBody>
                  <a:tcPr marL="9525" marR="9525" marT="9525" marB="0" anchor="b"/>
                </a:tc>
                <a:tc>
                  <a:txBody>
                    <a:bodyPr/>
                    <a:lstStyle/>
                    <a:p>
                      <a:pPr algn="ctr" fontAlgn="b"/>
                      <a:r>
                        <a:rPr lang="en-IN" sz="2000" u="none" strike="noStrike" dirty="0">
                          <a:effectLst/>
                          <a:highlight>
                            <a:srgbClr val="00FFFF"/>
                          </a:highlight>
                          <a:latin typeface="Calisto MT" panose="02040603050505030304" pitchFamily="18" charset="0"/>
                        </a:rPr>
                        <a:t>1.95%</a:t>
                      </a:r>
                      <a:endParaRPr lang="en-IN" sz="2000" b="0" i="0" u="none" strike="noStrike" dirty="0">
                        <a:effectLst/>
                        <a:highlight>
                          <a:srgbClr val="00FFFF"/>
                        </a:highlight>
                        <a:latin typeface="Calisto MT" panose="02040603050505030304" pitchFamily="18" charset="0"/>
                      </a:endParaRPr>
                    </a:p>
                  </a:txBody>
                  <a:tcPr marL="9525" marR="9525" marT="9525" marB="0" anchor="b"/>
                </a:tc>
                <a:extLst>
                  <a:ext uri="{0D108BD9-81ED-4DB2-BD59-A6C34878D82A}">
                    <a16:rowId xmlns:a16="http://schemas.microsoft.com/office/drawing/2014/main" val="3847913962"/>
                  </a:ext>
                </a:extLst>
              </a:tr>
              <a:tr h="552561">
                <a:tc>
                  <a:txBody>
                    <a:bodyPr/>
                    <a:lstStyle/>
                    <a:p>
                      <a:pPr algn="l" fontAlgn="b"/>
                      <a:r>
                        <a:rPr lang="en-IN" sz="2000" u="none" strike="noStrike">
                          <a:effectLst/>
                          <a:latin typeface="Calisto MT" panose="02040603050505030304" pitchFamily="18" charset="0"/>
                        </a:rPr>
                        <a:t>MAHARASHTRA</a:t>
                      </a:r>
                      <a:endParaRPr lang="en-IN" sz="2000" b="0"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a:effectLst/>
                          <a:latin typeface="Calisto MT" panose="02040603050505030304" pitchFamily="18" charset="0"/>
                        </a:rPr>
                        <a:t>22</a:t>
                      </a:r>
                      <a:endParaRPr lang="en-IN" sz="2000" b="0"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dirty="0">
                          <a:effectLst/>
                          <a:latin typeface="Calisto MT" panose="02040603050505030304" pitchFamily="18" charset="0"/>
                        </a:rPr>
                        <a:t>1.72%</a:t>
                      </a:r>
                      <a:endParaRPr lang="en-IN" sz="2000" b="0" i="0" u="none" strike="noStrike" dirty="0">
                        <a:effectLst/>
                        <a:latin typeface="Calisto MT" panose="02040603050505030304" pitchFamily="18" charset="0"/>
                      </a:endParaRPr>
                    </a:p>
                  </a:txBody>
                  <a:tcPr marL="9525" marR="9525" marT="9525" marB="0" anchor="b"/>
                </a:tc>
                <a:extLst>
                  <a:ext uri="{0D108BD9-81ED-4DB2-BD59-A6C34878D82A}">
                    <a16:rowId xmlns:a16="http://schemas.microsoft.com/office/drawing/2014/main" val="1548706846"/>
                  </a:ext>
                </a:extLst>
              </a:tr>
              <a:tr h="552561">
                <a:tc>
                  <a:txBody>
                    <a:bodyPr/>
                    <a:lstStyle/>
                    <a:p>
                      <a:pPr algn="l" fontAlgn="b"/>
                      <a:r>
                        <a:rPr lang="en-IN" sz="2000" u="none" strike="noStrike">
                          <a:effectLst/>
                          <a:latin typeface="Calisto MT" panose="02040603050505030304" pitchFamily="18" charset="0"/>
                        </a:rPr>
                        <a:t>OTHERS</a:t>
                      </a:r>
                      <a:endParaRPr lang="en-IN" sz="2000" b="0"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a:effectLst/>
                          <a:latin typeface="Calisto MT" panose="02040603050505030304" pitchFamily="18" charset="0"/>
                        </a:rPr>
                        <a:t>17</a:t>
                      </a:r>
                      <a:endParaRPr lang="en-IN" sz="2000" b="0"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dirty="0">
                          <a:effectLst/>
                          <a:latin typeface="Calisto MT" panose="02040603050505030304" pitchFamily="18" charset="0"/>
                        </a:rPr>
                        <a:t>1.34%</a:t>
                      </a:r>
                      <a:endParaRPr lang="en-IN" sz="2000" b="0" i="0" u="none" strike="noStrike" dirty="0">
                        <a:effectLst/>
                        <a:latin typeface="Calisto MT" panose="02040603050505030304" pitchFamily="18" charset="0"/>
                      </a:endParaRPr>
                    </a:p>
                  </a:txBody>
                  <a:tcPr marL="9525" marR="9525" marT="9525" marB="0" anchor="b"/>
                </a:tc>
                <a:extLst>
                  <a:ext uri="{0D108BD9-81ED-4DB2-BD59-A6C34878D82A}">
                    <a16:rowId xmlns:a16="http://schemas.microsoft.com/office/drawing/2014/main" val="2154586188"/>
                  </a:ext>
                </a:extLst>
              </a:tr>
              <a:tr h="552561">
                <a:tc>
                  <a:txBody>
                    <a:bodyPr/>
                    <a:lstStyle/>
                    <a:p>
                      <a:pPr algn="l" fontAlgn="b"/>
                      <a:r>
                        <a:rPr lang="en-IN" sz="2000" u="none" strike="noStrike">
                          <a:effectLst/>
                          <a:latin typeface="Calisto MT" panose="02040603050505030304" pitchFamily="18" charset="0"/>
                        </a:rPr>
                        <a:t>Total</a:t>
                      </a:r>
                      <a:endParaRPr lang="en-IN" sz="2000" b="1"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a:effectLst/>
                          <a:latin typeface="Calisto MT" panose="02040603050505030304" pitchFamily="18" charset="0"/>
                        </a:rPr>
                        <a:t>1286</a:t>
                      </a:r>
                      <a:endParaRPr lang="en-IN" sz="2000" b="1" i="0" u="none" strike="noStrike">
                        <a:effectLst/>
                        <a:latin typeface="Calisto MT" panose="02040603050505030304" pitchFamily="18" charset="0"/>
                      </a:endParaRPr>
                    </a:p>
                  </a:txBody>
                  <a:tcPr marL="9525" marR="9525" marT="9525" marB="0" anchor="b"/>
                </a:tc>
                <a:tc>
                  <a:txBody>
                    <a:bodyPr/>
                    <a:lstStyle/>
                    <a:p>
                      <a:pPr algn="ctr" fontAlgn="b"/>
                      <a:r>
                        <a:rPr lang="en-IN" sz="2000" u="none" strike="noStrike" dirty="0">
                          <a:effectLst/>
                          <a:latin typeface="Calisto MT" panose="02040603050505030304" pitchFamily="18" charset="0"/>
                        </a:rPr>
                        <a:t>100.00%</a:t>
                      </a:r>
                      <a:endParaRPr lang="en-IN" sz="2000" b="1" i="0" u="none" strike="noStrike" dirty="0">
                        <a:effectLst/>
                        <a:latin typeface="Calisto MT" panose="02040603050505030304" pitchFamily="18" charset="0"/>
                      </a:endParaRPr>
                    </a:p>
                  </a:txBody>
                  <a:tcPr marL="9525" marR="9525" marT="9525" marB="0" anchor="b"/>
                </a:tc>
                <a:extLst>
                  <a:ext uri="{0D108BD9-81ED-4DB2-BD59-A6C34878D82A}">
                    <a16:rowId xmlns:a16="http://schemas.microsoft.com/office/drawing/2014/main" val="3074491359"/>
                  </a:ext>
                </a:extLst>
              </a:tr>
            </a:tbl>
          </a:graphicData>
        </a:graphic>
      </p:graphicFrame>
      <p:sp>
        <p:nvSpPr>
          <p:cNvPr id="3" name="TextBox 2">
            <a:extLst>
              <a:ext uri="{FF2B5EF4-FFF2-40B4-BE49-F238E27FC236}">
                <a16:creationId xmlns:a16="http://schemas.microsoft.com/office/drawing/2014/main" id="{39CE9B5F-B69F-8B4A-EACA-9E01DCCEB7B5}"/>
              </a:ext>
            </a:extLst>
          </p:cNvPr>
          <p:cNvSpPr txBox="1"/>
          <p:nvPr/>
        </p:nvSpPr>
        <p:spPr>
          <a:xfrm>
            <a:off x="1876926" y="5871411"/>
            <a:ext cx="3112169" cy="369332"/>
          </a:xfrm>
          <a:prstGeom prst="rect">
            <a:avLst/>
          </a:prstGeom>
          <a:noFill/>
        </p:spPr>
        <p:txBody>
          <a:bodyPr wrap="square" rtlCol="0">
            <a:spAutoFit/>
          </a:bodyPr>
          <a:lstStyle/>
          <a:p>
            <a:r>
              <a:rPr lang="en-US" dirty="0"/>
              <a:t>Source: DGCIS</a:t>
            </a:r>
            <a:endParaRPr lang="en-IN" dirty="0"/>
          </a:p>
        </p:txBody>
      </p:sp>
    </p:spTree>
    <p:extLst>
      <p:ext uri="{BB962C8B-B14F-4D97-AF65-F5344CB8AC3E}">
        <p14:creationId xmlns:p14="http://schemas.microsoft.com/office/powerpoint/2010/main" val="840002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CE7FB4-B700-2006-13BB-E027D42F00C8}"/>
              </a:ext>
            </a:extLst>
          </p:cNvPr>
          <p:cNvSpPr>
            <a:spLocks noGrp="1"/>
          </p:cNvSpPr>
          <p:nvPr>
            <p:ph type="title" idx="4294967295"/>
          </p:nvPr>
        </p:nvSpPr>
        <p:spPr>
          <a:xfrm>
            <a:off x="1174511" y="58368"/>
            <a:ext cx="9335729" cy="697155"/>
          </a:xfrm>
        </p:spPr>
        <p:txBody>
          <a:bodyPr/>
          <a:lstStyle/>
          <a:p>
            <a:pPr>
              <a:defRPr/>
            </a:pPr>
            <a:r>
              <a:rPr lang="en-US" sz="3200" b="1" dirty="0">
                <a:solidFill>
                  <a:srgbClr val="800000"/>
                </a:solidFill>
                <a:effectLst/>
              </a:rPr>
              <a:t>European Union is the Major Destination</a:t>
            </a:r>
          </a:p>
        </p:txBody>
      </p:sp>
      <p:pic>
        <p:nvPicPr>
          <p:cNvPr id="24579" name="Picture 13">
            <a:extLst>
              <a:ext uri="{FF2B5EF4-FFF2-40B4-BE49-F238E27FC236}">
                <a16:creationId xmlns:a16="http://schemas.microsoft.com/office/drawing/2014/main" id="{5A4C1D24-D321-532B-DE2D-88312A01362D}"/>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82313" y="30163"/>
            <a:ext cx="12827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4">
            <a:extLst>
              <a:ext uri="{FF2B5EF4-FFF2-40B4-BE49-F238E27FC236}">
                <a16:creationId xmlns:a16="http://schemas.microsoft.com/office/drawing/2014/main" id="{F714520D-287D-1968-7896-8D779C2DF376}"/>
              </a:ext>
            </a:extLst>
          </p:cNvPr>
          <p:cNvSpPr txBox="1">
            <a:spLocks noChangeArrowheads="1"/>
          </p:cNvSpPr>
          <p:nvPr/>
        </p:nvSpPr>
        <p:spPr bwMode="auto">
          <a:xfrm>
            <a:off x="796925" y="1052513"/>
            <a:ext cx="110045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sto MT" panose="02040603050505030304" pitchFamily="18" charset="0"/>
              </a:defRPr>
            </a:lvl1pPr>
            <a:lvl2pPr marL="742950" indent="-285750">
              <a:defRPr>
                <a:solidFill>
                  <a:schemeClr val="tx1"/>
                </a:solidFill>
                <a:latin typeface="Calisto MT" panose="02040603050505030304" pitchFamily="18" charset="0"/>
              </a:defRPr>
            </a:lvl2pPr>
            <a:lvl3pPr marL="1143000" indent="-228600">
              <a:defRPr>
                <a:solidFill>
                  <a:schemeClr val="tx1"/>
                </a:solidFill>
                <a:latin typeface="Calisto MT" panose="02040603050505030304" pitchFamily="18" charset="0"/>
              </a:defRPr>
            </a:lvl3pPr>
            <a:lvl4pPr marL="1600200" indent="-228600">
              <a:defRPr>
                <a:solidFill>
                  <a:schemeClr val="tx1"/>
                </a:solidFill>
                <a:latin typeface="Calisto MT" panose="02040603050505030304" pitchFamily="18" charset="0"/>
              </a:defRPr>
            </a:lvl4pPr>
            <a:lvl5pPr marL="2057400" indent="-228600">
              <a:defRPr>
                <a:solidFill>
                  <a:schemeClr val="tx1"/>
                </a:solidFill>
                <a:latin typeface="Calisto MT" panose="02040603050505030304" pitchFamily="18" charset="0"/>
              </a:defRPr>
            </a:lvl5pPr>
            <a:lvl6pPr marL="2514600" indent="-228600" defTabSz="457200" eaLnBrk="0" fontAlgn="base" hangingPunct="0">
              <a:spcBef>
                <a:spcPct val="0"/>
              </a:spcBef>
              <a:spcAft>
                <a:spcPct val="0"/>
              </a:spcAft>
              <a:defRPr>
                <a:solidFill>
                  <a:schemeClr val="tx1"/>
                </a:solidFill>
                <a:latin typeface="Calisto MT" panose="02040603050505030304" pitchFamily="18" charset="0"/>
              </a:defRPr>
            </a:lvl6pPr>
            <a:lvl7pPr marL="2971800" indent="-228600" defTabSz="457200" eaLnBrk="0" fontAlgn="base" hangingPunct="0">
              <a:spcBef>
                <a:spcPct val="0"/>
              </a:spcBef>
              <a:spcAft>
                <a:spcPct val="0"/>
              </a:spcAft>
              <a:defRPr>
                <a:solidFill>
                  <a:schemeClr val="tx1"/>
                </a:solidFill>
                <a:latin typeface="Calisto MT" panose="02040603050505030304" pitchFamily="18" charset="0"/>
              </a:defRPr>
            </a:lvl7pPr>
            <a:lvl8pPr marL="3429000" indent="-228600" defTabSz="457200" eaLnBrk="0" fontAlgn="base" hangingPunct="0">
              <a:spcBef>
                <a:spcPct val="0"/>
              </a:spcBef>
              <a:spcAft>
                <a:spcPct val="0"/>
              </a:spcAft>
              <a:defRPr>
                <a:solidFill>
                  <a:schemeClr val="tx1"/>
                </a:solidFill>
                <a:latin typeface="Calisto MT" panose="02040603050505030304" pitchFamily="18" charset="0"/>
              </a:defRPr>
            </a:lvl8pPr>
            <a:lvl9pPr marL="3886200" indent="-228600" defTabSz="457200" eaLnBrk="0" fontAlgn="base" hangingPunct="0">
              <a:spcBef>
                <a:spcPct val="0"/>
              </a:spcBef>
              <a:spcAft>
                <a:spcPct val="0"/>
              </a:spcAft>
              <a:defRPr>
                <a:solidFill>
                  <a:schemeClr val="tx1"/>
                </a:solidFill>
                <a:latin typeface="Calisto MT" panose="02040603050505030304" pitchFamily="18" charset="0"/>
              </a:defRPr>
            </a:lvl9pPr>
          </a:lstStyle>
          <a:p>
            <a:pPr algn="just">
              <a:buFont typeface="Arial" panose="020B0604020202020204" pitchFamily="34" charset="0"/>
              <a:buChar char="•"/>
            </a:pPr>
            <a:r>
              <a:rPr lang="en-US" altLang="en-US" sz="2400" dirty="0">
                <a:solidFill>
                  <a:srgbClr val="0070C0"/>
                </a:solidFill>
                <a:latin typeface="Times New Roman" panose="02020603050405020304" pitchFamily="18" charset="0"/>
                <a:cs typeface="Times New Roman" panose="02020603050405020304" pitchFamily="18" charset="0"/>
              </a:rPr>
              <a:t>European Union is the major destination for India’s coffee exports with the share of about 54% of India’s total coffee exports. </a:t>
            </a:r>
          </a:p>
          <a:p>
            <a:pPr algn="just">
              <a:buFont typeface="Arial" panose="020B0604020202020204" pitchFamily="34" charset="0"/>
              <a:buChar char="•"/>
            </a:pPr>
            <a:endParaRPr lang="en-US" altLang="en-US" sz="2400" dirty="0">
              <a:solidFill>
                <a:srgbClr val="0070C0"/>
              </a:solidFill>
              <a:latin typeface="Times New Roman" panose="02020603050405020304" pitchFamily="18" charset="0"/>
            </a:endParaRPr>
          </a:p>
          <a:p>
            <a:pPr algn="just">
              <a:buFont typeface="Arial" panose="020B0604020202020204" pitchFamily="34" charset="0"/>
              <a:buChar char="•"/>
            </a:pPr>
            <a:r>
              <a:rPr lang="en-US" altLang="en-US" sz="2400" dirty="0">
                <a:solidFill>
                  <a:srgbClr val="0070C0"/>
                </a:solidFill>
                <a:latin typeface="Times New Roman" panose="02020603050405020304" pitchFamily="18" charset="0"/>
                <a:cs typeface="Times New Roman" panose="02020603050405020304" pitchFamily="18" charset="0"/>
              </a:rPr>
              <a:t>European Union accounts for about 70% India’s green coffee exports, about 18% of soluble coffee exports and 22% of Roast and Ground coffee exports. </a:t>
            </a:r>
          </a:p>
          <a:p>
            <a:pPr algn="just">
              <a:buFont typeface="Arial" panose="020B0604020202020204" pitchFamily="34" charset="0"/>
              <a:buChar char="•"/>
            </a:pPr>
            <a:endParaRPr lang="en-US" altLang="en-US" sz="2400" dirty="0">
              <a:solidFill>
                <a:srgbClr val="0070C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1D37CDD-09DF-2576-323F-372C35493B8E}"/>
              </a:ext>
            </a:extLst>
          </p:cNvPr>
          <p:cNvSpPr txBox="1"/>
          <p:nvPr/>
        </p:nvSpPr>
        <p:spPr>
          <a:xfrm>
            <a:off x="1379621" y="6368716"/>
            <a:ext cx="2566737" cy="369332"/>
          </a:xfrm>
          <a:prstGeom prst="rect">
            <a:avLst/>
          </a:prstGeom>
          <a:noFill/>
        </p:spPr>
        <p:txBody>
          <a:bodyPr wrap="square" rtlCol="0">
            <a:spAutoFit/>
          </a:bodyPr>
          <a:lstStyle/>
          <a:p>
            <a:r>
              <a:rPr lang="en-US" dirty="0"/>
              <a:t>Source: Coffee Board</a:t>
            </a:r>
            <a:endParaRPr lang="en-I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897DF-965D-69C8-9A4D-05B14E04F380}"/>
            </a:ext>
          </a:extLst>
        </p:cNvPr>
        <p:cNvGrpSpPr/>
        <p:nvPr/>
      </p:nvGrpSpPr>
      <p:grpSpPr>
        <a:xfrm>
          <a:off x="0" y="0"/>
          <a:ext cx="0" cy="0"/>
          <a:chOff x="0" y="0"/>
          <a:chExt cx="0" cy="0"/>
        </a:xfrm>
      </p:grpSpPr>
      <p:pic>
        <p:nvPicPr>
          <p:cNvPr id="6" name="Graphic 1">
            <a:extLst>
              <a:ext uri="{FF2B5EF4-FFF2-40B4-BE49-F238E27FC236}">
                <a16:creationId xmlns:a16="http://schemas.microsoft.com/office/drawing/2014/main" id="{3B3AEB57-28E0-21DC-493E-EFE3CB7776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5642" y="304800"/>
            <a:ext cx="10988842" cy="6553200"/>
          </a:xfrm>
          <a:prstGeom prst="rect">
            <a:avLst/>
          </a:prstGeom>
        </p:spPr>
      </p:pic>
    </p:spTree>
    <p:extLst>
      <p:ext uri="{BB962C8B-B14F-4D97-AF65-F5344CB8AC3E}">
        <p14:creationId xmlns:p14="http://schemas.microsoft.com/office/powerpoint/2010/main" val="6840595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8944" y="28225"/>
            <a:ext cx="10137775" cy="530225"/>
          </a:xfrm>
          <a:prstGeom prst="rect">
            <a:avLst/>
          </a:prstGeom>
        </p:spPr>
        <p:txBody>
          <a:bodyPr lIns="92070" tIns="46035" rIns="92070" bIns="46035">
            <a:spAutoFit/>
          </a:bodyPr>
          <a:lstStyle/>
          <a:p>
            <a:pPr algn="ctr">
              <a:defRPr/>
            </a:pPr>
            <a:r>
              <a:rPr lang="en-US" sz="2800" dirty="0">
                <a:solidFill>
                  <a:srgbClr val="C00000"/>
                </a:solidFill>
                <a:latin typeface="Calisto MT" panose="02040603050505030304" pitchFamily="18" charset="0"/>
                <a:cs typeface="Arial" pitchFamily="34" charset="0"/>
              </a:rPr>
              <a:t>European Union Deforestation Regulation(EUDR)-An Overview </a:t>
            </a:r>
          </a:p>
        </p:txBody>
      </p:sp>
      <p:sp>
        <p:nvSpPr>
          <p:cNvPr id="11267" name="TextBox 3"/>
          <p:cNvSpPr txBox="1">
            <a:spLocks noChangeArrowheads="1"/>
          </p:cNvSpPr>
          <p:nvPr/>
        </p:nvSpPr>
        <p:spPr bwMode="auto">
          <a:xfrm>
            <a:off x="172038" y="691185"/>
            <a:ext cx="11154723" cy="3354765"/>
          </a:xfrm>
          <a:prstGeom prst="rect">
            <a:avLst/>
          </a:prstGeom>
          <a:noFill/>
          <a:ln>
            <a:noFill/>
          </a:ln>
        </p:spPr>
        <p:txBody>
          <a:bodyPr wrap="square">
            <a:spAutoFit/>
          </a:bodyPr>
          <a:lstStyle>
            <a:lvl1pPr marL="285750" indent="-28575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just">
              <a:buFont typeface="Wingdings" panose="05000000000000000000" pitchFamily="2" charset="2"/>
              <a:buChar char="§"/>
              <a:defRPr/>
            </a:pPr>
            <a:r>
              <a:rPr lang="en-US" altLang="en-US" sz="2000" dirty="0">
                <a:latin typeface="Calisto MT" panose="02040603050505030304" pitchFamily="18" charset="0"/>
              </a:rPr>
              <a:t>Prevents products (</a:t>
            </a:r>
            <a:r>
              <a:rPr lang="en-US" sz="2000" b="0" i="0" dirty="0">
                <a:solidFill>
                  <a:srgbClr val="333333"/>
                </a:solidFill>
                <a:effectLst/>
                <a:highlight>
                  <a:srgbClr val="FFFFFF"/>
                </a:highlight>
                <a:latin typeface="Calisto MT" panose="02040603050505030304" pitchFamily="18" charset="0"/>
              </a:rPr>
              <a:t>cocoa, </a:t>
            </a:r>
            <a:r>
              <a:rPr lang="en-US" sz="2000" i="0" dirty="0">
                <a:solidFill>
                  <a:schemeClr val="accent6"/>
                </a:solidFill>
                <a:effectLst/>
                <a:highlight>
                  <a:srgbClr val="FFFFFF"/>
                </a:highlight>
                <a:latin typeface="Calisto MT" panose="02040603050505030304" pitchFamily="18" charset="0"/>
              </a:rPr>
              <a:t>coffee</a:t>
            </a:r>
            <a:r>
              <a:rPr lang="en-US" sz="2000" b="0" i="0" dirty="0">
                <a:solidFill>
                  <a:srgbClr val="333333"/>
                </a:solidFill>
                <a:effectLst/>
                <a:highlight>
                  <a:srgbClr val="FFFFFF"/>
                </a:highlight>
                <a:latin typeface="Calisto MT" panose="02040603050505030304" pitchFamily="18" charset="0"/>
              </a:rPr>
              <a:t>, soy, wood, palm oil, rubber, and cattle)</a:t>
            </a:r>
            <a:r>
              <a:rPr lang="en-US" altLang="en-US" sz="2000" dirty="0">
                <a:latin typeface="Calisto MT" panose="02040603050505030304" pitchFamily="18" charset="0"/>
              </a:rPr>
              <a:t> linked to deforestation from entering the EU market</a:t>
            </a:r>
          </a:p>
          <a:p>
            <a:pPr algn="just">
              <a:buFont typeface="Wingdings" panose="05000000000000000000" pitchFamily="2" charset="2"/>
              <a:buChar char="§"/>
              <a:defRPr/>
            </a:pPr>
            <a:endParaRPr lang="en-US" altLang="en-US" sz="2000" dirty="0">
              <a:latin typeface="Calisto MT" panose="02040603050505030304" pitchFamily="18" charset="0"/>
            </a:endParaRPr>
          </a:p>
          <a:p>
            <a:pPr algn="just">
              <a:buFont typeface="Wingdings" panose="05000000000000000000" pitchFamily="2" charset="2"/>
              <a:buChar char="§"/>
              <a:defRPr/>
            </a:pPr>
            <a:r>
              <a:rPr lang="en-US" sz="2000" dirty="0">
                <a:solidFill>
                  <a:srgbClr val="333333"/>
                </a:solidFill>
                <a:highlight>
                  <a:srgbClr val="FFFFFF"/>
                </a:highlight>
                <a:latin typeface="Calisto MT" panose="02040603050505030304" pitchFamily="18" charset="0"/>
              </a:rPr>
              <a:t>As per the</a:t>
            </a:r>
            <a:r>
              <a:rPr lang="en-US" sz="2000" i="0" dirty="0">
                <a:solidFill>
                  <a:srgbClr val="333333"/>
                </a:solidFill>
                <a:effectLst/>
                <a:highlight>
                  <a:srgbClr val="FFFFFF"/>
                </a:highlight>
                <a:latin typeface="Calisto MT" panose="02040603050505030304" pitchFamily="18" charset="0"/>
              </a:rPr>
              <a:t> EUDR Regulation any company in EU importing coffee has </a:t>
            </a:r>
            <a:r>
              <a:rPr lang="en-US" sz="2000" i="0" dirty="0">
                <a:solidFill>
                  <a:schemeClr val="accent6"/>
                </a:solidFill>
                <a:effectLst/>
                <a:highlight>
                  <a:srgbClr val="FFFFFF"/>
                </a:highlight>
                <a:latin typeface="Calisto MT" panose="02040603050505030304" pitchFamily="18" charset="0"/>
              </a:rPr>
              <a:t>to prove </a:t>
            </a:r>
            <a:r>
              <a:rPr lang="en-US" sz="2000" dirty="0">
                <a:solidFill>
                  <a:schemeClr val="accent6"/>
                </a:solidFill>
                <a:highlight>
                  <a:srgbClr val="FFFFFF"/>
                </a:highlight>
                <a:latin typeface="Calisto MT" panose="02040603050505030304" pitchFamily="18" charset="0"/>
              </a:rPr>
              <a:t>coffee has been sourced</a:t>
            </a:r>
            <a:r>
              <a:rPr lang="en-US" sz="2000" i="0" dirty="0">
                <a:solidFill>
                  <a:schemeClr val="accent6"/>
                </a:solidFill>
                <a:effectLst/>
                <a:highlight>
                  <a:srgbClr val="FFFFFF"/>
                </a:highlight>
                <a:latin typeface="Calisto MT" panose="02040603050505030304" pitchFamily="18" charset="0"/>
              </a:rPr>
              <a:t> from deforestation-free areas</a:t>
            </a:r>
            <a:r>
              <a:rPr lang="en-US" sz="2000" i="0" dirty="0">
                <a:solidFill>
                  <a:srgbClr val="333333"/>
                </a:solidFill>
                <a:effectLst/>
                <a:highlight>
                  <a:srgbClr val="FFFFFF"/>
                </a:highlight>
                <a:latin typeface="Calisto MT" panose="02040603050505030304" pitchFamily="18" charset="0"/>
              </a:rPr>
              <a:t>. </a:t>
            </a:r>
          </a:p>
          <a:p>
            <a:pPr algn="just">
              <a:buFont typeface="Wingdings" panose="05000000000000000000" pitchFamily="2" charset="2"/>
              <a:buChar char="§"/>
              <a:defRPr/>
            </a:pPr>
            <a:endParaRPr lang="en-US" altLang="en-US" sz="2000" b="1" dirty="0">
              <a:solidFill>
                <a:srgbClr val="333333"/>
              </a:solidFill>
              <a:highlight>
                <a:srgbClr val="FFFFFF"/>
              </a:highlight>
              <a:latin typeface="Calisto MT" panose="02040603050505030304" pitchFamily="18" charset="0"/>
            </a:endParaRPr>
          </a:p>
          <a:p>
            <a:pPr algn="just">
              <a:buFont typeface="Wingdings" panose="05000000000000000000" pitchFamily="2" charset="2"/>
              <a:buChar char="§"/>
              <a:defRPr/>
            </a:pPr>
            <a:r>
              <a:rPr lang="en-US" altLang="en-US" sz="2000" dirty="0">
                <a:solidFill>
                  <a:srgbClr val="333333"/>
                </a:solidFill>
                <a:highlight>
                  <a:srgbClr val="FFFFFF"/>
                </a:highlight>
                <a:latin typeface="Calisto MT" panose="02040603050505030304" pitchFamily="18" charset="0"/>
              </a:rPr>
              <a:t>Coffee HS lines covered under EUDR </a:t>
            </a:r>
          </a:p>
          <a:p>
            <a:pPr algn="just">
              <a:buFont typeface="Wingdings" panose="05000000000000000000" pitchFamily="2" charset="2"/>
              <a:buChar char="§"/>
              <a:defRPr/>
            </a:pPr>
            <a:endParaRPr lang="en-US" altLang="en-US" b="1" dirty="0">
              <a:solidFill>
                <a:srgbClr val="333333"/>
              </a:solidFill>
              <a:highlight>
                <a:srgbClr val="FFFFFF"/>
              </a:highlight>
              <a:latin typeface="Open Sans" panose="020B0606030504020204" pitchFamily="34" charset="0"/>
            </a:endParaRPr>
          </a:p>
          <a:p>
            <a:pPr marL="633413" indent="-633413" algn="just">
              <a:defRPr/>
            </a:pPr>
            <a:r>
              <a:rPr lang="en-US" altLang="en-US" dirty="0">
                <a:latin typeface="Calisto MT" panose="02040603050505030304" pitchFamily="18" charset="0"/>
              </a:rPr>
              <a:t>       Chapter -</a:t>
            </a:r>
            <a:r>
              <a:rPr lang="en-US" dirty="0"/>
              <a:t>0901 Coffee, whether or not roasted or decaffeinated; coffee husks and skins; coffee substitutes containing coffee in   any proportion</a:t>
            </a:r>
            <a:endParaRPr lang="en-US" altLang="en-US" dirty="0">
              <a:latin typeface="Calisto MT" panose="02040603050505030304" pitchFamily="18" charset="0"/>
            </a:endParaRPr>
          </a:p>
          <a:p>
            <a:pPr algn="just">
              <a:buFont typeface="Wingdings" panose="05000000000000000000" pitchFamily="2" charset="2"/>
              <a:buChar char="§"/>
              <a:defRPr/>
            </a:pPr>
            <a:endParaRPr lang="en-US" altLang="en-US" dirty="0">
              <a:latin typeface="Calisto MT" panose="02040603050505030304" pitchFamily="18" charset="0"/>
            </a:endParaRPr>
          </a:p>
        </p:txBody>
      </p:sp>
      <p:graphicFrame>
        <p:nvGraphicFramePr>
          <p:cNvPr id="2" name="Table 1">
            <a:extLst>
              <a:ext uri="{FF2B5EF4-FFF2-40B4-BE49-F238E27FC236}">
                <a16:creationId xmlns:a16="http://schemas.microsoft.com/office/drawing/2014/main" id="{94B406D2-A318-98A4-3985-96BA0663146E}"/>
              </a:ext>
            </a:extLst>
          </p:cNvPr>
          <p:cNvGraphicFramePr>
            <a:graphicFrameLocks noGrp="1"/>
          </p:cNvGraphicFramePr>
          <p:nvPr/>
        </p:nvGraphicFramePr>
        <p:xfrm>
          <a:off x="2140562" y="4178684"/>
          <a:ext cx="7780677" cy="2089442"/>
        </p:xfrm>
        <a:graphic>
          <a:graphicData uri="http://schemas.openxmlformats.org/drawingml/2006/table">
            <a:tbl>
              <a:tblPr firstRow="1" firstCol="1" bandRow="1">
                <a:tableStyleId>{5940675A-B579-460E-94D1-54222C63F5DA}</a:tableStyleId>
              </a:tblPr>
              <a:tblGrid>
                <a:gridCol w="772160">
                  <a:extLst>
                    <a:ext uri="{9D8B030D-6E8A-4147-A177-3AD203B41FA5}">
                      <a16:colId xmlns:a16="http://schemas.microsoft.com/office/drawing/2014/main" val="1014611095"/>
                    </a:ext>
                  </a:extLst>
                </a:gridCol>
                <a:gridCol w="2318846">
                  <a:extLst>
                    <a:ext uri="{9D8B030D-6E8A-4147-A177-3AD203B41FA5}">
                      <a16:colId xmlns:a16="http://schemas.microsoft.com/office/drawing/2014/main" val="1287823750"/>
                    </a:ext>
                  </a:extLst>
                </a:gridCol>
                <a:gridCol w="4689671">
                  <a:extLst>
                    <a:ext uri="{9D8B030D-6E8A-4147-A177-3AD203B41FA5}">
                      <a16:colId xmlns:a16="http://schemas.microsoft.com/office/drawing/2014/main" val="4022811042"/>
                    </a:ext>
                  </a:extLst>
                </a:gridCol>
              </a:tblGrid>
              <a:tr h="269821">
                <a:tc>
                  <a:txBody>
                    <a:bodyPr/>
                    <a:lstStyle/>
                    <a:p>
                      <a:pPr algn="just">
                        <a:lnSpc>
                          <a:spcPct val="107000"/>
                        </a:lnSpc>
                        <a:spcAft>
                          <a:spcPts val="800"/>
                        </a:spcAft>
                      </a:pPr>
                      <a:r>
                        <a:rPr lang="en-IN" sz="1600" dirty="0">
                          <a:effectLst/>
                          <a:latin typeface="Calisto MT" panose="02040603050505030304" pitchFamily="18" charset="0"/>
                        </a:rPr>
                        <a:t>Chapter</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HS Code at six digits level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Description</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6475549"/>
                  </a:ext>
                </a:extLst>
              </a:tr>
              <a:tr h="269821">
                <a:tc>
                  <a:txBody>
                    <a:bodyPr/>
                    <a:lstStyle/>
                    <a:p>
                      <a:pPr algn="ctr">
                        <a:lnSpc>
                          <a:spcPct val="107000"/>
                        </a:lnSpc>
                        <a:spcAft>
                          <a:spcPts val="800"/>
                        </a:spcAft>
                      </a:pPr>
                      <a:r>
                        <a:rPr lang="en-IN" sz="1600">
                          <a:effectLst/>
                          <a:latin typeface="Calisto MT" panose="02040603050505030304" pitchFamily="18" charset="0"/>
                        </a:rPr>
                        <a:t>09</a:t>
                      </a:r>
                      <a:endParaRPr lang="en-IN" sz="16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090111</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Coffee (excl. roasted and decaffeinated)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47894531"/>
                  </a:ext>
                </a:extLst>
              </a:tr>
              <a:tr h="269821">
                <a:tc>
                  <a:txBody>
                    <a:bodyPr/>
                    <a:lstStyle/>
                    <a:p>
                      <a:pPr algn="ctr">
                        <a:lnSpc>
                          <a:spcPct val="107000"/>
                        </a:lnSpc>
                        <a:spcAft>
                          <a:spcPts val="800"/>
                        </a:spcAft>
                      </a:pPr>
                      <a:r>
                        <a:rPr lang="en-IN" sz="1600">
                          <a:effectLst/>
                          <a:latin typeface="Calisto MT" panose="02040603050505030304" pitchFamily="18" charset="0"/>
                        </a:rPr>
                        <a:t>09</a:t>
                      </a:r>
                      <a:endParaRPr lang="en-IN" sz="16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a:effectLst/>
                          <a:latin typeface="Calisto MT" panose="02040603050505030304" pitchFamily="18" charset="0"/>
                        </a:rPr>
                        <a:t>090112</a:t>
                      </a:r>
                      <a:endParaRPr lang="en-IN" sz="16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Decaffeinated coffee (excl. roasted)</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5389378"/>
                  </a:ext>
                </a:extLst>
              </a:tr>
              <a:tr h="269821">
                <a:tc>
                  <a:txBody>
                    <a:bodyPr/>
                    <a:lstStyle/>
                    <a:p>
                      <a:pPr algn="ctr">
                        <a:lnSpc>
                          <a:spcPct val="107000"/>
                        </a:lnSpc>
                        <a:spcAft>
                          <a:spcPts val="800"/>
                        </a:spcAft>
                      </a:pPr>
                      <a:r>
                        <a:rPr lang="en-IN" sz="1600">
                          <a:effectLst/>
                          <a:latin typeface="Calisto MT" panose="02040603050505030304" pitchFamily="18" charset="0"/>
                        </a:rPr>
                        <a:t>09</a:t>
                      </a:r>
                      <a:endParaRPr lang="en-IN" sz="16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a:effectLst/>
                          <a:latin typeface="Calisto MT" panose="02040603050505030304" pitchFamily="18" charset="0"/>
                        </a:rPr>
                        <a:t>090121</a:t>
                      </a:r>
                      <a:endParaRPr lang="en-IN" sz="16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Roasted coffee (excl. decaffeinated) </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2579248"/>
                  </a:ext>
                </a:extLst>
              </a:tr>
              <a:tr h="269821">
                <a:tc>
                  <a:txBody>
                    <a:bodyPr/>
                    <a:lstStyle/>
                    <a:p>
                      <a:pPr algn="ctr">
                        <a:lnSpc>
                          <a:spcPct val="107000"/>
                        </a:lnSpc>
                        <a:spcAft>
                          <a:spcPts val="800"/>
                        </a:spcAft>
                      </a:pPr>
                      <a:r>
                        <a:rPr lang="en-IN" sz="1600">
                          <a:effectLst/>
                          <a:latin typeface="Calisto MT" panose="02040603050505030304" pitchFamily="18" charset="0"/>
                        </a:rPr>
                        <a:t>09</a:t>
                      </a:r>
                      <a:endParaRPr lang="en-IN" sz="160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090122</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Roasted, decaffeinated coffee </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45575183"/>
                  </a:ext>
                </a:extLst>
              </a:tr>
              <a:tr h="400571">
                <a:tc>
                  <a:txBody>
                    <a:bodyPr/>
                    <a:lstStyle/>
                    <a:p>
                      <a:pPr algn="ctr">
                        <a:lnSpc>
                          <a:spcPct val="107000"/>
                        </a:lnSpc>
                        <a:spcAft>
                          <a:spcPts val="800"/>
                        </a:spcAft>
                      </a:pPr>
                      <a:r>
                        <a:rPr lang="en-IN" sz="1600" dirty="0">
                          <a:effectLst/>
                          <a:latin typeface="Calisto MT" panose="02040603050505030304" pitchFamily="18" charset="0"/>
                        </a:rPr>
                        <a:t>09</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090190</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600" dirty="0">
                          <a:effectLst/>
                          <a:latin typeface="Calisto MT" panose="02040603050505030304" pitchFamily="18" charset="0"/>
                        </a:rPr>
                        <a:t>Coffee husks and skins; coffee substitutes containing coffee in any proportion </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7140473"/>
                  </a:ext>
                </a:extLst>
              </a:tr>
            </a:tbl>
          </a:graphicData>
        </a:graphic>
      </p:graphicFrame>
    </p:spTree>
    <p:extLst>
      <p:ext uri="{BB962C8B-B14F-4D97-AF65-F5344CB8AC3E}">
        <p14:creationId xmlns:p14="http://schemas.microsoft.com/office/powerpoint/2010/main" val="2582824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8944" y="28225"/>
            <a:ext cx="10137775" cy="530225"/>
          </a:xfrm>
          <a:prstGeom prst="rect">
            <a:avLst/>
          </a:prstGeom>
        </p:spPr>
        <p:txBody>
          <a:bodyPr lIns="92070" tIns="46035" rIns="92070" bIns="46035">
            <a:spAutoFit/>
          </a:bodyPr>
          <a:lstStyle/>
          <a:p>
            <a:pPr algn="ctr">
              <a:defRPr/>
            </a:pPr>
            <a:r>
              <a:rPr lang="en-US" sz="2800" dirty="0">
                <a:solidFill>
                  <a:srgbClr val="C00000"/>
                </a:solidFill>
                <a:latin typeface="Calisto MT" pitchFamily="18" charset="0"/>
                <a:ea typeface="Times New Roman" pitchFamily="18" charset="0"/>
                <a:cs typeface="Arial" pitchFamily="34" charset="0"/>
              </a:rPr>
              <a:t>European Union Deforestation Regulation</a:t>
            </a:r>
            <a:endParaRPr lang="en-US" sz="2800" dirty="0">
              <a:solidFill>
                <a:srgbClr val="C00000"/>
              </a:solidFill>
              <a:latin typeface="Calisto MT" pitchFamily="18" charset="0"/>
              <a:cs typeface="Arial" pitchFamily="34" charset="0"/>
            </a:endParaRPr>
          </a:p>
        </p:txBody>
      </p:sp>
      <p:sp>
        <p:nvSpPr>
          <p:cNvPr id="11267" name="TextBox 3"/>
          <p:cNvSpPr txBox="1">
            <a:spLocks noChangeArrowheads="1"/>
          </p:cNvSpPr>
          <p:nvPr/>
        </p:nvSpPr>
        <p:spPr bwMode="auto">
          <a:xfrm>
            <a:off x="0" y="558450"/>
            <a:ext cx="11936413" cy="6247864"/>
          </a:xfrm>
          <a:prstGeom prst="rect">
            <a:avLst/>
          </a:prstGeom>
          <a:noFill/>
          <a:ln>
            <a:noFill/>
          </a:ln>
        </p:spPr>
        <p:txBody>
          <a:bodyPr>
            <a:spAutoFit/>
          </a:bodyPr>
          <a:lstStyle>
            <a:lvl1pPr marL="285750" indent="-285750">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marL="0" indent="0" algn="just">
              <a:defRPr/>
            </a:pPr>
            <a:r>
              <a:rPr lang="en-US" altLang="en-US" sz="2000" b="1" i="1" dirty="0">
                <a:latin typeface="Calisto MT" panose="02040603050505030304" pitchFamily="18" charset="0"/>
              </a:rPr>
              <a:t>EUDR Timeline</a:t>
            </a:r>
          </a:p>
          <a:p>
            <a:pPr marL="0" indent="0" algn="just">
              <a:defRPr/>
            </a:pPr>
            <a:endParaRPr lang="en-US" altLang="en-US" sz="2000" dirty="0">
              <a:latin typeface="Calisto MT" panose="02040603050505030304" pitchFamily="18" charset="0"/>
            </a:endParaRPr>
          </a:p>
          <a:p>
            <a:pPr algn="just">
              <a:buFont typeface="Arial" panose="020B0604020202020204" pitchFamily="34" charset="0"/>
              <a:buChar char="•"/>
              <a:defRPr/>
            </a:pPr>
            <a:r>
              <a:rPr lang="en-US" altLang="en-US" sz="2000" dirty="0">
                <a:latin typeface="Calisto MT" panose="02040603050505030304" pitchFamily="18" charset="0"/>
              </a:rPr>
              <a:t>EUDR has been in force since 29</a:t>
            </a:r>
            <a:r>
              <a:rPr lang="en-US" altLang="en-US" sz="2000" baseline="30000" dirty="0">
                <a:latin typeface="Calisto MT" panose="02040603050505030304" pitchFamily="18" charset="0"/>
              </a:rPr>
              <a:t>th</a:t>
            </a:r>
            <a:r>
              <a:rPr lang="en-US" altLang="en-US" sz="2000" dirty="0">
                <a:latin typeface="Calisto MT" panose="02040603050505030304" pitchFamily="18" charset="0"/>
              </a:rPr>
              <a:t>  June 2023, mandates that specific commodities and products sold or exported </a:t>
            </a:r>
          </a:p>
          <a:p>
            <a:pPr marL="0" indent="0" algn="just">
              <a:defRPr/>
            </a:pPr>
            <a:endParaRPr lang="en-US" altLang="en-US" sz="2000" dirty="0">
              <a:latin typeface="Calisto MT" panose="02040603050505030304" pitchFamily="18" charset="0"/>
            </a:endParaRPr>
          </a:p>
          <a:p>
            <a:pPr algn="just">
              <a:buFont typeface="Arial" panose="020B0604020202020204" pitchFamily="34" charset="0"/>
              <a:buChar char="•"/>
              <a:defRPr/>
            </a:pPr>
            <a:r>
              <a:rPr lang="en-US" altLang="en-US" sz="2000" dirty="0">
                <a:latin typeface="Calisto MT" panose="02040603050505030304" pitchFamily="18" charset="0"/>
              </a:rPr>
              <a:t>The law intend to minimize the EU’s contribution to global deforestation or forest degradation (in case of only wood). </a:t>
            </a:r>
          </a:p>
          <a:p>
            <a:pPr algn="just">
              <a:buFont typeface="Arial" panose="020B0604020202020204" pitchFamily="34" charset="0"/>
              <a:buChar char="•"/>
              <a:defRPr/>
            </a:pPr>
            <a:endParaRPr lang="en-US" altLang="en-US" sz="2000" dirty="0">
              <a:latin typeface="Calisto MT" panose="02040603050505030304" pitchFamily="18" charset="0"/>
            </a:endParaRPr>
          </a:p>
          <a:p>
            <a:pPr algn="just">
              <a:buFont typeface="Arial" panose="020B0604020202020204" pitchFamily="34" charset="0"/>
              <a:buChar char="•"/>
              <a:defRPr/>
            </a:pPr>
            <a:r>
              <a:rPr lang="en-US" altLang="en-US" sz="2000" dirty="0">
                <a:latin typeface="Calisto MT" panose="02040603050505030304" pitchFamily="18" charset="0"/>
              </a:rPr>
              <a:t> EUDR requires European companies to prove that coffee traded by them were not produced on the land that was deforested after 31 December 2020. </a:t>
            </a:r>
          </a:p>
          <a:p>
            <a:pPr algn="just">
              <a:buFont typeface="Arial" panose="020B0604020202020204" pitchFamily="34" charset="0"/>
              <a:buChar char="•"/>
              <a:defRPr/>
            </a:pPr>
            <a:endParaRPr lang="en-US" altLang="en-US" sz="2000" dirty="0">
              <a:latin typeface="Calisto MT" panose="02040603050505030304" pitchFamily="18" charset="0"/>
            </a:endParaRPr>
          </a:p>
          <a:p>
            <a:pPr algn="just">
              <a:buFont typeface="Arial" panose="020B0604020202020204" pitchFamily="34" charset="0"/>
              <a:buChar char="•"/>
              <a:defRPr/>
            </a:pPr>
            <a:r>
              <a:rPr lang="en-US" altLang="en-US" sz="2000" dirty="0">
                <a:latin typeface="Calisto MT" panose="02040603050505030304" pitchFamily="18" charset="0"/>
              </a:rPr>
              <a:t> New time line-effective from 30</a:t>
            </a:r>
            <a:r>
              <a:rPr lang="en-US" altLang="en-US" sz="2000" baseline="30000" dirty="0">
                <a:latin typeface="Calisto MT" panose="02040603050505030304" pitchFamily="18" charset="0"/>
              </a:rPr>
              <a:t>th</a:t>
            </a:r>
            <a:r>
              <a:rPr lang="en-US" altLang="en-US" sz="2000" dirty="0">
                <a:latin typeface="Calisto MT" panose="02040603050505030304" pitchFamily="18" charset="0"/>
              </a:rPr>
              <a:t> December 2025 (30</a:t>
            </a:r>
            <a:r>
              <a:rPr lang="en-US" altLang="en-US" sz="2000" baseline="30000" dirty="0">
                <a:latin typeface="Calisto MT" panose="02040603050505030304" pitchFamily="18" charset="0"/>
              </a:rPr>
              <a:t>th</a:t>
            </a:r>
            <a:r>
              <a:rPr lang="en-US" altLang="en-US" sz="2000" dirty="0">
                <a:latin typeface="Calisto MT" panose="02040603050505030304" pitchFamily="18" charset="0"/>
              </a:rPr>
              <a:t> June 2026 for small operators)</a:t>
            </a:r>
          </a:p>
          <a:p>
            <a:pPr algn="just">
              <a:buFont typeface="Arial" panose="020B0604020202020204" pitchFamily="34" charset="0"/>
              <a:buChar char="•"/>
              <a:defRPr/>
            </a:pPr>
            <a:endParaRPr lang="en-US" altLang="en-US" sz="2000" dirty="0">
              <a:latin typeface="Calisto MT" panose="02040603050505030304" pitchFamily="18" charset="0"/>
            </a:endParaRPr>
          </a:p>
          <a:p>
            <a:pPr algn="just">
              <a:buFont typeface="Arial" panose="020B0604020202020204" pitchFamily="34" charset="0"/>
              <a:buChar char="•"/>
              <a:defRPr/>
            </a:pPr>
            <a:r>
              <a:rPr lang="en-US" altLang="en-US" sz="2000" i="1" dirty="0">
                <a:latin typeface="Calisto MT" panose="02040603050505030304" pitchFamily="18" charset="0"/>
              </a:rPr>
              <a:t>EUDR Main Requirement</a:t>
            </a:r>
            <a:r>
              <a:rPr lang="en-US" altLang="en-US" sz="2000" dirty="0">
                <a:latin typeface="Calisto MT" panose="02040603050505030304" pitchFamily="18" charset="0"/>
              </a:rPr>
              <a:t>: </a:t>
            </a:r>
            <a:r>
              <a:rPr lang="en-US" altLang="en-US" sz="2000" dirty="0">
                <a:solidFill>
                  <a:schemeClr val="accent6"/>
                </a:solidFill>
                <a:latin typeface="Calisto MT" panose="02040603050505030304" pitchFamily="18" charset="0"/>
              </a:rPr>
              <a:t>Importers require to produce a due diligence statement proving their coffees are not contributing to the deforestation/forest degradation</a:t>
            </a:r>
            <a:r>
              <a:rPr lang="en-US" altLang="en-US" sz="2000" dirty="0">
                <a:latin typeface="Calisto MT" panose="02040603050505030304" pitchFamily="18" charset="0"/>
              </a:rPr>
              <a:t> and coffee produced in accordance with relevant legislations of the country. </a:t>
            </a:r>
          </a:p>
          <a:p>
            <a:pPr algn="just">
              <a:buFont typeface="Arial" panose="020B0604020202020204" pitchFamily="34" charset="0"/>
              <a:buChar char="•"/>
              <a:defRPr/>
            </a:pPr>
            <a:endParaRPr lang="en-US" altLang="en-US" sz="2000" dirty="0">
              <a:latin typeface="Calisto MT" panose="02040603050505030304" pitchFamily="18" charset="0"/>
            </a:endParaRPr>
          </a:p>
          <a:p>
            <a:pPr algn="just">
              <a:buFont typeface="Arial" panose="020B0604020202020204" pitchFamily="34" charset="0"/>
              <a:buChar char="•"/>
              <a:defRPr/>
            </a:pPr>
            <a:r>
              <a:rPr lang="en-US" altLang="en-US" sz="2000" dirty="0">
                <a:latin typeface="Calisto MT" panose="02040603050505030304" pitchFamily="18" charset="0"/>
              </a:rPr>
              <a:t>EUDR regulations mandates the businesses to </a:t>
            </a:r>
            <a:r>
              <a:rPr lang="en-US" altLang="en-US" sz="2000" dirty="0">
                <a:solidFill>
                  <a:schemeClr val="accent6"/>
                </a:solidFill>
                <a:latin typeface="Calisto MT" panose="02040603050505030304" pitchFamily="18" charset="0"/>
              </a:rPr>
              <a:t>furnish the traceability data down to the farm level, encompassing geolocation data ensuring traceability to the specific plot of land.</a:t>
            </a:r>
          </a:p>
          <a:p>
            <a:pPr algn="just">
              <a:buFont typeface="Arial" panose="020B0604020202020204" pitchFamily="34" charset="0"/>
              <a:buChar char="•"/>
              <a:defRPr/>
            </a:pPr>
            <a:endParaRPr lang="en-US" altLang="en-US" sz="2000" dirty="0">
              <a:latin typeface="Calisto MT" panose="02040603050505030304" pitchFamily="18" charset="0"/>
            </a:endParaRPr>
          </a:p>
        </p:txBody>
      </p:sp>
    </p:spTree>
    <p:extLst>
      <p:ext uri="{BB962C8B-B14F-4D97-AF65-F5344CB8AC3E}">
        <p14:creationId xmlns:p14="http://schemas.microsoft.com/office/powerpoint/2010/main" val="31056912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41369" y="0"/>
            <a:ext cx="9464512" cy="646967"/>
          </a:xfrm>
          <a:prstGeom prst="rect">
            <a:avLst/>
          </a:prstGeom>
        </p:spPr>
        <p:txBody>
          <a:bodyPr wrap="square" lIns="92070" tIns="46035" rIns="92070" bIns="46035">
            <a:spAutoFit/>
          </a:bodyPr>
          <a:lstStyle/>
          <a:p>
            <a:pPr algn="ctr">
              <a:defRPr/>
            </a:pPr>
            <a:r>
              <a:rPr lang="en-US" sz="2400" b="1" dirty="0">
                <a:solidFill>
                  <a:srgbClr val="C00000"/>
                </a:solidFill>
                <a:latin typeface="Calisto MT" pitchFamily="18" charset="0"/>
                <a:ea typeface="+mn-ea"/>
                <a:cs typeface="Arial" pitchFamily="34" charset="0"/>
              </a:rPr>
              <a:t>Generating</a:t>
            </a:r>
            <a:r>
              <a:rPr lang="en-US" sz="3600" b="1" dirty="0">
                <a:solidFill>
                  <a:srgbClr val="C00000"/>
                </a:solidFill>
                <a:latin typeface="Calisto MT" pitchFamily="18" charset="0"/>
                <a:cs typeface="Arial" pitchFamily="34" charset="0"/>
              </a:rPr>
              <a:t> </a:t>
            </a:r>
            <a:r>
              <a:rPr lang="en-US" sz="2400" b="1" dirty="0">
                <a:solidFill>
                  <a:srgbClr val="C00000"/>
                </a:solidFill>
                <a:latin typeface="Calisto MT" pitchFamily="18" charset="0"/>
                <a:ea typeface="+mn-ea"/>
                <a:cs typeface="Arial" pitchFamily="34" charset="0"/>
              </a:rPr>
              <a:t>Polygon/Geolocation to meet the EUDR Compliances</a:t>
            </a:r>
            <a:endParaRPr lang="en-US" sz="2400" b="1" dirty="0">
              <a:solidFill>
                <a:srgbClr val="C00000"/>
              </a:solidFill>
              <a:latin typeface="Calisto MT" pitchFamily="18" charset="0"/>
              <a:cs typeface="Arial" pitchFamily="34" charset="0"/>
            </a:endParaRPr>
          </a:p>
        </p:txBody>
      </p:sp>
      <p:sp>
        <p:nvSpPr>
          <p:cNvPr id="2" name="TextBox 1">
            <a:extLst>
              <a:ext uri="{FF2B5EF4-FFF2-40B4-BE49-F238E27FC236}">
                <a16:creationId xmlns:a16="http://schemas.microsoft.com/office/drawing/2014/main" id="{1D28B23D-CBB0-9A9F-3695-1D8C84E529AF}"/>
              </a:ext>
            </a:extLst>
          </p:cNvPr>
          <p:cNvSpPr txBox="1"/>
          <p:nvPr/>
        </p:nvSpPr>
        <p:spPr>
          <a:xfrm>
            <a:off x="355861" y="782121"/>
            <a:ext cx="11612253" cy="6001643"/>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Calisto MT" panose="02040603050505030304" pitchFamily="18" charset="0"/>
              </a:rPr>
              <a:t>The Coffee Board has developed a mechanism in India Coffee App for </a:t>
            </a:r>
            <a:r>
              <a:rPr lang="en-US" dirty="0">
                <a:solidFill>
                  <a:schemeClr val="accent6"/>
                </a:solidFill>
                <a:latin typeface="Calisto MT" panose="02040603050505030304" pitchFamily="18" charset="0"/>
              </a:rPr>
              <a:t>generating</a:t>
            </a:r>
            <a:r>
              <a:rPr lang="en-US" dirty="0">
                <a:latin typeface="Calisto MT" panose="02040603050505030304" pitchFamily="18" charset="0"/>
              </a:rPr>
              <a:t> </a:t>
            </a:r>
            <a:r>
              <a:rPr lang="en-US" dirty="0">
                <a:solidFill>
                  <a:schemeClr val="accent6"/>
                </a:solidFill>
                <a:latin typeface="Calisto MT" panose="02040603050505030304" pitchFamily="18" charset="0"/>
              </a:rPr>
              <a:t>the </a:t>
            </a:r>
            <a:r>
              <a:rPr lang="en-US" dirty="0">
                <a:solidFill>
                  <a:schemeClr val="accent6"/>
                </a:solidFill>
                <a:latin typeface="Calisto MT" panose="02040603050505030304" pitchFamily="18" charset="0"/>
                <a:cs typeface="Arial" pitchFamily="34" charset="0"/>
              </a:rPr>
              <a:t>Polygons using GPS coordinates </a:t>
            </a:r>
            <a:r>
              <a:rPr lang="en-US" dirty="0">
                <a:latin typeface="Calisto MT" panose="02040603050505030304" pitchFamily="18" charset="0"/>
                <a:cs typeface="Arial" pitchFamily="34" charset="0"/>
              </a:rPr>
              <a:t>of coffee estate boundaries. </a:t>
            </a:r>
          </a:p>
          <a:p>
            <a:pPr algn="just"/>
            <a:endParaRPr lang="en-US" sz="1600" dirty="0">
              <a:latin typeface="Calisto MT" panose="02040603050505030304" pitchFamily="18" charset="0"/>
              <a:cs typeface="Arial" pitchFamily="34" charset="0"/>
            </a:endParaRPr>
          </a:p>
          <a:p>
            <a:pPr algn="just"/>
            <a:endParaRPr lang="en-US" sz="1600" dirty="0">
              <a:latin typeface="Calisto MT" panose="02040603050505030304" pitchFamily="18" charset="0"/>
              <a:cs typeface="Arial" pitchFamily="34" charset="0"/>
            </a:endParaRPr>
          </a:p>
          <a:p>
            <a:pPr algn="just"/>
            <a:endParaRPr lang="en-US" sz="1600" dirty="0">
              <a:latin typeface="Calisto MT" panose="02040603050505030304" pitchFamily="18" charset="0"/>
              <a:cs typeface="Arial" pitchFamily="34" charset="0"/>
            </a:endParaRPr>
          </a:p>
          <a:p>
            <a:pPr algn="just"/>
            <a:endParaRPr lang="en-US" sz="600" dirty="0">
              <a:latin typeface="Calisto MT" panose="02040603050505030304" pitchFamily="18" charset="0"/>
              <a:cs typeface="Arial" pitchFamily="34" charset="0"/>
            </a:endParaRPr>
          </a:p>
          <a:p>
            <a:pPr algn="just"/>
            <a:r>
              <a:rPr lang="en-US" b="1" dirty="0">
                <a:latin typeface="Calisto MT" panose="02040603050505030304" pitchFamily="18" charset="0"/>
                <a:cs typeface="Arial" pitchFamily="34" charset="0"/>
              </a:rPr>
              <a:t>     </a:t>
            </a:r>
            <a:r>
              <a:rPr lang="en-US" b="1" u="sng" dirty="0">
                <a:latin typeface="Calisto MT" panose="02040603050505030304" pitchFamily="18" charset="0"/>
                <a:cs typeface="Arial" pitchFamily="34" charset="0"/>
              </a:rPr>
              <a:t>Generating Polygon  with two options:</a:t>
            </a:r>
          </a:p>
          <a:p>
            <a:pPr algn="just"/>
            <a:endParaRPr lang="en-US" sz="1600" b="1" u="sng" dirty="0">
              <a:latin typeface="Calisto MT" panose="02040603050505030304" pitchFamily="18" charset="0"/>
              <a:cs typeface="Arial" pitchFamily="34" charset="0"/>
            </a:endParaRPr>
          </a:p>
          <a:p>
            <a:pPr marL="285750" indent="-285750" algn="just">
              <a:buFont typeface="Arial" panose="020B0604020202020204" pitchFamily="34" charset="0"/>
              <a:buChar char="•"/>
            </a:pPr>
            <a:endParaRPr lang="en-US" sz="600" dirty="0">
              <a:latin typeface="Calisto MT" panose="02040603050505030304" pitchFamily="18" charset="0"/>
              <a:cs typeface="Arial" pitchFamily="34" charset="0"/>
            </a:endParaRPr>
          </a:p>
          <a:p>
            <a:pPr marL="285750" indent="-285750" algn="just">
              <a:buFont typeface="Arial" panose="020B0604020202020204" pitchFamily="34" charset="0"/>
              <a:buChar char="•"/>
            </a:pPr>
            <a:r>
              <a:rPr lang="en-US" b="1" dirty="0">
                <a:latin typeface="Calisto MT" panose="02040603050505030304" pitchFamily="18" charset="0"/>
                <a:cs typeface="Arial" pitchFamily="34" charset="0"/>
              </a:rPr>
              <a:t>First option-</a:t>
            </a:r>
            <a:r>
              <a:rPr lang="en-US" dirty="0">
                <a:latin typeface="Calisto MT" panose="02040603050505030304" pitchFamily="18" charset="0"/>
                <a:cs typeface="Arial" pitchFamily="34" charset="0"/>
              </a:rPr>
              <a:t> Farmer has to </a:t>
            </a:r>
            <a:r>
              <a:rPr lang="en-US" dirty="0">
                <a:solidFill>
                  <a:schemeClr val="accent6"/>
                </a:solidFill>
                <a:latin typeface="Calisto MT" panose="02040603050505030304" pitchFamily="18" charset="0"/>
                <a:cs typeface="Arial" pitchFamily="34" charset="0"/>
              </a:rPr>
              <a:t>walk around the estate</a:t>
            </a:r>
            <a:r>
              <a:rPr lang="en-US" dirty="0">
                <a:latin typeface="Calisto MT" panose="02040603050505030304" pitchFamily="18" charset="0"/>
                <a:cs typeface="Arial" pitchFamily="34" charset="0"/>
              </a:rPr>
              <a:t>;</a:t>
            </a:r>
          </a:p>
          <a:p>
            <a:pPr algn="just"/>
            <a:r>
              <a:rPr lang="en-US" dirty="0">
                <a:latin typeface="Calisto MT" panose="02040603050505030304" pitchFamily="18" charset="0"/>
                <a:cs typeface="Arial" pitchFamily="34" charset="0"/>
              </a:rPr>
              <a:t>      system will capture the location for the same. </a:t>
            </a:r>
          </a:p>
          <a:p>
            <a:pPr algn="just"/>
            <a:endParaRPr lang="en-US" dirty="0">
              <a:latin typeface="Calisto MT" panose="02040603050505030304" pitchFamily="18" charset="0"/>
              <a:cs typeface="Arial" pitchFamily="34" charset="0"/>
            </a:endParaRPr>
          </a:p>
          <a:p>
            <a:pPr algn="just"/>
            <a:endParaRPr lang="en-IN" sz="1600" dirty="0"/>
          </a:p>
          <a:p>
            <a:pPr marL="285750" indent="-285750" algn="just">
              <a:buFont typeface="Arial" panose="020B0604020202020204" pitchFamily="34" charset="0"/>
              <a:buChar char="•"/>
            </a:pPr>
            <a:endParaRPr lang="en-US" sz="1600" dirty="0">
              <a:latin typeface="Calisto MT" panose="02040603050505030304" pitchFamily="18" charset="0"/>
            </a:endParaRPr>
          </a:p>
          <a:p>
            <a:pPr marL="285750" indent="-285750" algn="just">
              <a:buFont typeface="Arial" panose="020B0604020202020204" pitchFamily="34" charset="0"/>
              <a:buChar char="•"/>
            </a:pPr>
            <a:endParaRPr lang="en-US" sz="1600" dirty="0">
              <a:latin typeface="Calisto MT" panose="02040603050505030304" pitchFamily="18" charset="0"/>
            </a:endParaRPr>
          </a:p>
          <a:p>
            <a:pPr marL="285750" indent="-285750" algn="just">
              <a:buFont typeface="Arial" panose="020B0604020202020204" pitchFamily="34" charset="0"/>
              <a:buChar char="•"/>
            </a:pPr>
            <a:endParaRPr lang="en-US" sz="1600" dirty="0">
              <a:latin typeface="Calisto MT" panose="02040603050505030304" pitchFamily="18" charset="0"/>
            </a:endParaRPr>
          </a:p>
          <a:p>
            <a:pPr algn="just"/>
            <a:endParaRPr lang="en-US" sz="1600" dirty="0">
              <a:latin typeface="Calisto MT" panose="02040603050505030304" pitchFamily="18" charset="0"/>
            </a:endParaRPr>
          </a:p>
          <a:p>
            <a:pPr marL="285750" indent="-285750" algn="just">
              <a:buFont typeface="Arial" panose="020B0604020202020204" pitchFamily="34" charset="0"/>
              <a:buChar char="•"/>
            </a:pPr>
            <a:endParaRPr lang="en-US" sz="1600" dirty="0">
              <a:latin typeface="Calisto MT" panose="02040603050505030304" pitchFamily="18" charset="0"/>
            </a:endParaRPr>
          </a:p>
          <a:p>
            <a:pPr marL="285750" indent="-285750" algn="just">
              <a:buFont typeface="Arial" panose="020B0604020202020204" pitchFamily="34" charset="0"/>
              <a:buChar char="•"/>
            </a:pPr>
            <a:r>
              <a:rPr lang="en-US" b="1" dirty="0">
                <a:latin typeface="Calisto MT" panose="02040603050505030304" pitchFamily="18" charset="0"/>
              </a:rPr>
              <a:t>Second option- </a:t>
            </a:r>
            <a:r>
              <a:rPr lang="en-US" dirty="0">
                <a:latin typeface="Calisto MT" panose="02040603050505030304" pitchFamily="18" charset="0"/>
              </a:rPr>
              <a:t>Farmers </a:t>
            </a:r>
            <a:r>
              <a:rPr lang="en-US" dirty="0">
                <a:solidFill>
                  <a:schemeClr val="accent6"/>
                </a:solidFill>
                <a:latin typeface="Calisto MT" panose="02040603050505030304" pitchFamily="18" charset="0"/>
              </a:rPr>
              <a:t>has to mark minimum 4 &amp; </a:t>
            </a:r>
          </a:p>
          <a:p>
            <a:pPr algn="just"/>
            <a:r>
              <a:rPr lang="en-US" dirty="0">
                <a:solidFill>
                  <a:schemeClr val="accent6"/>
                </a:solidFill>
                <a:latin typeface="Calisto MT" panose="02040603050505030304" pitchFamily="18" charset="0"/>
              </a:rPr>
              <a:t>     there is no limit for maximum number of points</a:t>
            </a:r>
            <a:r>
              <a:rPr lang="en-US" dirty="0">
                <a:latin typeface="Calisto MT" panose="02040603050505030304" pitchFamily="18" charset="0"/>
              </a:rPr>
              <a:t>, </a:t>
            </a:r>
          </a:p>
          <a:p>
            <a:pPr algn="just"/>
            <a:r>
              <a:rPr lang="en-US" dirty="0">
                <a:latin typeface="Calisto MT" panose="02040603050505030304" pitchFamily="18" charset="0"/>
              </a:rPr>
              <a:t>     the system will consume the points will come up </a:t>
            </a:r>
          </a:p>
          <a:p>
            <a:pPr algn="just"/>
            <a:r>
              <a:rPr lang="en-US" dirty="0">
                <a:latin typeface="Calisto MT" panose="02040603050505030304" pitchFamily="18" charset="0"/>
              </a:rPr>
              <a:t>     with a Polygon</a:t>
            </a:r>
          </a:p>
          <a:p>
            <a:pPr algn="just"/>
            <a:endParaRPr lang="en-IN" sz="1600" dirty="0"/>
          </a:p>
          <a:p>
            <a:pPr algn="just"/>
            <a:endParaRPr lang="en-US" sz="1600" dirty="0">
              <a:latin typeface="Calisto MT" panose="02040603050505030304" pitchFamily="18" charset="0"/>
            </a:endParaRPr>
          </a:p>
        </p:txBody>
      </p:sp>
      <p:pic>
        <p:nvPicPr>
          <p:cNvPr id="4" name="Picture 3">
            <a:extLst>
              <a:ext uri="{FF2B5EF4-FFF2-40B4-BE49-F238E27FC236}">
                <a16:creationId xmlns:a16="http://schemas.microsoft.com/office/drawing/2014/main" id="{D3724E1A-B82F-506B-4C99-6D64A015FBD4}"/>
              </a:ext>
            </a:extLst>
          </p:cNvPr>
          <p:cNvPicPr>
            <a:picLocks noChangeAspect="1"/>
          </p:cNvPicPr>
          <p:nvPr/>
        </p:nvPicPr>
        <p:blipFill>
          <a:blip r:embed="rId2"/>
          <a:stretch>
            <a:fillRect/>
          </a:stretch>
        </p:blipFill>
        <p:spPr>
          <a:xfrm>
            <a:off x="6347723" y="1683029"/>
            <a:ext cx="4341627" cy="2229601"/>
          </a:xfrm>
          <a:prstGeom prst="rect">
            <a:avLst/>
          </a:prstGeom>
        </p:spPr>
      </p:pic>
      <p:pic>
        <p:nvPicPr>
          <p:cNvPr id="8" name="Picture 7">
            <a:extLst>
              <a:ext uri="{FF2B5EF4-FFF2-40B4-BE49-F238E27FC236}">
                <a16:creationId xmlns:a16="http://schemas.microsoft.com/office/drawing/2014/main" id="{38EF29F1-F5D5-C7EF-C95A-B5837269E049}"/>
              </a:ext>
            </a:extLst>
          </p:cNvPr>
          <p:cNvPicPr>
            <a:picLocks noChangeAspect="1"/>
          </p:cNvPicPr>
          <p:nvPr/>
        </p:nvPicPr>
        <p:blipFill>
          <a:blip r:embed="rId3"/>
          <a:stretch>
            <a:fillRect/>
          </a:stretch>
        </p:blipFill>
        <p:spPr>
          <a:xfrm>
            <a:off x="6723247" y="4205197"/>
            <a:ext cx="4237124" cy="2286000"/>
          </a:xfrm>
          <a:prstGeom prst="rect">
            <a:avLst/>
          </a:prstGeom>
        </p:spPr>
      </p:pic>
    </p:spTree>
    <p:extLst>
      <p:ext uri="{BB962C8B-B14F-4D97-AF65-F5344CB8AC3E}">
        <p14:creationId xmlns:p14="http://schemas.microsoft.com/office/powerpoint/2010/main" val="34663932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984" y="699203"/>
            <a:ext cx="10847052" cy="1200329"/>
          </a:xfrm>
          <a:prstGeom prst="rect">
            <a:avLst/>
          </a:prstGeom>
        </p:spPr>
        <p:txBody>
          <a:bodyPr wrap="square">
            <a:spAutoFit/>
          </a:bodyPr>
          <a:lstStyle/>
          <a:p>
            <a:pPr marL="285750" indent="-285750" algn="just">
              <a:buFont typeface="Arial" panose="020B0604020202020204" pitchFamily="34" charset="0"/>
              <a:buChar char="•"/>
            </a:pPr>
            <a:r>
              <a:rPr lang="en-US" dirty="0">
                <a:latin typeface="Calisto MT" panose="02040603050505030304" pitchFamily="18" charset="0"/>
              </a:rPr>
              <a:t>The generated polygon information will be submitted to the importers in </a:t>
            </a:r>
            <a:r>
              <a:rPr lang="en-US" dirty="0">
                <a:solidFill>
                  <a:schemeClr val="accent6"/>
                </a:solidFill>
                <a:latin typeface="Calisto MT" panose="02040603050505030304" pitchFamily="18" charset="0"/>
              </a:rPr>
              <a:t>KML/</a:t>
            </a:r>
            <a:r>
              <a:rPr lang="en-US" dirty="0" err="1">
                <a:solidFill>
                  <a:schemeClr val="accent6"/>
                </a:solidFill>
                <a:latin typeface="Calisto MT" panose="02040603050505030304" pitchFamily="18" charset="0"/>
              </a:rPr>
              <a:t>GeoJSN</a:t>
            </a:r>
            <a:r>
              <a:rPr lang="en-US" dirty="0">
                <a:solidFill>
                  <a:schemeClr val="accent6"/>
                </a:solidFill>
                <a:latin typeface="Calisto MT" panose="02040603050505030304" pitchFamily="18" charset="0"/>
              </a:rPr>
              <a:t> file format</a:t>
            </a:r>
            <a:r>
              <a:rPr lang="en-US" dirty="0">
                <a:latin typeface="Calisto MT" panose="02040603050505030304" pitchFamily="18" charset="0"/>
              </a:rPr>
              <a:t>. </a:t>
            </a:r>
          </a:p>
          <a:p>
            <a:pPr algn="just"/>
            <a:endParaRPr lang="en-US" dirty="0">
              <a:latin typeface="Calisto MT" panose="02040603050505030304" pitchFamily="18" charset="0"/>
            </a:endParaRPr>
          </a:p>
          <a:p>
            <a:pPr marL="560387" indent="-285750" algn="just">
              <a:buFont typeface="Wingdings" panose="05000000000000000000" pitchFamily="2" charset="2"/>
              <a:buChar char="Ø"/>
            </a:pPr>
            <a:r>
              <a:rPr lang="en-US" dirty="0">
                <a:latin typeface="Calisto MT" panose="02040603050505030304" pitchFamily="18" charset="0"/>
                <a:cs typeface="Arial" pitchFamily="34" charset="0"/>
              </a:rPr>
              <a:t>These </a:t>
            </a:r>
            <a:r>
              <a:rPr lang="en-US" dirty="0">
                <a:solidFill>
                  <a:schemeClr val="accent6"/>
                </a:solidFill>
                <a:latin typeface="Calisto MT" panose="02040603050505030304" pitchFamily="18" charset="0"/>
                <a:cs typeface="Arial" pitchFamily="34" charset="0"/>
              </a:rPr>
              <a:t>mechanism has been integrated in India coffee App </a:t>
            </a:r>
            <a:r>
              <a:rPr lang="en-US" dirty="0">
                <a:latin typeface="Calisto MT" panose="02040603050505030304" pitchFamily="18" charset="0"/>
                <a:cs typeface="Arial" pitchFamily="34" charset="0"/>
              </a:rPr>
              <a:t>where in Coffee farmers can generate the polygon of their estate on their own. </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983" y="2196351"/>
            <a:ext cx="8247017" cy="4487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3913" y="2373030"/>
            <a:ext cx="3145537" cy="2585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a:extLst>
              <a:ext uri="{FF2B5EF4-FFF2-40B4-BE49-F238E27FC236}">
                <a16:creationId xmlns:a16="http://schemas.microsoft.com/office/drawing/2014/main" id="{5302CF69-F462-02C0-CB6E-0E9C1D13860D}"/>
              </a:ext>
            </a:extLst>
          </p:cNvPr>
          <p:cNvSpPr/>
          <p:nvPr/>
        </p:nvSpPr>
        <p:spPr>
          <a:xfrm>
            <a:off x="838168" y="-97779"/>
            <a:ext cx="9949903" cy="646967"/>
          </a:xfrm>
          <a:prstGeom prst="rect">
            <a:avLst/>
          </a:prstGeom>
        </p:spPr>
        <p:txBody>
          <a:bodyPr wrap="square" lIns="92070" tIns="46035" rIns="92070" bIns="46035">
            <a:spAutoFit/>
          </a:bodyPr>
          <a:lstStyle/>
          <a:p>
            <a:pPr algn="ctr">
              <a:defRPr/>
            </a:pPr>
            <a:r>
              <a:rPr lang="en-US" sz="2400" b="1" dirty="0">
                <a:solidFill>
                  <a:srgbClr val="C00000"/>
                </a:solidFill>
                <a:latin typeface="Calisto MT" pitchFamily="18" charset="0"/>
                <a:ea typeface="+mn-ea"/>
                <a:cs typeface="Arial" pitchFamily="34" charset="0"/>
              </a:rPr>
              <a:t>Generating</a:t>
            </a:r>
            <a:r>
              <a:rPr lang="en-US" sz="3600" b="1" dirty="0">
                <a:solidFill>
                  <a:srgbClr val="C00000"/>
                </a:solidFill>
                <a:latin typeface="Calisto MT" pitchFamily="18" charset="0"/>
                <a:cs typeface="Arial" pitchFamily="34" charset="0"/>
              </a:rPr>
              <a:t> </a:t>
            </a:r>
            <a:r>
              <a:rPr lang="en-US" sz="2400" b="1" dirty="0">
                <a:solidFill>
                  <a:srgbClr val="C00000"/>
                </a:solidFill>
                <a:latin typeface="Calisto MT" pitchFamily="18" charset="0"/>
                <a:ea typeface="+mn-ea"/>
                <a:cs typeface="Arial" pitchFamily="34" charset="0"/>
              </a:rPr>
              <a:t>Polygon/Geolocation to meet the EUDR Compliances</a:t>
            </a:r>
            <a:endParaRPr lang="en-US" sz="2400" b="1" dirty="0">
              <a:solidFill>
                <a:srgbClr val="C00000"/>
              </a:solidFill>
              <a:latin typeface="Calisto MT" pitchFamily="18" charset="0"/>
              <a:cs typeface="Arial" pitchFamily="34" charset="0"/>
            </a:endParaRPr>
          </a:p>
        </p:txBody>
      </p:sp>
    </p:spTree>
    <p:extLst>
      <p:ext uri="{BB962C8B-B14F-4D97-AF65-F5344CB8AC3E}">
        <p14:creationId xmlns:p14="http://schemas.microsoft.com/office/powerpoint/2010/main" val="41735634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58391" y="0"/>
            <a:ext cx="9464512" cy="523856"/>
          </a:xfrm>
          <a:prstGeom prst="rect">
            <a:avLst/>
          </a:prstGeom>
        </p:spPr>
        <p:txBody>
          <a:bodyPr wrap="square" lIns="92070" tIns="46035" rIns="92070" bIns="46035">
            <a:spAutoFit/>
          </a:bodyPr>
          <a:lstStyle/>
          <a:p>
            <a:pPr algn="ctr">
              <a:defRPr/>
            </a:pPr>
            <a:r>
              <a:rPr lang="en-US" sz="2800" b="1" dirty="0">
                <a:solidFill>
                  <a:srgbClr val="C00000"/>
                </a:solidFill>
                <a:latin typeface="Calisto MT" pitchFamily="18" charset="0"/>
                <a:cs typeface="Arial" pitchFamily="34" charset="0"/>
              </a:rPr>
              <a:t>Coffee Board’s Traceability Approach</a:t>
            </a:r>
          </a:p>
        </p:txBody>
      </p:sp>
      <p:sp>
        <p:nvSpPr>
          <p:cNvPr id="4" name="TextBox 3">
            <a:extLst>
              <a:ext uri="{FF2B5EF4-FFF2-40B4-BE49-F238E27FC236}">
                <a16:creationId xmlns:a16="http://schemas.microsoft.com/office/drawing/2014/main" id="{C3EE6693-76C9-8D2E-35E7-F428296DB8EE}"/>
              </a:ext>
            </a:extLst>
          </p:cNvPr>
          <p:cNvSpPr txBox="1"/>
          <p:nvPr/>
        </p:nvSpPr>
        <p:spPr>
          <a:xfrm>
            <a:off x="465221" y="675662"/>
            <a:ext cx="11261558" cy="1200329"/>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a:t>
            </a:r>
            <a:r>
              <a:rPr lang="en-IN" dirty="0">
                <a:latin typeface="Calisto MT" panose="02040603050505030304" pitchFamily="18" charset="0"/>
              </a:rPr>
              <a:t>The entire </a:t>
            </a:r>
            <a:r>
              <a:rPr lang="en-IN" dirty="0">
                <a:solidFill>
                  <a:schemeClr val="accent6"/>
                </a:solidFill>
                <a:latin typeface="Calisto MT" panose="02040603050505030304" pitchFamily="18" charset="0"/>
              </a:rPr>
              <a:t>traceability data including polygons and Geo locations will be stored in Government Servers</a:t>
            </a:r>
            <a:r>
              <a:rPr lang="en-IN" dirty="0">
                <a:latin typeface="Calisto MT" panose="02040603050505030304" pitchFamily="18" charset="0"/>
              </a:rPr>
              <a:t>.  Only coded information will be provided to the importers. </a:t>
            </a:r>
            <a:endParaRPr lang="en-US" dirty="0">
              <a:latin typeface="Calisto MT" panose="02040603050505030304" pitchFamily="18" charset="0"/>
            </a:endParaRPr>
          </a:p>
          <a:p>
            <a:pPr marL="285750" indent="-285750">
              <a:buFont typeface="Arial" panose="020B0604020202020204" pitchFamily="34" charset="0"/>
              <a:buChar char="•"/>
            </a:pPr>
            <a:endParaRPr lang="en-IN" dirty="0"/>
          </a:p>
        </p:txBody>
      </p:sp>
      <p:pic>
        <p:nvPicPr>
          <p:cNvPr id="2" name="Picture 1">
            <a:extLst>
              <a:ext uri="{FF2B5EF4-FFF2-40B4-BE49-F238E27FC236}">
                <a16:creationId xmlns:a16="http://schemas.microsoft.com/office/drawing/2014/main" id="{369CB78D-8B0C-C9DF-8437-D7A7C0CDA4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8886" y="1875991"/>
            <a:ext cx="11221051" cy="4487864"/>
          </a:xfrm>
          <a:prstGeom prst="rect">
            <a:avLst/>
          </a:prstGeom>
        </p:spPr>
      </p:pic>
    </p:spTree>
    <p:extLst>
      <p:ext uri="{BB962C8B-B14F-4D97-AF65-F5344CB8AC3E}">
        <p14:creationId xmlns:p14="http://schemas.microsoft.com/office/powerpoint/2010/main" val="1320853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E5EA5F96-8B14-C6C7-44A3-C5CEFA6978C2}"/>
              </a:ext>
            </a:extLst>
          </p:cNvPr>
          <p:cNvSpPr>
            <a:spLocks noGrp="1" noChangeArrowheads="1"/>
          </p:cNvSpPr>
          <p:nvPr>
            <p:ph type="title"/>
          </p:nvPr>
        </p:nvSpPr>
        <p:spPr>
          <a:xfrm>
            <a:off x="752475" y="80963"/>
            <a:ext cx="10515600" cy="582612"/>
          </a:xfrm>
        </p:spPr>
        <p:txBody>
          <a:bodyPr>
            <a:normAutofit/>
          </a:bodyPr>
          <a:lstStyle/>
          <a:p>
            <a:pPr algn="ctr"/>
            <a:r>
              <a:rPr lang="en-US" altLang="en-US" sz="2400" dirty="0">
                <a:solidFill>
                  <a:srgbClr val="680000"/>
                </a:solidFill>
                <a:latin typeface="Calisto MT" panose="02040603050505030304" pitchFamily="18" charset="0"/>
                <a:ea typeface="+mn-ea"/>
                <a:cs typeface="Times New Roman" panose="02020603050405020304" pitchFamily="18" charset="0"/>
              </a:rPr>
              <a:t>India Coffee APP</a:t>
            </a:r>
            <a:endParaRPr lang="en-IN" altLang="en-US" sz="2400" dirty="0">
              <a:solidFill>
                <a:srgbClr val="680000"/>
              </a:solidFill>
              <a:latin typeface="Calisto MT" panose="02040603050505030304" pitchFamily="18" charset="0"/>
              <a:ea typeface="+mn-ea"/>
              <a:cs typeface="Times New Roman" panose="02020603050405020304" pitchFamily="18" charset="0"/>
            </a:endParaRPr>
          </a:p>
        </p:txBody>
      </p:sp>
      <p:sp>
        <p:nvSpPr>
          <p:cNvPr id="4099" name="TextBox 8">
            <a:extLst>
              <a:ext uri="{FF2B5EF4-FFF2-40B4-BE49-F238E27FC236}">
                <a16:creationId xmlns:a16="http://schemas.microsoft.com/office/drawing/2014/main" id="{8AEA75C1-47D2-BD51-FDBC-B612615DA359}"/>
              </a:ext>
            </a:extLst>
          </p:cNvPr>
          <p:cNvSpPr txBox="1">
            <a:spLocks noChangeArrowheads="1"/>
          </p:cNvSpPr>
          <p:nvPr/>
        </p:nvSpPr>
        <p:spPr bwMode="auto">
          <a:xfrm>
            <a:off x="517525" y="663575"/>
            <a:ext cx="113347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t>
            </a:r>
            <a:r>
              <a:rPr kumimoji="0" lang="en-US" altLang="en-US" sz="1800"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India Coffee App’ is one stop solution to avail all the products, services and information of the Coffee Board by the Stakeholders on real time basis.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N" altLang="en-US" sz="1800"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This integrated mobile app will also help the Coffee Board to deliver the products and services to stakeholders more efficiently.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N"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pic>
        <p:nvPicPr>
          <p:cNvPr id="4100" name="Picture 3">
            <a:extLst>
              <a:ext uri="{FF2B5EF4-FFF2-40B4-BE49-F238E27FC236}">
                <a16:creationId xmlns:a16="http://schemas.microsoft.com/office/drawing/2014/main" id="{DE622D30-CE63-D8C6-120A-BB414116221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4938" y="2128838"/>
            <a:ext cx="2470150" cy="444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2">
            <a:extLst>
              <a:ext uri="{FF2B5EF4-FFF2-40B4-BE49-F238E27FC236}">
                <a16:creationId xmlns:a16="http://schemas.microsoft.com/office/drawing/2014/main" id="{3DE6FBC0-DFB6-A199-4F60-39921B4B31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0175" y="2128838"/>
            <a:ext cx="2236788" cy="444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0734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E2254-83C2-EBAC-A514-CB36438C198F}"/>
              </a:ext>
            </a:extLst>
          </p:cNvPr>
          <p:cNvSpPr>
            <a:spLocks noGrp="1"/>
          </p:cNvSpPr>
          <p:nvPr>
            <p:ph type="title"/>
          </p:nvPr>
        </p:nvSpPr>
        <p:spPr>
          <a:xfrm>
            <a:off x="838200" y="0"/>
            <a:ext cx="10515600" cy="681038"/>
          </a:xfrm>
        </p:spPr>
        <p:txBody>
          <a:bodyPr>
            <a:normAutofit/>
          </a:bodyPr>
          <a:lstStyle/>
          <a:p>
            <a:pPr algn="ctr"/>
            <a:r>
              <a:rPr lang="en-US" sz="3200" b="1" dirty="0">
                <a:solidFill>
                  <a:srgbClr val="FF0000"/>
                </a:solidFill>
              </a:rPr>
              <a:t>SWOT Analysis</a:t>
            </a:r>
            <a:endParaRPr lang="en-IN" sz="3200" b="1" dirty="0">
              <a:solidFill>
                <a:srgbClr val="FF0000"/>
              </a:solidFill>
            </a:endParaRPr>
          </a:p>
        </p:txBody>
      </p:sp>
      <p:graphicFrame>
        <p:nvGraphicFramePr>
          <p:cNvPr id="4" name="Table 3">
            <a:extLst>
              <a:ext uri="{FF2B5EF4-FFF2-40B4-BE49-F238E27FC236}">
                <a16:creationId xmlns:a16="http://schemas.microsoft.com/office/drawing/2014/main" id="{73510BE7-5704-4E97-D63B-9C905B2B5D19}"/>
              </a:ext>
            </a:extLst>
          </p:cNvPr>
          <p:cNvGraphicFramePr>
            <a:graphicFrameLocks noGrp="1"/>
          </p:cNvGraphicFramePr>
          <p:nvPr>
            <p:extLst>
              <p:ext uri="{D42A27DB-BD31-4B8C-83A1-F6EECF244321}">
                <p14:modId xmlns:p14="http://schemas.microsoft.com/office/powerpoint/2010/main" val="266382301"/>
              </p:ext>
            </p:extLst>
          </p:nvPr>
        </p:nvGraphicFramePr>
        <p:xfrm>
          <a:off x="352925" y="681038"/>
          <a:ext cx="11357811" cy="6088121"/>
        </p:xfrm>
        <a:graphic>
          <a:graphicData uri="http://schemas.openxmlformats.org/drawingml/2006/table">
            <a:tbl>
              <a:tblPr firstRow="1" firstCol="1" bandRow="1">
                <a:tableStyleId>{5940675A-B579-460E-94D1-54222C63F5DA}</a:tableStyleId>
              </a:tblPr>
              <a:tblGrid>
                <a:gridCol w="5314616">
                  <a:extLst>
                    <a:ext uri="{9D8B030D-6E8A-4147-A177-3AD203B41FA5}">
                      <a16:colId xmlns:a16="http://schemas.microsoft.com/office/drawing/2014/main" val="1668281927"/>
                    </a:ext>
                  </a:extLst>
                </a:gridCol>
                <a:gridCol w="6043195">
                  <a:extLst>
                    <a:ext uri="{9D8B030D-6E8A-4147-A177-3AD203B41FA5}">
                      <a16:colId xmlns:a16="http://schemas.microsoft.com/office/drawing/2014/main" val="1066167575"/>
                    </a:ext>
                  </a:extLst>
                </a:gridCol>
              </a:tblGrid>
              <a:tr h="233421">
                <a:tc>
                  <a:txBody>
                    <a:bodyPr/>
                    <a:lstStyle/>
                    <a:p>
                      <a:pPr marL="0" marR="0" algn="ctr">
                        <a:lnSpc>
                          <a:spcPct val="107000"/>
                        </a:lnSpc>
                        <a:spcAft>
                          <a:spcPts val="800"/>
                        </a:spcAft>
                      </a:pPr>
                      <a:r>
                        <a:rPr lang="en-IN" sz="1500">
                          <a:effectLst/>
                          <a:latin typeface="Calisto MT" panose="02040603050505030304" pitchFamily="18" charset="0"/>
                        </a:rPr>
                        <a:t>Strengths-India</a:t>
                      </a:r>
                      <a:endParaRPr lang="en-IN" sz="1500">
                        <a:effectLst/>
                        <a:latin typeface="Calisto MT" panose="02040603050505030304" pitchFamily="18" charset="0"/>
                        <a:ea typeface="Calibri" panose="020F0502020204030204" pitchFamily="34" charset="0"/>
                        <a:cs typeface="Mangal" panose="02040503050203030202" pitchFamily="18" charset="0"/>
                      </a:endParaRPr>
                    </a:p>
                  </a:txBody>
                  <a:tcPr marL="32057" marR="32057" marT="0" marB="0"/>
                </a:tc>
                <a:tc>
                  <a:txBody>
                    <a:bodyPr/>
                    <a:lstStyle/>
                    <a:p>
                      <a:pPr marL="0" marR="0" algn="ctr">
                        <a:lnSpc>
                          <a:spcPct val="107000"/>
                        </a:lnSpc>
                        <a:spcAft>
                          <a:spcPts val="800"/>
                        </a:spcAft>
                      </a:pPr>
                      <a:r>
                        <a:rPr lang="en-IN" sz="1500">
                          <a:effectLst/>
                          <a:latin typeface="Calisto MT" panose="02040603050505030304" pitchFamily="18" charset="0"/>
                        </a:rPr>
                        <a:t>Strengths-Vietnam</a:t>
                      </a:r>
                      <a:endParaRPr lang="en-IN" sz="1500">
                        <a:effectLst/>
                        <a:latin typeface="Calisto MT" panose="02040603050505030304" pitchFamily="18" charset="0"/>
                        <a:ea typeface="Calibri" panose="020F0502020204030204" pitchFamily="34" charset="0"/>
                        <a:cs typeface="Mangal" panose="02040503050203030202" pitchFamily="18" charset="0"/>
                      </a:endParaRPr>
                    </a:p>
                  </a:txBody>
                  <a:tcPr marL="32057" marR="32057" marT="0" marB="0"/>
                </a:tc>
                <a:extLst>
                  <a:ext uri="{0D108BD9-81ED-4DB2-BD59-A6C34878D82A}">
                    <a16:rowId xmlns:a16="http://schemas.microsoft.com/office/drawing/2014/main" val="3183634302"/>
                  </a:ext>
                </a:extLst>
              </a:tr>
              <a:tr h="5470299">
                <a:tc>
                  <a:txBody>
                    <a:bodyPr/>
                    <a:lstStyle/>
                    <a:p>
                      <a:pPr marL="342900" marR="0" lvl="0" indent="-342900">
                        <a:lnSpc>
                          <a:spcPct val="107000"/>
                        </a:lnSpc>
                        <a:buFont typeface="Symbol" panose="05050102010706020507" pitchFamily="18" charset="2"/>
                        <a:buChar char=""/>
                      </a:pPr>
                      <a:r>
                        <a:rPr lang="en-IN" sz="1500" dirty="0">
                          <a:effectLst/>
                          <a:latin typeface="Calisto MT" panose="02040603050505030304" pitchFamily="18" charset="0"/>
                        </a:rPr>
                        <a:t>Coffee in India is grown under a canopy of thick natural shade in ecologically sensitive regions of the Western and Eastern Ghats. This is one of the 25 biodiversity hotspots of the world. Coffee contributes significantly to sustain the unique bio- diversity of the region. India grows at least 13 unique varieties of coffee.  </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IN" sz="1500" dirty="0">
                          <a:effectLst/>
                          <a:latin typeface="Calisto MT" panose="02040603050505030304" pitchFamily="18" charset="0"/>
                        </a:rPr>
                        <a:t>Some of these shade trees produce fruits and also pepper vines are grown on these shade trees which become an additional source of income for the growers. Indian coffee production system is more sustainable since it is grown under agroforestry system. </a:t>
                      </a:r>
                    </a:p>
                    <a:p>
                      <a:pPr marL="342900" marR="0" lvl="0" indent="-342900">
                        <a:lnSpc>
                          <a:spcPct val="107000"/>
                        </a:lnSpc>
                        <a:buFont typeface="Symbol" panose="05050102010706020507" pitchFamily="18" charset="2"/>
                        <a:buChar char=""/>
                      </a:pPr>
                      <a:endParaRPr lang="en-IN" sz="1500" dirty="0">
                        <a:effectLst/>
                        <a:latin typeface="Calisto MT" panose="02040603050505030304" pitchFamily="18" charset="0"/>
                      </a:endParaRPr>
                    </a:p>
                    <a:p>
                      <a:pPr marL="342900" marR="0" lvl="0" indent="-342900">
                        <a:lnSpc>
                          <a:spcPct val="107000"/>
                        </a:lnSpc>
                        <a:buFont typeface="Symbol" panose="05050102010706020507" pitchFamily="18" charset="2"/>
                        <a:buChar char=""/>
                      </a:pPr>
                      <a:r>
                        <a:rPr lang="en-IN" sz="1500" dirty="0">
                          <a:effectLst/>
                          <a:latin typeface="Calisto MT" panose="02040603050505030304" pitchFamily="18" charset="0"/>
                        </a:rPr>
                        <a:t>Indian coffee has created a niche for itself in the international market and the Indian Coffees are earning high premium, particularly Indian Robusta which is highly preferred for its good blending quality. Arabica Coffee from India is also well received in the international market. </a:t>
                      </a:r>
                    </a:p>
                    <a:p>
                      <a:pPr marL="342900" marR="0" lvl="0" indent="-342900">
                        <a:lnSpc>
                          <a:spcPct val="107000"/>
                        </a:lnSpc>
                        <a:buFont typeface="Symbol" panose="05050102010706020507" pitchFamily="18" charset="2"/>
                        <a:buChar char=""/>
                      </a:pPr>
                      <a:r>
                        <a:rPr lang="en-IN" sz="1500" dirty="0">
                          <a:effectLst/>
                          <a:latin typeface="Calisto MT" panose="02040603050505030304" pitchFamily="18" charset="0"/>
                        </a:rPr>
                        <a:t>Large shade trees provide a habitat for native wildlife, support soil health, fight erosion which helps the growers to get the sustainable and biodiversity certificates for their coffees.</a:t>
                      </a:r>
                    </a:p>
                    <a:p>
                      <a:pPr marL="342900" marR="0" lvl="0" indent="-342900">
                        <a:lnSpc>
                          <a:spcPct val="107000"/>
                        </a:lnSpc>
                        <a:buFont typeface="Symbol" panose="05050102010706020507" pitchFamily="18" charset="2"/>
                        <a:buChar char=""/>
                      </a:pPr>
                      <a:r>
                        <a:rPr lang="en-IN" sz="1500" dirty="0">
                          <a:effectLst/>
                          <a:latin typeface="Calisto MT" panose="02040603050505030304" pitchFamily="18" charset="0"/>
                        </a:rPr>
                        <a:t>India is one of the largest manufacturer of Instant coffee in the World.</a:t>
                      </a:r>
                    </a:p>
                    <a:p>
                      <a:pPr marL="342900" marR="0" lvl="0" indent="-342900">
                        <a:lnSpc>
                          <a:spcPct val="107000"/>
                        </a:lnSpc>
                        <a:buFont typeface="Symbol" panose="05050102010706020507" pitchFamily="18" charset="2"/>
                        <a:buChar char=""/>
                      </a:pPr>
                      <a:r>
                        <a:rPr lang="en-IN" sz="1500" dirty="0">
                          <a:effectLst/>
                          <a:latin typeface="Calisto MT" panose="02040603050505030304" pitchFamily="18" charset="0"/>
                          <a:ea typeface="Calibri" panose="020F0502020204030204" pitchFamily="34" charset="0"/>
                          <a:cs typeface="Mangal" panose="02040503050203030202" pitchFamily="18" charset="0"/>
                        </a:rPr>
                        <a:t>No MRLS issues</a:t>
                      </a:r>
                    </a:p>
                  </a:txBody>
                  <a:tcPr marL="32057" marR="32057" marT="0" marB="0"/>
                </a:tc>
                <a:tc>
                  <a:txBody>
                    <a:bodyPr/>
                    <a:lstStyle/>
                    <a:p>
                      <a:pPr marL="342900" marR="0" lvl="0" indent="-342900" algn="just">
                        <a:lnSpc>
                          <a:spcPct val="107000"/>
                        </a:lnSpc>
                        <a:buFont typeface="Symbol" panose="05050102010706020507" pitchFamily="18" charset="2"/>
                        <a:buChar char=""/>
                      </a:pPr>
                      <a:r>
                        <a:rPr lang="en-IN" sz="1500" dirty="0">
                          <a:effectLst/>
                          <a:latin typeface="Calisto MT" panose="02040603050505030304" pitchFamily="18" charset="0"/>
                        </a:rPr>
                        <a:t>Vietnam has advantages in terms of natural conditions, weather and land- Vietnam has a natural advantage because of its location in the belt of Northern Hemisphere. It has fascinating weather, high humidity, stable rain and especially volcanic soils which boost the growth, </a:t>
                      </a:r>
                    </a:p>
                    <a:p>
                      <a:pPr marL="342900" marR="0" lvl="0" indent="-342900" algn="just">
                        <a:lnSpc>
                          <a:spcPct val="107000"/>
                        </a:lnSpc>
                        <a:buFont typeface="Symbol" panose="05050102010706020507" pitchFamily="18" charset="2"/>
                        <a:buChar char=""/>
                      </a:pPr>
                      <a:r>
                        <a:rPr lang="en-IN" sz="1500" dirty="0">
                          <a:effectLst/>
                          <a:latin typeface="Calisto MT" panose="02040603050505030304" pitchFamily="18" charset="0"/>
                        </a:rPr>
                        <a:t>Vietnam has a strength in coffee productivity in worldwide- coffee yield </a:t>
                      </a:r>
                    </a:p>
                    <a:p>
                      <a:pPr marL="342900" marR="0" lvl="0" indent="-342900" algn="just">
                        <a:lnSpc>
                          <a:spcPct val="107000"/>
                        </a:lnSpc>
                        <a:buFont typeface="Symbol" panose="05050102010706020507" pitchFamily="18" charset="2"/>
                        <a:buChar char=""/>
                      </a:pPr>
                      <a:r>
                        <a:rPr lang="en-IN" sz="1500" dirty="0">
                          <a:effectLst/>
                          <a:latin typeface="Calisto MT" panose="02040603050505030304" pitchFamily="18" charset="0"/>
                        </a:rPr>
                        <a:t>Vietnam is the second largest coffee producer in the world. </a:t>
                      </a:r>
                    </a:p>
                    <a:p>
                      <a:pPr marL="342900" marR="0" lvl="0" indent="-342900" algn="just">
                        <a:lnSpc>
                          <a:spcPct val="107000"/>
                        </a:lnSpc>
                        <a:buFont typeface="Symbol" panose="05050102010706020507" pitchFamily="18" charset="2"/>
                        <a:buChar char=""/>
                      </a:pPr>
                      <a:r>
                        <a:rPr lang="en-IN" sz="1500" dirty="0">
                          <a:effectLst/>
                          <a:latin typeface="Calisto MT" panose="02040603050505030304" pitchFamily="18" charset="0"/>
                        </a:rPr>
                        <a:t>It is reported that, there is an abundant </a:t>
                      </a:r>
                      <a:r>
                        <a:rPr lang="en-IN" sz="1500" dirty="0" err="1">
                          <a:effectLst/>
                          <a:latin typeface="Calisto MT" panose="02040603050505030304" pitchFamily="18" charset="0"/>
                        </a:rPr>
                        <a:t>labor</a:t>
                      </a:r>
                      <a:r>
                        <a:rPr lang="en-IN" sz="1500" dirty="0">
                          <a:effectLst/>
                          <a:latin typeface="Calisto MT" panose="02040603050505030304" pitchFamily="18" charset="0"/>
                        </a:rPr>
                        <a:t> force and cheap, high rate of young population with diligent, hard-working, enthusiastic characteristics.</a:t>
                      </a:r>
                    </a:p>
                    <a:p>
                      <a:pPr marL="342900" marR="0" lvl="0" indent="-342900" algn="just"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IN" sz="1500" dirty="0">
                          <a:effectLst/>
                          <a:latin typeface="Calisto MT" panose="02040603050505030304" pitchFamily="18" charset="0"/>
                        </a:rPr>
                        <a:t>Vietnam coffee started building its brand and name in the world.</a:t>
                      </a:r>
                    </a:p>
                    <a:p>
                      <a:pPr marL="342900" marR="0" lvl="0" indent="-342900" algn="just"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IN" sz="1500" dirty="0">
                          <a:effectLst/>
                          <a:latin typeface="Calisto MT" panose="02040603050505030304" pitchFamily="18" charset="0"/>
                        </a:rPr>
                        <a:t>Cheaper Origin</a:t>
                      </a:r>
                    </a:p>
                    <a:p>
                      <a:pPr marL="342900" marR="0" lvl="0" indent="-342900" algn="just"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IN" sz="1500" dirty="0">
                          <a:effectLst/>
                          <a:latin typeface="Calisto MT" panose="02040603050505030304" pitchFamily="18" charset="0"/>
                        </a:rPr>
                        <a:t>MRL issues</a:t>
                      </a:r>
                    </a:p>
                    <a:p>
                      <a:pPr marL="0" marR="0" lvl="0" indent="0" algn="just">
                        <a:lnSpc>
                          <a:spcPct val="107000"/>
                        </a:lnSpc>
                        <a:buFont typeface="Symbol" panose="05050102010706020507" pitchFamily="18" charset="2"/>
                        <a:buNone/>
                      </a:pPr>
                      <a:endParaRPr lang="en-IN" sz="1500" dirty="0">
                        <a:effectLst/>
                        <a:latin typeface="Calisto MT" panose="02040603050505030304" pitchFamily="18" charset="0"/>
                      </a:endParaRPr>
                    </a:p>
                    <a:p>
                      <a:pPr marL="457200" marR="0" algn="just">
                        <a:lnSpc>
                          <a:spcPct val="107000"/>
                        </a:lnSpc>
                      </a:pPr>
                      <a:r>
                        <a:rPr lang="en-IN" sz="1500" dirty="0">
                          <a:effectLst/>
                          <a:latin typeface="Calisto MT" panose="02040603050505030304" pitchFamily="18" charset="0"/>
                        </a:rPr>
                        <a:t> </a:t>
                      </a:r>
                    </a:p>
                    <a:p>
                      <a:pPr marL="457200" marR="0" algn="just">
                        <a:lnSpc>
                          <a:spcPct val="107000"/>
                        </a:lnSpc>
                        <a:spcAft>
                          <a:spcPts val="800"/>
                        </a:spcAft>
                      </a:pPr>
                      <a:r>
                        <a:rPr lang="en-IN" sz="1500" dirty="0">
                          <a:effectLst/>
                          <a:latin typeface="Calisto MT" panose="02040603050505030304" pitchFamily="18" charset="0"/>
                        </a:rPr>
                        <a:t> </a:t>
                      </a:r>
                      <a:endParaRPr lang="en-IN" sz="1500" dirty="0">
                        <a:effectLst/>
                        <a:latin typeface="Calisto MT" panose="02040603050505030304" pitchFamily="18" charset="0"/>
                        <a:ea typeface="Calibri" panose="020F0502020204030204" pitchFamily="34" charset="0"/>
                        <a:cs typeface="Mangal" panose="02040503050203030202" pitchFamily="18" charset="0"/>
                      </a:endParaRPr>
                    </a:p>
                  </a:txBody>
                  <a:tcPr marL="32057" marR="32057" marT="0" marB="0"/>
                </a:tc>
                <a:extLst>
                  <a:ext uri="{0D108BD9-81ED-4DB2-BD59-A6C34878D82A}">
                    <a16:rowId xmlns:a16="http://schemas.microsoft.com/office/drawing/2014/main" val="3106677302"/>
                  </a:ext>
                </a:extLst>
              </a:tr>
            </a:tbl>
          </a:graphicData>
        </a:graphic>
      </p:graphicFrame>
    </p:spTree>
    <p:extLst>
      <p:ext uri="{BB962C8B-B14F-4D97-AF65-F5344CB8AC3E}">
        <p14:creationId xmlns:p14="http://schemas.microsoft.com/office/powerpoint/2010/main" val="39225467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CD7A-A9ED-2873-156B-73BC76F104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D09BE3-5B9C-1D78-26DF-7B1162ED8BEE}"/>
              </a:ext>
            </a:extLst>
          </p:cNvPr>
          <p:cNvSpPr>
            <a:spLocks noGrp="1"/>
          </p:cNvSpPr>
          <p:nvPr>
            <p:ph type="title"/>
          </p:nvPr>
        </p:nvSpPr>
        <p:spPr>
          <a:xfrm>
            <a:off x="838200" y="0"/>
            <a:ext cx="10515600" cy="681038"/>
          </a:xfrm>
        </p:spPr>
        <p:txBody>
          <a:bodyPr>
            <a:normAutofit fontScale="90000"/>
          </a:bodyPr>
          <a:lstStyle/>
          <a:p>
            <a:pPr algn="ctr"/>
            <a:r>
              <a:rPr lang="en-US" b="1" dirty="0">
                <a:solidFill>
                  <a:srgbClr val="FF0000"/>
                </a:solidFill>
              </a:rPr>
              <a:t>SWOT Analysis</a:t>
            </a:r>
            <a:endParaRPr lang="en-IN" b="1" dirty="0">
              <a:solidFill>
                <a:srgbClr val="FF0000"/>
              </a:solidFill>
            </a:endParaRPr>
          </a:p>
        </p:txBody>
      </p:sp>
      <p:graphicFrame>
        <p:nvGraphicFramePr>
          <p:cNvPr id="3" name="Table 2">
            <a:extLst>
              <a:ext uri="{FF2B5EF4-FFF2-40B4-BE49-F238E27FC236}">
                <a16:creationId xmlns:a16="http://schemas.microsoft.com/office/drawing/2014/main" id="{BA75F8D2-0F33-572B-8ECB-06A9F2CF67B2}"/>
              </a:ext>
            </a:extLst>
          </p:cNvPr>
          <p:cNvGraphicFramePr>
            <a:graphicFrameLocks noGrp="1"/>
          </p:cNvGraphicFramePr>
          <p:nvPr>
            <p:extLst>
              <p:ext uri="{D42A27DB-BD31-4B8C-83A1-F6EECF244321}">
                <p14:modId xmlns:p14="http://schemas.microsoft.com/office/powerpoint/2010/main" val="3151914506"/>
              </p:ext>
            </p:extLst>
          </p:nvPr>
        </p:nvGraphicFramePr>
        <p:xfrm>
          <a:off x="593558" y="681039"/>
          <a:ext cx="10892589" cy="5559340"/>
        </p:xfrm>
        <a:graphic>
          <a:graphicData uri="http://schemas.openxmlformats.org/drawingml/2006/table">
            <a:tbl>
              <a:tblPr firstRow="1" firstCol="1" bandRow="1">
                <a:tableStyleId>{5940675A-B579-460E-94D1-54222C63F5DA}</a:tableStyleId>
              </a:tblPr>
              <a:tblGrid>
                <a:gridCol w="5096927">
                  <a:extLst>
                    <a:ext uri="{9D8B030D-6E8A-4147-A177-3AD203B41FA5}">
                      <a16:colId xmlns:a16="http://schemas.microsoft.com/office/drawing/2014/main" val="4016307001"/>
                    </a:ext>
                  </a:extLst>
                </a:gridCol>
                <a:gridCol w="5795662">
                  <a:extLst>
                    <a:ext uri="{9D8B030D-6E8A-4147-A177-3AD203B41FA5}">
                      <a16:colId xmlns:a16="http://schemas.microsoft.com/office/drawing/2014/main" val="831976640"/>
                    </a:ext>
                  </a:extLst>
                </a:gridCol>
              </a:tblGrid>
              <a:tr h="333931">
                <a:tc>
                  <a:txBody>
                    <a:bodyPr/>
                    <a:lstStyle/>
                    <a:p>
                      <a:pPr marL="0" marR="0" algn="ctr">
                        <a:lnSpc>
                          <a:spcPct val="107000"/>
                        </a:lnSpc>
                        <a:spcAft>
                          <a:spcPts val="800"/>
                        </a:spcAft>
                      </a:pPr>
                      <a:r>
                        <a:rPr lang="en-IN" sz="1600" dirty="0">
                          <a:effectLst/>
                          <a:latin typeface="Calisto MT" panose="02040603050505030304" pitchFamily="18" charset="0"/>
                        </a:rPr>
                        <a:t>Weakness-India</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07000"/>
                        </a:lnSpc>
                        <a:spcAft>
                          <a:spcPts val="800"/>
                        </a:spcAft>
                      </a:pPr>
                      <a:r>
                        <a:rPr lang="en-IN" sz="1600" dirty="0">
                          <a:effectLst/>
                          <a:latin typeface="Calisto MT" panose="02040603050505030304" pitchFamily="18" charset="0"/>
                        </a:rPr>
                        <a:t>Weakness-Vietnam</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33011181"/>
                  </a:ext>
                </a:extLst>
              </a:tr>
              <a:tr h="5225409">
                <a:tc>
                  <a:txBody>
                    <a:bodyPr/>
                    <a:lstStyle/>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Limited Branding of Indian Coffee</a:t>
                      </a:r>
                    </a:p>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White Stem Borer damage in Arabica coffee plantations.</a:t>
                      </a:r>
                    </a:p>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India is a minor player in the global coffee market with the share of about 3.5% in production and 5% of Global exports. Hence, India is not in a position to influence the coffee prices.</a:t>
                      </a:r>
                    </a:p>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Increased labour wages in the Coffee plantations.</a:t>
                      </a:r>
                    </a:p>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Indian coffees are grown in Hilly areas (undulating terrain) under shade trees which makes difficult to mechanize the farms.</a:t>
                      </a:r>
                    </a:p>
                    <a:p>
                      <a:pPr marL="457200" marR="0">
                        <a:lnSpc>
                          <a:spcPct val="107000"/>
                        </a:lnSpc>
                      </a:pPr>
                      <a:r>
                        <a:rPr lang="en-IN" sz="1600" dirty="0">
                          <a:effectLst/>
                          <a:latin typeface="Calisto MT" panose="02040603050505030304" pitchFamily="18" charset="0"/>
                        </a:rPr>
                        <a:t> </a:t>
                      </a: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tc>
                  <a:txBody>
                    <a:bodyPr/>
                    <a:lstStyle/>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Quality standards and food hygiene are still low.</a:t>
                      </a:r>
                    </a:p>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Vietnam coffee is not high valued.</a:t>
                      </a:r>
                    </a:p>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In Vietnam Coffee is grown under very low shade or open conditions/basin by applying more of chemical inputs with intensive style where there are no thick canopy of shade trees and in this manner of production, the coffee doesn’t last very long (not sustainable) and degrades the environment.</a:t>
                      </a:r>
                    </a:p>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It is reported that, beans grown in direct sunlight taste worse than coffee grown under shade.</a:t>
                      </a:r>
                    </a:p>
                    <a:p>
                      <a:pPr marL="342900" marR="0" lvl="0" indent="-342900">
                        <a:lnSpc>
                          <a:spcPct val="107000"/>
                        </a:lnSpc>
                        <a:buFont typeface="Symbol" panose="05050102010706020507" pitchFamily="18" charset="2"/>
                        <a:buChar char=""/>
                      </a:pPr>
                      <a:r>
                        <a:rPr lang="en-IN" sz="1600" dirty="0">
                          <a:effectLst/>
                          <a:latin typeface="Calisto MT" panose="02040603050505030304" pitchFamily="18" charset="0"/>
                        </a:rPr>
                        <a:t>More susceptible to adverse climatic conditions especially rising temperature</a:t>
                      </a:r>
                    </a:p>
                    <a:p>
                      <a:pPr marL="342900" marR="0" lvl="0" indent="-342900">
                        <a:lnSpc>
                          <a:spcPct val="107000"/>
                        </a:lnSpc>
                        <a:spcAft>
                          <a:spcPts val="800"/>
                        </a:spcAft>
                        <a:buFont typeface="Symbol" panose="05050102010706020507" pitchFamily="18" charset="2"/>
                        <a:buChar char=""/>
                      </a:pPr>
                      <a:endParaRPr lang="en-IN" sz="16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861555338"/>
                  </a:ext>
                </a:extLst>
              </a:tr>
            </a:tbl>
          </a:graphicData>
        </a:graphic>
      </p:graphicFrame>
    </p:spTree>
    <p:extLst>
      <p:ext uri="{BB962C8B-B14F-4D97-AF65-F5344CB8AC3E}">
        <p14:creationId xmlns:p14="http://schemas.microsoft.com/office/powerpoint/2010/main" val="16745807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756F8-4BE4-C6DE-CC26-5A9B88BE48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7B7C59-0F43-39C4-514D-5C1429CD5215}"/>
              </a:ext>
            </a:extLst>
          </p:cNvPr>
          <p:cNvSpPr>
            <a:spLocks noGrp="1"/>
          </p:cNvSpPr>
          <p:nvPr>
            <p:ph type="title"/>
          </p:nvPr>
        </p:nvSpPr>
        <p:spPr>
          <a:xfrm>
            <a:off x="838200" y="0"/>
            <a:ext cx="10515600" cy="681038"/>
          </a:xfrm>
        </p:spPr>
        <p:txBody>
          <a:bodyPr>
            <a:normAutofit fontScale="90000"/>
          </a:bodyPr>
          <a:lstStyle/>
          <a:p>
            <a:pPr algn="ctr"/>
            <a:r>
              <a:rPr lang="en-US" b="1" dirty="0">
                <a:solidFill>
                  <a:srgbClr val="FF0000"/>
                </a:solidFill>
              </a:rPr>
              <a:t>SWOT Analysis</a:t>
            </a:r>
            <a:endParaRPr lang="en-IN" b="1" dirty="0">
              <a:solidFill>
                <a:srgbClr val="FF0000"/>
              </a:solidFill>
            </a:endParaRPr>
          </a:p>
        </p:txBody>
      </p:sp>
      <p:graphicFrame>
        <p:nvGraphicFramePr>
          <p:cNvPr id="4" name="Table 3">
            <a:extLst>
              <a:ext uri="{FF2B5EF4-FFF2-40B4-BE49-F238E27FC236}">
                <a16:creationId xmlns:a16="http://schemas.microsoft.com/office/drawing/2014/main" id="{8E8725E1-D3AB-0C62-C6EB-98B35800681E}"/>
              </a:ext>
            </a:extLst>
          </p:cNvPr>
          <p:cNvGraphicFramePr>
            <a:graphicFrameLocks noGrp="1"/>
          </p:cNvGraphicFramePr>
          <p:nvPr>
            <p:extLst>
              <p:ext uri="{D42A27DB-BD31-4B8C-83A1-F6EECF244321}">
                <p14:modId xmlns:p14="http://schemas.microsoft.com/office/powerpoint/2010/main" val="1924345332"/>
              </p:ext>
            </p:extLst>
          </p:nvPr>
        </p:nvGraphicFramePr>
        <p:xfrm>
          <a:off x="641684" y="994611"/>
          <a:ext cx="10712116" cy="5272214"/>
        </p:xfrm>
        <a:graphic>
          <a:graphicData uri="http://schemas.openxmlformats.org/drawingml/2006/table">
            <a:tbl>
              <a:tblPr firstRow="1" firstCol="1" bandRow="1">
                <a:tableStyleId>{5940675A-B579-460E-94D1-54222C63F5DA}</a:tableStyleId>
              </a:tblPr>
              <a:tblGrid>
                <a:gridCol w="5012479">
                  <a:extLst>
                    <a:ext uri="{9D8B030D-6E8A-4147-A177-3AD203B41FA5}">
                      <a16:colId xmlns:a16="http://schemas.microsoft.com/office/drawing/2014/main" val="1258910846"/>
                    </a:ext>
                  </a:extLst>
                </a:gridCol>
                <a:gridCol w="5699637">
                  <a:extLst>
                    <a:ext uri="{9D8B030D-6E8A-4147-A177-3AD203B41FA5}">
                      <a16:colId xmlns:a16="http://schemas.microsoft.com/office/drawing/2014/main" val="568008725"/>
                    </a:ext>
                  </a:extLst>
                </a:gridCol>
              </a:tblGrid>
              <a:tr h="429610">
                <a:tc>
                  <a:txBody>
                    <a:bodyPr/>
                    <a:lstStyle/>
                    <a:p>
                      <a:pPr marL="0" marR="0" algn="ctr">
                        <a:lnSpc>
                          <a:spcPct val="107000"/>
                        </a:lnSpc>
                        <a:spcAft>
                          <a:spcPts val="800"/>
                        </a:spcAft>
                      </a:pPr>
                      <a:r>
                        <a:rPr lang="en-IN" sz="1800" dirty="0">
                          <a:effectLst/>
                          <a:latin typeface="Calisto MT" panose="02040603050505030304" pitchFamily="18" charset="0"/>
                        </a:rPr>
                        <a:t>Opportunities-India</a:t>
                      </a:r>
                      <a:endParaRPr lang="en-IN" sz="18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07000"/>
                        </a:lnSpc>
                        <a:spcAft>
                          <a:spcPts val="800"/>
                        </a:spcAft>
                      </a:pPr>
                      <a:r>
                        <a:rPr lang="en-IN" sz="1800" dirty="0">
                          <a:effectLst/>
                          <a:latin typeface="Calisto MT" panose="02040603050505030304" pitchFamily="18" charset="0"/>
                        </a:rPr>
                        <a:t>Opportunities-Vietnam</a:t>
                      </a:r>
                      <a:endParaRPr lang="en-IN" sz="18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3977096760"/>
                  </a:ext>
                </a:extLst>
              </a:tr>
              <a:tr h="4842604">
                <a:tc>
                  <a:txBody>
                    <a:bodyPr/>
                    <a:lstStyle/>
                    <a:p>
                      <a:pPr marL="342900" marR="0" lvl="0" indent="-342900">
                        <a:lnSpc>
                          <a:spcPct val="107000"/>
                        </a:lnSpc>
                        <a:buFont typeface="Symbol" panose="05050102010706020507" pitchFamily="18" charset="2"/>
                        <a:buChar char=""/>
                      </a:pPr>
                      <a:r>
                        <a:rPr lang="en-IN" sz="1800" dirty="0">
                          <a:effectLst/>
                          <a:latin typeface="Calisto MT" panose="02040603050505030304" pitchFamily="18" charset="0"/>
                        </a:rPr>
                        <a:t>Brand building-GI for Indian Coffees</a:t>
                      </a:r>
                    </a:p>
                    <a:p>
                      <a:pPr marL="342900" marR="0" lvl="0" indent="-342900">
                        <a:lnSpc>
                          <a:spcPct val="107000"/>
                        </a:lnSpc>
                        <a:buFont typeface="Symbol" panose="05050102010706020507" pitchFamily="18" charset="2"/>
                        <a:buChar char=""/>
                      </a:pPr>
                      <a:r>
                        <a:rPr lang="en-IN" sz="1800" dirty="0">
                          <a:effectLst/>
                          <a:latin typeface="Calisto MT" panose="02040603050505030304" pitchFamily="18" charset="0"/>
                        </a:rPr>
                        <a:t>Quality Enhancement- Traceable coffees, certified, organic and specialty coffees</a:t>
                      </a:r>
                    </a:p>
                    <a:p>
                      <a:pPr marL="342900" marR="0" lvl="0" indent="-342900">
                        <a:lnSpc>
                          <a:spcPct val="107000"/>
                        </a:lnSpc>
                        <a:buFont typeface="Symbol" panose="05050102010706020507" pitchFamily="18" charset="2"/>
                        <a:buChar char=""/>
                      </a:pPr>
                      <a:r>
                        <a:rPr lang="en-IN" sz="1800" dirty="0">
                          <a:effectLst/>
                          <a:latin typeface="Calisto MT" panose="02040603050505030304" pitchFamily="18" charset="0"/>
                        </a:rPr>
                        <a:t>Boosting domestic consumption</a:t>
                      </a:r>
                    </a:p>
                    <a:p>
                      <a:pPr marL="342900" marR="0" lvl="0" indent="-342900">
                        <a:lnSpc>
                          <a:spcPct val="107000"/>
                        </a:lnSpc>
                        <a:buFont typeface="Symbol" panose="05050102010706020507" pitchFamily="18" charset="2"/>
                        <a:buChar char=""/>
                      </a:pPr>
                      <a:r>
                        <a:rPr lang="en-IN" sz="1800" dirty="0">
                          <a:effectLst/>
                          <a:latin typeface="Calisto MT" panose="02040603050505030304" pitchFamily="18" charset="0"/>
                        </a:rPr>
                        <a:t>Improvement of marketing systems-Bringing transparency in the Marketing system by adopting Block chain technologies.</a:t>
                      </a:r>
                    </a:p>
                    <a:p>
                      <a:pPr marL="342900" marR="0" lvl="0" indent="-342900">
                        <a:lnSpc>
                          <a:spcPct val="107000"/>
                        </a:lnSpc>
                        <a:buFont typeface="Symbol" panose="05050102010706020507" pitchFamily="18" charset="2"/>
                        <a:buChar char=""/>
                      </a:pPr>
                      <a:r>
                        <a:rPr lang="en-IN" sz="1800" dirty="0">
                          <a:effectLst/>
                          <a:latin typeface="Calisto MT" panose="02040603050505030304" pitchFamily="18" charset="0"/>
                        </a:rPr>
                        <a:t>  Research and development of  for improving the production, productivity and quality of coffee.</a:t>
                      </a:r>
                    </a:p>
                    <a:p>
                      <a:pPr marL="342900" marR="0" lvl="0" indent="-342900">
                        <a:lnSpc>
                          <a:spcPct val="107000"/>
                        </a:lnSpc>
                        <a:buFont typeface="Symbol" panose="05050102010706020507" pitchFamily="18" charset="2"/>
                        <a:buChar char=""/>
                      </a:pPr>
                      <a:r>
                        <a:rPr lang="en-IN" sz="1800" dirty="0">
                          <a:effectLst/>
                          <a:latin typeface="Calisto MT" panose="02040603050505030304" pitchFamily="18" charset="0"/>
                          <a:ea typeface="Calibri" panose="020F0502020204030204" pitchFamily="34" charset="0"/>
                          <a:cs typeface="Mangal" panose="02040503050203030202" pitchFamily="18" charset="0"/>
                        </a:rPr>
                        <a:t>Alternative Species </a:t>
                      </a:r>
                    </a:p>
                  </a:txBody>
                  <a:tcPr marL="68580" marR="68580" marT="0" marB="0"/>
                </a:tc>
                <a:tc>
                  <a:txBody>
                    <a:bodyPr/>
                    <a:lstStyle/>
                    <a:p>
                      <a:pPr marL="742950" marR="0" indent="-285750">
                        <a:lnSpc>
                          <a:spcPct val="107000"/>
                        </a:lnSpc>
                        <a:spcAft>
                          <a:spcPts val="800"/>
                        </a:spcAft>
                        <a:buFont typeface="Arial" panose="020B0604020202020204" pitchFamily="34" charset="0"/>
                        <a:buChar char="•"/>
                      </a:pPr>
                      <a:r>
                        <a:rPr lang="en-IN" sz="1800" dirty="0">
                          <a:effectLst/>
                          <a:latin typeface="Calisto MT" panose="02040603050505030304" pitchFamily="18" charset="0"/>
                        </a:rPr>
                        <a:t> Value addition at origin </a:t>
                      </a:r>
                    </a:p>
                    <a:p>
                      <a:pPr marL="742950" marR="0" indent="-285750">
                        <a:lnSpc>
                          <a:spcPct val="107000"/>
                        </a:lnSpc>
                        <a:spcAft>
                          <a:spcPts val="800"/>
                        </a:spcAft>
                        <a:buFont typeface="Arial" panose="020B0604020202020204" pitchFamily="34" charset="0"/>
                        <a:buChar char="•"/>
                      </a:pPr>
                      <a:r>
                        <a:rPr lang="en-IN" sz="1800" dirty="0">
                          <a:effectLst/>
                          <a:latin typeface="Calisto MT" panose="02040603050505030304" pitchFamily="18" charset="0"/>
                          <a:ea typeface="Calibri" panose="020F0502020204030204" pitchFamily="34" charset="0"/>
                          <a:cs typeface="Mangal" panose="02040503050203030202" pitchFamily="18" charset="0"/>
                        </a:rPr>
                        <a:t>Moving towards sustainable cultivation practices</a:t>
                      </a:r>
                    </a:p>
                    <a:p>
                      <a:pPr marL="457200" marR="0" indent="0">
                        <a:lnSpc>
                          <a:spcPct val="107000"/>
                        </a:lnSpc>
                        <a:spcAft>
                          <a:spcPts val="800"/>
                        </a:spcAft>
                        <a:buFont typeface="Arial" panose="020B0604020202020204" pitchFamily="34" charset="0"/>
                        <a:buNone/>
                      </a:pPr>
                      <a:endParaRPr lang="en-IN" sz="18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2195018355"/>
                  </a:ext>
                </a:extLst>
              </a:tr>
            </a:tbl>
          </a:graphicData>
        </a:graphic>
      </p:graphicFrame>
    </p:spTree>
    <p:extLst>
      <p:ext uri="{BB962C8B-B14F-4D97-AF65-F5344CB8AC3E}">
        <p14:creationId xmlns:p14="http://schemas.microsoft.com/office/powerpoint/2010/main" val="21014315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1DAC3-9570-10FE-8B2F-0CC5626ED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6582C6-52A5-74B1-608C-8C18BB021F5A}"/>
              </a:ext>
            </a:extLst>
          </p:cNvPr>
          <p:cNvSpPr>
            <a:spLocks noGrp="1"/>
          </p:cNvSpPr>
          <p:nvPr>
            <p:ph type="title"/>
          </p:nvPr>
        </p:nvSpPr>
        <p:spPr>
          <a:xfrm>
            <a:off x="838200" y="0"/>
            <a:ext cx="10515600" cy="681038"/>
          </a:xfrm>
        </p:spPr>
        <p:txBody>
          <a:bodyPr>
            <a:normAutofit fontScale="90000"/>
          </a:bodyPr>
          <a:lstStyle/>
          <a:p>
            <a:pPr algn="ctr"/>
            <a:r>
              <a:rPr lang="en-US" b="1" dirty="0">
                <a:solidFill>
                  <a:srgbClr val="FF0000"/>
                </a:solidFill>
              </a:rPr>
              <a:t>SWOT Analysis</a:t>
            </a:r>
            <a:endParaRPr lang="en-IN" b="1" dirty="0">
              <a:solidFill>
                <a:srgbClr val="FF0000"/>
              </a:solidFill>
            </a:endParaRPr>
          </a:p>
        </p:txBody>
      </p:sp>
      <p:graphicFrame>
        <p:nvGraphicFramePr>
          <p:cNvPr id="3" name="Table 2">
            <a:extLst>
              <a:ext uri="{FF2B5EF4-FFF2-40B4-BE49-F238E27FC236}">
                <a16:creationId xmlns:a16="http://schemas.microsoft.com/office/drawing/2014/main" id="{47C9ECAA-42CF-BE56-C3DA-6C97B8ED4C68}"/>
              </a:ext>
            </a:extLst>
          </p:cNvPr>
          <p:cNvGraphicFramePr>
            <a:graphicFrameLocks noGrp="1"/>
          </p:cNvGraphicFramePr>
          <p:nvPr>
            <p:extLst>
              <p:ext uri="{D42A27DB-BD31-4B8C-83A1-F6EECF244321}">
                <p14:modId xmlns:p14="http://schemas.microsoft.com/office/powerpoint/2010/main" val="1050756900"/>
              </p:ext>
            </p:extLst>
          </p:nvPr>
        </p:nvGraphicFramePr>
        <p:xfrm>
          <a:off x="513347" y="882316"/>
          <a:ext cx="10840453" cy="5037221"/>
        </p:xfrm>
        <a:graphic>
          <a:graphicData uri="http://schemas.openxmlformats.org/drawingml/2006/table">
            <a:tbl>
              <a:tblPr firstRow="1" firstCol="1" bandRow="1">
                <a:tableStyleId>{5940675A-B579-460E-94D1-54222C63F5DA}</a:tableStyleId>
              </a:tblPr>
              <a:tblGrid>
                <a:gridCol w="5072531">
                  <a:extLst>
                    <a:ext uri="{9D8B030D-6E8A-4147-A177-3AD203B41FA5}">
                      <a16:colId xmlns:a16="http://schemas.microsoft.com/office/drawing/2014/main" val="3843735263"/>
                    </a:ext>
                  </a:extLst>
                </a:gridCol>
                <a:gridCol w="5767922">
                  <a:extLst>
                    <a:ext uri="{9D8B030D-6E8A-4147-A177-3AD203B41FA5}">
                      <a16:colId xmlns:a16="http://schemas.microsoft.com/office/drawing/2014/main" val="1340658662"/>
                    </a:ext>
                  </a:extLst>
                </a:gridCol>
              </a:tblGrid>
              <a:tr h="318595">
                <a:tc>
                  <a:txBody>
                    <a:bodyPr/>
                    <a:lstStyle/>
                    <a:p>
                      <a:pPr marL="0" marR="0" algn="ctr">
                        <a:lnSpc>
                          <a:spcPct val="107000"/>
                        </a:lnSpc>
                        <a:spcAft>
                          <a:spcPts val="800"/>
                        </a:spcAft>
                      </a:pPr>
                      <a:r>
                        <a:rPr lang="en-IN" sz="1800" dirty="0">
                          <a:effectLst/>
                        </a:rPr>
                        <a:t>Threats-India</a:t>
                      </a:r>
                      <a:endParaRPr lang="en-IN" sz="18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tc>
                  <a:txBody>
                    <a:bodyPr/>
                    <a:lstStyle/>
                    <a:p>
                      <a:pPr marL="0" marR="0" algn="ctr">
                        <a:lnSpc>
                          <a:spcPct val="107000"/>
                        </a:lnSpc>
                        <a:spcAft>
                          <a:spcPts val="800"/>
                        </a:spcAft>
                      </a:pPr>
                      <a:r>
                        <a:rPr lang="en-IN" sz="1800" dirty="0">
                          <a:effectLst/>
                        </a:rPr>
                        <a:t>Threats-Vietnam</a:t>
                      </a:r>
                      <a:endParaRPr lang="en-IN" sz="18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2635720645"/>
                  </a:ext>
                </a:extLst>
              </a:tr>
              <a:tr h="4718626">
                <a:tc>
                  <a:txBody>
                    <a:bodyPr/>
                    <a:lstStyle/>
                    <a:p>
                      <a:pPr marL="342900" marR="0" lvl="0" indent="-342900">
                        <a:lnSpc>
                          <a:spcPct val="107000"/>
                        </a:lnSpc>
                        <a:buFont typeface="Symbol" panose="05050102010706020507" pitchFamily="18" charset="2"/>
                        <a:buChar char=""/>
                      </a:pPr>
                      <a:r>
                        <a:rPr lang="en-IN" sz="1800" dirty="0">
                          <a:effectLst/>
                        </a:rPr>
                        <a:t>Consistent increase in input cost can erode competitiveness of Indian coffee in the international markets.</a:t>
                      </a:r>
                    </a:p>
                    <a:p>
                      <a:pPr marL="342900" marR="0" lvl="0" indent="-342900">
                        <a:lnSpc>
                          <a:spcPct val="107000"/>
                        </a:lnSpc>
                        <a:buFont typeface="Symbol" panose="05050102010706020507" pitchFamily="18" charset="2"/>
                        <a:buChar char=""/>
                      </a:pPr>
                      <a:r>
                        <a:rPr lang="en-IN" sz="1800" dirty="0">
                          <a:effectLst/>
                        </a:rPr>
                        <a:t>Impact of Climate Change</a:t>
                      </a:r>
                    </a:p>
                    <a:p>
                      <a:pPr marL="342900" marR="0" lvl="0" indent="-342900">
                        <a:lnSpc>
                          <a:spcPct val="107000"/>
                        </a:lnSpc>
                        <a:buFont typeface="Symbol" panose="05050102010706020507" pitchFamily="18" charset="2"/>
                        <a:buChar char=""/>
                      </a:pPr>
                      <a:r>
                        <a:rPr lang="en-IN" sz="1800" dirty="0">
                          <a:effectLst/>
                        </a:rPr>
                        <a:t>Dwindling Arabica Coffee</a:t>
                      </a:r>
                    </a:p>
                  </a:txBody>
                  <a:tcPr marL="68580" marR="68580" marT="0" marB="0"/>
                </a:tc>
                <a:tc>
                  <a:txBody>
                    <a:bodyPr/>
                    <a:lstStyle/>
                    <a:p>
                      <a:pPr marL="342900" marR="0" lvl="0" indent="-342900">
                        <a:lnSpc>
                          <a:spcPct val="107000"/>
                        </a:lnSpc>
                        <a:buFont typeface="Symbol" panose="05050102010706020507" pitchFamily="18" charset="2"/>
                        <a:buChar char=""/>
                      </a:pPr>
                      <a:r>
                        <a:rPr lang="en-IN" sz="1800" dirty="0">
                          <a:effectLst/>
                        </a:rPr>
                        <a:t>Due to intensive production practices coffee trees are exhausted quickly after every harvest. As a result, replanting should be carried out after every 10-15 years of planting which stresses huge investment followed by 3-4 years gestation period.</a:t>
                      </a:r>
                    </a:p>
                    <a:p>
                      <a:pPr marL="342900" marR="0" lvl="0" indent="-342900">
                        <a:lnSpc>
                          <a:spcPct val="107000"/>
                        </a:lnSpc>
                        <a:buFont typeface="Symbol" panose="05050102010706020507" pitchFamily="18" charset="2"/>
                        <a:buChar char=""/>
                      </a:pPr>
                      <a:r>
                        <a:rPr lang="en-IN" sz="1800" dirty="0">
                          <a:effectLst/>
                        </a:rPr>
                        <a:t>Vietnamese primarily focus on the quantity instead of improving the quality of coffee which may be deterrent for future coffee export trade due to growing demand for quality coffees in the importing countries.</a:t>
                      </a:r>
                    </a:p>
                    <a:p>
                      <a:pPr marL="342900" marR="0" lvl="0" indent="-342900">
                        <a:lnSpc>
                          <a:spcPct val="107000"/>
                        </a:lnSpc>
                        <a:spcAft>
                          <a:spcPts val="800"/>
                        </a:spcAft>
                        <a:buFont typeface="Symbol" panose="05050102010706020507" pitchFamily="18" charset="2"/>
                        <a:buChar char=""/>
                      </a:pPr>
                      <a:r>
                        <a:rPr lang="en-IN" sz="1800" dirty="0">
                          <a:effectLst/>
                        </a:rPr>
                        <a:t>Erratic weather may bring unforeseen damage to crop production, the weather in Vietnam continued getting impact from El Nino phenomenon, it become the one of main causes of the water shortage issue for irrigation, which badly affect the robusta  coffee production.</a:t>
                      </a:r>
                      <a:endParaRPr lang="en-IN" sz="1800" dirty="0">
                        <a:effectLst/>
                        <a:latin typeface="Calisto MT" panose="02040603050505030304" pitchFamily="18"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734117324"/>
                  </a:ext>
                </a:extLst>
              </a:tr>
            </a:tbl>
          </a:graphicData>
        </a:graphic>
      </p:graphicFrame>
    </p:spTree>
    <p:extLst>
      <p:ext uri="{BB962C8B-B14F-4D97-AF65-F5344CB8AC3E}">
        <p14:creationId xmlns:p14="http://schemas.microsoft.com/office/powerpoint/2010/main" val="1503535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09C1A-68BB-14B1-FC11-D2258663B41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EBF5CC1-7571-389D-6522-1B3414B41E3D}"/>
              </a:ext>
            </a:extLst>
          </p:cNvPr>
          <p:cNvSpPr>
            <a:spLocks noGrp="1"/>
          </p:cNvSpPr>
          <p:nvPr>
            <p:ph type="title"/>
          </p:nvPr>
        </p:nvSpPr>
        <p:spPr>
          <a:xfrm>
            <a:off x="385011" y="365125"/>
            <a:ext cx="11999494" cy="1325563"/>
          </a:xfrm>
        </p:spPr>
        <p:txBody>
          <a:bodyPr>
            <a:normAutofit/>
          </a:bodyPr>
          <a:lstStyle/>
          <a:p>
            <a:pPr algn="ctr"/>
            <a:r>
              <a:rPr lang="en-US" sz="2800" dirty="0">
                <a:solidFill>
                  <a:srgbClr val="C00000"/>
                </a:solidFill>
              </a:rPr>
              <a:t>Differential for Indian Robusta Coffee Over ICE Europe</a:t>
            </a:r>
            <a:endParaRPr lang="en-IN" sz="2800" dirty="0">
              <a:solidFill>
                <a:srgbClr val="C00000"/>
              </a:solidFill>
            </a:endParaRPr>
          </a:p>
        </p:txBody>
      </p:sp>
      <p:graphicFrame>
        <p:nvGraphicFramePr>
          <p:cNvPr id="6" name="Chart 5">
            <a:extLst>
              <a:ext uri="{FF2B5EF4-FFF2-40B4-BE49-F238E27FC236}">
                <a16:creationId xmlns:a16="http://schemas.microsoft.com/office/drawing/2014/main" id="{6325E265-0DE0-45F0-8CE3-66E676C14031}"/>
              </a:ext>
            </a:extLst>
          </p:cNvPr>
          <p:cNvGraphicFramePr>
            <a:graphicFrameLocks/>
          </p:cNvGraphicFramePr>
          <p:nvPr>
            <p:extLst>
              <p:ext uri="{D42A27DB-BD31-4B8C-83A1-F6EECF244321}">
                <p14:modId xmlns:p14="http://schemas.microsoft.com/office/powerpoint/2010/main" val="1152527834"/>
              </p:ext>
            </p:extLst>
          </p:nvPr>
        </p:nvGraphicFramePr>
        <p:xfrm>
          <a:off x="385011" y="1251284"/>
          <a:ext cx="10924674" cy="489660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C75458CF-48EF-7B98-0769-20A27B33C290}"/>
              </a:ext>
            </a:extLst>
          </p:cNvPr>
          <p:cNvSpPr txBox="1"/>
          <p:nvPr/>
        </p:nvSpPr>
        <p:spPr>
          <a:xfrm>
            <a:off x="1748590" y="5963221"/>
            <a:ext cx="7299158" cy="369332"/>
          </a:xfrm>
          <a:prstGeom prst="rect">
            <a:avLst/>
          </a:prstGeom>
          <a:noFill/>
        </p:spPr>
        <p:txBody>
          <a:bodyPr wrap="square" rtlCol="0">
            <a:spAutoFit/>
          </a:bodyPr>
          <a:lstStyle/>
          <a:p>
            <a:r>
              <a:rPr lang="en-US" dirty="0"/>
              <a:t>During 2024 US$ 996/</a:t>
            </a:r>
            <a:r>
              <a:rPr lang="en-US" dirty="0" err="1"/>
              <a:t>tonne</a:t>
            </a:r>
            <a:r>
              <a:rPr lang="en-US" dirty="0"/>
              <a:t> for Rob parchment and US$ 415 /</a:t>
            </a:r>
            <a:r>
              <a:rPr lang="en-US" dirty="0" err="1"/>
              <a:t>tonne</a:t>
            </a:r>
            <a:r>
              <a:rPr lang="en-US" dirty="0"/>
              <a:t> </a:t>
            </a:r>
            <a:endParaRPr lang="en-IN" dirty="0"/>
          </a:p>
        </p:txBody>
      </p:sp>
      <p:sp>
        <p:nvSpPr>
          <p:cNvPr id="8" name="TextBox 7">
            <a:extLst>
              <a:ext uri="{FF2B5EF4-FFF2-40B4-BE49-F238E27FC236}">
                <a16:creationId xmlns:a16="http://schemas.microsoft.com/office/drawing/2014/main" id="{4AB5CD98-A959-717B-42EC-96F5F88CBAC0}"/>
              </a:ext>
            </a:extLst>
          </p:cNvPr>
          <p:cNvSpPr txBox="1"/>
          <p:nvPr/>
        </p:nvSpPr>
        <p:spPr>
          <a:xfrm>
            <a:off x="2662989" y="6492875"/>
            <a:ext cx="2374232" cy="369332"/>
          </a:xfrm>
          <a:prstGeom prst="rect">
            <a:avLst/>
          </a:prstGeom>
          <a:noFill/>
        </p:spPr>
        <p:txBody>
          <a:bodyPr wrap="square" rtlCol="0">
            <a:spAutoFit/>
          </a:bodyPr>
          <a:lstStyle/>
          <a:p>
            <a:r>
              <a:rPr lang="en-US" dirty="0"/>
              <a:t>Source: ICO</a:t>
            </a:r>
            <a:endParaRPr lang="en-IN" dirty="0"/>
          </a:p>
        </p:txBody>
      </p:sp>
    </p:spTree>
    <p:extLst>
      <p:ext uri="{BB962C8B-B14F-4D97-AF65-F5344CB8AC3E}">
        <p14:creationId xmlns:p14="http://schemas.microsoft.com/office/powerpoint/2010/main" val="693255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62BD7-EC14-3E11-144A-32FCB17BF5D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6841022-1590-E205-E403-65BA71A76B67}"/>
              </a:ext>
            </a:extLst>
          </p:cNvPr>
          <p:cNvSpPr>
            <a:spLocks noGrp="1"/>
          </p:cNvSpPr>
          <p:nvPr>
            <p:ph type="title"/>
          </p:nvPr>
        </p:nvSpPr>
        <p:spPr>
          <a:xfrm>
            <a:off x="385011" y="365126"/>
            <a:ext cx="11999494" cy="645528"/>
          </a:xfrm>
        </p:spPr>
        <p:txBody>
          <a:bodyPr>
            <a:normAutofit/>
          </a:bodyPr>
          <a:lstStyle/>
          <a:p>
            <a:pPr algn="ctr"/>
            <a:r>
              <a:rPr lang="en-US" sz="2800" dirty="0">
                <a:solidFill>
                  <a:srgbClr val="C00000"/>
                </a:solidFill>
              </a:rPr>
              <a:t>Specialty Coffee Prices </a:t>
            </a:r>
            <a:endParaRPr lang="en-IN" sz="2800" dirty="0">
              <a:solidFill>
                <a:srgbClr val="C00000"/>
              </a:solidFill>
            </a:endParaRPr>
          </a:p>
        </p:txBody>
      </p:sp>
      <p:sp>
        <p:nvSpPr>
          <p:cNvPr id="7" name="TextBox 6">
            <a:extLst>
              <a:ext uri="{FF2B5EF4-FFF2-40B4-BE49-F238E27FC236}">
                <a16:creationId xmlns:a16="http://schemas.microsoft.com/office/drawing/2014/main" id="{B4060FB6-CED9-3157-0104-C8F0A099E074}"/>
              </a:ext>
            </a:extLst>
          </p:cNvPr>
          <p:cNvSpPr txBox="1"/>
          <p:nvPr/>
        </p:nvSpPr>
        <p:spPr>
          <a:xfrm>
            <a:off x="385011" y="6304547"/>
            <a:ext cx="10363199" cy="646331"/>
          </a:xfrm>
          <a:prstGeom prst="rect">
            <a:avLst/>
          </a:prstGeom>
          <a:noFill/>
        </p:spPr>
        <p:txBody>
          <a:bodyPr wrap="square" rtlCol="0">
            <a:spAutoFit/>
          </a:bodyPr>
          <a:lstStyle/>
          <a:p>
            <a:r>
              <a:rPr lang="en-US" dirty="0"/>
              <a:t>Source: Emory University’s Goizueta Business School and a committed roster of specialty coffee cooperatives, exporters, importers, and roasters. </a:t>
            </a:r>
            <a:endParaRPr lang="en-IN" dirty="0"/>
          </a:p>
        </p:txBody>
      </p:sp>
      <p:graphicFrame>
        <p:nvGraphicFramePr>
          <p:cNvPr id="2" name="Chart 1">
            <a:extLst>
              <a:ext uri="{FF2B5EF4-FFF2-40B4-BE49-F238E27FC236}">
                <a16:creationId xmlns:a16="http://schemas.microsoft.com/office/drawing/2014/main" id="{0EDF6B12-174C-A17C-3C3A-2AB6BF90D0AD}"/>
              </a:ext>
            </a:extLst>
          </p:cNvPr>
          <p:cNvGraphicFramePr>
            <a:graphicFrameLocks/>
          </p:cNvGraphicFramePr>
          <p:nvPr>
            <p:extLst>
              <p:ext uri="{D42A27DB-BD31-4B8C-83A1-F6EECF244321}">
                <p14:modId xmlns:p14="http://schemas.microsoft.com/office/powerpoint/2010/main" val="3583961682"/>
              </p:ext>
            </p:extLst>
          </p:nvPr>
        </p:nvGraphicFramePr>
        <p:xfrm>
          <a:off x="1187116" y="1010654"/>
          <a:ext cx="9865895" cy="47965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80491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B01CD4DF-E356-F824-B96C-01286D7A1BA7}"/>
              </a:ext>
            </a:extLst>
          </p:cNvPr>
          <p:cNvSpPr/>
          <p:nvPr/>
        </p:nvSpPr>
        <p:spPr>
          <a:xfrm>
            <a:off x="3619893" y="0"/>
            <a:ext cx="8572107" cy="6858000"/>
          </a:xfrm>
          <a:custGeom>
            <a:avLst/>
            <a:gdLst/>
            <a:ahLst/>
            <a:cxnLst/>
            <a:rect l="l" t="t" r="r" b="b"/>
            <a:pathLst>
              <a:path w="13702605" h="10287000">
                <a:moveTo>
                  <a:pt x="0" y="0"/>
                </a:moveTo>
                <a:lnTo>
                  <a:pt x="13702606" y="0"/>
                </a:lnTo>
                <a:lnTo>
                  <a:pt x="13702606" y="10287000"/>
                </a:lnTo>
                <a:lnTo>
                  <a:pt x="0" y="10287000"/>
                </a:lnTo>
                <a:lnTo>
                  <a:pt x="0" y="0"/>
                </a:lnTo>
                <a:close/>
              </a:path>
            </a:pathLst>
          </a:custGeom>
          <a:blipFill>
            <a:blip r:embed="rId2"/>
            <a:stretch>
              <a:fillRect/>
            </a:stretch>
          </a:blipFill>
        </p:spPr>
      </p:sp>
      <p:sp>
        <p:nvSpPr>
          <p:cNvPr id="5" name="TextBox 5">
            <a:extLst>
              <a:ext uri="{FF2B5EF4-FFF2-40B4-BE49-F238E27FC236}">
                <a16:creationId xmlns:a16="http://schemas.microsoft.com/office/drawing/2014/main" id="{6132E0D7-FFC6-1C48-7899-C45EE99050FC}"/>
              </a:ext>
            </a:extLst>
          </p:cNvPr>
          <p:cNvSpPr txBox="1"/>
          <p:nvPr/>
        </p:nvSpPr>
        <p:spPr>
          <a:xfrm>
            <a:off x="-86871" y="2010007"/>
            <a:ext cx="3612497" cy="2434064"/>
          </a:xfrm>
          <a:prstGeom prst="rect">
            <a:avLst/>
          </a:prstGeom>
        </p:spPr>
        <p:txBody>
          <a:bodyPr wrap="square" lIns="0" tIns="0" rIns="0" bIns="0" rtlCol="0" anchor="t">
            <a:spAutoFit/>
          </a:bodyPr>
          <a:lstStyle/>
          <a:p>
            <a:pPr algn="ctr">
              <a:lnSpc>
                <a:spcPts val="10000"/>
              </a:lnSpc>
            </a:pPr>
            <a:r>
              <a:rPr lang="en-US" sz="6500" dirty="0">
                <a:solidFill>
                  <a:srgbClr val="1D2112"/>
                </a:solidFill>
                <a:latin typeface="Poppins Bold"/>
              </a:rPr>
              <a:t>THANK YOU</a:t>
            </a:r>
          </a:p>
        </p:txBody>
      </p:sp>
    </p:spTree>
    <p:extLst>
      <p:ext uri="{BB962C8B-B14F-4D97-AF65-F5344CB8AC3E}">
        <p14:creationId xmlns:p14="http://schemas.microsoft.com/office/powerpoint/2010/main" val="1591042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5702</TotalTime>
  <Words>3924</Words>
  <Application>Microsoft Office PowerPoint</Application>
  <PresentationFormat>Widescreen</PresentationFormat>
  <Paragraphs>1318</Paragraphs>
  <Slides>52</Slides>
  <Notes>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PowerPoint Presentation</vt:lpstr>
      <vt:lpstr>PowerPoint Presentation</vt:lpstr>
      <vt:lpstr>PowerPoint Presentation</vt:lpstr>
      <vt:lpstr>Global Coffee Production – by Type</vt:lpstr>
      <vt:lpstr>Global Coffee Production – by Type</vt:lpstr>
      <vt:lpstr>Global Coffee Production – by Type</vt:lpstr>
      <vt:lpstr>Coffee Production in Brazil and Viet Nam Vs. Rest of the World </vt:lpstr>
      <vt:lpstr>Global Coffee Consumption (lakh tonnes)</vt:lpstr>
      <vt:lpstr>Coffee Productivity in Brazil and Viet Nam Vs. Rest of the World </vt:lpstr>
      <vt:lpstr>Global Coffee Production – by Region</vt:lpstr>
      <vt:lpstr>Global Coffee Production – by Region-By Type</vt:lpstr>
      <vt:lpstr>Global Coffee Production – by Region-By Type</vt:lpstr>
      <vt:lpstr>Major Arabica Coffee Producing Countries in the World </vt:lpstr>
      <vt:lpstr>Major Robusta Coffee Producing Countries in the World </vt:lpstr>
      <vt:lpstr>Major  Coffee Producing Countries in the World </vt:lpstr>
      <vt:lpstr>Global Coffee Exports-by type</vt:lpstr>
      <vt:lpstr>Top 10 Coffee Exporting Countries </vt:lpstr>
      <vt:lpstr>Top 10 Coffee Importing Countries </vt:lpstr>
      <vt:lpstr>PowerPoint Presentation</vt:lpstr>
      <vt:lpstr>PowerPoint Presentation</vt:lpstr>
      <vt:lpstr>PowerPoint Presentation</vt:lpstr>
      <vt:lpstr>PowerPoint Presentation</vt:lpstr>
      <vt:lpstr>Decade Wise Coffee Area (Ha) And Production (MT) </vt:lpstr>
      <vt:lpstr>PowerPoint Presentation</vt:lpstr>
      <vt:lpstr>PowerPoint Presentation</vt:lpstr>
      <vt:lpstr>Decade Wise Coffee Exports</vt:lpstr>
      <vt:lpstr>PowerPoint Presentation</vt:lpstr>
      <vt:lpstr>PowerPoint Presentation</vt:lpstr>
      <vt:lpstr>PowerPoint Presentation</vt:lpstr>
      <vt:lpstr>PowerPoint Presentation</vt:lpstr>
      <vt:lpstr>PowerPoint Presentation</vt:lpstr>
      <vt:lpstr>PowerPoint Presentation</vt:lpstr>
      <vt:lpstr>India’s consumption increased at moderate pace in last decade</vt:lpstr>
      <vt:lpstr>Consumption share of instant coffee increased to 60-65%</vt:lpstr>
      <vt:lpstr>PowerPoint Presentation</vt:lpstr>
      <vt:lpstr>PowerPoint Presentation</vt:lpstr>
      <vt:lpstr>PowerPoint Presentation</vt:lpstr>
      <vt:lpstr>European Union is the Major Destination</vt:lpstr>
      <vt:lpstr>PowerPoint Presentation</vt:lpstr>
      <vt:lpstr>PowerPoint Presentation</vt:lpstr>
      <vt:lpstr>PowerPoint Presentation</vt:lpstr>
      <vt:lpstr>PowerPoint Presentation</vt:lpstr>
      <vt:lpstr>PowerPoint Presentation</vt:lpstr>
      <vt:lpstr>PowerPoint Presentation</vt:lpstr>
      <vt:lpstr>India Coffee APP</vt:lpstr>
      <vt:lpstr>SWOT Analysis</vt:lpstr>
      <vt:lpstr>SWOT Analysis</vt:lpstr>
      <vt:lpstr>SWOT Analysis</vt:lpstr>
      <vt:lpstr>SWOT Analysis</vt:lpstr>
      <vt:lpstr>Differential for Indian Robusta Coffee Over ICE Europe</vt:lpstr>
      <vt:lpstr>Specialty Coffee Prices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Guest User</cp:lastModifiedBy>
  <cp:revision>271</cp:revision>
  <cp:lastPrinted>2025-01-31T04:26:25Z</cp:lastPrinted>
  <dcterms:created xsi:type="dcterms:W3CDTF">2024-08-06T11:56:20Z</dcterms:created>
  <dcterms:modified xsi:type="dcterms:W3CDTF">2025-02-26T08:20:20Z</dcterms:modified>
</cp:coreProperties>
</file>