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64" r:id="rId5"/>
    <p:sldId id="263" r:id="rId6"/>
    <p:sldId id="259" r:id="rId7"/>
    <p:sldId id="258" r:id="rId8"/>
    <p:sldId id="261" r:id="rId9"/>
    <p:sldId id="262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FB9DD"/>
    <a:srgbClr val="C4C2C5"/>
    <a:srgbClr val="B0BADE"/>
    <a:srgbClr val="E9EAE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4636" autoAdjust="0"/>
    <p:restoredTop sz="94660"/>
  </p:normalViewPr>
  <p:slideViewPr>
    <p:cSldViewPr snapToGrid="0">
      <p:cViewPr varScale="1">
        <p:scale>
          <a:sx n="155" d="100"/>
          <a:sy n="155" d="100"/>
        </p:scale>
        <p:origin x="444" y="1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1"/>
          <c:order val="0"/>
          <c:tx>
            <c:strRef>
              <c:f>'2017-2025'!$D$1</c:f>
              <c:strCache>
                <c:ptCount val="1"/>
                <c:pt idx="0">
                  <c:v>2017-18</c:v>
                </c:pt>
              </c:strCache>
            </c:strRef>
          </c:tx>
          <c:spPr>
            <a:solidFill>
              <a:schemeClr val="accent6">
                <a:lumMod val="20000"/>
                <a:lumOff val="80000"/>
              </a:schemeClr>
            </a:solidFill>
            <a:ln>
              <a:noFill/>
            </a:ln>
            <a:effectLst/>
          </c:spPr>
          <c:invertIfNegative val="0"/>
          <c:cat>
            <c:strRef>
              <c:f>'2017-2025'!$A$2:$A$14</c:f>
              <c:strCache>
                <c:ptCount val="13"/>
                <c:pt idx="0">
                  <c:v>JK</c:v>
                </c:pt>
                <c:pt idx="1">
                  <c:v>Seshasai</c:v>
                </c:pt>
                <c:pt idx="2">
                  <c:v>Star Paper</c:v>
                </c:pt>
                <c:pt idx="3">
                  <c:v>TNPL</c:v>
                </c:pt>
                <c:pt idx="4">
                  <c:v>West
Coast
Paper</c:v>
                </c:pt>
                <c:pt idx="5">
                  <c:v>BUILT</c:v>
                </c:pt>
                <c:pt idx="6">
                  <c:v>Century</c:v>
                </c:pt>
                <c:pt idx="7">
                  <c:v>OPM</c:v>
                </c:pt>
                <c:pt idx="8">
                  <c:v>APL</c:v>
                </c:pt>
                <c:pt idx="9">
                  <c:v>ITC</c:v>
                </c:pt>
                <c:pt idx="10">
                  <c:v>Rushil
Décor</c:v>
                </c:pt>
                <c:pt idx="11">
                  <c:v>Greenpanel</c:v>
                </c:pt>
                <c:pt idx="12">
                  <c:v>Harihar
Polyfiber</c:v>
                </c:pt>
              </c:strCache>
            </c:strRef>
          </c:cat>
          <c:val>
            <c:numRef>
              <c:f>'2017-2025'!$D$2:$D$14</c:f>
              <c:numCache>
                <c:formatCode>General</c:formatCode>
                <c:ptCount val="13"/>
                <c:pt idx="0">
                  <c:v>11448</c:v>
                </c:pt>
                <c:pt idx="1">
                  <c:v>6070</c:v>
                </c:pt>
                <c:pt idx="2">
                  <c:v>1500</c:v>
                </c:pt>
                <c:pt idx="3">
                  <c:v>1346</c:v>
                </c:pt>
                <c:pt idx="4">
                  <c:v>1200</c:v>
                </c:pt>
                <c:pt idx="5">
                  <c:v>7600</c:v>
                </c:pt>
                <c:pt idx="6">
                  <c:v>630</c:v>
                </c:pt>
                <c:pt idx="7">
                  <c:v>3236</c:v>
                </c:pt>
                <c:pt idx="8">
                  <c:v>10250</c:v>
                </c:pt>
                <c:pt idx="9">
                  <c:v>25658</c:v>
                </c:pt>
                <c:pt idx="10">
                  <c:v>0</c:v>
                </c:pt>
                <c:pt idx="11">
                  <c:v>0</c:v>
                </c:pt>
                <c:pt idx="12">
                  <c:v>1800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C66-4974-9E72-2A1CCF341FCB}"/>
            </c:ext>
          </c:extLst>
        </c:ser>
        <c:ser>
          <c:idx val="2"/>
          <c:order val="1"/>
          <c:tx>
            <c:strRef>
              <c:f>'2017-2025'!$E$1</c:f>
              <c:strCache>
                <c:ptCount val="1"/>
                <c:pt idx="0">
                  <c:v>2018-19</c:v>
                </c:pt>
              </c:strCache>
            </c:strRef>
          </c:tx>
          <c:spPr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  <a:effectLst/>
          </c:spPr>
          <c:invertIfNegative val="0"/>
          <c:cat>
            <c:strRef>
              <c:f>'2017-2025'!$A$2:$A$14</c:f>
              <c:strCache>
                <c:ptCount val="13"/>
                <c:pt idx="0">
                  <c:v>JK</c:v>
                </c:pt>
                <c:pt idx="1">
                  <c:v>Seshasai</c:v>
                </c:pt>
                <c:pt idx="2">
                  <c:v>Star Paper</c:v>
                </c:pt>
                <c:pt idx="3">
                  <c:v>TNPL</c:v>
                </c:pt>
                <c:pt idx="4">
                  <c:v>West
Coast
Paper</c:v>
                </c:pt>
                <c:pt idx="5">
                  <c:v>BUILT</c:v>
                </c:pt>
                <c:pt idx="6">
                  <c:v>Century</c:v>
                </c:pt>
                <c:pt idx="7">
                  <c:v>OPM</c:v>
                </c:pt>
                <c:pt idx="8">
                  <c:v>APL</c:v>
                </c:pt>
                <c:pt idx="9">
                  <c:v>ITC</c:v>
                </c:pt>
                <c:pt idx="10">
                  <c:v>Rushil
Décor</c:v>
                </c:pt>
                <c:pt idx="11">
                  <c:v>Greenpanel</c:v>
                </c:pt>
                <c:pt idx="12">
                  <c:v>Harihar
Polyfiber</c:v>
                </c:pt>
              </c:strCache>
            </c:strRef>
          </c:cat>
          <c:val>
            <c:numRef>
              <c:f>'2017-2025'!$E$2:$E$14</c:f>
              <c:numCache>
                <c:formatCode>General</c:formatCode>
                <c:ptCount val="13"/>
                <c:pt idx="0">
                  <c:v>11247</c:v>
                </c:pt>
                <c:pt idx="1">
                  <c:v>6400</c:v>
                </c:pt>
                <c:pt idx="2">
                  <c:v>1400</c:v>
                </c:pt>
                <c:pt idx="3">
                  <c:v>8942</c:v>
                </c:pt>
                <c:pt idx="4">
                  <c:v>1330</c:v>
                </c:pt>
                <c:pt idx="5">
                  <c:v>1824</c:v>
                </c:pt>
                <c:pt idx="6">
                  <c:v>890</c:v>
                </c:pt>
                <c:pt idx="7">
                  <c:v>4500</c:v>
                </c:pt>
                <c:pt idx="8">
                  <c:v>3581</c:v>
                </c:pt>
                <c:pt idx="9">
                  <c:v>23094</c:v>
                </c:pt>
                <c:pt idx="10">
                  <c:v>0</c:v>
                </c:pt>
                <c:pt idx="11">
                  <c:v>0</c:v>
                </c:pt>
                <c:pt idx="12">
                  <c:v>1700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0C66-4974-9E72-2A1CCF341FCB}"/>
            </c:ext>
          </c:extLst>
        </c:ser>
        <c:ser>
          <c:idx val="3"/>
          <c:order val="2"/>
          <c:tx>
            <c:strRef>
              <c:f>'2017-2025'!$F$1</c:f>
              <c:strCache>
                <c:ptCount val="1"/>
                <c:pt idx="0">
                  <c:v>2019-20</c:v>
                </c:pt>
              </c:strCache>
            </c:strRef>
          </c:tx>
          <c:spPr>
            <a:solidFill>
              <a:schemeClr val="accent6">
                <a:lumMod val="75000"/>
                <a:alpha val="56000"/>
              </a:schemeClr>
            </a:solidFill>
            <a:ln>
              <a:noFill/>
            </a:ln>
            <a:effectLst/>
          </c:spPr>
          <c:invertIfNegative val="0"/>
          <c:cat>
            <c:strRef>
              <c:f>'2017-2025'!$A$2:$A$14</c:f>
              <c:strCache>
                <c:ptCount val="13"/>
                <c:pt idx="0">
                  <c:v>JK</c:v>
                </c:pt>
                <c:pt idx="1">
                  <c:v>Seshasai</c:v>
                </c:pt>
                <c:pt idx="2">
                  <c:v>Star Paper</c:v>
                </c:pt>
                <c:pt idx="3">
                  <c:v>TNPL</c:v>
                </c:pt>
                <c:pt idx="4">
                  <c:v>West
Coast
Paper</c:v>
                </c:pt>
                <c:pt idx="5">
                  <c:v>BUILT</c:v>
                </c:pt>
                <c:pt idx="6">
                  <c:v>Century</c:v>
                </c:pt>
                <c:pt idx="7">
                  <c:v>OPM</c:v>
                </c:pt>
                <c:pt idx="8">
                  <c:v>APL</c:v>
                </c:pt>
                <c:pt idx="9">
                  <c:v>ITC</c:v>
                </c:pt>
                <c:pt idx="10">
                  <c:v>Rushil
Décor</c:v>
                </c:pt>
                <c:pt idx="11">
                  <c:v>Greenpanel</c:v>
                </c:pt>
                <c:pt idx="12">
                  <c:v>Harihar
Polyfiber</c:v>
                </c:pt>
              </c:strCache>
            </c:strRef>
          </c:cat>
          <c:val>
            <c:numRef>
              <c:f>'2017-2025'!$F$2:$F$14</c:f>
              <c:numCache>
                <c:formatCode>General</c:formatCode>
                <c:ptCount val="13"/>
                <c:pt idx="0">
                  <c:v>13118</c:v>
                </c:pt>
                <c:pt idx="1">
                  <c:v>6720</c:v>
                </c:pt>
                <c:pt idx="2">
                  <c:v>1800</c:v>
                </c:pt>
                <c:pt idx="3">
                  <c:v>8178</c:v>
                </c:pt>
                <c:pt idx="4">
                  <c:v>1800</c:v>
                </c:pt>
                <c:pt idx="5">
                  <c:v>1200</c:v>
                </c:pt>
                <c:pt idx="6">
                  <c:v>470</c:v>
                </c:pt>
                <c:pt idx="7">
                  <c:v>1500</c:v>
                </c:pt>
                <c:pt idx="8">
                  <c:v>4626</c:v>
                </c:pt>
                <c:pt idx="9">
                  <c:v>28067</c:v>
                </c:pt>
                <c:pt idx="10">
                  <c:v>0</c:v>
                </c:pt>
                <c:pt idx="11">
                  <c:v>0</c:v>
                </c:pt>
                <c:pt idx="12">
                  <c:v>1400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0C66-4974-9E72-2A1CCF341FCB}"/>
            </c:ext>
          </c:extLst>
        </c:ser>
        <c:ser>
          <c:idx val="4"/>
          <c:order val="3"/>
          <c:tx>
            <c:strRef>
              <c:f>'2017-2025'!$G$1</c:f>
              <c:strCache>
                <c:ptCount val="1"/>
                <c:pt idx="0">
                  <c:v>2020-21</c:v>
                </c:pt>
              </c:strCache>
            </c:strRef>
          </c:tx>
          <c:spPr>
            <a:solidFill>
              <a:schemeClr val="accent6">
                <a:lumMod val="75000"/>
                <a:alpha val="82000"/>
              </a:schemeClr>
            </a:solidFill>
            <a:ln>
              <a:noFill/>
            </a:ln>
            <a:effectLst/>
          </c:spPr>
          <c:invertIfNegative val="0"/>
          <c:cat>
            <c:strRef>
              <c:f>'2017-2025'!$A$2:$A$14</c:f>
              <c:strCache>
                <c:ptCount val="13"/>
                <c:pt idx="0">
                  <c:v>JK</c:v>
                </c:pt>
                <c:pt idx="1">
                  <c:v>Seshasai</c:v>
                </c:pt>
                <c:pt idx="2">
                  <c:v>Star Paper</c:v>
                </c:pt>
                <c:pt idx="3">
                  <c:v>TNPL</c:v>
                </c:pt>
                <c:pt idx="4">
                  <c:v>West
Coast
Paper</c:v>
                </c:pt>
                <c:pt idx="5">
                  <c:v>BUILT</c:v>
                </c:pt>
                <c:pt idx="6">
                  <c:v>Century</c:v>
                </c:pt>
                <c:pt idx="7">
                  <c:v>OPM</c:v>
                </c:pt>
                <c:pt idx="8">
                  <c:v>APL</c:v>
                </c:pt>
                <c:pt idx="9">
                  <c:v>ITC</c:v>
                </c:pt>
                <c:pt idx="10">
                  <c:v>Rushil
Décor</c:v>
                </c:pt>
                <c:pt idx="11">
                  <c:v>Greenpanel</c:v>
                </c:pt>
                <c:pt idx="12">
                  <c:v>Harihar
Polyfiber</c:v>
                </c:pt>
              </c:strCache>
            </c:strRef>
          </c:cat>
          <c:val>
            <c:numRef>
              <c:f>'2017-2025'!$G$2:$G$14</c:f>
              <c:numCache>
                <c:formatCode>General</c:formatCode>
                <c:ptCount val="13"/>
                <c:pt idx="0">
                  <c:v>13334</c:v>
                </c:pt>
                <c:pt idx="1">
                  <c:v>7606</c:v>
                </c:pt>
                <c:pt idx="2">
                  <c:v>2200</c:v>
                </c:pt>
                <c:pt idx="3">
                  <c:v>8123</c:v>
                </c:pt>
                <c:pt idx="4">
                  <c:v>2300</c:v>
                </c:pt>
                <c:pt idx="5">
                  <c:v>3500</c:v>
                </c:pt>
                <c:pt idx="6">
                  <c:v>600</c:v>
                </c:pt>
                <c:pt idx="7">
                  <c:v>4300</c:v>
                </c:pt>
                <c:pt idx="8">
                  <c:v>6580</c:v>
                </c:pt>
                <c:pt idx="9">
                  <c:v>27040</c:v>
                </c:pt>
                <c:pt idx="10">
                  <c:v>0</c:v>
                </c:pt>
                <c:pt idx="11">
                  <c:v>0</c:v>
                </c:pt>
                <c:pt idx="12">
                  <c:v>2300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0C66-4974-9E72-2A1CCF341FCB}"/>
            </c:ext>
          </c:extLst>
        </c:ser>
        <c:ser>
          <c:idx val="5"/>
          <c:order val="4"/>
          <c:tx>
            <c:strRef>
              <c:f>'2017-2025'!$H$1</c:f>
              <c:strCache>
                <c:ptCount val="1"/>
                <c:pt idx="0">
                  <c:v>2021-22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>
              <a:noFill/>
            </a:ln>
            <a:effectLst/>
          </c:spPr>
          <c:invertIfNegative val="0"/>
          <c:cat>
            <c:strRef>
              <c:f>'2017-2025'!$A$2:$A$14</c:f>
              <c:strCache>
                <c:ptCount val="13"/>
                <c:pt idx="0">
                  <c:v>JK</c:v>
                </c:pt>
                <c:pt idx="1">
                  <c:v>Seshasai</c:v>
                </c:pt>
                <c:pt idx="2">
                  <c:v>Star Paper</c:v>
                </c:pt>
                <c:pt idx="3">
                  <c:v>TNPL</c:v>
                </c:pt>
                <c:pt idx="4">
                  <c:v>West
Coast
Paper</c:v>
                </c:pt>
                <c:pt idx="5">
                  <c:v>BUILT</c:v>
                </c:pt>
                <c:pt idx="6">
                  <c:v>Century</c:v>
                </c:pt>
                <c:pt idx="7">
                  <c:v>OPM</c:v>
                </c:pt>
                <c:pt idx="8">
                  <c:v>APL</c:v>
                </c:pt>
                <c:pt idx="9">
                  <c:v>ITC</c:v>
                </c:pt>
                <c:pt idx="10">
                  <c:v>Rushil
Décor</c:v>
                </c:pt>
                <c:pt idx="11">
                  <c:v>Greenpanel</c:v>
                </c:pt>
                <c:pt idx="12">
                  <c:v>Harihar
Polyfiber</c:v>
                </c:pt>
              </c:strCache>
            </c:strRef>
          </c:cat>
          <c:val>
            <c:numRef>
              <c:f>'2017-2025'!$H$2:$H$14</c:f>
              <c:numCache>
                <c:formatCode>General</c:formatCode>
                <c:ptCount val="13"/>
                <c:pt idx="0">
                  <c:v>18015</c:v>
                </c:pt>
                <c:pt idx="1">
                  <c:v>8016</c:v>
                </c:pt>
                <c:pt idx="2">
                  <c:v>2300</c:v>
                </c:pt>
                <c:pt idx="3">
                  <c:v>9555</c:v>
                </c:pt>
                <c:pt idx="4">
                  <c:v>1900</c:v>
                </c:pt>
                <c:pt idx="5">
                  <c:v>3200</c:v>
                </c:pt>
                <c:pt idx="6">
                  <c:v>700</c:v>
                </c:pt>
                <c:pt idx="7">
                  <c:v>3100</c:v>
                </c:pt>
                <c:pt idx="8">
                  <c:v>6331</c:v>
                </c:pt>
                <c:pt idx="9">
                  <c:v>31002</c:v>
                </c:pt>
                <c:pt idx="10">
                  <c:v>0</c:v>
                </c:pt>
                <c:pt idx="11">
                  <c:v>0</c:v>
                </c:pt>
                <c:pt idx="12">
                  <c:v>2100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0C66-4974-9E72-2A1CCF341FCB}"/>
            </c:ext>
          </c:extLst>
        </c:ser>
        <c:ser>
          <c:idx val="6"/>
          <c:order val="5"/>
          <c:tx>
            <c:strRef>
              <c:f>'2017-2025'!$I$1</c:f>
              <c:strCache>
                <c:ptCount val="1"/>
                <c:pt idx="0">
                  <c:v>2022-23</c:v>
                </c:pt>
              </c:strCache>
            </c:strRef>
          </c:tx>
          <c:spPr>
            <a:solidFill>
              <a:schemeClr val="accent6">
                <a:lumMod val="50000"/>
                <a:alpha val="80000"/>
              </a:schemeClr>
            </a:solidFill>
            <a:ln>
              <a:noFill/>
            </a:ln>
            <a:effectLst/>
          </c:spPr>
          <c:invertIfNegative val="0"/>
          <c:cat>
            <c:strRef>
              <c:f>'2017-2025'!$A$2:$A$14</c:f>
              <c:strCache>
                <c:ptCount val="13"/>
                <c:pt idx="0">
                  <c:v>JK</c:v>
                </c:pt>
                <c:pt idx="1">
                  <c:v>Seshasai</c:v>
                </c:pt>
                <c:pt idx="2">
                  <c:v>Star Paper</c:v>
                </c:pt>
                <c:pt idx="3">
                  <c:v>TNPL</c:v>
                </c:pt>
                <c:pt idx="4">
                  <c:v>West
Coast
Paper</c:v>
                </c:pt>
                <c:pt idx="5">
                  <c:v>BUILT</c:v>
                </c:pt>
                <c:pt idx="6">
                  <c:v>Century</c:v>
                </c:pt>
                <c:pt idx="7">
                  <c:v>OPM</c:v>
                </c:pt>
                <c:pt idx="8">
                  <c:v>APL</c:v>
                </c:pt>
                <c:pt idx="9">
                  <c:v>ITC</c:v>
                </c:pt>
                <c:pt idx="10">
                  <c:v>Rushil
Décor</c:v>
                </c:pt>
                <c:pt idx="11">
                  <c:v>Greenpanel</c:v>
                </c:pt>
                <c:pt idx="12">
                  <c:v>Harihar
Polyfiber</c:v>
                </c:pt>
              </c:strCache>
            </c:strRef>
          </c:cat>
          <c:val>
            <c:numRef>
              <c:f>'2017-2025'!$I$2:$I$14</c:f>
              <c:numCache>
                <c:formatCode>General</c:formatCode>
                <c:ptCount val="13"/>
                <c:pt idx="0">
                  <c:v>22300</c:v>
                </c:pt>
                <c:pt idx="1">
                  <c:v>9000</c:v>
                </c:pt>
                <c:pt idx="2">
                  <c:v>1200</c:v>
                </c:pt>
                <c:pt idx="3">
                  <c:v>9100</c:v>
                </c:pt>
                <c:pt idx="4">
                  <c:v>2000</c:v>
                </c:pt>
                <c:pt idx="5">
                  <c:v>4000</c:v>
                </c:pt>
                <c:pt idx="6">
                  <c:v>250</c:v>
                </c:pt>
                <c:pt idx="7">
                  <c:v>2500</c:v>
                </c:pt>
                <c:pt idx="8">
                  <c:v>8000</c:v>
                </c:pt>
                <c:pt idx="9">
                  <c:v>36469</c:v>
                </c:pt>
                <c:pt idx="10">
                  <c:v>50</c:v>
                </c:pt>
                <c:pt idx="11">
                  <c:v>2000</c:v>
                </c:pt>
                <c:pt idx="12">
                  <c:v>3200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0C66-4974-9E72-2A1CCF341FCB}"/>
            </c:ext>
          </c:extLst>
        </c:ser>
        <c:ser>
          <c:idx val="7"/>
          <c:order val="6"/>
          <c:tx>
            <c:strRef>
              <c:f>'2017-2025'!$J$1</c:f>
              <c:strCache>
                <c:ptCount val="1"/>
                <c:pt idx="0">
                  <c:v>2023-24</c:v>
                </c:pt>
              </c:strCache>
            </c:strRef>
          </c:tx>
          <c:spPr>
            <a:solidFill>
              <a:schemeClr val="accent6">
                <a:lumMod val="50000"/>
              </a:schemeClr>
            </a:solidFill>
            <a:ln>
              <a:noFill/>
            </a:ln>
            <a:effectLst/>
          </c:spPr>
          <c:invertIfNegative val="0"/>
          <c:cat>
            <c:strRef>
              <c:f>'2017-2025'!$A$2:$A$14</c:f>
              <c:strCache>
                <c:ptCount val="13"/>
                <c:pt idx="0">
                  <c:v>JK</c:v>
                </c:pt>
                <c:pt idx="1">
                  <c:v>Seshasai</c:v>
                </c:pt>
                <c:pt idx="2">
                  <c:v>Star Paper</c:v>
                </c:pt>
                <c:pt idx="3">
                  <c:v>TNPL</c:v>
                </c:pt>
                <c:pt idx="4">
                  <c:v>West
Coast
Paper</c:v>
                </c:pt>
                <c:pt idx="5">
                  <c:v>BUILT</c:v>
                </c:pt>
                <c:pt idx="6">
                  <c:v>Century</c:v>
                </c:pt>
                <c:pt idx="7">
                  <c:v>OPM</c:v>
                </c:pt>
                <c:pt idx="8">
                  <c:v>APL</c:v>
                </c:pt>
                <c:pt idx="9">
                  <c:v>ITC</c:v>
                </c:pt>
                <c:pt idx="10">
                  <c:v>Rushil
Décor</c:v>
                </c:pt>
                <c:pt idx="11">
                  <c:v>Greenpanel</c:v>
                </c:pt>
                <c:pt idx="12">
                  <c:v>Harihar
Polyfiber</c:v>
                </c:pt>
              </c:strCache>
            </c:strRef>
          </c:cat>
          <c:val>
            <c:numRef>
              <c:f>'2017-2025'!$J$2:$J$14</c:f>
              <c:numCache>
                <c:formatCode>General</c:formatCode>
                <c:ptCount val="13"/>
                <c:pt idx="0">
                  <c:v>36000</c:v>
                </c:pt>
                <c:pt idx="1">
                  <c:v>11000</c:v>
                </c:pt>
                <c:pt idx="2">
                  <c:v>1686</c:v>
                </c:pt>
                <c:pt idx="3">
                  <c:v>9500</c:v>
                </c:pt>
                <c:pt idx="4">
                  <c:v>3800</c:v>
                </c:pt>
                <c:pt idx="5">
                  <c:v>6000</c:v>
                </c:pt>
                <c:pt idx="6">
                  <c:v>3000</c:v>
                </c:pt>
                <c:pt idx="7">
                  <c:v>7500</c:v>
                </c:pt>
                <c:pt idx="8">
                  <c:v>8500</c:v>
                </c:pt>
                <c:pt idx="9">
                  <c:v>49000</c:v>
                </c:pt>
                <c:pt idx="12">
                  <c:v>2300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0C66-4974-9E72-2A1CCF341FCB}"/>
            </c:ext>
          </c:extLst>
        </c:ser>
        <c:ser>
          <c:idx val="8"/>
          <c:order val="7"/>
          <c:tx>
            <c:strRef>
              <c:f>'2017-2025'!$K$1</c:f>
              <c:strCache>
                <c:ptCount val="1"/>
                <c:pt idx="0">
                  <c:v>2024-25
(Est.)</c:v>
                </c:pt>
              </c:strCache>
            </c:strRef>
          </c:tx>
          <c:spPr>
            <a:solidFill>
              <a:schemeClr val="tx1"/>
            </a:solidFill>
            <a:ln>
              <a:noFill/>
            </a:ln>
            <a:effectLst/>
          </c:spPr>
          <c:invertIfNegative val="0"/>
          <c:dLbls>
            <c:dLbl>
              <c:idx val="4"/>
              <c:layout>
                <c:manualLayout>
                  <c:x val="0"/>
                  <c:y val="-3.41272777270695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C66-4974-9E72-2A1CCF341FCB}"/>
                </c:ext>
              </c:extLst>
            </c:dLbl>
            <c:dLbl>
              <c:idx val="8"/>
              <c:layout>
                <c:manualLayout>
                  <c:x val="-4.8439873720681958E-3"/>
                  <c:y val="-3.41272777270695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C66-4974-9E72-2A1CCF341FC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700" b="1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'2017-2025'!$A$2:$A$14</c:f>
              <c:strCache>
                <c:ptCount val="13"/>
                <c:pt idx="0">
                  <c:v>JK</c:v>
                </c:pt>
                <c:pt idx="1">
                  <c:v>Seshasai</c:v>
                </c:pt>
                <c:pt idx="2">
                  <c:v>Star Paper</c:v>
                </c:pt>
                <c:pt idx="3">
                  <c:v>TNPL</c:v>
                </c:pt>
                <c:pt idx="4">
                  <c:v>West
Coast
Paper</c:v>
                </c:pt>
                <c:pt idx="5">
                  <c:v>BUILT</c:v>
                </c:pt>
                <c:pt idx="6">
                  <c:v>Century</c:v>
                </c:pt>
                <c:pt idx="7">
                  <c:v>OPM</c:v>
                </c:pt>
                <c:pt idx="8">
                  <c:v>APL</c:v>
                </c:pt>
                <c:pt idx="9">
                  <c:v>ITC</c:v>
                </c:pt>
                <c:pt idx="10">
                  <c:v>Rushil
Décor</c:v>
                </c:pt>
                <c:pt idx="11">
                  <c:v>Greenpanel</c:v>
                </c:pt>
                <c:pt idx="12">
                  <c:v>Harihar
Polyfiber</c:v>
                </c:pt>
              </c:strCache>
            </c:strRef>
          </c:cat>
          <c:val>
            <c:numRef>
              <c:f>'2017-2025'!$K$2:$K$14</c:f>
              <c:numCache>
                <c:formatCode>0</c:formatCode>
                <c:ptCount val="13"/>
                <c:pt idx="0">
                  <c:v>43423.333333333299</c:v>
                </c:pt>
                <c:pt idx="1">
                  <c:v>12322.666666666701</c:v>
                </c:pt>
                <c:pt idx="2">
                  <c:v>1114.6666666666699</c:v>
                </c:pt>
                <c:pt idx="3">
                  <c:v>9330</c:v>
                </c:pt>
                <c:pt idx="4">
                  <c:v>4466.6666666666697</c:v>
                </c:pt>
                <c:pt idx="5">
                  <c:v>7200</c:v>
                </c:pt>
                <c:pt idx="6">
                  <c:v>3616.6666666666702</c:v>
                </c:pt>
                <c:pt idx="7">
                  <c:v>8766.6666666666697</c:v>
                </c:pt>
                <c:pt idx="8">
                  <c:v>9779.3333333333303</c:v>
                </c:pt>
                <c:pt idx="9">
                  <c:v>56821.666666666701</c:v>
                </c:pt>
                <c:pt idx="12">
                  <c:v>2733.3333333333298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9-0C66-4974-9E72-2A1CCF341FC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7"/>
        <c:axId val="912989296"/>
        <c:axId val="912988048"/>
      </c:barChart>
      <c:barChart>
        <c:barDir val="col"/>
        <c:grouping val="stacked"/>
        <c:varyColors val="0"/>
        <c:ser>
          <c:idx val="0"/>
          <c:order val="8"/>
          <c:tx>
            <c:strRef>
              <c:f>'2017-2025'!$L$1</c:f>
              <c:strCache>
                <c:ptCount val="1"/>
                <c:pt idx="0">
                  <c:v>Required Plantation Area (Ha)*</c:v>
                </c:pt>
              </c:strCache>
            </c:strRef>
          </c:tx>
          <c:spPr>
            <a:solidFill>
              <a:srgbClr val="0070C0">
                <a:alpha val="60000"/>
              </a:srgbClr>
            </a:solidFill>
            <a:ln>
              <a:noFill/>
            </a:ln>
            <a:effectLst/>
          </c:spPr>
          <c:invertIfNegative val="0"/>
          <c:dLbls>
            <c:dLbl>
              <c:idx val="0"/>
              <c:layout>
                <c:manualLayout>
                  <c:x val="-1.0762331838565023E-2"/>
                  <c:y val="-0.16223697945048754"/>
                </c:manualLayout>
              </c:layout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C66-4974-9E72-2A1CCF341FCB}"/>
                </c:ext>
              </c:extLst>
            </c:dLbl>
            <c:dLbl>
              <c:idx val="1"/>
              <c:layout>
                <c:manualLayout>
                  <c:x val="-7.1748878923766817E-3"/>
                  <c:y val="-0.10539543601374911"/>
                </c:manualLayout>
              </c:layout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C66-4974-9E72-2A1CCF341FCB}"/>
                </c:ext>
              </c:extLst>
            </c:dLbl>
            <c:dLbl>
              <c:idx val="2"/>
              <c:layout>
                <c:manualLayout>
                  <c:x val="-8.0733122867803556E-3"/>
                  <c:y val="-4.2208246858155628E-2"/>
                </c:manualLayout>
              </c:layout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C66-4974-9E72-2A1CCF341FCB}"/>
                </c:ext>
              </c:extLst>
            </c:dLbl>
            <c:dLbl>
              <c:idx val="3"/>
              <c:layout>
                <c:manualLayout>
                  <c:x val="-3.5874439461883846E-3"/>
                  <c:y val="-9.7875140478829017E-2"/>
                </c:manualLayout>
              </c:layout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C66-4974-9E72-2A1CCF341FCB}"/>
                </c:ext>
              </c:extLst>
            </c:dLbl>
            <c:dLbl>
              <c:idx val="4"/>
              <c:layout>
                <c:manualLayout>
                  <c:x val="4.3846030606992623E-17"/>
                  <c:y val="-9.3483649162158566E-2"/>
                </c:manualLayout>
              </c:layout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C66-4974-9E72-2A1CCF341FCB}"/>
                </c:ext>
              </c:extLst>
            </c:dLbl>
            <c:dLbl>
              <c:idx val="5"/>
              <c:layout>
                <c:manualLayout>
                  <c:x val="0"/>
                  <c:y val="-9.586589985657433E-2"/>
                </c:manualLayout>
              </c:layout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C66-4974-9E72-2A1CCF341FCB}"/>
                </c:ext>
              </c:extLst>
            </c:dLbl>
            <c:dLbl>
              <c:idx val="6"/>
              <c:layout>
                <c:manualLayout>
                  <c:x val="1.195814648729447E-3"/>
                  <c:y val="-6.7009890456293728E-2"/>
                </c:manualLayout>
              </c:layout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C66-4974-9E72-2A1CCF341FCB}"/>
                </c:ext>
              </c:extLst>
            </c:dLbl>
            <c:dLbl>
              <c:idx val="7"/>
              <c:layout>
                <c:manualLayout>
                  <c:x val="-3.5874439461883408E-3"/>
                  <c:y val="-6.5000649834039137E-2"/>
                </c:manualLayout>
              </c:layout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C66-4974-9E72-2A1CCF341FCB}"/>
                </c:ext>
              </c:extLst>
            </c:dLbl>
            <c:dLbl>
              <c:idx val="8"/>
              <c:layout>
                <c:manualLayout>
                  <c:x val="-1.4531962116204587E-2"/>
                  <c:y val="-0.1520207498625803"/>
                </c:manualLayout>
              </c:layout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C66-4974-9E72-2A1CCF341FCB}"/>
                </c:ext>
              </c:extLst>
            </c:dLbl>
            <c:dLbl>
              <c:idx val="9"/>
              <c:layout>
                <c:manualLayout>
                  <c:x val="-4.5040818539783187E-2"/>
                  <c:y val="-0.25145324577880207"/>
                </c:manualLayout>
              </c:layout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C66-4974-9E72-2A1CCF341FCB}"/>
                </c:ext>
              </c:extLst>
            </c:dLbl>
            <c:dLbl>
              <c:idx val="10"/>
              <c:layout>
                <c:manualLayout>
                  <c:x val="0"/>
                  <c:y val="-5.1452810225525301E-2"/>
                </c:manualLayout>
              </c:layout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C66-4974-9E72-2A1CCF341FCB}"/>
                </c:ext>
              </c:extLst>
            </c:dLbl>
            <c:dLbl>
              <c:idx val="11"/>
              <c:layout>
                <c:manualLayout>
                  <c:x val="0"/>
                  <c:y val="-8.0308819625805911E-2"/>
                </c:manualLayout>
              </c:layout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C66-4974-9E72-2A1CCF341FCB}"/>
                </c:ext>
              </c:extLst>
            </c:dLbl>
            <c:dLbl>
              <c:idx val="12"/>
              <c:layout>
                <c:manualLayout>
                  <c:x val="-1.195814648729447E-3"/>
                  <c:y val="-5.1452810225525301E-2"/>
                </c:manualLayout>
              </c:layout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C66-4974-9E72-2A1CCF341FC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70C0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'2017-2025'!$A$2:$A$14</c:f>
              <c:strCache>
                <c:ptCount val="13"/>
                <c:pt idx="0">
                  <c:v>JK</c:v>
                </c:pt>
                <c:pt idx="1">
                  <c:v>Seshasai</c:v>
                </c:pt>
                <c:pt idx="2">
                  <c:v>Star Paper</c:v>
                </c:pt>
                <c:pt idx="3">
                  <c:v>TNPL</c:v>
                </c:pt>
                <c:pt idx="4">
                  <c:v>West
Coast
Paper</c:v>
                </c:pt>
                <c:pt idx="5">
                  <c:v>BUILT</c:v>
                </c:pt>
                <c:pt idx="6">
                  <c:v>Century</c:v>
                </c:pt>
                <c:pt idx="7">
                  <c:v>OPM</c:v>
                </c:pt>
                <c:pt idx="8">
                  <c:v>APL</c:v>
                </c:pt>
                <c:pt idx="9">
                  <c:v>ITC</c:v>
                </c:pt>
                <c:pt idx="10">
                  <c:v>Rushil
Décor</c:v>
                </c:pt>
                <c:pt idx="11">
                  <c:v>Greenpanel</c:v>
                </c:pt>
                <c:pt idx="12">
                  <c:v>Harihar
Polyfiber</c:v>
                </c:pt>
              </c:strCache>
            </c:strRef>
          </c:cat>
          <c:val>
            <c:numRef>
              <c:f>'2017-2025'!$L$2:$L$14</c:f>
              <c:numCache>
                <c:formatCode>0</c:formatCode>
                <c:ptCount val="13"/>
                <c:pt idx="0">
                  <c:v>16800</c:v>
                </c:pt>
                <c:pt idx="1">
                  <c:v>4800</c:v>
                </c:pt>
                <c:pt idx="2">
                  <c:v>2400</c:v>
                </c:pt>
                <c:pt idx="3">
                  <c:v>9600</c:v>
                </c:pt>
                <c:pt idx="4">
                  <c:v>8800</c:v>
                </c:pt>
                <c:pt idx="5">
                  <c:v>8000</c:v>
                </c:pt>
                <c:pt idx="6">
                  <c:v>4800</c:v>
                </c:pt>
                <c:pt idx="7">
                  <c:v>3200</c:v>
                </c:pt>
                <c:pt idx="8">
                  <c:v>8000</c:v>
                </c:pt>
                <c:pt idx="9">
                  <c:v>16000</c:v>
                </c:pt>
                <c:pt idx="10">
                  <c:v>3200</c:v>
                </c:pt>
                <c:pt idx="11">
                  <c:v>6400</c:v>
                </c:pt>
                <c:pt idx="12">
                  <c:v>3200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7-0C66-4974-9E72-2A1CCF341FC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"/>
        <c:overlap val="3"/>
        <c:axId val="1111349968"/>
        <c:axId val="1111348304"/>
      </c:barChart>
      <c:catAx>
        <c:axId val="91298929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12988048"/>
        <c:crosses val="autoZero"/>
        <c:auto val="1"/>
        <c:lblAlgn val="ctr"/>
        <c:lblOffset val="100"/>
        <c:noMultiLvlLbl val="0"/>
      </c:catAx>
      <c:valAx>
        <c:axId val="912988048"/>
        <c:scaling>
          <c:orientation val="minMax"/>
          <c:max val="600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7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12989296"/>
        <c:crosses val="autoZero"/>
        <c:crossBetween val="between"/>
        <c:majorUnit val="10000"/>
      </c:valAx>
      <c:valAx>
        <c:axId val="1111348304"/>
        <c:scaling>
          <c:orientation val="minMax"/>
          <c:max val="60000"/>
        </c:scaling>
        <c:delete val="0"/>
        <c:axPos val="r"/>
        <c:numFmt formatCode="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600" b="0" i="0" u="none" strike="noStrike" kern="1200" baseline="0">
                <a:solidFill>
                  <a:srgbClr val="0070C0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11349968"/>
        <c:crosses val="max"/>
        <c:crossBetween val="between"/>
      </c:valAx>
      <c:catAx>
        <c:axId val="1111349968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1111348304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t"/>
      <c:layout>
        <c:manualLayout>
          <c:xMode val="edge"/>
          <c:yMode val="edge"/>
          <c:x val="7.7055850417654869E-3"/>
          <c:y val="9.0090090090090089E-3"/>
          <c:w val="0.94895215021199275"/>
          <c:h val="0.1397773277236807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1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 sz="800"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368275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421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logo with a rainbow colored wing&#10;&#10;AI-generated content may be incorrect.">
            <a:extLst>
              <a:ext uri="{FF2B5EF4-FFF2-40B4-BE49-F238E27FC236}">
                <a16:creationId xmlns:a16="http://schemas.microsoft.com/office/drawing/2014/main" id="{B7169FBD-7DD3-5522-56B1-1CCF886A877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328" y="6520768"/>
            <a:ext cx="290368" cy="23146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ECC502B-B7F4-98ED-CB33-0679BF0D9661}"/>
              </a:ext>
            </a:extLst>
          </p:cNvPr>
          <p:cNvSpPr txBox="1"/>
          <p:nvPr userDrawn="1"/>
        </p:nvSpPr>
        <p:spPr>
          <a:xfrm>
            <a:off x="11689977" y="6489959"/>
            <a:ext cx="37702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>
              <a:defRPr sz="1200">
                <a:solidFill>
                  <a:schemeClr val="bg1"/>
                </a:solidFill>
                <a:latin typeface="Segoe Pro Semibold" panose="020F0502020204030204" pitchFamily="34" charset="0"/>
              </a:defRPr>
            </a:lvl1pPr>
          </a:lstStyle>
          <a:p>
            <a:pPr lvl="0"/>
            <a:fld id="{D4A3466B-7B49-4D05-8BA7-D0F58FB1C2E1}" type="slidenum">
              <a:rPr lang="en-IN" smtClean="0">
                <a:solidFill>
                  <a:schemeClr val="tx1"/>
                </a:solidFill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pPr lvl="0"/>
              <a:t>‹#›</a:t>
            </a:fld>
            <a:endParaRPr lang="en-IN" dirty="0">
              <a:solidFill>
                <a:schemeClr val="tx1"/>
              </a:solidFill>
              <a:latin typeface="Yu Gothic UI Semibold" panose="020B0700000000000000" pitchFamily="34" charset="-128"/>
              <a:ea typeface="Yu Gothic UI Semibold" panose="020B0700000000000000" pitchFamily="34" charset="-128"/>
            </a:endParaRPr>
          </a:p>
        </p:txBody>
      </p:sp>
      <p:pic>
        <p:nvPicPr>
          <p:cNvPr id="9" name="Picture 8" descr="A blue triangle with white text&#10;&#10;AI-generated content may be incorrect.">
            <a:extLst>
              <a:ext uri="{FF2B5EF4-FFF2-40B4-BE49-F238E27FC236}">
                <a16:creationId xmlns:a16="http://schemas.microsoft.com/office/drawing/2014/main" id="{6BCF81E9-ED8A-FA86-B6C5-A960EFD37E54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763" y="6512955"/>
            <a:ext cx="247094" cy="24709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99BEF79-BA53-CD28-E558-839FA3747A40}"/>
              </a:ext>
            </a:extLst>
          </p:cNvPr>
          <p:cNvSpPr txBox="1"/>
          <p:nvPr userDrawn="1"/>
        </p:nvSpPr>
        <p:spPr>
          <a:xfrm>
            <a:off x="1105633" y="6467225"/>
            <a:ext cx="67678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>
                <a:solidFill>
                  <a:schemeClr val="tx1">
                    <a:lumMod val="65000"/>
                    <a:lumOff val="35000"/>
                  </a:schemeClr>
                </a:solidFill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GI 2026</a:t>
            </a:r>
          </a:p>
          <a:p>
            <a:r>
              <a:rPr lang="en-US" sz="500" cap="all" baseline="0" dirty="0">
                <a:solidFill>
                  <a:schemeClr val="tx1">
                    <a:lumMod val="65000"/>
                    <a:lumOff val="35000"/>
                  </a:schemeClr>
                </a:solidFill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Agroforestry</a:t>
            </a:r>
            <a:endParaRPr lang="en-US" sz="600" cap="all" baseline="0" dirty="0">
              <a:solidFill>
                <a:schemeClr val="tx1">
                  <a:lumMod val="65000"/>
                  <a:lumOff val="35000"/>
                </a:schemeClr>
              </a:solidFill>
              <a:latin typeface="Yu Gothic UI Semibold" panose="020B0700000000000000" pitchFamily="34" charset="-128"/>
              <a:ea typeface="Yu Gothic UI Semibold" panose="020B0700000000000000" pitchFamily="34" charset="-128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00C6BB4-92ED-E853-1622-78489E39DF7E}"/>
              </a:ext>
            </a:extLst>
          </p:cNvPr>
          <p:cNvCxnSpPr/>
          <p:nvPr userDrawn="1"/>
        </p:nvCxnSpPr>
        <p:spPr>
          <a:xfrm>
            <a:off x="1000317" y="6520768"/>
            <a:ext cx="0" cy="168467"/>
          </a:xfrm>
          <a:prstGeom prst="line">
            <a:avLst/>
          </a:prstGeom>
          <a:ln w="31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9074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2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chart" Target="../charts/char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1.jp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0.jpg"/><Relationship Id="rId5" Type="http://schemas.openxmlformats.org/officeDocument/2006/relationships/image" Target="../media/image19.jpg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jpe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2CE141F-AD5A-7290-86A4-191A9A10561C}"/>
              </a:ext>
            </a:extLst>
          </p:cNvPr>
          <p:cNvSpPr txBox="1"/>
          <p:nvPr/>
        </p:nvSpPr>
        <p:spPr>
          <a:xfrm>
            <a:off x="4757351" y="3144795"/>
            <a:ext cx="19709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dirty="0"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AGROFORESTRY</a:t>
            </a:r>
          </a:p>
        </p:txBody>
      </p:sp>
    </p:spTree>
    <p:extLst>
      <p:ext uri="{BB962C8B-B14F-4D97-AF65-F5344CB8AC3E}">
        <p14:creationId xmlns:p14="http://schemas.microsoft.com/office/powerpoint/2010/main" val="9030096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C6E894E8-12AC-1BC3-5E86-B08881A00A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30396"/>
            <a:ext cx="12192000" cy="409041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A25C3C7-9FC1-2DF6-BFD1-3B288C8F8046}"/>
              </a:ext>
            </a:extLst>
          </p:cNvPr>
          <p:cNvSpPr txBox="1"/>
          <p:nvPr/>
        </p:nvSpPr>
        <p:spPr>
          <a:xfrm>
            <a:off x="3571777" y="168447"/>
            <a:ext cx="53319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2400" cap="all" dirty="0"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ITC LSTC-PSPD – Agroforestry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0B25851-6C7E-5710-CA9B-6626EA31B992}"/>
              </a:ext>
            </a:extLst>
          </p:cNvPr>
          <p:cNvSpPr/>
          <p:nvPr/>
        </p:nvSpPr>
        <p:spPr>
          <a:xfrm>
            <a:off x="8841087" y="2835325"/>
            <a:ext cx="1519881" cy="840260"/>
          </a:xfrm>
          <a:prstGeom prst="roundRect">
            <a:avLst>
              <a:gd name="adj" fmla="val 10049"/>
            </a:avLst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400" dirty="0">
                <a:solidFill>
                  <a:schemeClr val="bg1"/>
                </a:solidFill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High productive plantations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7FDFB400-CF94-CAA7-F373-C190F293A40F}"/>
              </a:ext>
            </a:extLst>
          </p:cNvPr>
          <p:cNvSpPr/>
          <p:nvPr/>
        </p:nvSpPr>
        <p:spPr>
          <a:xfrm>
            <a:off x="8841087" y="1759922"/>
            <a:ext cx="1519881" cy="840260"/>
          </a:xfrm>
          <a:prstGeom prst="roundRect">
            <a:avLst>
              <a:gd name="adj" fmla="val 10049"/>
            </a:avLst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400" dirty="0"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Cellulose to Paper / Packaging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D11B26ED-ADBD-8B80-2AEB-10A1F54AA69D}"/>
              </a:ext>
            </a:extLst>
          </p:cNvPr>
          <p:cNvSpPr/>
          <p:nvPr/>
        </p:nvSpPr>
        <p:spPr>
          <a:xfrm>
            <a:off x="10534189" y="2835325"/>
            <a:ext cx="1519881" cy="840260"/>
          </a:xfrm>
          <a:prstGeom prst="roundRect">
            <a:avLst>
              <a:gd name="adj" fmla="val 10049"/>
            </a:avLst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400" dirty="0">
                <a:solidFill>
                  <a:schemeClr val="bg1"/>
                </a:solidFill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Impacting Environment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C3557FB2-BCFB-5D52-C929-F7B8EDE9B850}"/>
              </a:ext>
            </a:extLst>
          </p:cNvPr>
          <p:cNvSpPr/>
          <p:nvPr/>
        </p:nvSpPr>
        <p:spPr>
          <a:xfrm>
            <a:off x="7102001" y="2835325"/>
            <a:ext cx="1519881" cy="840260"/>
          </a:xfrm>
          <a:prstGeom prst="roundRect">
            <a:avLst>
              <a:gd name="adj" fmla="val 10049"/>
            </a:avLst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400" dirty="0">
                <a:solidFill>
                  <a:schemeClr val="bg1"/>
                </a:solidFill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Impacting Farmers’ Life</a:t>
            </a:r>
          </a:p>
        </p:txBody>
      </p: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DDEEDA89-E301-104E-ECA3-2F9F6615F71B}"/>
              </a:ext>
            </a:extLst>
          </p:cNvPr>
          <p:cNvSpPr/>
          <p:nvPr/>
        </p:nvSpPr>
        <p:spPr>
          <a:xfrm>
            <a:off x="10380602" y="3045645"/>
            <a:ext cx="156574" cy="419621"/>
          </a:xfrm>
          <a:prstGeom prst="rightArrow">
            <a:avLst>
              <a:gd name="adj1" fmla="val 72222"/>
              <a:gd name="adj2" fmla="val 50000"/>
            </a:avLst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74E13B2E-33F8-9511-5DD0-4B7FF402AF42}"/>
              </a:ext>
            </a:extLst>
          </p:cNvPr>
          <p:cNvSpPr/>
          <p:nvPr/>
        </p:nvSpPr>
        <p:spPr>
          <a:xfrm flipH="1">
            <a:off x="8653197" y="3045645"/>
            <a:ext cx="156574" cy="419621"/>
          </a:xfrm>
          <a:prstGeom prst="rightArrow">
            <a:avLst>
              <a:gd name="adj1" fmla="val 72222"/>
              <a:gd name="adj2" fmla="val 50000"/>
            </a:avLst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B444D5B-1A9A-7EF9-AFED-F89516A3599E}"/>
              </a:ext>
            </a:extLst>
          </p:cNvPr>
          <p:cNvSpPr txBox="1"/>
          <p:nvPr/>
        </p:nvSpPr>
        <p:spPr>
          <a:xfrm>
            <a:off x="9138311" y="4045036"/>
            <a:ext cx="8643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2400" dirty="0">
                <a:solidFill>
                  <a:srgbClr val="002060"/>
                </a:solidFill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LSTC</a:t>
            </a:r>
          </a:p>
        </p:txBody>
      </p:sp>
      <p:sp>
        <p:nvSpPr>
          <p:cNvPr id="20" name="Arrow: Right 19">
            <a:extLst>
              <a:ext uri="{FF2B5EF4-FFF2-40B4-BE49-F238E27FC236}">
                <a16:creationId xmlns:a16="http://schemas.microsoft.com/office/drawing/2014/main" id="{A7DE2AA5-50FB-F490-2DE0-D921D74607FB}"/>
              </a:ext>
            </a:extLst>
          </p:cNvPr>
          <p:cNvSpPr/>
          <p:nvPr/>
        </p:nvSpPr>
        <p:spPr>
          <a:xfrm rot="16200000">
            <a:off x="9492194" y="3608791"/>
            <a:ext cx="156574" cy="419621"/>
          </a:xfrm>
          <a:prstGeom prst="rightArrow">
            <a:avLst>
              <a:gd name="adj1" fmla="val 72222"/>
              <a:gd name="adj2" fmla="val 50000"/>
            </a:avLst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1" name="Arrow: Right 20">
            <a:extLst>
              <a:ext uri="{FF2B5EF4-FFF2-40B4-BE49-F238E27FC236}">
                <a16:creationId xmlns:a16="http://schemas.microsoft.com/office/drawing/2014/main" id="{F37C1AE3-789C-B9EE-6C1C-4022D3E6769C}"/>
              </a:ext>
            </a:extLst>
          </p:cNvPr>
          <p:cNvSpPr/>
          <p:nvPr/>
        </p:nvSpPr>
        <p:spPr>
          <a:xfrm rot="16200000">
            <a:off x="9492194" y="2495861"/>
            <a:ext cx="156574" cy="419621"/>
          </a:xfrm>
          <a:prstGeom prst="rightArrow">
            <a:avLst>
              <a:gd name="adj1" fmla="val 72222"/>
              <a:gd name="adj2" fmla="val 50000"/>
            </a:avLst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9DCD80AA-624E-C2B9-916C-5F4FE8A8EF10}"/>
              </a:ext>
            </a:extLst>
          </p:cNvPr>
          <p:cNvSpPr txBox="1"/>
          <p:nvPr/>
        </p:nvSpPr>
        <p:spPr>
          <a:xfrm>
            <a:off x="532356" y="3860370"/>
            <a:ext cx="44919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IN" dirty="0"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ITC LSTC drives a socially inclusive model</a:t>
            </a:r>
          </a:p>
        </p:txBody>
      </p:sp>
    </p:spTree>
    <p:extLst>
      <p:ext uri="{BB962C8B-B14F-4D97-AF65-F5344CB8AC3E}">
        <p14:creationId xmlns:p14="http://schemas.microsoft.com/office/powerpoint/2010/main" val="774601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94A79F3-E258-2C34-6123-74C67B10A1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03494"/>
            <a:ext cx="12191036" cy="4105327"/>
          </a:xfrm>
          <a:prstGeom prst="rect">
            <a:avLst/>
          </a:prstGeom>
        </p:spPr>
      </p:pic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13B89A3-1BDE-CE34-F2E1-02367180AB5A}"/>
              </a:ext>
            </a:extLst>
          </p:cNvPr>
          <p:cNvSpPr/>
          <p:nvPr/>
        </p:nvSpPr>
        <p:spPr>
          <a:xfrm>
            <a:off x="6178376" y="3134083"/>
            <a:ext cx="6090868" cy="1044147"/>
          </a:xfrm>
          <a:prstGeom prst="roundRect">
            <a:avLst>
              <a:gd name="adj" fmla="val 3929"/>
            </a:avLst>
          </a:prstGeom>
          <a:solidFill>
            <a:schemeClr val="tx1">
              <a:alpha val="68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IN" sz="1600" dirty="0">
                <a:solidFill>
                  <a:schemeClr val="bg1"/>
                </a:solidFill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Greened &gt; 1.3 million hectares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IN" sz="1600" dirty="0">
                <a:solidFill>
                  <a:schemeClr val="bg1"/>
                </a:solidFill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Sequestered &gt;6.4 million tonnes of CO</a:t>
            </a:r>
            <a:r>
              <a:rPr lang="en-IN" sz="1600" baseline="-25000" dirty="0">
                <a:solidFill>
                  <a:schemeClr val="bg1"/>
                </a:solidFill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2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IN" sz="1600" dirty="0">
                <a:solidFill>
                  <a:schemeClr val="bg1"/>
                </a:solidFill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Generated 240 million person days of employment </a:t>
            </a:r>
            <a:endParaRPr lang="en-IN" sz="1600" baseline="-25000" dirty="0">
              <a:solidFill>
                <a:schemeClr val="bg1"/>
              </a:solidFill>
              <a:latin typeface="Yu Gothic UI Semibold" panose="020B0700000000000000" pitchFamily="34" charset="-128"/>
              <a:ea typeface="Yu Gothic UI Semibold" panose="020B0700000000000000" pitchFamily="34" charset="-128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4BBA936-D2D7-B701-EB64-1AA79BF41FA5}"/>
              </a:ext>
            </a:extLst>
          </p:cNvPr>
          <p:cNvSpPr txBox="1"/>
          <p:nvPr/>
        </p:nvSpPr>
        <p:spPr>
          <a:xfrm>
            <a:off x="3571777" y="168447"/>
            <a:ext cx="53319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2400" cap="all" dirty="0"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ITC LSTC-PSPD – Agroforestry</a:t>
            </a:r>
          </a:p>
        </p:txBody>
      </p:sp>
    </p:spTree>
    <p:extLst>
      <p:ext uri="{BB962C8B-B14F-4D97-AF65-F5344CB8AC3E}">
        <p14:creationId xmlns:p14="http://schemas.microsoft.com/office/powerpoint/2010/main" val="17649733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41363E10-EAFB-70EF-B061-5B0BF4A80262}"/>
              </a:ext>
            </a:extLst>
          </p:cNvPr>
          <p:cNvSpPr/>
          <p:nvPr/>
        </p:nvSpPr>
        <p:spPr>
          <a:xfrm>
            <a:off x="1085769" y="4758040"/>
            <a:ext cx="8365312" cy="33325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latin typeface="Yu Gothic UI Semibold" panose="020B0700000000000000" pitchFamily="34" charset="-128"/>
              <a:ea typeface="Yu Gothic UI Semibold" panose="020B0700000000000000" pitchFamily="34" charset="-128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2F3F15F-C807-2E31-25C4-5445E6EA8FCB}"/>
              </a:ext>
            </a:extLst>
          </p:cNvPr>
          <p:cNvSpPr txBox="1"/>
          <p:nvPr/>
        </p:nvSpPr>
        <p:spPr>
          <a:xfrm>
            <a:off x="905261" y="5552110"/>
            <a:ext cx="102613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Most of organized players in wood-based industries (WBIs), 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except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 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ITC &amp; Seshasayee 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have raised lower plantation than their wood consumption in last 8 yrs.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ITC has ~ tripled the plantation area in the CY than its consumption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0D41922-0EC8-B9C9-7998-F48C851B49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52906" y="4431818"/>
            <a:ext cx="338110" cy="36008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B5C90D6-C57E-3127-0767-590192F254E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1455" y="4485419"/>
            <a:ext cx="261694" cy="26584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3C93752-6CC6-68B4-58FF-ACDF3E802C9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4980" y="4449952"/>
            <a:ext cx="280946" cy="30131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62BB7FA-5374-9E47-A6DF-D2E62219723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16329" y="4517114"/>
            <a:ext cx="240485" cy="24769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0ED5797-2366-B6FC-29D8-206BB50E029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36679" y="4515280"/>
            <a:ext cx="240484" cy="23598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13EED77-A6C3-1343-1FD6-2C2BE85FA00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1634" y="4474268"/>
            <a:ext cx="499098" cy="27699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5B2ABFC-0859-7E8A-E123-1BCCBC1FFA6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8642" y="4573234"/>
            <a:ext cx="404406" cy="12384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03AF09F-E169-9170-BED3-33B3E3B7336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84351" y="4460110"/>
            <a:ext cx="423501" cy="29115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40037E3-9F08-08FB-C440-05E169F83D2F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3929" y="4449952"/>
            <a:ext cx="542910" cy="30131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D8FC5B8-5061-DC22-41C0-67990D068F17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2158" y="4515280"/>
            <a:ext cx="454607" cy="14092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20931D93-8F43-EDFC-6580-0836317B9D7A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2812" y="4485519"/>
            <a:ext cx="246348" cy="26574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B29A8D5-373F-F4FB-DF64-FA8E7B61263E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9001" y="4449952"/>
            <a:ext cx="301315" cy="301315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8BA82583-03B3-756D-689C-EBB8ADCD2C47}"/>
              </a:ext>
            </a:extLst>
          </p:cNvPr>
          <p:cNvSpPr txBox="1"/>
          <p:nvPr/>
        </p:nvSpPr>
        <p:spPr>
          <a:xfrm>
            <a:off x="10505440" y="373888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IN" dirty="0">
              <a:latin typeface="Yu Gothic UI Semibold" panose="020B0700000000000000" pitchFamily="34" charset="-128"/>
              <a:ea typeface="Yu Gothic UI Semibold" panose="020B0700000000000000" pitchFamily="34" charset="-128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BCC031C-1131-5334-CBDB-D335DD5CDE20}"/>
              </a:ext>
            </a:extLst>
          </p:cNvPr>
          <p:cNvSpPr txBox="1"/>
          <p:nvPr/>
        </p:nvSpPr>
        <p:spPr>
          <a:xfrm rot="16200000">
            <a:off x="908931" y="2693567"/>
            <a:ext cx="1449436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900" b="1" dirty="0">
                <a:solidFill>
                  <a:schemeClr val="accent6">
                    <a:lumMod val="75000"/>
                  </a:schemeClr>
                </a:solidFill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Yearly planted Area (ha)</a:t>
            </a:r>
            <a:endParaRPr lang="en-IN" sz="900" b="1" dirty="0">
              <a:solidFill>
                <a:schemeClr val="accent6">
                  <a:lumMod val="75000"/>
                </a:schemeClr>
              </a:solidFill>
              <a:latin typeface="Yu Gothic UI Semibold" panose="020B0700000000000000" pitchFamily="34" charset="-128"/>
              <a:ea typeface="Yu Gothic UI Semibold" panose="020B0700000000000000" pitchFamily="34" charset="-128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48A23BB-91CC-CE43-C045-512FF7EB5DF3}"/>
              </a:ext>
            </a:extLst>
          </p:cNvPr>
          <p:cNvSpPr txBox="1"/>
          <p:nvPr/>
        </p:nvSpPr>
        <p:spPr>
          <a:xfrm rot="16200000">
            <a:off x="8883247" y="2828220"/>
            <a:ext cx="1737976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900" b="1" dirty="0">
                <a:solidFill>
                  <a:srgbClr val="0070C0"/>
                </a:solidFill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Required Plantation Area (ha)</a:t>
            </a:r>
            <a:endParaRPr lang="en-IN" sz="900" b="1" dirty="0">
              <a:solidFill>
                <a:srgbClr val="0070C0"/>
              </a:solidFill>
              <a:latin typeface="Yu Gothic UI Semibold" panose="020B0700000000000000" pitchFamily="34" charset="-128"/>
              <a:ea typeface="Yu Gothic UI Semibold" panose="020B0700000000000000" pitchFamily="34" charset="-128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5549151-B4F5-179A-8BD1-4CA172E05128}"/>
              </a:ext>
            </a:extLst>
          </p:cNvPr>
          <p:cNvSpPr txBox="1"/>
          <p:nvPr/>
        </p:nvSpPr>
        <p:spPr>
          <a:xfrm>
            <a:off x="1096378" y="4715356"/>
            <a:ext cx="101662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b="1" dirty="0">
                <a:solidFill>
                  <a:schemeClr val="bg1"/>
                </a:solidFill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COSUMPTION</a:t>
            </a:r>
          </a:p>
          <a:p>
            <a:r>
              <a:rPr lang="en-US" sz="1000" b="1" dirty="0">
                <a:solidFill>
                  <a:schemeClr val="bg1"/>
                </a:solidFill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Lakh MT / </a:t>
            </a:r>
            <a:r>
              <a:rPr lang="en-US" sz="1000" b="1" dirty="0" err="1">
                <a:solidFill>
                  <a:schemeClr val="bg1"/>
                </a:solidFill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Yr</a:t>
            </a:r>
            <a:endParaRPr lang="en-IN" sz="1000" b="1" dirty="0">
              <a:solidFill>
                <a:schemeClr val="bg1"/>
              </a:solidFill>
              <a:latin typeface="Yu Gothic UI Semibold" panose="020B0700000000000000" pitchFamily="34" charset="-128"/>
              <a:ea typeface="Yu Gothic UI Semibold" panose="020B0700000000000000" pitchFamily="34" charset="-128"/>
            </a:endParaRPr>
          </a:p>
        </p:txBody>
      </p:sp>
      <p:sp>
        <p:nvSpPr>
          <p:cNvPr id="20" name="Arrow: Right 19">
            <a:extLst>
              <a:ext uri="{FF2B5EF4-FFF2-40B4-BE49-F238E27FC236}">
                <a16:creationId xmlns:a16="http://schemas.microsoft.com/office/drawing/2014/main" id="{120B5979-6868-4848-4EE0-A7751CF9F3D9}"/>
              </a:ext>
            </a:extLst>
          </p:cNvPr>
          <p:cNvSpPr/>
          <p:nvPr/>
        </p:nvSpPr>
        <p:spPr>
          <a:xfrm>
            <a:off x="2071572" y="4775044"/>
            <a:ext cx="158138" cy="276999"/>
          </a:xfrm>
          <a:prstGeom prst="rightArrow">
            <a:avLst>
              <a:gd name="adj1" fmla="val 71053"/>
              <a:gd name="adj2" fmla="val 50000"/>
            </a:avLst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latin typeface="Yu Gothic UI Semibold" panose="020B0700000000000000" pitchFamily="34" charset="-128"/>
              <a:ea typeface="Yu Gothic UI Semibold" panose="020B0700000000000000" pitchFamily="34" charset="-128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4C89E82-B893-C41A-CFFA-9E294E978F7A}"/>
              </a:ext>
            </a:extLst>
          </p:cNvPr>
          <p:cNvSpPr txBox="1"/>
          <p:nvPr/>
        </p:nvSpPr>
        <p:spPr>
          <a:xfrm>
            <a:off x="2404100" y="4770041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21</a:t>
            </a:r>
            <a:endParaRPr lang="en-IN" sz="1400" b="1" dirty="0">
              <a:solidFill>
                <a:schemeClr val="bg1"/>
              </a:solidFill>
              <a:latin typeface="Yu Gothic UI Semibold" panose="020B0700000000000000" pitchFamily="34" charset="-128"/>
              <a:ea typeface="Yu Gothic UI Semibold" panose="020B0700000000000000" pitchFamily="34" charset="-128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5C9E5EB-3514-52FC-8947-FDC81A47AAC1}"/>
              </a:ext>
            </a:extLst>
          </p:cNvPr>
          <p:cNvSpPr txBox="1"/>
          <p:nvPr/>
        </p:nvSpPr>
        <p:spPr>
          <a:xfrm>
            <a:off x="2991204" y="4770041"/>
            <a:ext cx="28565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6</a:t>
            </a:r>
            <a:endParaRPr lang="en-IN" sz="1400" b="1" dirty="0">
              <a:solidFill>
                <a:schemeClr val="bg1"/>
              </a:solidFill>
              <a:latin typeface="Yu Gothic UI Semibold" panose="020B0700000000000000" pitchFamily="34" charset="-128"/>
              <a:ea typeface="Yu Gothic UI Semibold" panose="020B0700000000000000" pitchFamily="34" charset="-128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3BB7EB2-5388-3263-A7BD-E35FCF528288}"/>
              </a:ext>
            </a:extLst>
          </p:cNvPr>
          <p:cNvSpPr txBox="1"/>
          <p:nvPr/>
        </p:nvSpPr>
        <p:spPr>
          <a:xfrm>
            <a:off x="3486938" y="4770041"/>
            <a:ext cx="28405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3</a:t>
            </a:r>
            <a:endParaRPr lang="en-IN" sz="1400" b="1" dirty="0">
              <a:solidFill>
                <a:schemeClr val="bg1"/>
              </a:solidFill>
              <a:latin typeface="Yu Gothic UI Semibold" panose="020B0700000000000000" pitchFamily="34" charset="-128"/>
              <a:ea typeface="Yu Gothic UI Semibold" panose="020B0700000000000000" pitchFamily="34" charset="-128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44D00AAC-D83C-752C-645C-D39B7975DFE1}"/>
              </a:ext>
            </a:extLst>
          </p:cNvPr>
          <p:cNvSpPr txBox="1"/>
          <p:nvPr/>
        </p:nvSpPr>
        <p:spPr>
          <a:xfrm>
            <a:off x="3982672" y="4770041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12</a:t>
            </a:r>
            <a:endParaRPr lang="en-IN" sz="1400" b="1" dirty="0">
              <a:solidFill>
                <a:schemeClr val="bg1"/>
              </a:solidFill>
              <a:latin typeface="Yu Gothic UI Semibold" panose="020B0700000000000000" pitchFamily="34" charset="-128"/>
              <a:ea typeface="Yu Gothic UI Semibold" panose="020B0700000000000000" pitchFamily="34" charset="-128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66D539A-B600-D424-8777-0F62D863953A}"/>
              </a:ext>
            </a:extLst>
          </p:cNvPr>
          <p:cNvSpPr txBox="1"/>
          <p:nvPr/>
        </p:nvSpPr>
        <p:spPr>
          <a:xfrm>
            <a:off x="4569776" y="4770041"/>
            <a:ext cx="32893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11</a:t>
            </a:r>
            <a:endParaRPr lang="en-IN" sz="1400" b="1" dirty="0">
              <a:solidFill>
                <a:schemeClr val="bg1"/>
              </a:solidFill>
              <a:latin typeface="Yu Gothic UI Semibold" panose="020B0700000000000000" pitchFamily="34" charset="-128"/>
              <a:ea typeface="Yu Gothic UI Semibold" panose="020B0700000000000000" pitchFamily="34" charset="-128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3DD2E35-47F5-1D49-8E3B-5FA2AA8A1567}"/>
              </a:ext>
            </a:extLst>
          </p:cNvPr>
          <p:cNvSpPr txBox="1"/>
          <p:nvPr/>
        </p:nvSpPr>
        <p:spPr>
          <a:xfrm>
            <a:off x="5156880" y="4770041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10</a:t>
            </a:r>
            <a:endParaRPr lang="en-IN" sz="1400" b="1" dirty="0">
              <a:solidFill>
                <a:schemeClr val="bg1"/>
              </a:solidFill>
              <a:latin typeface="Yu Gothic UI Semibold" panose="020B0700000000000000" pitchFamily="34" charset="-128"/>
              <a:ea typeface="Yu Gothic UI Semibold" panose="020B0700000000000000" pitchFamily="34" charset="-128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2CC1E78D-03D0-A2EC-83E2-46555C3E2E74}"/>
              </a:ext>
            </a:extLst>
          </p:cNvPr>
          <p:cNvSpPr txBox="1"/>
          <p:nvPr/>
        </p:nvSpPr>
        <p:spPr>
          <a:xfrm>
            <a:off x="5743984" y="4770041"/>
            <a:ext cx="28565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6</a:t>
            </a:r>
            <a:endParaRPr lang="en-IN" sz="1400" b="1" dirty="0">
              <a:solidFill>
                <a:schemeClr val="bg1"/>
              </a:solidFill>
              <a:latin typeface="Yu Gothic UI Semibold" panose="020B0700000000000000" pitchFamily="34" charset="-128"/>
              <a:ea typeface="Yu Gothic UI Semibold" panose="020B0700000000000000" pitchFamily="34" charset="-128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F2DB748-B8C3-22F4-B33E-27418910C2F0}"/>
              </a:ext>
            </a:extLst>
          </p:cNvPr>
          <p:cNvSpPr txBox="1"/>
          <p:nvPr/>
        </p:nvSpPr>
        <p:spPr>
          <a:xfrm>
            <a:off x="6239718" y="4770041"/>
            <a:ext cx="28886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4</a:t>
            </a:r>
            <a:endParaRPr lang="en-IN" sz="1400" b="1" dirty="0">
              <a:solidFill>
                <a:schemeClr val="bg1"/>
              </a:solidFill>
              <a:latin typeface="Yu Gothic UI Semibold" panose="020B0700000000000000" pitchFamily="34" charset="-128"/>
              <a:ea typeface="Yu Gothic UI Semibold" panose="020B0700000000000000" pitchFamily="34" charset="-128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713FE6B8-2664-37B2-BF1D-B26994DDE52F}"/>
              </a:ext>
            </a:extLst>
          </p:cNvPr>
          <p:cNvSpPr txBox="1"/>
          <p:nvPr/>
        </p:nvSpPr>
        <p:spPr>
          <a:xfrm>
            <a:off x="6735452" y="4770041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10</a:t>
            </a:r>
            <a:endParaRPr lang="en-IN" sz="1400" b="1" dirty="0">
              <a:solidFill>
                <a:schemeClr val="bg1"/>
              </a:solidFill>
              <a:latin typeface="Yu Gothic UI Semibold" panose="020B0700000000000000" pitchFamily="34" charset="-128"/>
              <a:ea typeface="Yu Gothic UI Semibold" panose="020B0700000000000000" pitchFamily="34" charset="-128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709895F-9E05-A93E-7484-248D08264434}"/>
              </a:ext>
            </a:extLst>
          </p:cNvPr>
          <p:cNvSpPr txBox="1"/>
          <p:nvPr/>
        </p:nvSpPr>
        <p:spPr>
          <a:xfrm>
            <a:off x="7322556" y="4770041"/>
            <a:ext cx="3834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20</a:t>
            </a:r>
            <a:endParaRPr lang="en-IN" sz="1400" b="1" dirty="0">
              <a:solidFill>
                <a:schemeClr val="bg1"/>
              </a:solidFill>
              <a:latin typeface="Yu Gothic UI Semibold" panose="020B0700000000000000" pitchFamily="34" charset="-128"/>
              <a:ea typeface="Yu Gothic UI Semibold" panose="020B0700000000000000" pitchFamily="34" charset="-128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40AA460E-DFDD-C01C-4B9B-6E02B8B61D0F}"/>
              </a:ext>
            </a:extLst>
          </p:cNvPr>
          <p:cNvSpPr txBox="1"/>
          <p:nvPr/>
        </p:nvSpPr>
        <p:spPr>
          <a:xfrm>
            <a:off x="7909660" y="4770041"/>
            <a:ext cx="28886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4</a:t>
            </a:r>
            <a:endParaRPr lang="en-IN" sz="1400" b="1" dirty="0">
              <a:solidFill>
                <a:schemeClr val="bg1"/>
              </a:solidFill>
              <a:latin typeface="Yu Gothic UI Semibold" panose="020B0700000000000000" pitchFamily="34" charset="-128"/>
              <a:ea typeface="Yu Gothic UI Semibold" panose="020B0700000000000000" pitchFamily="34" charset="-128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338244F7-F3CF-0D5F-FCCA-BB1786FA7BC7}"/>
              </a:ext>
            </a:extLst>
          </p:cNvPr>
          <p:cNvSpPr txBox="1"/>
          <p:nvPr/>
        </p:nvSpPr>
        <p:spPr>
          <a:xfrm>
            <a:off x="8405394" y="4770041"/>
            <a:ext cx="28405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8</a:t>
            </a:r>
            <a:endParaRPr lang="en-IN" sz="1400" b="1" dirty="0">
              <a:solidFill>
                <a:schemeClr val="bg1"/>
              </a:solidFill>
              <a:latin typeface="Yu Gothic UI Semibold" panose="020B0700000000000000" pitchFamily="34" charset="-128"/>
              <a:ea typeface="Yu Gothic UI Semibold" panose="020B0700000000000000" pitchFamily="34" charset="-128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DD11907-584D-792B-8286-C4013E62BD99}"/>
              </a:ext>
            </a:extLst>
          </p:cNvPr>
          <p:cNvSpPr txBox="1"/>
          <p:nvPr/>
        </p:nvSpPr>
        <p:spPr>
          <a:xfrm>
            <a:off x="8901125" y="4770041"/>
            <a:ext cx="28886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4</a:t>
            </a:r>
            <a:endParaRPr lang="en-IN" sz="1400" b="1" dirty="0">
              <a:solidFill>
                <a:schemeClr val="bg1"/>
              </a:solidFill>
              <a:latin typeface="Yu Gothic UI Semibold" panose="020B0700000000000000" pitchFamily="34" charset="-128"/>
              <a:ea typeface="Yu Gothic UI Semibold" panose="020B0700000000000000" pitchFamily="34" charset="-128"/>
            </a:endParaRPr>
          </a:p>
        </p:txBody>
      </p:sp>
      <p:cxnSp>
        <p:nvCxnSpPr>
          <p:cNvPr id="34" name="Connector: Elbow 33">
            <a:extLst>
              <a:ext uri="{FF2B5EF4-FFF2-40B4-BE49-F238E27FC236}">
                <a16:creationId xmlns:a16="http://schemas.microsoft.com/office/drawing/2014/main" id="{47004FF3-9DFF-2793-FDF0-BD445FF62866}"/>
              </a:ext>
            </a:extLst>
          </p:cNvPr>
          <p:cNvCxnSpPr>
            <a:stCxn id="21" idx="2"/>
            <a:endCxn id="30" idx="2"/>
          </p:cNvCxnSpPr>
          <p:nvPr/>
        </p:nvCxnSpPr>
        <p:spPr>
          <a:xfrm rot="16200000" flipH="1">
            <a:off x="5051039" y="2614582"/>
            <a:ext cx="12700" cy="4926471"/>
          </a:xfrm>
          <a:prstGeom prst="bentConnector3">
            <a:avLst>
              <a:gd name="adj1" fmla="val 180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Connector: Elbow 34">
            <a:extLst>
              <a:ext uri="{FF2B5EF4-FFF2-40B4-BE49-F238E27FC236}">
                <a16:creationId xmlns:a16="http://schemas.microsoft.com/office/drawing/2014/main" id="{2D213782-D3ED-0EBF-3273-3FADD4FB50A2}"/>
              </a:ext>
            </a:extLst>
          </p:cNvPr>
          <p:cNvCxnSpPr>
            <a:cxnSpLocks/>
            <a:stCxn id="31" idx="2"/>
            <a:endCxn id="32" idx="2"/>
          </p:cNvCxnSpPr>
          <p:nvPr/>
        </p:nvCxnSpPr>
        <p:spPr>
          <a:xfrm rot="16200000" flipH="1">
            <a:off x="8300755" y="4831153"/>
            <a:ext cx="12700" cy="493329"/>
          </a:xfrm>
          <a:prstGeom prst="bentConnector3">
            <a:avLst>
              <a:gd name="adj1" fmla="val 180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Box 35">
            <a:extLst>
              <a:ext uri="{FF2B5EF4-FFF2-40B4-BE49-F238E27FC236}">
                <a16:creationId xmlns:a16="http://schemas.microsoft.com/office/drawing/2014/main" id="{70302E00-1099-4D4F-8A5C-B71F87F795DE}"/>
              </a:ext>
            </a:extLst>
          </p:cNvPr>
          <p:cNvSpPr txBox="1"/>
          <p:nvPr/>
        </p:nvSpPr>
        <p:spPr>
          <a:xfrm>
            <a:off x="4279207" y="5123814"/>
            <a:ext cx="1024639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dirty="0"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PULP INDUSTRIES</a:t>
            </a:r>
            <a:endParaRPr lang="en-IN" sz="800" dirty="0">
              <a:latin typeface="Yu Gothic UI Semibold" panose="020B0700000000000000" pitchFamily="34" charset="-128"/>
              <a:ea typeface="Yu Gothic UI Semibold" panose="020B0700000000000000" pitchFamily="34" charset="-128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08C71208-DE25-0C6E-1036-E22A43EC09E2}"/>
              </a:ext>
            </a:extLst>
          </p:cNvPr>
          <p:cNvSpPr txBox="1"/>
          <p:nvPr/>
        </p:nvSpPr>
        <p:spPr>
          <a:xfrm>
            <a:off x="7957629" y="5145722"/>
            <a:ext cx="75533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800" dirty="0"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PANEL</a:t>
            </a:r>
          </a:p>
          <a:p>
            <a:pPr algn="ctr"/>
            <a:r>
              <a:rPr lang="en-US" sz="800" dirty="0"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INDUSTRIES</a:t>
            </a:r>
            <a:endParaRPr lang="en-IN" sz="800" dirty="0">
              <a:latin typeface="Yu Gothic UI Semibold" panose="020B0700000000000000" pitchFamily="34" charset="-128"/>
              <a:ea typeface="Yu Gothic UI Semibold" panose="020B0700000000000000" pitchFamily="34" charset="-128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1897B0DD-28F1-62E3-C013-64E358F67456}"/>
              </a:ext>
            </a:extLst>
          </p:cNvPr>
          <p:cNvSpPr txBox="1"/>
          <p:nvPr/>
        </p:nvSpPr>
        <p:spPr>
          <a:xfrm>
            <a:off x="8788832" y="5070438"/>
            <a:ext cx="554960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800" dirty="0"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OTHERs</a:t>
            </a:r>
            <a:endParaRPr lang="en-IN" sz="800" dirty="0">
              <a:latin typeface="Yu Gothic UI Semibold" panose="020B0700000000000000" pitchFamily="34" charset="-128"/>
              <a:ea typeface="Yu Gothic UI Semibold" panose="020B0700000000000000" pitchFamily="34" charset="-128"/>
            </a:endParaRPr>
          </a:p>
        </p:txBody>
      </p:sp>
      <p:graphicFrame>
        <p:nvGraphicFramePr>
          <p:cNvPr id="39" name="Chart 38">
            <a:extLst>
              <a:ext uri="{FF2B5EF4-FFF2-40B4-BE49-F238E27FC236}">
                <a16:creationId xmlns:a16="http://schemas.microsoft.com/office/drawing/2014/main" id="{1C287536-396A-8D8A-FB78-5F434151570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330923267"/>
              </p:ext>
            </p:extLst>
          </p:nvPr>
        </p:nvGraphicFramePr>
        <p:xfrm>
          <a:off x="1866977" y="1179919"/>
          <a:ext cx="7865421" cy="334922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4"/>
          </a:graphicData>
        </a:graphic>
      </p:graphicFrame>
      <p:sp>
        <p:nvSpPr>
          <p:cNvPr id="40" name="Right Brace 39">
            <a:extLst>
              <a:ext uri="{FF2B5EF4-FFF2-40B4-BE49-F238E27FC236}">
                <a16:creationId xmlns:a16="http://schemas.microsoft.com/office/drawing/2014/main" id="{2A5AFBD1-A520-E9DD-8D01-F3CA9C21B2C0}"/>
              </a:ext>
            </a:extLst>
          </p:cNvPr>
          <p:cNvSpPr/>
          <p:nvPr/>
        </p:nvSpPr>
        <p:spPr>
          <a:xfrm>
            <a:off x="7784351" y="1876926"/>
            <a:ext cx="230833" cy="1497932"/>
          </a:xfrm>
          <a:prstGeom prst="rightBrac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IN">
              <a:latin typeface="Yu Gothic UI Semibold" panose="020B0700000000000000" pitchFamily="34" charset="-128"/>
              <a:ea typeface="Yu Gothic UI Semibold" panose="020B0700000000000000" pitchFamily="34" charset="-128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22E075BD-BC7D-2E59-700B-B4A3400126B8}"/>
              </a:ext>
            </a:extLst>
          </p:cNvPr>
          <p:cNvSpPr txBox="1"/>
          <p:nvPr/>
        </p:nvSpPr>
        <p:spPr>
          <a:xfrm>
            <a:off x="7959232" y="2427884"/>
            <a:ext cx="11810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rgbClr val="FF0000"/>
                </a:solidFill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~ 3x plantations by ITC</a:t>
            </a:r>
            <a:endParaRPr lang="en-IN" sz="1200" dirty="0">
              <a:solidFill>
                <a:srgbClr val="FF0000"/>
              </a:solidFill>
              <a:latin typeface="Yu Gothic UI Semibold" panose="020B0700000000000000" pitchFamily="34" charset="-128"/>
              <a:ea typeface="Yu Gothic UI Semibold" panose="020B0700000000000000" pitchFamily="34" charset="-128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2648FF2A-704B-A349-4B70-9DEC006E9D61}"/>
              </a:ext>
            </a:extLst>
          </p:cNvPr>
          <p:cNvSpPr txBox="1"/>
          <p:nvPr/>
        </p:nvSpPr>
        <p:spPr>
          <a:xfrm>
            <a:off x="2026508" y="168447"/>
            <a:ext cx="797010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2400" cap="all" dirty="0"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ITC Plants 3x than what it cuts</a:t>
            </a:r>
          </a:p>
        </p:txBody>
      </p:sp>
    </p:spTree>
    <p:extLst>
      <p:ext uri="{BB962C8B-B14F-4D97-AF65-F5344CB8AC3E}">
        <p14:creationId xmlns:p14="http://schemas.microsoft.com/office/powerpoint/2010/main" val="13900812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30">
            <a:extLst>
              <a:ext uri="{FF2B5EF4-FFF2-40B4-BE49-F238E27FC236}">
                <a16:creationId xmlns:a16="http://schemas.microsoft.com/office/drawing/2014/main" id="{6245669A-E377-A7C3-574C-7A4DC4F5D765}"/>
              </a:ext>
            </a:extLst>
          </p:cNvPr>
          <p:cNvGrpSpPr/>
          <p:nvPr/>
        </p:nvGrpSpPr>
        <p:grpSpPr>
          <a:xfrm>
            <a:off x="711572" y="1923452"/>
            <a:ext cx="5730413" cy="3587664"/>
            <a:chOff x="1273803" y="1484785"/>
            <a:chExt cx="6744528" cy="4222575"/>
          </a:xfrm>
        </p:grpSpPr>
        <p:sp>
          <p:nvSpPr>
            <p:cNvPr id="2" name="Oval 1">
              <a:extLst>
                <a:ext uri="{FF2B5EF4-FFF2-40B4-BE49-F238E27FC236}">
                  <a16:creationId xmlns:a16="http://schemas.microsoft.com/office/drawing/2014/main" id="{EA7869D5-5CC1-07A5-6ECC-C2CAD2849C0A}"/>
                </a:ext>
              </a:extLst>
            </p:cNvPr>
            <p:cNvSpPr/>
            <p:nvPr/>
          </p:nvSpPr>
          <p:spPr>
            <a:xfrm>
              <a:off x="1273803" y="3002138"/>
              <a:ext cx="1188000" cy="1188000"/>
            </a:xfrm>
            <a:prstGeom prst="ellipse">
              <a:avLst/>
            </a:prstGeom>
            <a:solidFill>
              <a:schemeClr val="accent1">
                <a:lumMod val="60000"/>
                <a:lumOff val="40000"/>
              </a:schemeClr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/>
              <a:r>
                <a:rPr lang="en-US" sz="2000" dirty="0">
                  <a:solidFill>
                    <a:srgbClr val="000000"/>
                  </a:solidFill>
                  <a:latin typeface="Yu Gothic UI Semibold" panose="020B0700000000000000" pitchFamily="34" charset="-128"/>
                  <a:ea typeface="Yu Gothic UI Semibold" panose="020B0700000000000000" pitchFamily="34" charset="-128"/>
                  <a:cs typeface="Segoe UI" panose="020B0502040204020203" pitchFamily="34" charset="0"/>
                </a:rPr>
                <a:t>LSTC</a:t>
              </a:r>
            </a:p>
          </p:txBody>
        </p:sp>
        <p:sp>
          <p:nvSpPr>
            <p:cNvPr id="3" name="Oval 2">
              <a:extLst>
                <a:ext uri="{FF2B5EF4-FFF2-40B4-BE49-F238E27FC236}">
                  <a16:creationId xmlns:a16="http://schemas.microsoft.com/office/drawing/2014/main" id="{169136EF-20AA-9020-CBCD-D1A812759348}"/>
                </a:ext>
              </a:extLst>
            </p:cNvPr>
            <p:cNvSpPr/>
            <p:nvPr/>
          </p:nvSpPr>
          <p:spPr>
            <a:xfrm>
              <a:off x="2682859" y="2962965"/>
              <a:ext cx="1266347" cy="1266347"/>
            </a:xfrm>
            <a:prstGeom prst="ellipse">
              <a:avLst/>
            </a:prstGeom>
            <a:solidFill>
              <a:schemeClr val="accent1">
                <a:lumMod val="60000"/>
                <a:lumOff val="40000"/>
              </a:schemeClr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/>
              <a:r>
                <a:rPr lang="en-US" sz="1050" b="1" dirty="0">
                  <a:solidFill>
                    <a:srgbClr val="000000"/>
                  </a:solidFill>
                  <a:latin typeface="Yu Gothic UI Semibold" panose="020B0700000000000000" pitchFamily="34" charset="-128"/>
                  <a:ea typeface="Yu Gothic UI Semibold" panose="020B0700000000000000" pitchFamily="34" charset="-128"/>
                  <a:cs typeface="Segoe UI" panose="020B0502040204020203" pitchFamily="34" charset="0"/>
                </a:rPr>
                <a:t>Kovai</a:t>
              </a:r>
            </a:p>
            <a:p>
              <a:pPr algn="ctr"/>
              <a:r>
                <a:rPr lang="en-US" sz="1050" b="1" dirty="0">
                  <a:solidFill>
                    <a:srgbClr val="000000"/>
                  </a:solidFill>
                  <a:latin typeface="Yu Gothic UI Semibold" panose="020B0700000000000000" pitchFamily="34" charset="-128"/>
                  <a:ea typeface="Yu Gothic UI Semibold" panose="020B0700000000000000" pitchFamily="34" charset="-128"/>
                  <a:cs typeface="Segoe UI" panose="020B0502040204020203" pitchFamily="34" charset="0"/>
                </a:rPr>
                <a:t>Breeding Center</a:t>
              </a:r>
            </a:p>
          </p:txBody>
        </p:sp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D733E700-F782-5CC3-E5D3-B73F4D81D41D}"/>
                </a:ext>
              </a:extLst>
            </p:cNvPr>
            <p:cNvCxnSpPr>
              <a:stCxn id="2" idx="6"/>
              <a:endCxn id="3" idx="2"/>
            </p:cNvCxnSpPr>
            <p:nvPr/>
          </p:nvCxnSpPr>
          <p:spPr>
            <a:xfrm>
              <a:off x="2461803" y="3596138"/>
              <a:ext cx="221056" cy="1"/>
            </a:xfrm>
            <a:prstGeom prst="line">
              <a:avLst/>
            </a:prstGeom>
            <a:ln w="19050" cmpd="sng">
              <a:solidFill>
                <a:schemeClr val="accent6">
                  <a:lumMod val="50000"/>
                </a:schemeClr>
              </a:solidFill>
              <a:headEnd type="oval"/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B9AC4D51-0C06-93B5-1B3F-2CA93CBCDF26}"/>
                </a:ext>
              </a:extLst>
            </p:cNvPr>
            <p:cNvCxnSpPr>
              <a:stCxn id="3" idx="6"/>
              <a:endCxn id="12" idx="2"/>
            </p:cNvCxnSpPr>
            <p:nvPr/>
          </p:nvCxnSpPr>
          <p:spPr>
            <a:xfrm>
              <a:off x="3949206" y="3596139"/>
              <a:ext cx="1024963" cy="0"/>
            </a:xfrm>
            <a:prstGeom prst="line">
              <a:avLst/>
            </a:prstGeom>
            <a:ln w="19050" cmpd="sng">
              <a:solidFill>
                <a:schemeClr val="accent6">
                  <a:lumMod val="50000"/>
                </a:schemeClr>
              </a:solidFill>
              <a:headEnd type="oval"/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79C580DB-08BF-DF9E-6325-3EAC8A98BE3F}"/>
                </a:ext>
              </a:extLst>
            </p:cNvPr>
            <p:cNvCxnSpPr>
              <a:stCxn id="3" idx="0"/>
              <a:endCxn id="22" idx="3"/>
            </p:cNvCxnSpPr>
            <p:nvPr/>
          </p:nvCxnSpPr>
          <p:spPr>
            <a:xfrm flipH="1" flipV="1">
              <a:off x="3314320" y="2707116"/>
              <a:ext cx="1713" cy="255849"/>
            </a:xfrm>
            <a:prstGeom prst="line">
              <a:avLst/>
            </a:prstGeom>
            <a:ln w="3175" cmpd="sng">
              <a:solidFill>
                <a:schemeClr val="tx1"/>
              </a:solidFill>
              <a:prstDash val="sysDash"/>
              <a:headEnd type="stealth" w="med" len="med"/>
              <a:tailEnd type="stealth" w="med" len="med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EABA9859-5E31-C032-6777-12B2EF148B90}"/>
                </a:ext>
              </a:extLst>
            </p:cNvPr>
            <p:cNvSpPr txBox="1"/>
            <p:nvPr/>
          </p:nvSpPr>
          <p:spPr bwMode="auto">
            <a:xfrm>
              <a:off x="4038249" y="3238079"/>
              <a:ext cx="853029" cy="253511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 wrap="none" lIns="91385" tIns="45695" rIns="91385" bIns="45695" rtlCol="0" anchor="ctr">
              <a:spAutoFit/>
            </a:bodyPr>
            <a:lstStyle>
              <a:defPPr>
                <a:defRPr lang="en-US"/>
              </a:defPPr>
              <a:lvl1pPr algn="ctr" defTabSz="909638">
                <a:defRPr sz="1000" b="1">
                  <a:latin typeface="Segoe UI" panose="020B0502040204020203" pitchFamily="34" charset="0"/>
                  <a:ea typeface="Segoe UI" panose="020B0502040204020203" pitchFamily="34" charset="0"/>
                  <a:cs typeface="Segoe UI" panose="020B0502040204020203" pitchFamily="34" charset="0"/>
                </a:defRPr>
              </a:lvl1pPr>
            </a:lstStyle>
            <a:p>
              <a:r>
                <a:rPr lang="en-US" sz="800" dirty="0">
                  <a:latin typeface="Yu Gothic UI Semibold" panose="020B0700000000000000" pitchFamily="34" charset="-128"/>
                  <a:ea typeface="Yu Gothic UI Semibold" panose="020B0700000000000000" pitchFamily="34" charset="-128"/>
                </a:rPr>
                <a:t>Translation</a:t>
              </a:r>
            </a:p>
          </p:txBody>
        </p:sp>
        <p:sp>
          <p:nvSpPr>
            <p:cNvPr id="8" name="Donut 44">
              <a:extLst>
                <a:ext uri="{FF2B5EF4-FFF2-40B4-BE49-F238E27FC236}">
                  <a16:creationId xmlns:a16="http://schemas.microsoft.com/office/drawing/2014/main" id="{A9A9301A-274B-772F-03DF-5028B5C73297}"/>
                </a:ext>
              </a:extLst>
            </p:cNvPr>
            <p:cNvSpPr/>
            <p:nvPr/>
          </p:nvSpPr>
          <p:spPr>
            <a:xfrm>
              <a:off x="5360606" y="4627360"/>
              <a:ext cx="1080000" cy="1080000"/>
            </a:xfrm>
            <a:prstGeom prst="donut">
              <a:avLst>
                <a:gd name="adj" fmla="val 16916"/>
              </a:avLst>
            </a:prstGeom>
            <a:solidFill>
              <a:schemeClr val="accent1">
                <a:lumMod val="60000"/>
                <a:lumOff val="40000"/>
              </a:schemeClr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/>
              <a:r>
                <a:rPr lang="en-US" sz="800" b="1" dirty="0">
                  <a:solidFill>
                    <a:srgbClr val="000000"/>
                  </a:solidFill>
                  <a:latin typeface="Yu Gothic UI Semibold" panose="020B0700000000000000" pitchFamily="34" charset="-128"/>
                  <a:ea typeface="Yu Gothic UI Semibold" panose="020B0700000000000000" pitchFamily="34" charset="-128"/>
                  <a:cs typeface="Segoe UI" panose="020B0502040204020203" pitchFamily="34" charset="0"/>
                </a:rPr>
                <a:t>Nursery Tech.</a:t>
              </a:r>
            </a:p>
          </p:txBody>
        </p:sp>
        <p:sp>
          <p:nvSpPr>
            <p:cNvPr id="9" name="Donut 29">
              <a:extLst>
                <a:ext uri="{FF2B5EF4-FFF2-40B4-BE49-F238E27FC236}">
                  <a16:creationId xmlns:a16="http://schemas.microsoft.com/office/drawing/2014/main" id="{1DD391A3-8037-9657-0558-3F048A3C52EB}"/>
                </a:ext>
              </a:extLst>
            </p:cNvPr>
            <p:cNvSpPr/>
            <p:nvPr/>
          </p:nvSpPr>
          <p:spPr>
            <a:xfrm>
              <a:off x="6465320" y="4183599"/>
              <a:ext cx="1080000" cy="1080000"/>
            </a:xfrm>
            <a:prstGeom prst="donut">
              <a:avLst>
                <a:gd name="adj" fmla="val 16421"/>
              </a:avLst>
            </a:prstGeom>
            <a:solidFill>
              <a:schemeClr val="accent1">
                <a:lumMod val="60000"/>
                <a:lumOff val="40000"/>
              </a:schemeClr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/>
              <a:r>
                <a:rPr lang="en-US" sz="800" b="1" dirty="0">
                  <a:solidFill>
                    <a:srgbClr val="000000"/>
                  </a:solidFill>
                  <a:latin typeface="Yu Gothic UI Semibold" panose="020B0700000000000000" pitchFamily="34" charset="-128"/>
                  <a:ea typeface="Yu Gothic UI Semibold" panose="020B0700000000000000" pitchFamily="34" charset="-128"/>
                  <a:cs typeface="Segoe UI" panose="020B0502040204020203" pitchFamily="34" charset="0"/>
                </a:rPr>
                <a:t>Quality seeds</a:t>
              </a:r>
            </a:p>
          </p:txBody>
        </p:sp>
        <p:sp>
          <p:nvSpPr>
            <p:cNvPr id="10" name="Donut 27">
              <a:extLst>
                <a:ext uri="{FF2B5EF4-FFF2-40B4-BE49-F238E27FC236}">
                  <a16:creationId xmlns:a16="http://schemas.microsoft.com/office/drawing/2014/main" id="{DAD8C5CA-02F6-7F1D-A23F-7549BE6DBA07}"/>
                </a:ext>
              </a:extLst>
            </p:cNvPr>
            <p:cNvSpPr/>
            <p:nvPr/>
          </p:nvSpPr>
          <p:spPr>
            <a:xfrm>
              <a:off x="6468073" y="1939944"/>
              <a:ext cx="1080000" cy="1080000"/>
            </a:xfrm>
            <a:prstGeom prst="donut">
              <a:avLst>
                <a:gd name="adj" fmla="val 11786"/>
              </a:avLst>
            </a:prstGeom>
            <a:solidFill>
              <a:schemeClr val="accent1">
                <a:lumMod val="60000"/>
                <a:lumOff val="40000"/>
              </a:schemeClr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/>
              <a:r>
                <a:rPr lang="en-US" sz="800" b="1" dirty="0">
                  <a:solidFill>
                    <a:srgbClr val="000000"/>
                  </a:solidFill>
                  <a:latin typeface="Yu Gothic UI Semibold" panose="020B0700000000000000" pitchFamily="34" charset="-128"/>
                  <a:ea typeface="Yu Gothic UI Semibold" panose="020B0700000000000000" pitchFamily="34" charset="-128"/>
                  <a:cs typeface="Segoe UI" panose="020B0502040204020203" pitchFamily="34" charset="0"/>
                </a:rPr>
                <a:t>New Clones</a:t>
              </a:r>
            </a:p>
          </p:txBody>
        </p:sp>
        <p:sp>
          <p:nvSpPr>
            <p:cNvPr id="11" name="Donut 26">
              <a:extLst>
                <a:ext uri="{FF2B5EF4-FFF2-40B4-BE49-F238E27FC236}">
                  <a16:creationId xmlns:a16="http://schemas.microsoft.com/office/drawing/2014/main" id="{D6BC3CAA-945C-71EA-EFDB-20E5612E9E01}"/>
                </a:ext>
              </a:extLst>
            </p:cNvPr>
            <p:cNvSpPr/>
            <p:nvPr/>
          </p:nvSpPr>
          <p:spPr>
            <a:xfrm>
              <a:off x="5360606" y="1484785"/>
              <a:ext cx="1080000" cy="1080000"/>
            </a:xfrm>
            <a:prstGeom prst="donut">
              <a:avLst>
                <a:gd name="adj" fmla="val 16456"/>
              </a:avLst>
            </a:prstGeom>
            <a:solidFill>
              <a:schemeClr val="accent1">
                <a:lumMod val="60000"/>
                <a:lumOff val="40000"/>
              </a:schemeClr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/>
              <a:r>
                <a:rPr lang="en-US" sz="600" b="1" dirty="0">
                  <a:solidFill>
                    <a:srgbClr val="000000"/>
                  </a:solidFill>
                  <a:latin typeface="Yu Gothic UI Semibold" panose="020B0700000000000000" pitchFamily="34" charset="-128"/>
                  <a:ea typeface="Yu Gothic UI Semibold" panose="020B0700000000000000" pitchFamily="34" charset="-128"/>
                  <a:cs typeface="Segoe UI" panose="020B0502040204020203" pitchFamily="34" charset="0"/>
                </a:rPr>
                <a:t>Nutrient Management</a:t>
              </a:r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46B472AE-31FA-8A26-3673-DB26F89DAFA0}"/>
                </a:ext>
              </a:extLst>
            </p:cNvPr>
            <p:cNvSpPr/>
            <p:nvPr/>
          </p:nvSpPr>
          <p:spPr>
            <a:xfrm>
              <a:off x="4974169" y="2672773"/>
              <a:ext cx="1846731" cy="18467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/>
              <a:r>
                <a:rPr lang="en-US" dirty="0">
                  <a:solidFill>
                    <a:schemeClr val="tx1"/>
                  </a:solidFill>
                  <a:latin typeface="Yu Gothic UI Semibold" panose="020B0700000000000000" pitchFamily="34" charset="-128"/>
                  <a:ea typeface="Yu Gothic UI Semibold" panose="020B0700000000000000" pitchFamily="34" charset="-128"/>
                  <a:cs typeface="Segoe UI" panose="020B0502040204020203" pitchFamily="34" charset="0"/>
                </a:rPr>
                <a:t>PSPD</a:t>
              </a:r>
            </a:p>
          </p:txBody>
        </p:sp>
        <p:cxnSp>
          <p:nvCxnSpPr>
            <p:cNvPr id="13" name="Straight Arrow Connector 12">
              <a:extLst>
                <a:ext uri="{FF2B5EF4-FFF2-40B4-BE49-F238E27FC236}">
                  <a16:creationId xmlns:a16="http://schemas.microsoft.com/office/drawing/2014/main" id="{20E2264E-DD6C-BD18-B614-83D9880FDB50}"/>
                </a:ext>
              </a:extLst>
            </p:cNvPr>
            <p:cNvCxnSpPr>
              <a:stCxn id="12" idx="0"/>
              <a:endCxn id="11" idx="4"/>
            </p:cNvCxnSpPr>
            <p:nvPr/>
          </p:nvCxnSpPr>
          <p:spPr>
            <a:xfrm flipV="1">
              <a:off x="5897535" y="2564785"/>
              <a:ext cx="3071" cy="107988"/>
            </a:xfrm>
            <a:prstGeom prst="straightConnector1">
              <a:avLst/>
            </a:prstGeom>
            <a:ln w="3175">
              <a:solidFill>
                <a:schemeClr val="accent6">
                  <a:lumMod val="50000"/>
                </a:schemeClr>
              </a:solidFill>
              <a:prstDash val="sysDot"/>
              <a:tailEnd type="stealt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Arrow Connector 13">
              <a:extLst>
                <a:ext uri="{FF2B5EF4-FFF2-40B4-BE49-F238E27FC236}">
                  <a16:creationId xmlns:a16="http://schemas.microsoft.com/office/drawing/2014/main" id="{6CBAD0FA-BCEB-DBEB-3E11-D2FA6822FFBB}"/>
                </a:ext>
              </a:extLst>
            </p:cNvPr>
            <p:cNvCxnSpPr>
              <a:stCxn id="12" idx="4"/>
              <a:endCxn id="8" idx="0"/>
            </p:cNvCxnSpPr>
            <p:nvPr/>
          </p:nvCxnSpPr>
          <p:spPr>
            <a:xfrm>
              <a:off x="5897535" y="4519504"/>
              <a:ext cx="3071" cy="107856"/>
            </a:xfrm>
            <a:prstGeom prst="straightConnector1">
              <a:avLst/>
            </a:prstGeom>
            <a:ln w="3175">
              <a:solidFill>
                <a:schemeClr val="accent6">
                  <a:lumMod val="50000"/>
                </a:schemeClr>
              </a:solidFill>
              <a:prstDash val="sysDot"/>
              <a:tailEnd type="stealt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Arrow Connector 14">
              <a:extLst>
                <a:ext uri="{FF2B5EF4-FFF2-40B4-BE49-F238E27FC236}">
                  <a16:creationId xmlns:a16="http://schemas.microsoft.com/office/drawing/2014/main" id="{92263602-6EC6-56C9-0B1B-EC6CDE296E08}"/>
                </a:ext>
              </a:extLst>
            </p:cNvPr>
            <p:cNvCxnSpPr>
              <a:stCxn id="12" idx="7"/>
              <a:endCxn id="10" idx="3"/>
            </p:cNvCxnSpPr>
            <p:nvPr/>
          </p:nvCxnSpPr>
          <p:spPr>
            <a:xfrm flipV="1">
              <a:off x="6550453" y="2861782"/>
              <a:ext cx="75782" cy="81438"/>
            </a:xfrm>
            <a:prstGeom prst="straightConnector1">
              <a:avLst/>
            </a:prstGeom>
            <a:ln w="3175">
              <a:solidFill>
                <a:schemeClr val="accent6">
                  <a:lumMod val="50000"/>
                </a:schemeClr>
              </a:solidFill>
              <a:prstDash val="sysDot"/>
              <a:tailEnd type="stealt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Arrow Connector 15">
              <a:extLst>
                <a:ext uri="{FF2B5EF4-FFF2-40B4-BE49-F238E27FC236}">
                  <a16:creationId xmlns:a16="http://schemas.microsoft.com/office/drawing/2014/main" id="{55CEA4CD-10B1-CB56-5CE2-5CE433323B26}"/>
                </a:ext>
              </a:extLst>
            </p:cNvPr>
            <p:cNvCxnSpPr>
              <a:stCxn id="12" idx="5"/>
              <a:endCxn id="9" idx="1"/>
            </p:cNvCxnSpPr>
            <p:nvPr/>
          </p:nvCxnSpPr>
          <p:spPr>
            <a:xfrm>
              <a:off x="6550453" y="4249057"/>
              <a:ext cx="73029" cy="92704"/>
            </a:xfrm>
            <a:prstGeom prst="straightConnector1">
              <a:avLst/>
            </a:prstGeom>
            <a:ln w="3175">
              <a:solidFill>
                <a:schemeClr val="accent6">
                  <a:lumMod val="50000"/>
                </a:schemeClr>
              </a:solidFill>
              <a:prstDash val="sysDot"/>
              <a:tailEnd type="stealt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F80A6F17-E651-AAF9-2338-8881C7529378}"/>
                </a:ext>
              </a:extLst>
            </p:cNvPr>
            <p:cNvSpPr txBox="1"/>
            <p:nvPr/>
          </p:nvSpPr>
          <p:spPr bwMode="auto">
            <a:xfrm rot="20781067">
              <a:off x="4887327" y="2044869"/>
              <a:ext cx="25747" cy="170569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miter lim="800000"/>
              <a:headEnd/>
              <a:tailEnd/>
            </a:ln>
          </p:spPr>
          <p:txBody>
            <a:bodyPr wrap="none" lIns="10800" tIns="10800" rIns="10800" bIns="10800" rtlCol="0" anchor="ctr">
              <a:spAutoFit/>
            </a:bodyPr>
            <a:lstStyle/>
            <a:p>
              <a:pPr algn="ctr" defTabSz="909638"/>
              <a:endParaRPr lang="en-US" sz="800" b="1" dirty="0">
                <a:latin typeface="Yu Gothic UI Semibold" panose="020B0700000000000000" pitchFamily="34" charset="-128"/>
                <a:ea typeface="Yu Gothic UI Semibold" panose="020B0700000000000000" pitchFamily="34" charset="-128"/>
                <a:cs typeface="Segoe UI" panose="020B0502040204020203" pitchFamily="34" charset="0"/>
              </a:endParaRPr>
            </a:p>
          </p:txBody>
        </p:sp>
        <p:sp>
          <p:nvSpPr>
            <p:cNvPr id="18" name="Donut 112">
              <a:extLst>
                <a:ext uri="{FF2B5EF4-FFF2-40B4-BE49-F238E27FC236}">
                  <a16:creationId xmlns:a16="http://schemas.microsoft.com/office/drawing/2014/main" id="{CC55D5A3-F567-9C6C-E96A-E08407CA518A}"/>
                </a:ext>
              </a:extLst>
            </p:cNvPr>
            <p:cNvSpPr/>
            <p:nvPr/>
          </p:nvSpPr>
          <p:spPr>
            <a:xfrm>
              <a:off x="6938331" y="3058308"/>
              <a:ext cx="1080000" cy="1080000"/>
            </a:xfrm>
            <a:prstGeom prst="donut">
              <a:avLst>
                <a:gd name="adj" fmla="val 11786"/>
              </a:avLst>
            </a:prstGeom>
            <a:solidFill>
              <a:schemeClr val="accent1">
                <a:lumMod val="60000"/>
                <a:lumOff val="40000"/>
              </a:schemeClr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/>
              <a:r>
                <a:rPr lang="en-US" sz="800" b="1" dirty="0">
                  <a:solidFill>
                    <a:srgbClr val="000000"/>
                  </a:solidFill>
                  <a:latin typeface="Yu Gothic UI Semibold" panose="020B0700000000000000" pitchFamily="34" charset="-128"/>
                  <a:ea typeface="Yu Gothic UI Semibold" panose="020B0700000000000000" pitchFamily="34" charset="-128"/>
                  <a:cs typeface="Segoe UI" panose="020B0502040204020203" pitchFamily="34" charset="0"/>
                </a:rPr>
                <a:t>Hybrids</a:t>
              </a:r>
            </a:p>
          </p:txBody>
        </p:sp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id="{99F40E5D-C9AD-9516-9FFC-093D908D9318}"/>
                </a:ext>
              </a:extLst>
            </p:cNvPr>
            <p:cNvCxnSpPr>
              <a:stCxn id="12" idx="6"/>
              <a:endCxn id="18" idx="2"/>
            </p:cNvCxnSpPr>
            <p:nvPr/>
          </p:nvCxnSpPr>
          <p:spPr>
            <a:xfrm>
              <a:off x="6820900" y="3596139"/>
              <a:ext cx="117431" cy="2169"/>
            </a:xfrm>
            <a:prstGeom prst="straightConnector1">
              <a:avLst/>
            </a:prstGeom>
            <a:ln w="3175">
              <a:solidFill>
                <a:schemeClr val="accent6">
                  <a:lumMod val="50000"/>
                </a:schemeClr>
              </a:solidFill>
              <a:prstDash val="sysDot"/>
              <a:tailEnd type="stealt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Hexagon 19">
              <a:extLst>
                <a:ext uri="{FF2B5EF4-FFF2-40B4-BE49-F238E27FC236}">
                  <a16:creationId xmlns:a16="http://schemas.microsoft.com/office/drawing/2014/main" id="{B756827D-C477-8C52-2B23-89E9D3B53E89}"/>
                </a:ext>
              </a:extLst>
            </p:cNvPr>
            <p:cNvSpPr/>
            <p:nvPr/>
          </p:nvSpPr>
          <p:spPr>
            <a:xfrm rot="16200000">
              <a:off x="2988894" y="4534410"/>
              <a:ext cx="650851" cy="561078"/>
            </a:xfrm>
            <a:prstGeom prst="hexagon">
              <a:avLst/>
            </a:prstGeom>
            <a:solidFill>
              <a:schemeClr val="accent6">
                <a:lumMod val="40000"/>
                <a:lumOff val="60000"/>
              </a:schemeClr>
            </a:solidFill>
            <a:ln w="3175">
              <a:solidFill>
                <a:schemeClr val="accent6">
                  <a:lumMod val="50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vert="vert" lIns="0" tIns="0" rIns="0" bIns="0" rtlCol="0" anchor="ctr"/>
            <a:lstStyle/>
            <a:p>
              <a:pPr algn="ctr"/>
              <a:r>
                <a:rPr lang="en-US" sz="600" b="1" dirty="0">
                  <a:solidFill>
                    <a:srgbClr val="000000"/>
                  </a:solidFill>
                  <a:latin typeface="Yu Gothic UI Semibold" panose="020B0700000000000000" pitchFamily="34" charset="-128"/>
                  <a:ea typeface="Yu Gothic UI Semibold" panose="020B0700000000000000" pitchFamily="34" charset="-128"/>
                  <a:cs typeface="Segoe UI" panose="020B0502040204020203" pitchFamily="34" charset="0"/>
                </a:rPr>
                <a:t>Farmer</a:t>
              </a:r>
            </a:p>
            <a:p>
              <a:pPr algn="ctr"/>
              <a:r>
                <a:rPr lang="en-US" sz="600" b="1" dirty="0">
                  <a:solidFill>
                    <a:srgbClr val="000000"/>
                  </a:solidFill>
                  <a:latin typeface="Yu Gothic UI Semibold" panose="020B0700000000000000" pitchFamily="34" charset="-128"/>
                  <a:ea typeface="Yu Gothic UI Semibold" panose="020B0700000000000000" pitchFamily="34" charset="-128"/>
                  <a:cs typeface="Segoe UI" panose="020B0502040204020203" pitchFamily="34" charset="0"/>
                </a:rPr>
                <a:t>DEMO</a:t>
              </a:r>
            </a:p>
            <a:p>
              <a:pPr algn="ctr"/>
              <a:r>
                <a:rPr lang="en-US" sz="600" b="1" dirty="0">
                  <a:solidFill>
                    <a:srgbClr val="000000"/>
                  </a:solidFill>
                  <a:latin typeface="Yu Gothic UI Semibold" panose="020B0700000000000000" pitchFamily="34" charset="-128"/>
                  <a:ea typeface="Yu Gothic UI Semibold" panose="020B0700000000000000" pitchFamily="34" charset="-128"/>
                  <a:cs typeface="Segoe UI" panose="020B0502040204020203" pitchFamily="34" charset="0"/>
                </a:rPr>
                <a:t>(MLT4)</a:t>
              </a:r>
              <a:endParaRPr lang="en-GB" sz="600" b="1" dirty="0">
                <a:solidFill>
                  <a:srgbClr val="000000"/>
                </a:solidFill>
                <a:latin typeface="Yu Gothic UI Semibold" panose="020B0700000000000000" pitchFamily="34" charset="-128"/>
                <a:ea typeface="Yu Gothic UI Semibold" panose="020B0700000000000000" pitchFamily="34" charset="-128"/>
                <a:cs typeface="Segoe UI" panose="020B0502040204020203" pitchFamily="34" charset="0"/>
              </a:endParaRPr>
            </a:p>
          </p:txBody>
        </p: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69457C53-8930-3ED5-9A93-A359423C330E}"/>
                </a:ext>
              </a:extLst>
            </p:cNvPr>
            <p:cNvCxnSpPr>
              <a:stCxn id="20" idx="0"/>
              <a:endCxn id="3" idx="4"/>
            </p:cNvCxnSpPr>
            <p:nvPr/>
          </p:nvCxnSpPr>
          <p:spPr>
            <a:xfrm flipV="1">
              <a:off x="3314320" y="4229312"/>
              <a:ext cx="1713" cy="260212"/>
            </a:xfrm>
            <a:prstGeom prst="line">
              <a:avLst/>
            </a:prstGeom>
            <a:ln w="3175" cmpd="sng">
              <a:solidFill>
                <a:schemeClr val="tx1"/>
              </a:solidFill>
              <a:prstDash val="sysDash"/>
              <a:headEnd type="stealth" w="med" len="med"/>
              <a:tailEnd type="stealth" w="med" len="med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Hexagon 21">
              <a:extLst>
                <a:ext uri="{FF2B5EF4-FFF2-40B4-BE49-F238E27FC236}">
                  <a16:creationId xmlns:a16="http://schemas.microsoft.com/office/drawing/2014/main" id="{B19D3782-8F32-8EE1-58A0-9AE9171EC7D9}"/>
                </a:ext>
              </a:extLst>
            </p:cNvPr>
            <p:cNvSpPr/>
            <p:nvPr/>
          </p:nvSpPr>
          <p:spPr>
            <a:xfrm rot="16200000">
              <a:off x="2988894" y="2101151"/>
              <a:ext cx="650851" cy="561078"/>
            </a:xfrm>
            <a:prstGeom prst="hexagon">
              <a:avLst/>
            </a:prstGeom>
            <a:solidFill>
              <a:schemeClr val="accent6">
                <a:lumMod val="40000"/>
                <a:lumOff val="60000"/>
              </a:schemeClr>
            </a:solidFill>
            <a:ln w="3175">
              <a:solidFill>
                <a:schemeClr val="accent6">
                  <a:lumMod val="50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vert="vert" lIns="0" tIns="0" rIns="0" bIns="0" rtlCol="0" anchor="ctr"/>
            <a:lstStyle/>
            <a:p>
              <a:pPr algn="ctr"/>
              <a:r>
                <a:rPr lang="en-US" sz="600" b="1" dirty="0">
                  <a:solidFill>
                    <a:srgbClr val="000000"/>
                  </a:solidFill>
                  <a:latin typeface="Yu Gothic UI Semibold" panose="020B0700000000000000" pitchFamily="34" charset="-128"/>
                  <a:ea typeface="Yu Gothic UI Semibold" panose="020B0700000000000000" pitchFamily="34" charset="-128"/>
                  <a:cs typeface="Segoe UI" panose="020B0502040204020203" pitchFamily="34" charset="0"/>
                </a:rPr>
                <a:t>Farmer</a:t>
              </a:r>
            </a:p>
            <a:p>
              <a:pPr algn="ctr"/>
              <a:r>
                <a:rPr lang="en-US" sz="600" b="1" dirty="0">
                  <a:solidFill>
                    <a:srgbClr val="000000"/>
                  </a:solidFill>
                  <a:latin typeface="Yu Gothic UI Semibold" panose="020B0700000000000000" pitchFamily="34" charset="-128"/>
                  <a:ea typeface="Yu Gothic UI Semibold" panose="020B0700000000000000" pitchFamily="34" charset="-128"/>
                  <a:cs typeface="Segoe UI" panose="020B0502040204020203" pitchFamily="34" charset="0"/>
                </a:rPr>
                <a:t>DEMO</a:t>
              </a:r>
            </a:p>
            <a:p>
              <a:pPr algn="ctr"/>
              <a:r>
                <a:rPr lang="en-US" sz="600" b="1" dirty="0">
                  <a:solidFill>
                    <a:srgbClr val="000000"/>
                  </a:solidFill>
                  <a:latin typeface="Yu Gothic UI Semibold" panose="020B0700000000000000" pitchFamily="34" charset="-128"/>
                  <a:ea typeface="Yu Gothic UI Semibold" panose="020B0700000000000000" pitchFamily="34" charset="-128"/>
                  <a:cs typeface="Segoe UI" panose="020B0502040204020203" pitchFamily="34" charset="0"/>
                </a:rPr>
                <a:t>(MLT1)</a:t>
              </a:r>
              <a:endParaRPr lang="en-GB" sz="600" b="1" dirty="0">
                <a:solidFill>
                  <a:srgbClr val="000000"/>
                </a:solidFill>
                <a:latin typeface="Yu Gothic UI Semibold" panose="020B0700000000000000" pitchFamily="34" charset="-128"/>
                <a:ea typeface="Yu Gothic UI Semibold" panose="020B0700000000000000" pitchFamily="34" charset="-128"/>
                <a:cs typeface="Segoe UI" panose="020B0502040204020203" pitchFamily="34" charset="0"/>
              </a:endParaRPr>
            </a:p>
          </p:txBody>
        </p:sp>
        <p:sp>
          <p:nvSpPr>
            <p:cNvPr id="23" name="Hexagon 22">
              <a:extLst>
                <a:ext uri="{FF2B5EF4-FFF2-40B4-BE49-F238E27FC236}">
                  <a16:creationId xmlns:a16="http://schemas.microsoft.com/office/drawing/2014/main" id="{CA294ED0-5D30-47D3-E906-50DC8B9C7701}"/>
                </a:ext>
              </a:extLst>
            </p:cNvPr>
            <p:cNvSpPr/>
            <p:nvPr/>
          </p:nvSpPr>
          <p:spPr>
            <a:xfrm rot="16200000">
              <a:off x="3901243" y="4083002"/>
              <a:ext cx="650851" cy="561078"/>
            </a:xfrm>
            <a:prstGeom prst="hexagon">
              <a:avLst/>
            </a:prstGeom>
            <a:solidFill>
              <a:schemeClr val="accent6">
                <a:lumMod val="40000"/>
                <a:lumOff val="60000"/>
              </a:schemeClr>
            </a:solidFill>
            <a:ln w="3175">
              <a:solidFill>
                <a:schemeClr val="accent6">
                  <a:lumMod val="50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vert="vert" lIns="0" tIns="0" rIns="0" bIns="0" rtlCol="0" anchor="ctr"/>
            <a:lstStyle/>
            <a:p>
              <a:pPr algn="ctr"/>
              <a:r>
                <a:rPr lang="en-US" sz="600" b="1" dirty="0">
                  <a:solidFill>
                    <a:srgbClr val="000000"/>
                  </a:solidFill>
                  <a:latin typeface="Yu Gothic UI Semibold" panose="020B0700000000000000" pitchFamily="34" charset="-128"/>
                  <a:ea typeface="Yu Gothic UI Semibold" panose="020B0700000000000000" pitchFamily="34" charset="-128"/>
                  <a:cs typeface="Segoe UI" panose="020B0502040204020203" pitchFamily="34" charset="0"/>
                </a:rPr>
                <a:t>Farmer</a:t>
              </a:r>
            </a:p>
            <a:p>
              <a:pPr algn="ctr"/>
              <a:r>
                <a:rPr lang="en-US" sz="600" b="1" dirty="0">
                  <a:solidFill>
                    <a:srgbClr val="000000"/>
                  </a:solidFill>
                  <a:latin typeface="Yu Gothic UI Semibold" panose="020B0700000000000000" pitchFamily="34" charset="-128"/>
                  <a:ea typeface="Yu Gothic UI Semibold" panose="020B0700000000000000" pitchFamily="34" charset="-128"/>
                  <a:cs typeface="Segoe UI" panose="020B0502040204020203" pitchFamily="34" charset="0"/>
                </a:rPr>
                <a:t>DEMO</a:t>
              </a:r>
            </a:p>
            <a:p>
              <a:pPr algn="ctr"/>
              <a:r>
                <a:rPr lang="en-US" sz="600" b="1" dirty="0">
                  <a:solidFill>
                    <a:srgbClr val="000000"/>
                  </a:solidFill>
                  <a:latin typeface="Yu Gothic UI Semibold" panose="020B0700000000000000" pitchFamily="34" charset="-128"/>
                  <a:ea typeface="Yu Gothic UI Semibold" panose="020B0700000000000000" pitchFamily="34" charset="-128"/>
                  <a:cs typeface="Segoe UI" panose="020B0502040204020203" pitchFamily="34" charset="0"/>
                </a:rPr>
                <a:t>(MLT3)</a:t>
              </a:r>
              <a:endParaRPr lang="en-GB" sz="1000" b="1" dirty="0">
                <a:solidFill>
                  <a:srgbClr val="000000"/>
                </a:solidFill>
                <a:latin typeface="Yu Gothic UI Semibold" panose="020B0700000000000000" pitchFamily="34" charset="-128"/>
                <a:ea typeface="Yu Gothic UI Semibold" panose="020B0700000000000000" pitchFamily="34" charset="-128"/>
                <a:cs typeface="Segoe UI" panose="020B0502040204020203" pitchFamily="34" charset="0"/>
              </a:endParaRPr>
            </a:p>
          </p:txBody>
        </p:sp>
        <p:sp>
          <p:nvSpPr>
            <p:cNvPr id="24" name="Hexagon 23">
              <a:extLst>
                <a:ext uri="{FF2B5EF4-FFF2-40B4-BE49-F238E27FC236}">
                  <a16:creationId xmlns:a16="http://schemas.microsoft.com/office/drawing/2014/main" id="{64DE2F83-4FBE-01B5-5580-F39BB4735232}"/>
                </a:ext>
              </a:extLst>
            </p:cNvPr>
            <p:cNvSpPr/>
            <p:nvPr/>
          </p:nvSpPr>
          <p:spPr>
            <a:xfrm rot="16200000">
              <a:off x="3882390" y="2548197"/>
              <a:ext cx="650851" cy="561078"/>
            </a:xfrm>
            <a:prstGeom prst="hexagon">
              <a:avLst/>
            </a:prstGeom>
            <a:solidFill>
              <a:schemeClr val="accent6">
                <a:lumMod val="40000"/>
                <a:lumOff val="60000"/>
              </a:schemeClr>
            </a:solidFill>
            <a:ln w="3175">
              <a:solidFill>
                <a:schemeClr val="accent6">
                  <a:lumMod val="50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vert="vert" lIns="0" tIns="0" rIns="0" bIns="0" rtlCol="0" anchor="ctr"/>
            <a:lstStyle/>
            <a:p>
              <a:pPr algn="ctr"/>
              <a:r>
                <a:rPr lang="en-US" sz="600" b="1" dirty="0">
                  <a:solidFill>
                    <a:srgbClr val="000000"/>
                  </a:solidFill>
                  <a:latin typeface="Yu Gothic UI Semibold" panose="020B0700000000000000" pitchFamily="34" charset="-128"/>
                  <a:ea typeface="Yu Gothic UI Semibold" panose="020B0700000000000000" pitchFamily="34" charset="-128"/>
                  <a:cs typeface="Segoe UI" panose="020B0502040204020203" pitchFamily="34" charset="0"/>
                </a:rPr>
                <a:t>Farmer</a:t>
              </a:r>
            </a:p>
            <a:p>
              <a:pPr algn="ctr"/>
              <a:r>
                <a:rPr lang="en-US" sz="600" b="1" dirty="0">
                  <a:solidFill>
                    <a:srgbClr val="000000"/>
                  </a:solidFill>
                  <a:latin typeface="Yu Gothic UI Semibold" panose="020B0700000000000000" pitchFamily="34" charset="-128"/>
                  <a:ea typeface="Yu Gothic UI Semibold" panose="020B0700000000000000" pitchFamily="34" charset="-128"/>
                  <a:cs typeface="Segoe UI" panose="020B0502040204020203" pitchFamily="34" charset="0"/>
                </a:rPr>
                <a:t>DEMO</a:t>
              </a:r>
            </a:p>
            <a:p>
              <a:pPr algn="ctr"/>
              <a:r>
                <a:rPr lang="en-US" sz="600" b="1" dirty="0">
                  <a:solidFill>
                    <a:srgbClr val="000000"/>
                  </a:solidFill>
                  <a:latin typeface="Yu Gothic UI Semibold" panose="020B0700000000000000" pitchFamily="34" charset="-128"/>
                  <a:ea typeface="Yu Gothic UI Semibold" panose="020B0700000000000000" pitchFamily="34" charset="-128"/>
                  <a:cs typeface="Segoe UI" panose="020B0502040204020203" pitchFamily="34" charset="0"/>
                </a:rPr>
                <a:t>(MLT2)</a:t>
              </a:r>
              <a:endParaRPr lang="en-GB" sz="600" b="1" dirty="0">
                <a:solidFill>
                  <a:srgbClr val="000000"/>
                </a:solidFill>
                <a:latin typeface="Yu Gothic UI Semibold" panose="020B0700000000000000" pitchFamily="34" charset="-128"/>
                <a:ea typeface="Yu Gothic UI Semibold" panose="020B0700000000000000" pitchFamily="34" charset="-128"/>
                <a:cs typeface="Segoe UI" panose="020B0502040204020203" pitchFamily="34" charset="0"/>
              </a:endParaRPr>
            </a:p>
          </p:txBody>
        </p: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1A7D2775-7CE9-B23E-3D77-EE82CD7ECB22}"/>
                </a:ext>
              </a:extLst>
            </p:cNvPr>
            <p:cNvCxnSpPr>
              <a:stCxn id="3" idx="7"/>
              <a:endCxn id="24" idx="4"/>
            </p:cNvCxnSpPr>
            <p:nvPr/>
          </p:nvCxnSpPr>
          <p:spPr>
            <a:xfrm flipV="1">
              <a:off x="3763754" y="3013892"/>
              <a:ext cx="163523" cy="134525"/>
            </a:xfrm>
            <a:prstGeom prst="line">
              <a:avLst/>
            </a:prstGeom>
            <a:ln w="3175" cmpd="sng">
              <a:solidFill>
                <a:schemeClr val="tx1"/>
              </a:solidFill>
              <a:prstDash val="sysDash"/>
              <a:headEnd type="stealth" w="med" len="med"/>
              <a:tailEnd type="stealth" w="med" len="med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464BB06D-7C01-C96F-2BC3-BF7F1D92856C}"/>
                </a:ext>
              </a:extLst>
            </p:cNvPr>
            <p:cNvCxnSpPr>
              <a:stCxn id="3" idx="5"/>
              <a:endCxn id="23" idx="5"/>
            </p:cNvCxnSpPr>
            <p:nvPr/>
          </p:nvCxnSpPr>
          <p:spPr>
            <a:xfrm>
              <a:off x="3763754" y="4043860"/>
              <a:ext cx="182376" cy="134525"/>
            </a:xfrm>
            <a:prstGeom prst="line">
              <a:avLst/>
            </a:prstGeom>
            <a:ln w="3175" cmpd="sng">
              <a:solidFill>
                <a:schemeClr val="tx1"/>
              </a:solidFill>
              <a:prstDash val="sysDash"/>
              <a:headEnd type="stealth" w="med" len="med"/>
              <a:tailEnd type="stealth" w="med" len="med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Freeform 1">
              <a:extLst>
                <a:ext uri="{FF2B5EF4-FFF2-40B4-BE49-F238E27FC236}">
                  <a16:creationId xmlns:a16="http://schemas.microsoft.com/office/drawing/2014/main" id="{AF654879-816E-F01D-8C27-80D74B1A5935}"/>
                </a:ext>
              </a:extLst>
            </p:cNvPr>
            <p:cNvSpPr/>
            <p:nvPr/>
          </p:nvSpPr>
          <p:spPr>
            <a:xfrm>
              <a:off x="2039389" y="4172987"/>
              <a:ext cx="3291840" cy="1102861"/>
            </a:xfrm>
            <a:custGeom>
              <a:avLst/>
              <a:gdLst>
                <a:gd name="connsiteX0" fmla="*/ 3291840 w 3291840"/>
                <a:gd name="connsiteY0" fmla="*/ 160713 h 1247838"/>
                <a:gd name="connsiteX1" fmla="*/ 1307869 w 3291840"/>
                <a:gd name="connsiteY1" fmla="*/ 1246909 h 1247838"/>
                <a:gd name="connsiteX2" fmla="*/ 0 w 3291840"/>
                <a:gd name="connsiteY2" fmla="*/ 0 h 1247838"/>
                <a:gd name="connsiteX0" fmla="*/ 3291840 w 3291840"/>
                <a:gd name="connsiteY0" fmla="*/ 160713 h 1148277"/>
                <a:gd name="connsiteX1" fmla="*/ 1568335 w 3291840"/>
                <a:gd name="connsiteY1" fmla="*/ 1147156 h 1148277"/>
                <a:gd name="connsiteX2" fmla="*/ 0 w 3291840"/>
                <a:gd name="connsiteY2" fmla="*/ 0 h 1148277"/>
                <a:gd name="connsiteX0" fmla="*/ 3291840 w 3291840"/>
                <a:gd name="connsiteY0" fmla="*/ 160713 h 1147192"/>
                <a:gd name="connsiteX1" fmla="*/ 1568335 w 3291840"/>
                <a:gd name="connsiteY1" fmla="*/ 1147156 h 1147192"/>
                <a:gd name="connsiteX2" fmla="*/ 0 w 3291840"/>
                <a:gd name="connsiteY2" fmla="*/ 0 h 1147192"/>
                <a:gd name="connsiteX0" fmla="*/ 3291840 w 3291840"/>
                <a:gd name="connsiteY0" fmla="*/ 160713 h 1102861"/>
                <a:gd name="connsiteX1" fmla="*/ 1612670 w 3291840"/>
                <a:gd name="connsiteY1" fmla="*/ 1102821 h 1102861"/>
                <a:gd name="connsiteX2" fmla="*/ 0 w 3291840"/>
                <a:gd name="connsiteY2" fmla="*/ 0 h 1102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291840" h="1102861">
                  <a:moveTo>
                    <a:pt x="3291840" y="160713"/>
                  </a:moveTo>
                  <a:cubicBezTo>
                    <a:pt x="2574174" y="717203"/>
                    <a:pt x="2183477" y="1107439"/>
                    <a:pt x="1612670" y="1102821"/>
                  </a:cubicBezTo>
                  <a:cubicBezTo>
                    <a:pt x="1041863" y="1098203"/>
                    <a:pt x="379614" y="610062"/>
                    <a:pt x="0" y="0"/>
                  </a:cubicBezTo>
                </a:path>
              </a:pathLst>
            </a:custGeom>
            <a:noFill/>
            <a:ln w="19050">
              <a:solidFill>
                <a:schemeClr val="tx1">
                  <a:lumMod val="50000"/>
                  <a:lumOff val="50000"/>
                </a:schemeClr>
              </a:solidFill>
              <a:prstDash val="sysDash"/>
              <a:headEnd type="stealth" w="med" len="med"/>
              <a:tailEnd type="stealth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>
                <a:latin typeface="Yu Gothic UI Semibold" panose="020B0700000000000000" pitchFamily="34" charset="-128"/>
                <a:ea typeface="Yu Gothic UI Semibold" panose="020B0700000000000000" pitchFamily="34" charset="-128"/>
              </a:endParaRPr>
            </a:p>
          </p:txBody>
        </p:sp>
        <p:sp>
          <p:nvSpPr>
            <p:cNvPr id="28" name="Freeform 33">
              <a:extLst>
                <a:ext uri="{FF2B5EF4-FFF2-40B4-BE49-F238E27FC236}">
                  <a16:creationId xmlns:a16="http://schemas.microsoft.com/office/drawing/2014/main" id="{EDC59859-CFF9-4C9E-8098-28011F8E19FA}"/>
                </a:ext>
              </a:extLst>
            </p:cNvPr>
            <p:cNvSpPr/>
            <p:nvPr/>
          </p:nvSpPr>
          <p:spPr>
            <a:xfrm flipV="1">
              <a:off x="2050685" y="1921766"/>
              <a:ext cx="3291840" cy="1102861"/>
            </a:xfrm>
            <a:custGeom>
              <a:avLst/>
              <a:gdLst>
                <a:gd name="connsiteX0" fmla="*/ 3291840 w 3291840"/>
                <a:gd name="connsiteY0" fmla="*/ 160713 h 1247838"/>
                <a:gd name="connsiteX1" fmla="*/ 1307869 w 3291840"/>
                <a:gd name="connsiteY1" fmla="*/ 1246909 h 1247838"/>
                <a:gd name="connsiteX2" fmla="*/ 0 w 3291840"/>
                <a:gd name="connsiteY2" fmla="*/ 0 h 1247838"/>
                <a:gd name="connsiteX0" fmla="*/ 3291840 w 3291840"/>
                <a:gd name="connsiteY0" fmla="*/ 160713 h 1148277"/>
                <a:gd name="connsiteX1" fmla="*/ 1568335 w 3291840"/>
                <a:gd name="connsiteY1" fmla="*/ 1147156 h 1148277"/>
                <a:gd name="connsiteX2" fmla="*/ 0 w 3291840"/>
                <a:gd name="connsiteY2" fmla="*/ 0 h 1148277"/>
                <a:gd name="connsiteX0" fmla="*/ 3291840 w 3291840"/>
                <a:gd name="connsiteY0" fmla="*/ 160713 h 1147192"/>
                <a:gd name="connsiteX1" fmla="*/ 1568335 w 3291840"/>
                <a:gd name="connsiteY1" fmla="*/ 1147156 h 1147192"/>
                <a:gd name="connsiteX2" fmla="*/ 0 w 3291840"/>
                <a:gd name="connsiteY2" fmla="*/ 0 h 1147192"/>
                <a:gd name="connsiteX0" fmla="*/ 3291840 w 3291840"/>
                <a:gd name="connsiteY0" fmla="*/ 160713 h 1102861"/>
                <a:gd name="connsiteX1" fmla="*/ 1612670 w 3291840"/>
                <a:gd name="connsiteY1" fmla="*/ 1102821 h 1102861"/>
                <a:gd name="connsiteX2" fmla="*/ 0 w 3291840"/>
                <a:gd name="connsiteY2" fmla="*/ 0 h 1102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291840" h="1102861">
                  <a:moveTo>
                    <a:pt x="3291840" y="160713"/>
                  </a:moveTo>
                  <a:cubicBezTo>
                    <a:pt x="2574174" y="717203"/>
                    <a:pt x="2183477" y="1107439"/>
                    <a:pt x="1612670" y="1102821"/>
                  </a:cubicBezTo>
                  <a:cubicBezTo>
                    <a:pt x="1041863" y="1098203"/>
                    <a:pt x="379614" y="610062"/>
                    <a:pt x="0" y="0"/>
                  </a:cubicBezTo>
                </a:path>
              </a:pathLst>
            </a:custGeom>
            <a:noFill/>
            <a:ln w="19050">
              <a:solidFill>
                <a:schemeClr val="tx1">
                  <a:lumMod val="50000"/>
                  <a:lumOff val="50000"/>
                </a:schemeClr>
              </a:solidFill>
              <a:prstDash val="sysDash"/>
              <a:headEnd type="stealth" w="med" len="med"/>
              <a:tailEnd type="stealth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>
                <a:latin typeface="Yu Gothic UI Semibold" panose="020B0700000000000000" pitchFamily="34" charset="-128"/>
                <a:ea typeface="Yu Gothic UI Semibold" panose="020B0700000000000000" pitchFamily="34" charset="-128"/>
              </a:endParaRPr>
            </a:p>
          </p:txBody>
        </p: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8EF11044-EDC1-4940-8DF1-7BC7E32B2636}"/>
                </a:ext>
              </a:extLst>
            </p:cNvPr>
            <p:cNvSpPr txBox="1"/>
            <p:nvPr/>
          </p:nvSpPr>
          <p:spPr bwMode="auto">
            <a:xfrm rot="2322202">
              <a:off x="4263050" y="2180477"/>
              <a:ext cx="753035" cy="253511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miter lim="800000"/>
              <a:headEnd/>
              <a:tailEnd/>
            </a:ln>
          </p:spPr>
          <p:txBody>
            <a:bodyPr wrap="none" lIns="91385" tIns="45695" rIns="91385" bIns="45695" rtlCol="0" anchor="ctr">
              <a:spAutoFit/>
            </a:bodyPr>
            <a:lstStyle/>
            <a:p>
              <a:pPr algn="ctr" defTabSz="909638"/>
              <a:r>
                <a:rPr lang="en-US" sz="800" b="1" dirty="0">
                  <a:latin typeface="Yu Gothic UI Semibold" panose="020B0700000000000000" pitchFamily="34" charset="-128"/>
                  <a:ea typeface="Yu Gothic UI Semibold" panose="020B0700000000000000" pitchFamily="34" charset="-128"/>
                  <a:cs typeface="Segoe UI" panose="020B0502040204020203" pitchFamily="34" charset="0"/>
                </a:rPr>
                <a:t>Feedback</a:t>
              </a:r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6A74F120-8AB9-3D6F-D9CC-D01304127139}"/>
                </a:ext>
              </a:extLst>
            </p:cNvPr>
            <p:cNvSpPr txBox="1"/>
            <p:nvPr/>
          </p:nvSpPr>
          <p:spPr bwMode="auto">
            <a:xfrm rot="19485508">
              <a:off x="4143592" y="4694956"/>
              <a:ext cx="962457" cy="253511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miter lim="800000"/>
              <a:headEnd/>
              <a:tailEnd/>
            </a:ln>
          </p:spPr>
          <p:txBody>
            <a:bodyPr wrap="none" lIns="91385" tIns="45695" rIns="91385" bIns="45695" rtlCol="0" anchor="ctr">
              <a:spAutoFit/>
            </a:bodyPr>
            <a:lstStyle/>
            <a:p>
              <a:pPr algn="ctr" defTabSz="909638"/>
              <a:r>
                <a:rPr lang="en-US" sz="800" b="1" dirty="0">
                  <a:latin typeface="Yu Gothic UI Semibold" panose="020B0700000000000000" pitchFamily="34" charset="-128"/>
                  <a:ea typeface="Yu Gothic UI Semibold" panose="020B0700000000000000" pitchFamily="34" charset="-128"/>
                  <a:cs typeface="Segoe UI" panose="020B0502040204020203" pitchFamily="34" charset="0"/>
                </a:rPr>
                <a:t>Joint working</a:t>
              </a:r>
            </a:p>
          </p:txBody>
        </p:sp>
      </p:grpSp>
      <p:sp>
        <p:nvSpPr>
          <p:cNvPr id="52" name="TextBox 51">
            <a:extLst>
              <a:ext uri="{FF2B5EF4-FFF2-40B4-BE49-F238E27FC236}">
                <a16:creationId xmlns:a16="http://schemas.microsoft.com/office/drawing/2014/main" id="{D272314E-6374-72FE-4973-21814E5026D0}"/>
              </a:ext>
            </a:extLst>
          </p:cNvPr>
          <p:cNvSpPr txBox="1"/>
          <p:nvPr/>
        </p:nvSpPr>
        <p:spPr>
          <a:xfrm>
            <a:off x="2026508" y="168447"/>
            <a:ext cx="797010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2400" cap="all" dirty="0"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LSTC-PSPD – developing superior clones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5F5BD09E-CDE1-F2BA-1305-5C5F1F90DF26}"/>
              </a:ext>
            </a:extLst>
          </p:cNvPr>
          <p:cNvSpPr txBox="1"/>
          <p:nvPr/>
        </p:nvSpPr>
        <p:spPr>
          <a:xfrm>
            <a:off x="932278" y="931965"/>
            <a:ext cx="24432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IN" cap="all" dirty="0"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Functional Model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780E2367-5A43-E3CA-A003-2F87D6F8917B}"/>
              </a:ext>
            </a:extLst>
          </p:cNvPr>
          <p:cNvSpPr txBox="1"/>
          <p:nvPr/>
        </p:nvSpPr>
        <p:spPr>
          <a:xfrm>
            <a:off x="7933037" y="1100810"/>
            <a:ext cx="26532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IN" cap="all" dirty="0"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LSTC – Agroforestry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402A5A31-4F9F-82FB-A5B2-0D813B80E203}"/>
              </a:ext>
            </a:extLst>
          </p:cNvPr>
          <p:cNvSpPr txBox="1"/>
          <p:nvPr/>
        </p:nvSpPr>
        <p:spPr>
          <a:xfrm>
            <a:off x="7218006" y="2691291"/>
            <a:ext cx="4780406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IN" sz="1600" dirty="0"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Global best expertise</a:t>
            </a: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IN" sz="1600" dirty="0"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World class Infra</a:t>
            </a: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IN" sz="1600" dirty="0"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Most suited germplasm assemblage</a:t>
            </a:r>
          </a:p>
          <a:p>
            <a:pPr marL="285750" indent="-285750" algn="l">
              <a:spcBef>
                <a:spcPts val="600"/>
              </a:spcBef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IN" sz="1600" dirty="0"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Informed Breeding with molecular markers &amp; prediction</a:t>
            </a:r>
          </a:p>
        </p:txBody>
      </p:sp>
    </p:spTree>
    <p:extLst>
      <p:ext uri="{BB962C8B-B14F-4D97-AF65-F5344CB8AC3E}">
        <p14:creationId xmlns:p14="http://schemas.microsoft.com/office/powerpoint/2010/main" val="14519109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1B65787-F8F9-04E0-4F37-3DC3000253A5}"/>
              </a:ext>
            </a:extLst>
          </p:cNvPr>
          <p:cNvSpPr txBox="1"/>
          <p:nvPr/>
        </p:nvSpPr>
        <p:spPr>
          <a:xfrm>
            <a:off x="2026508" y="168447"/>
            <a:ext cx="797010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2400" cap="all" dirty="0"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LSTC-Approach to tree improvement</a:t>
            </a:r>
          </a:p>
        </p:txBody>
      </p:sp>
      <p:graphicFrame>
        <p:nvGraphicFramePr>
          <p:cNvPr id="6" name="Table 23">
            <a:extLst>
              <a:ext uri="{FF2B5EF4-FFF2-40B4-BE49-F238E27FC236}">
                <a16:creationId xmlns:a16="http://schemas.microsoft.com/office/drawing/2014/main" id="{0870CD50-E429-420C-6DF9-DEECDC13B7F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22136398"/>
              </p:ext>
            </p:extLst>
          </p:nvPr>
        </p:nvGraphicFramePr>
        <p:xfrm>
          <a:off x="-308532" y="3968390"/>
          <a:ext cx="194193" cy="18196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5256">
                  <a:extLst>
                    <a:ext uri="{9D8B030D-6E8A-4147-A177-3AD203B41FA5}">
                      <a16:colId xmlns:a16="http://schemas.microsoft.com/office/drawing/2014/main" val="655256700"/>
                    </a:ext>
                  </a:extLst>
                </a:gridCol>
                <a:gridCol w="158937">
                  <a:extLst>
                    <a:ext uri="{9D8B030D-6E8A-4147-A177-3AD203B41FA5}">
                      <a16:colId xmlns:a16="http://schemas.microsoft.com/office/drawing/2014/main" val="297941038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IN" sz="100" dirty="0">
                          <a:solidFill>
                            <a:schemeClr val="bg1"/>
                          </a:solidFill>
                          <a:latin typeface="Oswald Regular" panose="02000503000000000000" pitchFamily="2" charset="0"/>
                        </a:rPr>
                        <a:t>#</a:t>
                      </a:r>
                    </a:p>
                  </a:txBody>
                  <a:tcPr marL="4928" marR="4928" marT="2464" marB="2464">
                    <a:lnL w="317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128016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0" dirty="0">
                          <a:solidFill>
                            <a:schemeClr val="bg1"/>
                          </a:solidFill>
                          <a:latin typeface="Oswald Regular" panose="02000503000000000000" pitchFamily="2" charset="0"/>
                          <a:ea typeface="Segoe UI" panose="020B0502040204020203" pitchFamily="34" charset="0"/>
                          <a:cs typeface="Segoe UI" panose="020B0502040204020203" pitchFamily="34" charset="0"/>
                        </a:rPr>
                        <a:t>Natural provenances</a:t>
                      </a:r>
                      <a:endParaRPr lang="en-IN" sz="100" dirty="0">
                        <a:solidFill>
                          <a:schemeClr val="bg1"/>
                        </a:solidFill>
                        <a:latin typeface="Oswald Regular" panose="02000503000000000000" pitchFamily="2" charset="0"/>
                      </a:endParaRPr>
                    </a:p>
                  </a:txBody>
                  <a:tcPr marL="4928" marR="4928" marT="2464" marB="2464">
                    <a:lnL w="317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11977985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IN" sz="100" dirty="0">
                          <a:latin typeface="Oswald Regular" panose="02000503000000000000" pitchFamily="2" charset="0"/>
                        </a:rPr>
                        <a:t>1</a:t>
                      </a:r>
                    </a:p>
                  </a:txBody>
                  <a:tcPr marL="4928" marR="4928" marT="2464" marB="2464">
                    <a:lnL w="317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00" dirty="0">
                          <a:latin typeface="Oswald Regular" panose="02000503000000000000" pitchFamily="2" charset="0"/>
                          <a:ea typeface="Segoe UI" panose="020B0502040204020203" pitchFamily="34" charset="0"/>
                          <a:cs typeface="Segoe UI" panose="020B0502040204020203" pitchFamily="34" charset="0"/>
                        </a:rPr>
                        <a:t>Kennedy River</a:t>
                      </a:r>
                      <a:endParaRPr lang="en-IN" sz="100" dirty="0">
                        <a:latin typeface="Oswald Regular" panose="02000503000000000000" pitchFamily="2" charset="0"/>
                      </a:endParaRPr>
                    </a:p>
                  </a:txBody>
                  <a:tcPr marL="4928" marR="4928" marT="2464" marB="2464">
                    <a:lnL w="317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54719405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IN" sz="100" dirty="0">
                          <a:latin typeface="Oswald Regular" panose="02000503000000000000" pitchFamily="2" charset="0"/>
                        </a:rPr>
                        <a:t>2</a:t>
                      </a:r>
                    </a:p>
                  </a:txBody>
                  <a:tcPr marL="4928" marR="4928" marT="2464" marB="2464">
                    <a:lnL w="317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00" dirty="0">
                          <a:latin typeface="Oswald Regular" panose="02000503000000000000" pitchFamily="2" charset="0"/>
                          <a:ea typeface="Segoe UI" panose="020B0502040204020203" pitchFamily="34" charset="0"/>
                          <a:cs typeface="Segoe UI" panose="020B0502040204020203" pitchFamily="34" charset="0"/>
                        </a:rPr>
                        <a:t>Laura River</a:t>
                      </a:r>
                      <a:endParaRPr lang="en-IN" sz="100" dirty="0">
                        <a:latin typeface="Oswald Regular" panose="02000503000000000000" pitchFamily="2" charset="0"/>
                      </a:endParaRPr>
                    </a:p>
                  </a:txBody>
                  <a:tcPr marL="4928" marR="4928" marT="2464" marB="2464">
                    <a:lnL w="317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49864515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IN" sz="100" dirty="0">
                          <a:latin typeface="Oswald Regular" panose="02000503000000000000" pitchFamily="2" charset="0"/>
                        </a:rPr>
                        <a:t>3</a:t>
                      </a:r>
                    </a:p>
                  </a:txBody>
                  <a:tcPr marL="4928" marR="4928" marT="2464" marB="2464">
                    <a:lnL w="317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00" dirty="0">
                          <a:latin typeface="Oswald Regular" panose="02000503000000000000" pitchFamily="2" charset="0"/>
                          <a:ea typeface="Segoe UI" panose="020B0502040204020203" pitchFamily="34" charset="0"/>
                          <a:cs typeface="Segoe UI" panose="020B0502040204020203" pitchFamily="34" charset="0"/>
                        </a:rPr>
                        <a:t>Morehead River</a:t>
                      </a:r>
                      <a:endParaRPr lang="en-IN" sz="100" dirty="0">
                        <a:latin typeface="Oswald Regular" panose="02000503000000000000" pitchFamily="2" charset="0"/>
                      </a:endParaRPr>
                    </a:p>
                  </a:txBody>
                  <a:tcPr marL="4928" marR="4928" marT="2464" marB="2464">
                    <a:lnL w="317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0142115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IN" sz="100" dirty="0">
                          <a:latin typeface="Oswald Regular" panose="02000503000000000000" pitchFamily="2" charset="0"/>
                        </a:rPr>
                        <a:t>4</a:t>
                      </a:r>
                    </a:p>
                  </a:txBody>
                  <a:tcPr marL="4928" marR="4928" marT="2464" marB="2464">
                    <a:lnL w="317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00" dirty="0">
                          <a:latin typeface="Oswald Regular" panose="02000503000000000000" pitchFamily="2" charset="0"/>
                          <a:ea typeface="Segoe UI" panose="020B0502040204020203" pitchFamily="34" charset="0"/>
                          <a:cs typeface="Segoe UI" panose="020B0502040204020203" pitchFamily="34" charset="0"/>
                        </a:rPr>
                        <a:t>Morehead River</a:t>
                      </a:r>
                      <a:endParaRPr lang="en-IN" sz="100" dirty="0">
                        <a:latin typeface="Oswald Regular" panose="02000503000000000000" pitchFamily="2" charset="0"/>
                      </a:endParaRPr>
                    </a:p>
                  </a:txBody>
                  <a:tcPr marL="4928" marR="4928" marT="2464" marB="2464">
                    <a:lnL w="317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0205838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IN" sz="100" dirty="0">
                          <a:latin typeface="Oswald Regular" panose="02000503000000000000" pitchFamily="2" charset="0"/>
                        </a:rPr>
                        <a:t>5</a:t>
                      </a:r>
                    </a:p>
                  </a:txBody>
                  <a:tcPr marL="4928" marR="4928" marT="2464" marB="2464">
                    <a:lnL w="317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00" dirty="0">
                          <a:latin typeface="Oswald Regular" panose="02000503000000000000" pitchFamily="2" charset="0"/>
                          <a:ea typeface="Segoe UI" panose="020B0502040204020203" pitchFamily="34" charset="0"/>
                          <a:cs typeface="Segoe UI" panose="020B0502040204020203" pitchFamily="34" charset="0"/>
                        </a:rPr>
                        <a:t>Petford</a:t>
                      </a:r>
                      <a:endParaRPr lang="en-IN" sz="100" dirty="0">
                        <a:latin typeface="Oswald Regular" panose="02000503000000000000" pitchFamily="2" charset="0"/>
                      </a:endParaRPr>
                    </a:p>
                  </a:txBody>
                  <a:tcPr marL="4928" marR="4928" marT="2464" marB="2464">
                    <a:lnL w="317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9080440"/>
                  </a:ext>
                </a:extLst>
              </a:tr>
            </a:tbl>
          </a:graphicData>
        </a:graphic>
      </p:graphicFrame>
      <p:grpSp>
        <p:nvGrpSpPr>
          <p:cNvPr id="13" name="Group 12">
            <a:extLst>
              <a:ext uri="{FF2B5EF4-FFF2-40B4-BE49-F238E27FC236}">
                <a16:creationId xmlns:a16="http://schemas.microsoft.com/office/drawing/2014/main" id="{DFD02798-236C-ABAE-E950-7B7F9B750FA2}"/>
              </a:ext>
            </a:extLst>
          </p:cNvPr>
          <p:cNvGrpSpPr/>
          <p:nvPr/>
        </p:nvGrpSpPr>
        <p:grpSpPr>
          <a:xfrm>
            <a:off x="4494156" y="2167499"/>
            <a:ext cx="3239222" cy="3033023"/>
            <a:chOff x="2394840" y="5120698"/>
            <a:chExt cx="6799346" cy="6250131"/>
          </a:xfrm>
        </p:grpSpPr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630933B4-C102-AA15-7186-55C59C92D0F9}"/>
                </a:ext>
              </a:extLst>
            </p:cNvPr>
            <p:cNvGrpSpPr/>
            <p:nvPr/>
          </p:nvGrpSpPr>
          <p:grpSpPr>
            <a:xfrm>
              <a:off x="2394840" y="5120698"/>
              <a:ext cx="6799346" cy="6250131"/>
              <a:chOff x="3469404" y="1877490"/>
              <a:chExt cx="4897356" cy="4501774"/>
            </a:xfrm>
          </p:grpSpPr>
          <p:sp>
            <p:nvSpPr>
              <p:cNvPr id="23" name="Oval 22">
                <a:extLst>
                  <a:ext uri="{FF2B5EF4-FFF2-40B4-BE49-F238E27FC236}">
                    <a16:creationId xmlns:a16="http://schemas.microsoft.com/office/drawing/2014/main" id="{2BE9E466-39E6-5367-0421-1424ACAAA19E}"/>
                  </a:ext>
                </a:extLst>
              </p:cNvPr>
              <p:cNvSpPr/>
              <p:nvPr/>
            </p:nvSpPr>
            <p:spPr>
              <a:xfrm rot="21395266">
                <a:off x="3741101" y="5222568"/>
                <a:ext cx="4560330" cy="1156696"/>
              </a:xfrm>
              <a:prstGeom prst="ellipse">
                <a:avLst/>
              </a:prstGeom>
              <a:gradFill flip="none" rotWithShape="1">
                <a:gsLst>
                  <a:gs pos="0">
                    <a:sysClr val="windowText" lastClr="000000">
                      <a:lumMod val="85000"/>
                      <a:lumOff val="15000"/>
                      <a:alpha val="78000"/>
                    </a:sysClr>
                  </a:gs>
                  <a:gs pos="100000">
                    <a:sysClr val="window" lastClr="FFFFFF">
                      <a:alpha val="0"/>
                      <a:lumMod val="100000"/>
                    </a:sysClr>
                  </a:gs>
                </a:gsLst>
                <a:path path="shape">
                  <a:fillToRect l="50000" t="50000" r="50000" b="50000"/>
                </a:path>
                <a:tileRect/>
              </a:gradFill>
              <a:ln w="25400" cap="flat" cmpd="sng" algn="ctr">
                <a:noFill/>
                <a:prstDash val="solid"/>
              </a:ln>
              <a:effectLst/>
            </p:spPr>
            <p:txBody>
              <a:bodyPr rtlCol="0" anchor="ctr"/>
              <a:lstStyle/>
              <a:p>
                <a:pPr algn="ctr" defTabSz="914126">
                  <a:defRPr/>
                </a:pPr>
                <a:endParaRPr lang="en-US" sz="600" kern="0">
                  <a:solidFill>
                    <a:sysClr val="window" lastClr="FFFFFF"/>
                  </a:solidFill>
                  <a:latin typeface="Oswald Regular" panose="02000503000000000000" pitchFamily="2" charset="0"/>
                </a:endParaRPr>
              </a:p>
            </p:txBody>
          </p:sp>
          <p:grpSp>
            <p:nvGrpSpPr>
              <p:cNvPr id="24" name="Group 42">
                <a:extLst>
                  <a:ext uri="{FF2B5EF4-FFF2-40B4-BE49-F238E27FC236}">
                    <a16:creationId xmlns:a16="http://schemas.microsoft.com/office/drawing/2014/main" id="{4CED411F-C7FB-FF33-941B-244D4F61C584}"/>
                  </a:ext>
                </a:extLst>
              </p:cNvPr>
              <p:cNvGrpSpPr/>
              <p:nvPr/>
            </p:nvGrpSpPr>
            <p:grpSpPr>
              <a:xfrm>
                <a:off x="3469406" y="1877490"/>
                <a:ext cx="4897356" cy="4154581"/>
                <a:chOff x="2873071" y="1371600"/>
                <a:chExt cx="6090026" cy="5166363"/>
              </a:xfrm>
            </p:grpSpPr>
            <p:grpSp>
              <p:nvGrpSpPr>
                <p:cNvPr id="25" name="Group 27">
                  <a:extLst>
                    <a:ext uri="{FF2B5EF4-FFF2-40B4-BE49-F238E27FC236}">
                      <a16:creationId xmlns:a16="http://schemas.microsoft.com/office/drawing/2014/main" id="{E2D64E83-FDD5-09B1-C480-ACF5B1DDEBC7}"/>
                    </a:ext>
                  </a:extLst>
                </p:cNvPr>
                <p:cNvGrpSpPr/>
                <p:nvPr/>
              </p:nvGrpSpPr>
              <p:grpSpPr>
                <a:xfrm>
                  <a:off x="2873071" y="4073700"/>
                  <a:ext cx="6090026" cy="2464263"/>
                  <a:chOff x="3842484" y="4051112"/>
                  <a:chExt cx="4295676" cy="1738197"/>
                </a:xfrm>
              </p:grpSpPr>
              <p:sp>
                <p:nvSpPr>
                  <p:cNvPr id="37" name="Freeform 137">
                    <a:extLst>
                      <a:ext uri="{FF2B5EF4-FFF2-40B4-BE49-F238E27FC236}">
                        <a16:creationId xmlns:a16="http://schemas.microsoft.com/office/drawing/2014/main" id="{750765E6-14EA-DC36-B27A-E4FC0AA25A7A}"/>
                      </a:ext>
                    </a:extLst>
                  </p:cNvPr>
                  <p:cNvSpPr/>
                  <p:nvPr/>
                </p:nvSpPr>
                <p:spPr>
                  <a:xfrm>
                    <a:off x="4341734" y="4051112"/>
                    <a:ext cx="3295818" cy="872048"/>
                  </a:xfrm>
                  <a:custGeom>
                    <a:avLst/>
                    <a:gdLst>
                      <a:gd name="connsiteX0" fmla="*/ 3798 w 2465936"/>
                      <a:gd name="connsiteY0" fmla="*/ 311446 h 652328"/>
                      <a:gd name="connsiteX1" fmla="*/ 1245787 w 2465936"/>
                      <a:gd name="connsiteY1" fmla="*/ 949 h 652328"/>
                      <a:gd name="connsiteX2" fmla="*/ 2462138 w 2465936"/>
                      <a:gd name="connsiteY2" fmla="*/ 305749 h 652328"/>
                      <a:gd name="connsiteX3" fmla="*/ 1268575 w 2465936"/>
                      <a:gd name="connsiteY3" fmla="*/ 650429 h 652328"/>
                      <a:gd name="connsiteX4" fmla="*/ 3798 w 2465936"/>
                      <a:gd name="connsiteY4" fmla="*/ 311446 h 652328"/>
                      <a:gd name="connsiteX0" fmla="*/ 3798 w 2465936"/>
                      <a:gd name="connsiteY0" fmla="*/ 311446 h 650429"/>
                      <a:gd name="connsiteX1" fmla="*/ 1245787 w 2465936"/>
                      <a:gd name="connsiteY1" fmla="*/ 949 h 650429"/>
                      <a:gd name="connsiteX2" fmla="*/ 2462138 w 2465936"/>
                      <a:gd name="connsiteY2" fmla="*/ 305749 h 650429"/>
                      <a:gd name="connsiteX3" fmla="*/ 1268575 w 2465936"/>
                      <a:gd name="connsiteY3" fmla="*/ 650429 h 650429"/>
                      <a:gd name="connsiteX4" fmla="*/ 3798 w 2465936"/>
                      <a:gd name="connsiteY4" fmla="*/ 311446 h 650429"/>
                      <a:gd name="connsiteX0" fmla="*/ 3798 w 2462138"/>
                      <a:gd name="connsiteY0" fmla="*/ 311446 h 650429"/>
                      <a:gd name="connsiteX1" fmla="*/ 1245787 w 2462138"/>
                      <a:gd name="connsiteY1" fmla="*/ 949 h 650429"/>
                      <a:gd name="connsiteX2" fmla="*/ 2462138 w 2462138"/>
                      <a:gd name="connsiteY2" fmla="*/ 305749 h 650429"/>
                      <a:gd name="connsiteX3" fmla="*/ 1268575 w 2462138"/>
                      <a:gd name="connsiteY3" fmla="*/ 650429 h 650429"/>
                      <a:gd name="connsiteX4" fmla="*/ 3798 w 2462138"/>
                      <a:gd name="connsiteY4" fmla="*/ 311446 h 650429"/>
                      <a:gd name="connsiteX0" fmla="*/ 0 w 2458340"/>
                      <a:gd name="connsiteY0" fmla="*/ 311446 h 650429"/>
                      <a:gd name="connsiteX1" fmla="*/ 1241989 w 2458340"/>
                      <a:gd name="connsiteY1" fmla="*/ 949 h 650429"/>
                      <a:gd name="connsiteX2" fmla="*/ 2458340 w 2458340"/>
                      <a:gd name="connsiteY2" fmla="*/ 305749 h 650429"/>
                      <a:gd name="connsiteX3" fmla="*/ 1264777 w 2458340"/>
                      <a:gd name="connsiteY3" fmla="*/ 650429 h 650429"/>
                      <a:gd name="connsiteX4" fmla="*/ 0 w 2458340"/>
                      <a:gd name="connsiteY4" fmla="*/ 311446 h 650429"/>
                      <a:gd name="connsiteX0" fmla="*/ 0 w 2458340"/>
                      <a:gd name="connsiteY0" fmla="*/ 310497 h 649480"/>
                      <a:gd name="connsiteX1" fmla="*/ 1241989 w 2458340"/>
                      <a:gd name="connsiteY1" fmla="*/ 0 h 649480"/>
                      <a:gd name="connsiteX2" fmla="*/ 2458340 w 2458340"/>
                      <a:gd name="connsiteY2" fmla="*/ 304800 h 649480"/>
                      <a:gd name="connsiteX3" fmla="*/ 1264777 w 2458340"/>
                      <a:gd name="connsiteY3" fmla="*/ 649480 h 649480"/>
                      <a:gd name="connsiteX4" fmla="*/ 0 w 2458340"/>
                      <a:gd name="connsiteY4" fmla="*/ 310497 h 649480"/>
                      <a:gd name="connsiteX0" fmla="*/ 0 w 2450794"/>
                      <a:gd name="connsiteY0" fmla="*/ 370864 h 649480"/>
                      <a:gd name="connsiteX1" fmla="*/ 1234443 w 2450794"/>
                      <a:gd name="connsiteY1" fmla="*/ 0 h 649480"/>
                      <a:gd name="connsiteX2" fmla="*/ 2450794 w 2450794"/>
                      <a:gd name="connsiteY2" fmla="*/ 304800 h 649480"/>
                      <a:gd name="connsiteX3" fmla="*/ 1257231 w 2450794"/>
                      <a:gd name="connsiteY3" fmla="*/ 649480 h 649480"/>
                      <a:gd name="connsiteX4" fmla="*/ 0 w 2450794"/>
                      <a:gd name="connsiteY4" fmla="*/ 370864 h 649480"/>
                      <a:gd name="connsiteX0" fmla="*/ 0 w 2454642"/>
                      <a:gd name="connsiteY0" fmla="*/ 314269 h 649480"/>
                      <a:gd name="connsiteX1" fmla="*/ 1238291 w 2454642"/>
                      <a:gd name="connsiteY1" fmla="*/ 0 h 649480"/>
                      <a:gd name="connsiteX2" fmla="*/ 2454642 w 2454642"/>
                      <a:gd name="connsiteY2" fmla="*/ 304800 h 649480"/>
                      <a:gd name="connsiteX3" fmla="*/ 1261079 w 2454642"/>
                      <a:gd name="connsiteY3" fmla="*/ 649480 h 649480"/>
                      <a:gd name="connsiteX4" fmla="*/ 0 w 2454642"/>
                      <a:gd name="connsiteY4" fmla="*/ 314269 h 64948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54642" h="649480">
                        <a:moveTo>
                          <a:pt x="0" y="314269"/>
                        </a:moveTo>
                        <a:lnTo>
                          <a:pt x="1238291" y="0"/>
                        </a:lnTo>
                        <a:lnTo>
                          <a:pt x="2454642" y="304800"/>
                        </a:lnTo>
                        <a:lnTo>
                          <a:pt x="1261079" y="649480"/>
                        </a:lnTo>
                        <a:lnTo>
                          <a:pt x="0" y="314269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chemeClr val="accent1">
                          <a:lumMod val="50000"/>
                        </a:schemeClr>
                      </a:gs>
                      <a:gs pos="50000">
                        <a:schemeClr val="accent1">
                          <a:lumMod val="75000"/>
                        </a:schemeClr>
                      </a:gs>
                      <a:gs pos="100000">
                        <a:schemeClr val="accent1"/>
                      </a:gs>
                    </a:gsLst>
                    <a:lin ang="0" scaled="1"/>
                    <a:tileRect/>
                  </a:gra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algn="ctr" defTabSz="914126">
                      <a:defRPr/>
                    </a:pPr>
                    <a:endParaRPr lang="en-US" sz="600" kern="0">
                      <a:solidFill>
                        <a:prstClr val="white"/>
                      </a:solidFill>
                      <a:latin typeface="Oswald Regular" panose="02000503000000000000" pitchFamily="2" charset="0"/>
                    </a:endParaRPr>
                  </a:p>
                </p:txBody>
              </p:sp>
              <p:sp>
                <p:nvSpPr>
                  <p:cNvPr id="38" name="Freeform 138">
                    <a:extLst>
                      <a:ext uri="{FF2B5EF4-FFF2-40B4-BE49-F238E27FC236}">
                        <a16:creationId xmlns:a16="http://schemas.microsoft.com/office/drawing/2014/main" id="{E669EDE4-21E2-3B28-BEBA-8A1AF699DC8C}"/>
                      </a:ext>
                    </a:extLst>
                  </p:cNvPr>
                  <p:cNvSpPr/>
                  <p:nvPr/>
                </p:nvSpPr>
                <p:spPr>
                  <a:xfrm>
                    <a:off x="6005968" y="4456319"/>
                    <a:ext cx="2132192" cy="1332990"/>
                  </a:xfrm>
                  <a:custGeom>
                    <a:avLst/>
                    <a:gdLst>
                      <a:gd name="connsiteX0" fmla="*/ 253032 w 2017002"/>
                      <a:gd name="connsiteY0" fmla="*/ 374953 h 1057608"/>
                      <a:gd name="connsiteX1" fmla="*/ 1440301 w 2017002"/>
                      <a:gd name="connsiteY1" fmla="*/ 32415 h 1057608"/>
                      <a:gd name="connsiteX2" fmla="*/ 1820575 w 2017002"/>
                      <a:gd name="connsiteY2" fmla="*/ 569444 h 1057608"/>
                      <a:gd name="connsiteX3" fmla="*/ 261741 w 2017002"/>
                      <a:gd name="connsiteY3" fmla="*/ 1025193 h 1057608"/>
                      <a:gd name="connsiteX4" fmla="*/ 253032 w 2017002"/>
                      <a:gd name="connsiteY4" fmla="*/ 374953 h 1057608"/>
                      <a:gd name="connsiteX0" fmla="*/ 0 w 1763970"/>
                      <a:gd name="connsiteY0" fmla="*/ 374953 h 1057608"/>
                      <a:gd name="connsiteX1" fmla="*/ 1187269 w 1763970"/>
                      <a:gd name="connsiteY1" fmla="*/ 32415 h 1057608"/>
                      <a:gd name="connsiteX2" fmla="*/ 1567543 w 1763970"/>
                      <a:gd name="connsiteY2" fmla="*/ 569444 h 1057608"/>
                      <a:gd name="connsiteX3" fmla="*/ 8709 w 1763970"/>
                      <a:gd name="connsiteY3" fmla="*/ 1025193 h 1057608"/>
                      <a:gd name="connsiteX4" fmla="*/ 0 w 1763970"/>
                      <a:gd name="connsiteY4" fmla="*/ 374953 h 1057608"/>
                      <a:gd name="connsiteX0" fmla="*/ 0 w 1763970"/>
                      <a:gd name="connsiteY0" fmla="*/ 342538 h 1025193"/>
                      <a:gd name="connsiteX1" fmla="*/ 1187269 w 1763970"/>
                      <a:gd name="connsiteY1" fmla="*/ 0 h 1025193"/>
                      <a:gd name="connsiteX2" fmla="*/ 1567543 w 1763970"/>
                      <a:gd name="connsiteY2" fmla="*/ 537029 h 1025193"/>
                      <a:gd name="connsiteX3" fmla="*/ 8709 w 1763970"/>
                      <a:gd name="connsiteY3" fmla="*/ 992778 h 1025193"/>
                      <a:gd name="connsiteX4" fmla="*/ 0 w 1763970"/>
                      <a:gd name="connsiteY4" fmla="*/ 342538 h 1025193"/>
                      <a:gd name="connsiteX0" fmla="*/ 0 w 1763970"/>
                      <a:gd name="connsiteY0" fmla="*/ 342538 h 992778"/>
                      <a:gd name="connsiteX1" fmla="*/ 1187269 w 1763970"/>
                      <a:gd name="connsiteY1" fmla="*/ 0 h 992778"/>
                      <a:gd name="connsiteX2" fmla="*/ 1567543 w 1763970"/>
                      <a:gd name="connsiteY2" fmla="*/ 537029 h 992778"/>
                      <a:gd name="connsiteX3" fmla="*/ 8709 w 1763970"/>
                      <a:gd name="connsiteY3" fmla="*/ 992778 h 992778"/>
                      <a:gd name="connsiteX4" fmla="*/ 0 w 1763970"/>
                      <a:gd name="connsiteY4" fmla="*/ 342538 h 992778"/>
                      <a:gd name="connsiteX0" fmla="*/ 0 w 1567543"/>
                      <a:gd name="connsiteY0" fmla="*/ 342538 h 992778"/>
                      <a:gd name="connsiteX1" fmla="*/ 1187269 w 1567543"/>
                      <a:gd name="connsiteY1" fmla="*/ 0 h 992778"/>
                      <a:gd name="connsiteX2" fmla="*/ 1567543 w 1567543"/>
                      <a:gd name="connsiteY2" fmla="*/ 537029 h 992778"/>
                      <a:gd name="connsiteX3" fmla="*/ 8709 w 1567543"/>
                      <a:gd name="connsiteY3" fmla="*/ 992778 h 992778"/>
                      <a:gd name="connsiteX4" fmla="*/ 0 w 1567543"/>
                      <a:gd name="connsiteY4" fmla="*/ 342538 h 992778"/>
                      <a:gd name="connsiteX0" fmla="*/ 0 w 1567543"/>
                      <a:gd name="connsiteY0" fmla="*/ 342538 h 992778"/>
                      <a:gd name="connsiteX1" fmla="*/ 1187269 w 1567543"/>
                      <a:gd name="connsiteY1" fmla="*/ 0 h 992778"/>
                      <a:gd name="connsiteX2" fmla="*/ 1567543 w 1567543"/>
                      <a:gd name="connsiteY2" fmla="*/ 537029 h 992778"/>
                      <a:gd name="connsiteX3" fmla="*/ 8709 w 1567543"/>
                      <a:gd name="connsiteY3" fmla="*/ 992778 h 992778"/>
                      <a:gd name="connsiteX4" fmla="*/ 0 w 1567543"/>
                      <a:gd name="connsiteY4" fmla="*/ 342538 h 992778"/>
                      <a:gd name="connsiteX0" fmla="*/ 20459 w 1588002"/>
                      <a:gd name="connsiteY0" fmla="*/ 342538 h 992778"/>
                      <a:gd name="connsiteX1" fmla="*/ 1207728 w 1588002"/>
                      <a:gd name="connsiteY1" fmla="*/ 0 h 992778"/>
                      <a:gd name="connsiteX2" fmla="*/ 1588002 w 1588002"/>
                      <a:gd name="connsiteY2" fmla="*/ 537029 h 992778"/>
                      <a:gd name="connsiteX3" fmla="*/ 29168 w 1588002"/>
                      <a:gd name="connsiteY3" fmla="*/ 992778 h 992778"/>
                      <a:gd name="connsiteX4" fmla="*/ 20459 w 1588002"/>
                      <a:gd name="connsiteY4" fmla="*/ 342538 h 992778"/>
                      <a:gd name="connsiteX0" fmla="*/ 20459 w 1588002"/>
                      <a:gd name="connsiteY0" fmla="*/ 342538 h 992778"/>
                      <a:gd name="connsiteX1" fmla="*/ 1207728 w 1588002"/>
                      <a:gd name="connsiteY1" fmla="*/ 0 h 992778"/>
                      <a:gd name="connsiteX2" fmla="*/ 1588002 w 1588002"/>
                      <a:gd name="connsiteY2" fmla="*/ 537029 h 992778"/>
                      <a:gd name="connsiteX3" fmla="*/ 29168 w 1588002"/>
                      <a:gd name="connsiteY3" fmla="*/ 992778 h 992778"/>
                      <a:gd name="connsiteX4" fmla="*/ 20459 w 1588002"/>
                      <a:gd name="connsiteY4" fmla="*/ 342538 h 99277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588002" h="992778">
                        <a:moveTo>
                          <a:pt x="20459" y="342538"/>
                        </a:moveTo>
                        <a:lnTo>
                          <a:pt x="1207728" y="0"/>
                        </a:lnTo>
                        <a:lnTo>
                          <a:pt x="1588002" y="537029"/>
                        </a:lnTo>
                        <a:lnTo>
                          <a:pt x="29168" y="992778"/>
                        </a:lnTo>
                        <a:cubicBezTo>
                          <a:pt x="800" y="784673"/>
                          <a:pt x="0" y="584806"/>
                          <a:pt x="20459" y="342538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chemeClr val="accent1">
                          <a:lumMod val="50000"/>
                        </a:schemeClr>
                      </a:gs>
                      <a:gs pos="50000">
                        <a:schemeClr val="accent1">
                          <a:lumMod val="75000"/>
                        </a:schemeClr>
                      </a:gs>
                      <a:gs pos="100000">
                        <a:schemeClr val="accent1"/>
                      </a:gs>
                    </a:gsLst>
                    <a:lin ang="0" scaled="1"/>
                    <a:tileRect/>
                  </a:gra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algn="ctr" defTabSz="914126">
                      <a:defRPr/>
                    </a:pPr>
                    <a:endParaRPr lang="en-US" sz="600" kern="0">
                      <a:solidFill>
                        <a:prstClr val="white"/>
                      </a:solidFill>
                      <a:latin typeface="Oswald Regular" panose="02000503000000000000" pitchFamily="2" charset="0"/>
                    </a:endParaRPr>
                  </a:p>
                </p:txBody>
              </p:sp>
              <p:sp>
                <p:nvSpPr>
                  <p:cNvPr id="39" name="Freeform 139">
                    <a:extLst>
                      <a:ext uri="{FF2B5EF4-FFF2-40B4-BE49-F238E27FC236}">
                        <a16:creationId xmlns:a16="http://schemas.microsoft.com/office/drawing/2014/main" id="{0C07938E-051C-BF80-F724-D892C0948E6B}"/>
                      </a:ext>
                    </a:extLst>
                  </p:cNvPr>
                  <p:cNvSpPr/>
                  <p:nvPr/>
                </p:nvSpPr>
                <p:spPr>
                  <a:xfrm>
                    <a:off x="3842484" y="4469474"/>
                    <a:ext cx="2201188" cy="1319835"/>
                  </a:xfrm>
                  <a:custGeom>
                    <a:avLst/>
                    <a:gdLst>
                      <a:gd name="connsiteX0" fmla="*/ 211183 w 2122715"/>
                      <a:gd name="connsiteY0" fmla="*/ 535032 h 1041218"/>
                      <a:gd name="connsiteX1" fmla="*/ 583475 w 2122715"/>
                      <a:gd name="connsiteY1" fmla="*/ 28847 h 1041218"/>
                      <a:gd name="connsiteX2" fmla="*/ 1844041 w 2122715"/>
                      <a:gd name="connsiteY2" fmla="*/ 361949 h 1041218"/>
                      <a:gd name="connsiteX3" fmla="*/ 1850572 w 2122715"/>
                      <a:gd name="connsiteY3" fmla="*/ 1011827 h 1041218"/>
                      <a:gd name="connsiteX4" fmla="*/ 211183 w 2122715"/>
                      <a:gd name="connsiteY4" fmla="*/ 535032 h 1041218"/>
                      <a:gd name="connsiteX0" fmla="*/ 0 w 1911532"/>
                      <a:gd name="connsiteY0" fmla="*/ 535032 h 1041218"/>
                      <a:gd name="connsiteX1" fmla="*/ 372292 w 1911532"/>
                      <a:gd name="connsiteY1" fmla="*/ 28847 h 1041218"/>
                      <a:gd name="connsiteX2" fmla="*/ 1632858 w 1911532"/>
                      <a:gd name="connsiteY2" fmla="*/ 361949 h 1041218"/>
                      <a:gd name="connsiteX3" fmla="*/ 1639389 w 1911532"/>
                      <a:gd name="connsiteY3" fmla="*/ 1011827 h 1041218"/>
                      <a:gd name="connsiteX4" fmla="*/ 0 w 1911532"/>
                      <a:gd name="connsiteY4" fmla="*/ 535032 h 1041218"/>
                      <a:gd name="connsiteX0" fmla="*/ 0 w 1911532"/>
                      <a:gd name="connsiteY0" fmla="*/ 506185 h 1012371"/>
                      <a:gd name="connsiteX1" fmla="*/ 372292 w 1911532"/>
                      <a:gd name="connsiteY1" fmla="*/ 0 h 1012371"/>
                      <a:gd name="connsiteX2" fmla="*/ 1632858 w 1911532"/>
                      <a:gd name="connsiteY2" fmla="*/ 333102 h 1012371"/>
                      <a:gd name="connsiteX3" fmla="*/ 1639389 w 1911532"/>
                      <a:gd name="connsiteY3" fmla="*/ 982980 h 1012371"/>
                      <a:gd name="connsiteX4" fmla="*/ 0 w 1911532"/>
                      <a:gd name="connsiteY4" fmla="*/ 506185 h 1012371"/>
                      <a:gd name="connsiteX0" fmla="*/ 0 w 1639389"/>
                      <a:gd name="connsiteY0" fmla="*/ 506185 h 1012371"/>
                      <a:gd name="connsiteX1" fmla="*/ 372292 w 1639389"/>
                      <a:gd name="connsiteY1" fmla="*/ 0 h 1012371"/>
                      <a:gd name="connsiteX2" fmla="*/ 1632858 w 1639389"/>
                      <a:gd name="connsiteY2" fmla="*/ 333102 h 1012371"/>
                      <a:gd name="connsiteX3" fmla="*/ 1639389 w 1639389"/>
                      <a:gd name="connsiteY3" fmla="*/ 982980 h 1012371"/>
                      <a:gd name="connsiteX4" fmla="*/ 0 w 1639389"/>
                      <a:gd name="connsiteY4" fmla="*/ 506185 h 1012371"/>
                      <a:gd name="connsiteX0" fmla="*/ 0 w 1639389"/>
                      <a:gd name="connsiteY0" fmla="*/ 506185 h 982980"/>
                      <a:gd name="connsiteX1" fmla="*/ 372292 w 1639389"/>
                      <a:gd name="connsiteY1" fmla="*/ 0 h 982980"/>
                      <a:gd name="connsiteX2" fmla="*/ 1632858 w 1639389"/>
                      <a:gd name="connsiteY2" fmla="*/ 333102 h 982980"/>
                      <a:gd name="connsiteX3" fmla="*/ 1639389 w 1639389"/>
                      <a:gd name="connsiteY3" fmla="*/ 982980 h 982980"/>
                      <a:gd name="connsiteX4" fmla="*/ 0 w 1639389"/>
                      <a:gd name="connsiteY4" fmla="*/ 506185 h 98298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39389" h="982980">
                        <a:moveTo>
                          <a:pt x="0" y="506185"/>
                        </a:moveTo>
                        <a:lnTo>
                          <a:pt x="372292" y="0"/>
                        </a:lnTo>
                        <a:lnTo>
                          <a:pt x="1632858" y="333102"/>
                        </a:lnTo>
                        <a:lnTo>
                          <a:pt x="1639389" y="982980"/>
                        </a:lnTo>
                        <a:lnTo>
                          <a:pt x="0" y="506185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chemeClr val="accent1">
                          <a:lumMod val="50000"/>
                        </a:schemeClr>
                      </a:gs>
                      <a:gs pos="50000">
                        <a:schemeClr val="accent1">
                          <a:lumMod val="50000"/>
                        </a:schemeClr>
                      </a:gs>
                      <a:gs pos="100000">
                        <a:schemeClr val="accent1"/>
                      </a:gs>
                    </a:gsLst>
                    <a:lin ang="0" scaled="1"/>
                    <a:tileRect/>
                  </a:gra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algn="ctr" defTabSz="914126">
                      <a:defRPr/>
                    </a:pPr>
                    <a:endParaRPr lang="en-US" sz="600" kern="0">
                      <a:solidFill>
                        <a:prstClr val="white"/>
                      </a:solidFill>
                      <a:latin typeface="Oswald Regular" panose="02000503000000000000" pitchFamily="2" charset="0"/>
                    </a:endParaRPr>
                  </a:p>
                </p:txBody>
              </p:sp>
            </p:grpSp>
            <p:grpSp>
              <p:nvGrpSpPr>
                <p:cNvPr id="26" name="Group 18">
                  <a:extLst>
                    <a:ext uri="{FF2B5EF4-FFF2-40B4-BE49-F238E27FC236}">
                      <a16:creationId xmlns:a16="http://schemas.microsoft.com/office/drawing/2014/main" id="{157F8447-B76C-AC85-1DD8-9025C3E8AC46}"/>
                    </a:ext>
                  </a:extLst>
                </p:cNvPr>
                <p:cNvGrpSpPr/>
                <p:nvPr/>
              </p:nvGrpSpPr>
              <p:grpSpPr>
                <a:xfrm>
                  <a:off x="3781850" y="3263712"/>
                  <a:ext cx="4284070" cy="1738197"/>
                  <a:chOff x="3854090" y="4051112"/>
                  <a:chExt cx="4284070" cy="1738197"/>
                </a:xfrm>
              </p:grpSpPr>
              <p:sp>
                <p:nvSpPr>
                  <p:cNvPr id="34" name="Freeform 134">
                    <a:extLst>
                      <a:ext uri="{FF2B5EF4-FFF2-40B4-BE49-F238E27FC236}">
                        <a16:creationId xmlns:a16="http://schemas.microsoft.com/office/drawing/2014/main" id="{00F04CC1-FEC1-4684-65B0-53F9B2101002}"/>
                      </a:ext>
                    </a:extLst>
                  </p:cNvPr>
                  <p:cNvSpPr/>
                  <p:nvPr/>
                </p:nvSpPr>
                <p:spPr>
                  <a:xfrm>
                    <a:off x="4341734" y="4051112"/>
                    <a:ext cx="3295818" cy="872048"/>
                  </a:xfrm>
                  <a:custGeom>
                    <a:avLst/>
                    <a:gdLst>
                      <a:gd name="connsiteX0" fmla="*/ 3798 w 2465936"/>
                      <a:gd name="connsiteY0" fmla="*/ 311446 h 652328"/>
                      <a:gd name="connsiteX1" fmla="*/ 1245787 w 2465936"/>
                      <a:gd name="connsiteY1" fmla="*/ 949 h 652328"/>
                      <a:gd name="connsiteX2" fmla="*/ 2462138 w 2465936"/>
                      <a:gd name="connsiteY2" fmla="*/ 305749 h 652328"/>
                      <a:gd name="connsiteX3" fmla="*/ 1268575 w 2465936"/>
                      <a:gd name="connsiteY3" fmla="*/ 650429 h 652328"/>
                      <a:gd name="connsiteX4" fmla="*/ 3798 w 2465936"/>
                      <a:gd name="connsiteY4" fmla="*/ 311446 h 652328"/>
                      <a:gd name="connsiteX0" fmla="*/ 3798 w 2465936"/>
                      <a:gd name="connsiteY0" fmla="*/ 311446 h 650429"/>
                      <a:gd name="connsiteX1" fmla="*/ 1245787 w 2465936"/>
                      <a:gd name="connsiteY1" fmla="*/ 949 h 650429"/>
                      <a:gd name="connsiteX2" fmla="*/ 2462138 w 2465936"/>
                      <a:gd name="connsiteY2" fmla="*/ 305749 h 650429"/>
                      <a:gd name="connsiteX3" fmla="*/ 1268575 w 2465936"/>
                      <a:gd name="connsiteY3" fmla="*/ 650429 h 650429"/>
                      <a:gd name="connsiteX4" fmla="*/ 3798 w 2465936"/>
                      <a:gd name="connsiteY4" fmla="*/ 311446 h 650429"/>
                      <a:gd name="connsiteX0" fmla="*/ 3798 w 2462138"/>
                      <a:gd name="connsiteY0" fmla="*/ 311446 h 650429"/>
                      <a:gd name="connsiteX1" fmla="*/ 1245787 w 2462138"/>
                      <a:gd name="connsiteY1" fmla="*/ 949 h 650429"/>
                      <a:gd name="connsiteX2" fmla="*/ 2462138 w 2462138"/>
                      <a:gd name="connsiteY2" fmla="*/ 305749 h 650429"/>
                      <a:gd name="connsiteX3" fmla="*/ 1268575 w 2462138"/>
                      <a:gd name="connsiteY3" fmla="*/ 650429 h 650429"/>
                      <a:gd name="connsiteX4" fmla="*/ 3798 w 2462138"/>
                      <a:gd name="connsiteY4" fmla="*/ 311446 h 650429"/>
                      <a:gd name="connsiteX0" fmla="*/ 0 w 2458340"/>
                      <a:gd name="connsiteY0" fmla="*/ 311446 h 650429"/>
                      <a:gd name="connsiteX1" fmla="*/ 1241989 w 2458340"/>
                      <a:gd name="connsiteY1" fmla="*/ 949 h 650429"/>
                      <a:gd name="connsiteX2" fmla="*/ 2458340 w 2458340"/>
                      <a:gd name="connsiteY2" fmla="*/ 305749 h 650429"/>
                      <a:gd name="connsiteX3" fmla="*/ 1264777 w 2458340"/>
                      <a:gd name="connsiteY3" fmla="*/ 650429 h 650429"/>
                      <a:gd name="connsiteX4" fmla="*/ 0 w 2458340"/>
                      <a:gd name="connsiteY4" fmla="*/ 311446 h 650429"/>
                      <a:gd name="connsiteX0" fmla="*/ 0 w 2458340"/>
                      <a:gd name="connsiteY0" fmla="*/ 310497 h 649480"/>
                      <a:gd name="connsiteX1" fmla="*/ 1241989 w 2458340"/>
                      <a:gd name="connsiteY1" fmla="*/ 0 h 649480"/>
                      <a:gd name="connsiteX2" fmla="*/ 2458340 w 2458340"/>
                      <a:gd name="connsiteY2" fmla="*/ 304800 h 649480"/>
                      <a:gd name="connsiteX3" fmla="*/ 1264777 w 2458340"/>
                      <a:gd name="connsiteY3" fmla="*/ 649480 h 649480"/>
                      <a:gd name="connsiteX4" fmla="*/ 0 w 2458340"/>
                      <a:gd name="connsiteY4" fmla="*/ 310497 h 649480"/>
                      <a:gd name="connsiteX0" fmla="*/ 0 w 2450794"/>
                      <a:gd name="connsiteY0" fmla="*/ 370864 h 649480"/>
                      <a:gd name="connsiteX1" fmla="*/ 1234443 w 2450794"/>
                      <a:gd name="connsiteY1" fmla="*/ 0 h 649480"/>
                      <a:gd name="connsiteX2" fmla="*/ 2450794 w 2450794"/>
                      <a:gd name="connsiteY2" fmla="*/ 304800 h 649480"/>
                      <a:gd name="connsiteX3" fmla="*/ 1257231 w 2450794"/>
                      <a:gd name="connsiteY3" fmla="*/ 649480 h 649480"/>
                      <a:gd name="connsiteX4" fmla="*/ 0 w 2450794"/>
                      <a:gd name="connsiteY4" fmla="*/ 370864 h 649480"/>
                      <a:gd name="connsiteX0" fmla="*/ 0 w 2454642"/>
                      <a:gd name="connsiteY0" fmla="*/ 314269 h 649480"/>
                      <a:gd name="connsiteX1" fmla="*/ 1238291 w 2454642"/>
                      <a:gd name="connsiteY1" fmla="*/ 0 h 649480"/>
                      <a:gd name="connsiteX2" fmla="*/ 2454642 w 2454642"/>
                      <a:gd name="connsiteY2" fmla="*/ 304800 h 649480"/>
                      <a:gd name="connsiteX3" fmla="*/ 1261079 w 2454642"/>
                      <a:gd name="connsiteY3" fmla="*/ 649480 h 649480"/>
                      <a:gd name="connsiteX4" fmla="*/ 0 w 2454642"/>
                      <a:gd name="connsiteY4" fmla="*/ 314269 h 64948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54642" h="649480">
                        <a:moveTo>
                          <a:pt x="0" y="314269"/>
                        </a:moveTo>
                        <a:lnTo>
                          <a:pt x="1238291" y="0"/>
                        </a:lnTo>
                        <a:lnTo>
                          <a:pt x="2454642" y="304800"/>
                        </a:lnTo>
                        <a:lnTo>
                          <a:pt x="1261079" y="649480"/>
                        </a:lnTo>
                        <a:lnTo>
                          <a:pt x="0" y="314269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chemeClr val="accent5">
                          <a:lumMod val="50000"/>
                        </a:schemeClr>
                      </a:gs>
                      <a:gs pos="50000">
                        <a:schemeClr val="accent5">
                          <a:lumMod val="75000"/>
                        </a:schemeClr>
                      </a:gs>
                      <a:gs pos="100000">
                        <a:schemeClr val="accent5">
                          <a:lumMod val="60000"/>
                          <a:lumOff val="40000"/>
                        </a:schemeClr>
                      </a:gs>
                    </a:gsLst>
                    <a:lin ang="0" scaled="1"/>
                    <a:tileRect/>
                  </a:gra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algn="ctr" defTabSz="914126"/>
                    <a:endParaRPr lang="en-US" sz="600" kern="0">
                      <a:solidFill>
                        <a:prstClr val="white"/>
                      </a:solidFill>
                      <a:latin typeface="Oswald Regular" panose="02000503000000000000" pitchFamily="2" charset="0"/>
                    </a:endParaRPr>
                  </a:p>
                </p:txBody>
              </p:sp>
              <p:sp>
                <p:nvSpPr>
                  <p:cNvPr id="35" name="Freeform 5">
                    <a:extLst>
                      <a:ext uri="{FF2B5EF4-FFF2-40B4-BE49-F238E27FC236}">
                        <a16:creationId xmlns:a16="http://schemas.microsoft.com/office/drawing/2014/main" id="{40342F95-5885-55B9-746C-B6EF906B99D5}"/>
                      </a:ext>
                    </a:extLst>
                  </p:cNvPr>
                  <p:cNvSpPr/>
                  <p:nvPr/>
                </p:nvSpPr>
                <p:spPr>
                  <a:xfrm>
                    <a:off x="3854090" y="4469474"/>
                    <a:ext cx="2201188" cy="1319835"/>
                  </a:xfrm>
                  <a:custGeom>
                    <a:avLst/>
                    <a:gdLst>
                      <a:gd name="connsiteX0" fmla="*/ 211183 w 2122715"/>
                      <a:gd name="connsiteY0" fmla="*/ 535032 h 1041218"/>
                      <a:gd name="connsiteX1" fmla="*/ 583475 w 2122715"/>
                      <a:gd name="connsiteY1" fmla="*/ 28847 h 1041218"/>
                      <a:gd name="connsiteX2" fmla="*/ 1844041 w 2122715"/>
                      <a:gd name="connsiteY2" fmla="*/ 361949 h 1041218"/>
                      <a:gd name="connsiteX3" fmla="*/ 1850572 w 2122715"/>
                      <a:gd name="connsiteY3" fmla="*/ 1011827 h 1041218"/>
                      <a:gd name="connsiteX4" fmla="*/ 211183 w 2122715"/>
                      <a:gd name="connsiteY4" fmla="*/ 535032 h 1041218"/>
                      <a:gd name="connsiteX0" fmla="*/ 0 w 1911532"/>
                      <a:gd name="connsiteY0" fmla="*/ 535032 h 1041218"/>
                      <a:gd name="connsiteX1" fmla="*/ 372292 w 1911532"/>
                      <a:gd name="connsiteY1" fmla="*/ 28847 h 1041218"/>
                      <a:gd name="connsiteX2" fmla="*/ 1632858 w 1911532"/>
                      <a:gd name="connsiteY2" fmla="*/ 361949 h 1041218"/>
                      <a:gd name="connsiteX3" fmla="*/ 1639389 w 1911532"/>
                      <a:gd name="connsiteY3" fmla="*/ 1011827 h 1041218"/>
                      <a:gd name="connsiteX4" fmla="*/ 0 w 1911532"/>
                      <a:gd name="connsiteY4" fmla="*/ 535032 h 1041218"/>
                      <a:gd name="connsiteX0" fmla="*/ 0 w 1911532"/>
                      <a:gd name="connsiteY0" fmla="*/ 506185 h 1012371"/>
                      <a:gd name="connsiteX1" fmla="*/ 372292 w 1911532"/>
                      <a:gd name="connsiteY1" fmla="*/ 0 h 1012371"/>
                      <a:gd name="connsiteX2" fmla="*/ 1632858 w 1911532"/>
                      <a:gd name="connsiteY2" fmla="*/ 333102 h 1012371"/>
                      <a:gd name="connsiteX3" fmla="*/ 1639389 w 1911532"/>
                      <a:gd name="connsiteY3" fmla="*/ 982980 h 1012371"/>
                      <a:gd name="connsiteX4" fmla="*/ 0 w 1911532"/>
                      <a:gd name="connsiteY4" fmla="*/ 506185 h 1012371"/>
                      <a:gd name="connsiteX0" fmla="*/ 0 w 1639389"/>
                      <a:gd name="connsiteY0" fmla="*/ 506185 h 1012371"/>
                      <a:gd name="connsiteX1" fmla="*/ 372292 w 1639389"/>
                      <a:gd name="connsiteY1" fmla="*/ 0 h 1012371"/>
                      <a:gd name="connsiteX2" fmla="*/ 1632858 w 1639389"/>
                      <a:gd name="connsiteY2" fmla="*/ 333102 h 1012371"/>
                      <a:gd name="connsiteX3" fmla="*/ 1639389 w 1639389"/>
                      <a:gd name="connsiteY3" fmla="*/ 982980 h 1012371"/>
                      <a:gd name="connsiteX4" fmla="*/ 0 w 1639389"/>
                      <a:gd name="connsiteY4" fmla="*/ 506185 h 1012371"/>
                      <a:gd name="connsiteX0" fmla="*/ 0 w 1639389"/>
                      <a:gd name="connsiteY0" fmla="*/ 506185 h 982980"/>
                      <a:gd name="connsiteX1" fmla="*/ 372292 w 1639389"/>
                      <a:gd name="connsiteY1" fmla="*/ 0 h 982980"/>
                      <a:gd name="connsiteX2" fmla="*/ 1632858 w 1639389"/>
                      <a:gd name="connsiteY2" fmla="*/ 333102 h 982980"/>
                      <a:gd name="connsiteX3" fmla="*/ 1639389 w 1639389"/>
                      <a:gd name="connsiteY3" fmla="*/ 982980 h 982980"/>
                      <a:gd name="connsiteX4" fmla="*/ 0 w 1639389"/>
                      <a:gd name="connsiteY4" fmla="*/ 506185 h 98298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39389" h="982980">
                        <a:moveTo>
                          <a:pt x="0" y="506185"/>
                        </a:moveTo>
                        <a:lnTo>
                          <a:pt x="372292" y="0"/>
                        </a:lnTo>
                        <a:lnTo>
                          <a:pt x="1632858" y="333102"/>
                        </a:lnTo>
                        <a:lnTo>
                          <a:pt x="1639389" y="982980"/>
                        </a:lnTo>
                        <a:lnTo>
                          <a:pt x="0" y="506185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chemeClr val="accent5">
                          <a:lumMod val="50000"/>
                        </a:schemeClr>
                      </a:gs>
                      <a:gs pos="50000">
                        <a:schemeClr val="accent5">
                          <a:lumMod val="75000"/>
                        </a:schemeClr>
                      </a:gs>
                      <a:gs pos="100000">
                        <a:schemeClr val="accent5">
                          <a:lumMod val="60000"/>
                          <a:lumOff val="40000"/>
                        </a:schemeClr>
                      </a:gs>
                    </a:gsLst>
                    <a:lin ang="0" scaled="1"/>
                    <a:tileRect/>
                  </a:gra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algn="ctr" defTabSz="914126"/>
                    <a:endParaRPr lang="en-US" sz="600" kern="0">
                      <a:solidFill>
                        <a:prstClr val="white"/>
                      </a:solidFill>
                      <a:latin typeface="Oswald Regular" panose="02000503000000000000" pitchFamily="2" charset="0"/>
                    </a:endParaRPr>
                  </a:p>
                </p:txBody>
              </p:sp>
              <p:sp>
                <p:nvSpPr>
                  <p:cNvPr id="36" name="Freeform 7">
                    <a:extLst>
                      <a:ext uri="{FF2B5EF4-FFF2-40B4-BE49-F238E27FC236}">
                        <a16:creationId xmlns:a16="http://schemas.microsoft.com/office/drawing/2014/main" id="{2B313C73-531F-EF03-8112-DE429BD81353}"/>
                      </a:ext>
                    </a:extLst>
                  </p:cNvPr>
                  <p:cNvSpPr/>
                  <p:nvPr/>
                </p:nvSpPr>
                <p:spPr>
                  <a:xfrm>
                    <a:off x="6033439" y="4456319"/>
                    <a:ext cx="2104721" cy="1332990"/>
                  </a:xfrm>
                  <a:custGeom>
                    <a:avLst/>
                    <a:gdLst>
                      <a:gd name="connsiteX0" fmla="*/ 253032 w 2017002"/>
                      <a:gd name="connsiteY0" fmla="*/ 374953 h 1057608"/>
                      <a:gd name="connsiteX1" fmla="*/ 1440301 w 2017002"/>
                      <a:gd name="connsiteY1" fmla="*/ 32415 h 1057608"/>
                      <a:gd name="connsiteX2" fmla="*/ 1820575 w 2017002"/>
                      <a:gd name="connsiteY2" fmla="*/ 569444 h 1057608"/>
                      <a:gd name="connsiteX3" fmla="*/ 261741 w 2017002"/>
                      <a:gd name="connsiteY3" fmla="*/ 1025193 h 1057608"/>
                      <a:gd name="connsiteX4" fmla="*/ 253032 w 2017002"/>
                      <a:gd name="connsiteY4" fmla="*/ 374953 h 1057608"/>
                      <a:gd name="connsiteX0" fmla="*/ 0 w 1763970"/>
                      <a:gd name="connsiteY0" fmla="*/ 374953 h 1057608"/>
                      <a:gd name="connsiteX1" fmla="*/ 1187269 w 1763970"/>
                      <a:gd name="connsiteY1" fmla="*/ 32415 h 1057608"/>
                      <a:gd name="connsiteX2" fmla="*/ 1567543 w 1763970"/>
                      <a:gd name="connsiteY2" fmla="*/ 569444 h 1057608"/>
                      <a:gd name="connsiteX3" fmla="*/ 8709 w 1763970"/>
                      <a:gd name="connsiteY3" fmla="*/ 1025193 h 1057608"/>
                      <a:gd name="connsiteX4" fmla="*/ 0 w 1763970"/>
                      <a:gd name="connsiteY4" fmla="*/ 374953 h 1057608"/>
                      <a:gd name="connsiteX0" fmla="*/ 0 w 1763970"/>
                      <a:gd name="connsiteY0" fmla="*/ 342538 h 1025193"/>
                      <a:gd name="connsiteX1" fmla="*/ 1187269 w 1763970"/>
                      <a:gd name="connsiteY1" fmla="*/ 0 h 1025193"/>
                      <a:gd name="connsiteX2" fmla="*/ 1567543 w 1763970"/>
                      <a:gd name="connsiteY2" fmla="*/ 537029 h 1025193"/>
                      <a:gd name="connsiteX3" fmla="*/ 8709 w 1763970"/>
                      <a:gd name="connsiteY3" fmla="*/ 992778 h 1025193"/>
                      <a:gd name="connsiteX4" fmla="*/ 0 w 1763970"/>
                      <a:gd name="connsiteY4" fmla="*/ 342538 h 1025193"/>
                      <a:gd name="connsiteX0" fmla="*/ 0 w 1763970"/>
                      <a:gd name="connsiteY0" fmla="*/ 342538 h 992778"/>
                      <a:gd name="connsiteX1" fmla="*/ 1187269 w 1763970"/>
                      <a:gd name="connsiteY1" fmla="*/ 0 h 992778"/>
                      <a:gd name="connsiteX2" fmla="*/ 1567543 w 1763970"/>
                      <a:gd name="connsiteY2" fmla="*/ 537029 h 992778"/>
                      <a:gd name="connsiteX3" fmla="*/ 8709 w 1763970"/>
                      <a:gd name="connsiteY3" fmla="*/ 992778 h 992778"/>
                      <a:gd name="connsiteX4" fmla="*/ 0 w 1763970"/>
                      <a:gd name="connsiteY4" fmla="*/ 342538 h 992778"/>
                      <a:gd name="connsiteX0" fmla="*/ 0 w 1567543"/>
                      <a:gd name="connsiteY0" fmla="*/ 342538 h 992778"/>
                      <a:gd name="connsiteX1" fmla="*/ 1187269 w 1567543"/>
                      <a:gd name="connsiteY1" fmla="*/ 0 h 992778"/>
                      <a:gd name="connsiteX2" fmla="*/ 1567543 w 1567543"/>
                      <a:gd name="connsiteY2" fmla="*/ 537029 h 992778"/>
                      <a:gd name="connsiteX3" fmla="*/ 8709 w 1567543"/>
                      <a:gd name="connsiteY3" fmla="*/ 992778 h 992778"/>
                      <a:gd name="connsiteX4" fmla="*/ 0 w 1567543"/>
                      <a:gd name="connsiteY4" fmla="*/ 342538 h 99277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567543" h="992778">
                        <a:moveTo>
                          <a:pt x="0" y="342538"/>
                        </a:moveTo>
                        <a:lnTo>
                          <a:pt x="1187269" y="0"/>
                        </a:lnTo>
                        <a:lnTo>
                          <a:pt x="1567543" y="537029"/>
                        </a:lnTo>
                        <a:lnTo>
                          <a:pt x="8709" y="992778"/>
                        </a:lnTo>
                        <a:lnTo>
                          <a:pt x="0" y="342538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chemeClr val="accent5">
                          <a:lumMod val="50000"/>
                        </a:schemeClr>
                      </a:gs>
                      <a:gs pos="50000">
                        <a:schemeClr val="accent5">
                          <a:lumMod val="75000"/>
                        </a:schemeClr>
                      </a:gs>
                      <a:gs pos="100000">
                        <a:schemeClr val="accent5">
                          <a:lumMod val="60000"/>
                          <a:lumOff val="40000"/>
                        </a:schemeClr>
                      </a:gs>
                    </a:gsLst>
                    <a:lin ang="0" scaled="1"/>
                    <a:tileRect/>
                  </a:gra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algn="ctr" defTabSz="914126">
                      <a:defRPr/>
                    </a:pPr>
                    <a:endParaRPr lang="en-US" sz="600" kern="0">
                      <a:solidFill>
                        <a:prstClr val="white"/>
                      </a:solidFill>
                      <a:latin typeface="Oswald Regular" panose="02000503000000000000" pitchFamily="2" charset="0"/>
                    </a:endParaRPr>
                  </a:p>
                </p:txBody>
              </p:sp>
            </p:grpSp>
            <p:grpSp>
              <p:nvGrpSpPr>
                <p:cNvPr id="27" name="Group 16">
                  <a:extLst>
                    <a:ext uri="{FF2B5EF4-FFF2-40B4-BE49-F238E27FC236}">
                      <a16:creationId xmlns:a16="http://schemas.microsoft.com/office/drawing/2014/main" id="{5214D42A-2468-9E92-FD90-D0DD01A7C8E3}"/>
                    </a:ext>
                  </a:extLst>
                </p:cNvPr>
                <p:cNvGrpSpPr/>
                <p:nvPr/>
              </p:nvGrpSpPr>
              <p:grpSpPr>
                <a:xfrm>
                  <a:off x="4510773" y="2552700"/>
                  <a:ext cx="2885330" cy="1261268"/>
                  <a:chOff x="4396387" y="3258519"/>
                  <a:chExt cx="3258582" cy="1424429"/>
                </a:xfrm>
              </p:grpSpPr>
              <p:sp>
                <p:nvSpPr>
                  <p:cNvPr id="31" name="Freeform 131">
                    <a:extLst>
                      <a:ext uri="{FF2B5EF4-FFF2-40B4-BE49-F238E27FC236}">
                        <a16:creationId xmlns:a16="http://schemas.microsoft.com/office/drawing/2014/main" id="{1B3C4C50-A4BD-E595-C6C1-55B32A71BA05}"/>
                      </a:ext>
                    </a:extLst>
                  </p:cNvPr>
                  <p:cNvSpPr/>
                  <p:nvPr/>
                </p:nvSpPr>
                <p:spPr>
                  <a:xfrm>
                    <a:off x="4845770" y="3258519"/>
                    <a:ext cx="2350074" cy="630365"/>
                  </a:xfrm>
                  <a:custGeom>
                    <a:avLst/>
                    <a:gdLst>
                      <a:gd name="connsiteX0" fmla="*/ 2295 w 1753518"/>
                      <a:gd name="connsiteY0" fmla="*/ 233650 h 465922"/>
                      <a:gd name="connsiteX1" fmla="*/ 905678 w 1753518"/>
                      <a:gd name="connsiteY1" fmla="*/ 2295 h 465922"/>
                      <a:gd name="connsiteX2" fmla="*/ 1751223 w 1753518"/>
                      <a:gd name="connsiteY2" fmla="*/ 219879 h 465922"/>
                      <a:gd name="connsiteX3" fmla="*/ 891907 w 1753518"/>
                      <a:gd name="connsiteY3" fmla="*/ 462250 h 465922"/>
                      <a:gd name="connsiteX4" fmla="*/ 2295 w 1753518"/>
                      <a:gd name="connsiteY4" fmla="*/ 233650 h 465922"/>
                      <a:gd name="connsiteX0" fmla="*/ 2295 w 1753518"/>
                      <a:gd name="connsiteY0" fmla="*/ 233650 h 465922"/>
                      <a:gd name="connsiteX1" fmla="*/ 905678 w 1753518"/>
                      <a:gd name="connsiteY1" fmla="*/ 2295 h 465922"/>
                      <a:gd name="connsiteX2" fmla="*/ 1751223 w 1753518"/>
                      <a:gd name="connsiteY2" fmla="*/ 219879 h 465922"/>
                      <a:gd name="connsiteX3" fmla="*/ 891907 w 1753518"/>
                      <a:gd name="connsiteY3" fmla="*/ 462250 h 465922"/>
                      <a:gd name="connsiteX4" fmla="*/ 2295 w 1753518"/>
                      <a:gd name="connsiteY4" fmla="*/ 233650 h 465922"/>
                      <a:gd name="connsiteX0" fmla="*/ 0 w 1751223"/>
                      <a:gd name="connsiteY0" fmla="*/ 233650 h 462250"/>
                      <a:gd name="connsiteX1" fmla="*/ 903383 w 1751223"/>
                      <a:gd name="connsiteY1" fmla="*/ 2295 h 462250"/>
                      <a:gd name="connsiteX2" fmla="*/ 1748928 w 1751223"/>
                      <a:gd name="connsiteY2" fmla="*/ 219879 h 462250"/>
                      <a:gd name="connsiteX3" fmla="*/ 889612 w 1751223"/>
                      <a:gd name="connsiteY3" fmla="*/ 462250 h 462250"/>
                      <a:gd name="connsiteX4" fmla="*/ 0 w 1751223"/>
                      <a:gd name="connsiteY4" fmla="*/ 233650 h 462250"/>
                      <a:gd name="connsiteX0" fmla="*/ 0 w 1751223"/>
                      <a:gd name="connsiteY0" fmla="*/ 233650 h 462250"/>
                      <a:gd name="connsiteX1" fmla="*/ 903383 w 1751223"/>
                      <a:gd name="connsiteY1" fmla="*/ 2295 h 462250"/>
                      <a:gd name="connsiteX2" fmla="*/ 1748928 w 1751223"/>
                      <a:gd name="connsiteY2" fmla="*/ 219879 h 462250"/>
                      <a:gd name="connsiteX3" fmla="*/ 889612 w 1751223"/>
                      <a:gd name="connsiteY3" fmla="*/ 462250 h 462250"/>
                      <a:gd name="connsiteX4" fmla="*/ 0 w 1751223"/>
                      <a:gd name="connsiteY4" fmla="*/ 233650 h 462250"/>
                      <a:gd name="connsiteX0" fmla="*/ 0 w 1748928"/>
                      <a:gd name="connsiteY0" fmla="*/ 231355 h 459955"/>
                      <a:gd name="connsiteX1" fmla="*/ 903383 w 1748928"/>
                      <a:gd name="connsiteY1" fmla="*/ 0 h 459955"/>
                      <a:gd name="connsiteX2" fmla="*/ 1748928 w 1748928"/>
                      <a:gd name="connsiteY2" fmla="*/ 217584 h 459955"/>
                      <a:gd name="connsiteX3" fmla="*/ 889612 w 1748928"/>
                      <a:gd name="connsiteY3" fmla="*/ 459955 h 459955"/>
                      <a:gd name="connsiteX4" fmla="*/ 0 w 1748928"/>
                      <a:gd name="connsiteY4" fmla="*/ 231355 h 459955"/>
                      <a:gd name="connsiteX0" fmla="*/ 0 w 1748928"/>
                      <a:gd name="connsiteY0" fmla="*/ 231355 h 464718"/>
                      <a:gd name="connsiteX1" fmla="*/ 903383 w 1748928"/>
                      <a:gd name="connsiteY1" fmla="*/ 0 h 464718"/>
                      <a:gd name="connsiteX2" fmla="*/ 1748928 w 1748928"/>
                      <a:gd name="connsiteY2" fmla="*/ 217584 h 464718"/>
                      <a:gd name="connsiteX3" fmla="*/ 903106 w 1748928"/>
                      <a:gd name="connsiteY3" fmla="*/ 464718 h 464718"/>
                      <a:gd name="connsiteX4" fmla="*/ 0 w 1748928"/>
                      <a:gd name="connsiteY4" fmla="*/ 231355 h 464718"/>
                      <a:gd name="connsiteX0" fmla="*/ 0 w 1787028"/>
                      <a:gd name="connsiteY0" fmla="*/ 267074 h 464718"/>
                      <a:gd name="connsiteX1" fmla="*/ 941483 w 1787028"/>
                      <a:gd name="connsiteY1" fmla="*/ 0 h 464718"/>
                      <a:gd name="connsiteX2" fmla="*/ 1787028 w 1787028"/>
                      <a:gd name="connsiteY2" fmla="*/ 217584 h 464718"/>
                      <a:gd name="connsiteX3" fmla="*/ 941206 w 1787028"/>
                      <a:gd name="connsiteY3" fmla="*/ 464718 h 464718"/>
                      <a:gd name="connsiteX4" fmla="*/ 0 w 1787028"/>
                      <a:gd name="connsiteY4" fmla="*/ 267074 h 464718"/>
                      <a:gd name="connsiteX0" fmla="*/ 0 w 1754484"/>
                      <a:gd name="connsiteY0" fmla="*/ 231355 h 464718"/>
                      <a:gd name="connsiteX1" fmla="*/ 908939 w 1754484"/>
                      <a:gd name="connsiteY1" fmla="*/ 0 h 464718"/>
                      <a:gd name="connsiteX2" fmla="*/ 1754484 w 1754484"/>
                      <a:gd name="connsiteY2" fmla="*/ 217584 h 464718"/>
                      <a:gd name="connsiteX3" fmla="*/ 908662 w 1754484"/>
                      <a:gd name="connsiteY3" fmla="*/ 464718 h 464718"/>
                      <a:gd name="connsiteX4" fmla="*/ 0 w 1754484"/>
                      <a:gd name="connsiteY4" fmla="*/ 231355 h 464718"/>
                      <a:gd name="connsiteX0" fmla="*/ 0 w 1754484"/>
                      <a:gd name="connsiteY0" fmla="*/ 231355 h 419474"/>
                      <a:gd name="connsiteX1" fmla="*/ 908939 w 1754484"/>
                      <a:gd name="connsiteY1" fmla="*/ 0 h 419474"/>
                      <a:gd name="connsiteX2" fmla="*/ 1754484 w 1754484"/>
                      <a:gd name="connsiteY2" fmla="*/ 217584 h 419474"/>
                      <a:gd name="connsiteX3" fmla="*/ 912631 w 1754484"/>
                      <a:gd name="connsiteY3" fmla="*/ 419474 h 419474"/>
                      <a:gd name="connsiteX4" fmla="*/ 0 w 1754484"/>
                      <a:gd name="connsiteY4" fmla="*/ 231355 h 419474"/>
                      <a:gd name="connsiteX0" fmla="*/ 0 w 1754484"/>
                      <a:gd name="connsiteY0" fmla="*/ 231355 h 464718"/>
                      <a:gd name="connsiteX1" fmla="*/ 908939 w 1754484"/>
                      <a:gd name="connsiteY1" fmla="*/ 0 h 464718"/>
                      <a:gd name="connsiteX2" fmla="*/ 1754484 w 1754484"/>
                      <a:gd name="connsiteY2" fmla="*/ 217584 h 464718"/>
                      <a:gd name="connsiteX3" fmla="*/ 909457 w 1754484"/>
                      <a:gd name="connsiteY3" fmla="*/ 464718 h 464718"/>
                      <a:gd name="connsiteX4" fmla="*/ 0 w 1754484"/>
                      <a:gd name="connsiteY4" fmla="*/ 231355 h 464718"/>
                      <a:gd name="connsiteX0" fmla="*/ 0 w 1741785"/>
                      <a:gd name="connsiteY0" fmla="*/ 231355 h 464718"/>
                      <a:gd name="connsiteX1" fmla="*/ 908939 w 1741785"/>
                      <a:gd name="connsiteY1" fmla="*/ 0 h 464718"/>
                      <a:gd name="connsiteX2" fmla="*/ 1741785 w 1741785"/>
                      <a:gd name="connsiteY2" fmla="*/ 224728 h 464718"/>
                      <a:gd name="connsiteX3" fmla="*/ 909457 w 1741785"/>
                      <a:gd name="connsiteY3" fmla="*/ 464718 h 464718"/>
                      <a:gd name="connsiteX4" fmla="*/ 0 w 1741785"/>
                      <a:gd name="connsiteY4" fmla="*/ 231355 h 464718"/>
                      <a:gd name="connsiteX0" fmla="*/ 0 w 1767186"/>
                      <a:gd name="connsiteY0" fmla="*/ 231355 h 464718"/>
                      <a:gd name="connsiteX1" fmla="*/ 908939 w 1767186"/>
                      <a:gd name="connsiteY1" fmla="*/ 0 h 464718"/>
                      <a:gd name="connsiteX2" fmla="*/ 1767186 w 1767186"/>
                      <a:gd name="connsiteY2" fmla="*/ 208059 h 464718"/>
                      <a:gd name="connsiteX3" fmla="*/ 909457 w 1767186"/>
                      <a:gd name="connsiteY3" fmla="*/ 464718 h 464718"/>
                      <a:gd name="connsiteX4" fmla="*/ 0 w 1767186"/>
                      <a:gd name="connsiteY4" fmla="*/ 231355 h 464718"/>
                      <a:gd name="connsiteX0" fmla="*/ 0 w 1747343"/>
                      <a:gd name="connsiteY0" fmla="*/ 231355 h 464718"/>
                      <a:gd name="connsiteX1" fmla="*/ 908939 w 1747343"/>
                      <a:gd name="connsiteY1" fmla="*/ 0 h 464718"/>
                      <a:gd name="connsiteX2" fmla="*/ 1747343 w 1747343"/>
                      <a:gd name="connsiteY2" fmla="*/ 222347 h 464718"/>
                      <a:gd name="connsiteX3" fmla="*/ 909457 w 1747343"/>
                      <a:gd name="connsiteY3" fmla="*/ 464718 h 464718"/>
                      <a:gd name="connsiteX4" fmla="*/ 0 w 1747343"/>
                      <a:gd name="connsiteY4" fmla="*/ 231355 h 464718"/>
                      <a:gd name="connsiteX0" fmla="*/ 0 w 1747343"/>
                      <a:gd name="connsiteY0" fmla="*/ 231355 h 448049"/>
                      <a:gd name="connsiteX1" fmla="*/ 908939 w 1747343"/>
                      <a:gd name="connsiteY1" fmla="*/ 0 h 448049"/>
                      <a:gd name="connsiteX2" fmla="*/ 1747343 w 1747343"/>
                      <a:gd name="connsiteY2" fmla="*/ 222347 h 448049"/>
                      <a:gd name="connsiteX3" fmla="*/ 925333 w 1747343"/>
                      <a:gd name="connsiteY3" fmla="*/ 448049 h 448049"/>
                      <a:gd name="connsiteX4" fmla="*/ 0 w 1747343"/>
                      <a:gd name="connsiteY4" fmla="*/ 231355 h 448049"/>
                      <a:gd name="connsiteX0" fmla="*/ 0 w 1747343"/>
                      <a:gd name="connsiteY0" fmla="*/ 231355 h 469480"/>
                      <a:gd name="connsiteX1" fmla="*/ 908939 w 1747343"/>
                      <a:gd name="connsiteY1" fmla="*/ 0 h 469480"/>
                      <a:gd name="connsiteX2" fmla="*/ 1747343 w 1747343"/>
                      <a:gd name="connsiteY2" fmla="*/ 222347 h 469480"/>
                      <a:gd name="connsiteX3" fmla="*/ 905490 w 1747343"/>
                      <a:gd name="connsiteY3" fmla="*/ 469480 h 469480"/>
                      <a:gd name="connsiteX4" fmla="*/ 0 w 1747343"/>
                      <a:gd name="connsiteY4" fmla="*/ 231355 h 469480"/>
                      <a:gd name="connsiteX0" fmla="*/ 0 w 1733935"/>
                      <a:gd name="connsiteY0" fmla="*/ 318885 h 469480"/>
                      <a:gd name="connsiteX1" fmla="*/ 895531 w 1733935"/>
                      <a:gd name="connsiteY1" fmla="*/ 0 h 469480"/>
                      <a:gd name="connsiteX2" fmla="*/ 1733935 w 1733935"/>
                      <a:gd name="connsiteY2" fmla="*/ 222347 h 469480"/>
                      <a:gd name="connsiteX3" fmla="*/ 892082 w 1733935"/>
                      <a:gd name="connsiteY3" fmla="*/ 469480 h 469480"/>
                      <a:gd name="connsiteX4" fmla="*/ 0 w 1733935"/>
                      <a:gd name="connsiteY4" fmla="*/ 318885 h 469480"/>
                      <a:gd name="connsiteX0" fmla="*/ 0 w 1746270"/>
                      <a:gd name="connsiteY0" fmla="*/ 235616 h 469480"/>
                      <a:gd name="connsiteX1" fmla="*/ 907866 w 1746270"/>
                      <a:gd name="connsiteY1" fmla="*/ 0 h 469480"/>
                      <a:gd name="connsiteX2" fmla="*/ 1746270 w 1746270"/>
                      <a:gd name="connsiteY2" fmla="*/ 222347 h 469480"/>
                      <a:gd name="connsiteX3" fmla="*/ 904417 w 1746270"/>
                      <a:gd name="connsiteY3" fmla="*/ 469480 h 469480"/>
                      <a:gd name="connsiteX4" fmla="*/ 0 w 1746270"/>
                      <a:gd name="connsiteY4" fmla="*/ 235616 h 469480"/>
                      <a:gd name="connsiteX0" fmla="*/ 0 w 1746270"/>
                      <a:gd name="connsiteY0" fmla="*/ 235616 h 469480"/>
                      <a:gd name="connsiteX1" fmla="*/ 907866 w 1746270"/>
                      <a:gd name="connsiteY1" fmla="*/ 0 h 469480"/>
                      <a:gd name="connsiteX2" fmla="*/ 1746270 w 1746270"/>
                      <a:gd name="connsiteY2" fmla="*/ 286440 h 469480"/>
                      <a:gd name="connsiteX3" fmla="*/ 904417 w 1746270"/>
                      <a:gd name="connsiteY3" fmla="*/ 469480 h 469480"/>
                      <a:gd name="connsiteX4" fmla="*/ 0 w 1746270"/>
                      <a:gd name="connsiteY4" fmla="*/ 235616 h 469480"/>
                      <a:gd name="connsiteX0" fmla="*/ 0 w 1750276"/>
                      <a:gd name="connsiteY0" fmla="*/ 235616 h 469480"/>
                      <a:gd name="connsiteX1" fmla="*/ 907866 w 1750276"/>
                      <a:gd name="connsiteY1" fmla="*/ 0 h 469480"/>
                      <a:gd name="connsiteX2" fmla="*/ 1750276 w 1750276"/>
                      <a:gd name="connsiteY2" fmla="*/ 224350 h 469480"/>
                      <a:gd name="connsiteX3" fmla="*/ 904417 w 1750276"/>
                      <a:gd name="connsiteY3" fmla="*/ 469480 h 469480"/>
                      <a:gd name="connsiteX4" fmla="*/ 0 w 1750276"/>
                      <a:gd name="connsiteY4" fmla="*/ 235616 h 46948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50276" h="469480">
                        <a:moveTo>
                          <a:pt x="0" y="235616"/>
                        </a:moveTo>
                        <a:lnTo>
                          <a:pt x="907866" y="0"/>
                        </a:lnTo>
                        <a:lnTo>
                          <a:pt x="1750276" y="224350"/>
                        </a:lnTo>
                        <a:lnTo>
                          <a:pt x="904417" y="469480"/>
                        </a:lnTo>
                        <a:lnTo>
                          <a:pt x="0" y="235616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chemeClr val="accent3">
                          <a:lumMod val="50000"/>
                        </a:schemeClr>
                      </a:gs>
                      <a:gs pos="50000">
                        <a:schemeClr val="accent3">
                          <a:lumMod val="75000"/>
                        </a:schemeClr>
                      </a:gs>
                      <a:gs pos="100000">
                        <a:schemeClr val="accent3"/>
                      </a:gs>
                    </a:gsLst>
                    <a:lin ang="0" scaled="1"/>
                    <a:tileRect/>
                  </a:gra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algn="ctr" defTabSz="914126">
                      <a:defRPr/>
                    </a:pPr>
                    <a:endParaRPr lang="en-US" sz="600" kern="0">
                      <a:solidFill>
                        <a:prstClr val="white"/>
                      </a:solidFill>
                      <a:latin typeface="Oswald Regular" panose="02000503000000000000" pitchFamily="2" charset="0"/>
                    </a:endParaRPr>
                  </a:p>
                </p:txBody>
              </p:sp>
              <p:sp>
                <p:nvSpPr>
                  <p:cNvPr id="32" name="Freeform 132">
                    <a:extLst>
                      <a:ext uri="{FF2B5EF4-FFF2-40B4-BE49-F238E27FC236}">
                        <a16:creationId xmlns:a16="http://schemas.microsoft.com/office/drawing/2014/main" id="{327428AD-AD40-70C6-F149-71E8FE697E85}"/>
                      </a:ext>
                    </a:extLst>
                  </p:cNvPr>
                  <p:cNvSpPr/>
                  <p:nvPr/>
                </p:nvSpPr>
                <p:spPr>
                  <a:xfrm>
                    <a:off x="6000481" y="3555786"/>
                    <a:ext cx="1654488" cy="1125414"/>
                  </a:xfrm>
                  <a:custGeom>
                    <a:avLst/>
                    <a:gdLst>
                      <a:gd name="connsiteX0" fmla="*/ 196941 w 1524437"/>
                      <a:gd name="connsiteY0" fmla="*/ 282093 h 913090"/>
                      <a:gd name="connsiteX1" fmla="*/ 1040599 w 1524437"/>
                      <a:gd name="connsiteY1" fmla="*/ 38427 h 913090"/>
                      <a:gd name="connsiteX2" fmla="*/ 1383827 w 1524437"/>
                      <a:gd name="connsiteY2" fmla="*/ 512658 h 913090"/>
                      <a:gd name="connsiteX3" fmla="*/ 196941 w 1524437"/>
                      <a:gd name="connsiteY3" fmla="*/ 874226 h 913090"/>
                      <a:gd name="connsiteX4" fmla="*/ 196941 w 1524437"/>
                      <a:gd name="connsiteY4" fmla="*/ 282093 h 913090"/>
                      <a:gd name="connsiteX0" fmla="*/ 196941 w 1524437"/>
                      <a:gd name="connsiteY0" fmla="*/ 243666 h 874663"/>
                      <a:gd name="connsiteX1" fmla="*/ 1040599 w 1524437"/>
                      <a:gd name="connsiteY1" fmla="*/ 0 h 874663"/>
                      <a:gd name="connsiteX2" fmla="*/ 1383827 w 1524437"/>
                      <a:gd name="connsiteY2" fmla="*/ 474231 h 874663"/>
                      <a:gd name="connsiteX3" fmla="*/ 196941 w 1524437"/>
                      <a:gd name="connsiteY3" fmla="*/ 835799 h 874663"/>
                      <a:gd name="connsiteX4" fmla="*/ 196941 w 1524437"/>
                      <a:gd name="connsiteY4" fmla="*/ 243666 h 874663"/>
                      <a:gd name="connsiteX0" fmla="*/ 0 w 1327496"/>
                      <a:gd name="connsiteY0" fmla="*/ 243666 h 874663"/>
                      <a:gd name="connsiteX1" fmla="*/ 843658 w 1327496"/>
                      <a:gd name="connsiteY1" fmla="*/ 0 h 874663"/>
                      <a:gd name="connsiteX2" fmla="*/ 1186886 w 1327496"/>
                      <a:gd name="connsiteY2" fmla="*/ 474231 h 874663"/>
                      <a:gd name="connsiteX3" fmla="*/ 0 w 1327496"/>
                      <a:gd name="connsiteY3" fmla="*/ 835799 h 874663"/>
                      <a:gd name="connsiteX4" fmla="*/ 0 w 1327496"/>
                      <a:gd name="connsiteY4" fmla="*/ 243666 h 874663"/>
                      <a:gd name="connsiteX0" fmla="*/ 0 w 1327496"/>
                      <a:gd name="connsiteY0" fmla="*/ 243666 h 835799"/>
                      <a:gd name="connsiteX1" fmla="*/ 843658 w 1327496"/>
                      <a:gd name="connsiteY1" fmla="*/ 0 h 835799"/>
                      <a:gd name="connsiteX2" fmla="*/ 1186886 w 1327496"/>
                      <a:gd name="connsiteY2" fmla="*/ 474231 h 835799"/>
                      <a:gd name="connsiteX3" fmla="*/ 0 w 1327496"/>
                      <a:gd name="connsiteY3" fmla="*/ 835799 h 835799"/>
                      <a:gd name="connsiteX4" fmla="*/ 0 w 1327496"/>
                      <a:gd name="connsiteY4" fmla="*/ 243666 h 835799"/>
                      <a:gd name="connsiteX0" fmla="*/ 0 w 1186886"/>
                      <a:gd name="connsiteY0" fmla="*/ 243666 h 835799"/>
                      <a:gd name="connsiteX1" fmla="*/ 843658 w 1186886"/>
                      <a:gd name="connsiteY1" fmla="*/ 0 h 835799"/>
                      <a:gd name="connsiteX2" fmla="*/ 1186886 w 1186886"/>
                      <a:gd name="connsiteY2" fmla="*/ 474231 h 835799"/>
                      <a:gd name="connsiteX3" fmla="*/ 0 w 1186886"/>
                      <a:gd name="connsiteY3" fmla="*/ 835799 h 835799"/>
                      <a:gd name="connsiteX4" fmla="*/ 0 w 1186886"/>
                      <a:gd name="connsiteY4" fmla="*/ 243666 h 835799"/>
                      <a:gd name="connsiteX0" fmla="*/ 0 w 1191649"/>
                      <a:gd name="connsiteY0" fmla="*/ 248429 h 835799"/>
                      <a:gd name="connsiteX1" fmla="*/ 848421 w 1191649"/>
                      <a:gd name="connsiteY1" fmla="*/ 0 h 835799"/>
                      <a:gd name="connsiteX2" fmla="*/ 1191649 w 1191649"/>
                      <a:gd name="connsiteY2" fmla="*/ 474231 h 835799"/>
                      <a:gd name="connsiteX3" fmla="*/ 4763 w 1191649"/>
                      <a:gd name="connsiteY3" fmla="*/ 835799 h 835799"/>
                      <a:gd name="connsiteX4" fmla="*/ 0 w 1191649"/>
                      <a:gd name="connsiteY4" fmla="*/ 248429 h 835799"/>
                      <a:gd name="connsiteX0" fmla="*/ 1588 w 1188474"/>
                      <a:gd name="connsiteY0" fmla="*/ 246048 h 835799"/>
                      <a:gd name="connsiteX1" fmla="*/ 845246 w 1188474"/>
                      <a:gd name="connsiteY1" fmla="*/ 0 h 835799"/>
                      <a:gd name="connsiteX2" fmla="*/ 1188474 w 1188474"/>
                      <a:gd name="connsiteY2" fmla="*/ 474231 h 835799"/>
                      <a:gd name="connsiteX3" fmla="*/ 1588 w 1188474"/>
                      <a:gd name="connsiteY3" fmla="*/ 835799 h 835799"/>
                      <a:gd name="connsiteX4" fmla="*/ 1588 w 1188474"/>
                      <a:gd name="connsiteY4" fmla="*/ 246048 h 835799"/>
                      <a:gd name="connsiteX0" fmla="*/ 0 w 1194030"/>
                      <a:gd name="connsiteY0" fmla="*/ 246048 h 835799"/>
                      <a:gd name="connsiteX1" fmla="*/ 850802 w 1194030"/>
                      <a:gd name="connsiteY1" fmla="*/ 0 h 835799"/>
                      <a:gd name="connsiteX2" fmla="*/ 1194030 w 1194030"/>
                      <a:gd name="connsiteY2" fmla="*/ 474231 h 835799"/>
                      <a:gd name="connsiteX3" fmla="*/ 7144 w 1194030"/>
                      <a:gd name="connsiteY3" fmla="*/ 835799 h 835799"/>
                      <a:gd name="connsiteX4" fmla="*/ 0 w 1194030"/>
                      <a:gd name="connsiteY4" fmla="*/ 246048 h 835799"/>
                      <a:gd name="connsiteX0" fmla="*/ 0 w 1194030"/>
                      <a:gd name="connsiteY0" fmla="*/ 246048 h 838180"/>
                      <a:gd name="connsiteX1" fmla="*/ 850802 w 1194030"/>
                      <a:gd name="connsiteY1" fmla="*/ 0 h 838180"/>
                      <a:gd name="connsiteX2" fmla="*/ 1194030 w 1194030"/>
                      <a:gd name="connsiteY2" fmla="*/ 474231 h 838180"/>
                      <a:gd name="connsiteX3" fmla="*/ 1588 w 1194030"/>
                      <a:gd name="connsiteY3" fmla="*/ 838180 h 838180"/>
                      <a:gd name="connsiteX4" fmla="*/ 0 w 1194030"/>
                      <a:gd name="connsiteY4" fmla="*/ 246048 h 838180"/>
                      <a:gd name="connsiteX0" fmla="*/ 29130 w 1223160"/>
                      <a:gd name="connsiteY0" fmla="*/ 246048 h 838180"/>
                      <a:gd name="connsiteX1" fmla="*/ 879932 w 1223160"/>
                      <a:gd name="connsiteY1" fmla="*/ 0 h 838180"/>
                      <a:gd name="connsiteX2" fmla="*/ 1223160 w 1223160"/>
                      <a:gd name="connsiteY2" fmla="*/ 474231 h 838180"/>
                      <a:gd name="connsiteX3" fmla="*/ 30718 w 1223160"/>
                      <a:gd name="connsiteY3" fmla="*/ 838180 h 838180"/>
                      <a:gd name="connsiteX4" fmla="*/ 29130 w 1223160"/>
                      <a:gd name="connsiteY4" fmla="*/ 246048 h 838180"/>
                      <a:gd name="connsiteX0" fmla="*/ 38190 w 1232220"/>
                      <a:gd name="connsiteY0" fmla="*/ 246048 h 838180"/>
                      <a:gd name="connsiteX1" fmla="*/ 888992 w 1232220"/>
                      <a:gd name="connsiteY1" fmla="*/ 0 h 838180"/>
                      <a:gd name="connsiteX2" fmla="*/ 1232220 w 1232220"/>
                      <a:gd name="connsiteY2" fmla="*/ 474231 h 838180"/>
                      <a:gd name="connsiteX3" fmla="*/ 39778 w 1232220"/>
                      <a:gd name="connsiteY3" fmla="*/ 838180 h 838180"/>
                      <a:gd name="connsiteX4" fmla="*/ 38190 w 1232220"/>
                      <a:gd name="connsiteY4" fmla="*/ 246048 h 83818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232220" h="838180">
                        <a:moveTo>
                          <a:pt x="38190" y="246048"/>
                        </a:moveTo>
                        <a:lnTo>
                          <a:pt x="888992" y="0"/>
                        </a:lnTo>
                        <a:lnTo>
                          <a:pt x="1232220" y="474231"/>
                        </a:lnTo>
                        <a:lnTo>
                          <a:pt x="39778" y="838180"/>
                        </a:lnTo>
                        <a:cubicBezTo>
                          <a:pt x="0" y="689714"/>
                          <a:pt x="9060" y="411950"/>
                          <a:pt x="38190" y="246048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chemeClr val="accent3">
                          <a:lumMod val="50000"/>
                        </a:schemeClr>
                      </a:gs>
                      <a:gs pos="50000">
                        <a:schemeClr val="accent3">
                          <a:lumMod val="75000"/>
                        </a:schemeClr>
                      </a:gs>
                      <a:gs pos="100000">
                        <a:schemeClr val="accent3"/>
                      </a:gs>
                    </a:gsLst>
                    <a:lin ang="0" scaled="1"/>
                    <a:tileRect/>
                  </a:gra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algn="ctr" defTabSz="914126">
                      <a:defRPr/>
                    </a:pPr>
                    <a:endParaRPr lang="en-US" sz="600" kern="0">
                      <a:solidFill>
                        <a:prstClr val="white"/>
                      </a:solidFill>
                      <a:latin typeface="Oswald Regular" panose="02000503000000000000" pitchFamily="2" charset="0"/>
                    </a:endParaRPr>
                  </a:p>
                </p:txBody>
              </p:sp>
              <p:sp>
                <p:nvSpPr>
                  <p:cNvPr id="33" name="Freeform 133">
                    <a:extLst>
                      <a:ext uri="{FF2B5EF4-FFF2-40B4-BE49-F238E27FC236}">
                        <a16:creationId xmlns:a16="http://schemas.microsoft.com/office/drawing/2014/main" id="{5C97B920-A82D-3272-8ADC-2FAC3A08CA6D}"/>
                      </a:ext>
                    </a:extLst>
                  </p:cNvPr>
                  <p:cNvSpPr/>
                  <p:nvPr/>
                </p:nvSpPr>
                <p:spPr>
                  <a:xfrm>
                    <a:off x="4396387" y="3570340"/>
                    <a:ext cx="1666207" cy="1112608"/>
                  </a:xfrm>
                  <a:custGeom>
                    <a:avLst/>
                    <a:gdLst>
                      <a:gd name="connsiteX0" fmla="*/ 149795 w 1590430"/>
                      <a:gd name="connsiteY0" fmla="*/ 479344 h 885093"/>
                      <a:gd name="connsiteX1" fmla="*/ 485856 w 1590430"/>
                      <a:gd name="connsiteY1" fmla="*/ 33867 h 885093"/>
                      <a:gd name="connsiteX2" fmla="*/ 1384625 w 1590430"/>
                      <a:gd name="connsiteY2" fmla="*/ 276144 h 885093"/>
                      <a:gd name="connsiteX3" fmla="*/ 1384625 w 1590430"/>
                      <a:gd name="connsiteY3" fmla="*/ 850575 h 885093"/>
                      <a:gd name="connsiteX4" fmla="*/ 149795 w 1590430"/>
                      <a:gd name="connsiteY4" fmla="*/ 479344 h 885093"/>
                      <a:gd name="connsiteX0" fmla="*/ 149795 w 1590430"/>
                      <a:gd name="connsiteY0" fmla="*/ 479344 h 850575"/>
                      <a:gd name="connsiteX1" fmla="*/ 485856 w 1590430"/>
                      <a:gd name="connsiteY1" fmla="*/ 33867 h 850575"/>
                      <a:gd name="connsiteX2" fmla="*/ 1384625 w 1590430"/>
                      <a:gd name="connsiteY2" fmla="*/ 276144 h 850575"/>
                      <a:gd name="connsiteX3" fmla="*/ 1384625 w 1590430"/>
                      <a:gd name="connsiteY3" fmla="*/ 850575 h 850575"/>
                      <a:gd name="connsiteX4" fmla="*/ 149795 w 1590430"/>
                      <a:gd name="connsiteY4" fmla="*/ 479344 h 850575"/>
                      <a:gd name="connsiteX0" fmla="*/ 149795 w 1590430"/>
                      <a:gd name="connsiteY0" fmla="*/ 445477 h 816708"/>
                      <a:gd name="connsiteX1" fmla="*/ 485856 w 1590430"/>
                      <a:gd name="connsiteY1" fmla="*/ 0 h 816708"/>
                      <a:gd name="connsiteX2" fmla="*/ 1384625 w 1590430"/>
                      <a:gd name="connsiteY2" fmla="*/ 242277 h 816708"/>
                      <a:gd name="connsiteX3" fmla="*/ 1384625 w 1590430"/>
                      <a:gd name="connsiteY3" fmla="*/ 816708 h 816708"/>
                      <a:gd name="connsiteX4" fmla="*/ 149795 w 1590430"/>
                      <a:gd name="connsiteY4" fmla="*/ 445477 h 816708"/>
                      <a:gd name="connsiteX0" fmla="*/ 0 w 1440635"/>
                      <a:gd name="connsiteY0" fmla="*/ 445477 h 816708"/>
                      <a:gd name="connsiteX1" fmla="*/ 336061 w 1440635"/>
                      <a:gd name="connsiteY1" fmla="*/ 0 h 816708"/>
                      <a:gd name="connsiteX2" fmla="*/ 1234830 w 1440635"/>
                      <a:gd name="connsiteY2" fmla="*/ 242277 h 816708"/>
                      <a:gd name="connsiteX3" fmla="*/ 1234830 w 1440635"/>
                      <a:gd name="connsiteY3" fmla="*/ 816708 h 816708"/>
                      <a:gd name="connsiteX4" fmla="*/ 0 w 1440635"/>
                      <a:gd name="connsiteY4" fmla="*/ 445477 h 816708"/>
                      <a:gd name="connsiteX0" fmla="*/ 0 w 1234830"/>
                      <a:gd name="connsiteY0" fmla="*/ 445477 h 816708"/>
                      <a:gd name="connsiteX1" fmla="*/ 336061 w 1234830"/>
                      <a:gd name="connsiteY1" fmla="*/ 0 h 816708"/>
                      <a:gd name="connsiteX2" fmla="*/ 1234830 w 1234830"/>
                      <a:gd name="connsiteY2" fmla="*/ 242277 h 816708"/>
                      <a:gd name="connsiteX3" fmla="*/ 1234830 w 1234830"/>
                      <a:gd name="connsiteY3" fmla="*/ 816708 h 816708"/>
                      <a:gd name="connsiteX4" fmla="*/ 0 w 1234830"/>
                      <a:gd name="connsiteY4" fmla="*/ 445477 h 816708"/>
                      <a:gd name="connsiteX0" fmla="*/ 0 w 1234830"/>
                      <a:gd name="connsiteY0" fmla="*/ 445477 h 816708"/>
                      <a:gd name="connsiteX1" fmla="*/ 336061 w 1234830"/>
                      <a:gd name="connsiteY1" fmla="*/ 0 h 816708"/>
                      <a:gd name="connsiteX2" fmla="*/ 1234830 w 1234830"/>
                      <a:gd name="connsiteY2" fmla="*/ 242277 h 816708"/>
                      <a:gd name="connsiteX3" fmla="*/ 1234830 w 1234830"/>
                      <a:gd name="connsiteY3" fmla="*/ 816708 h 816708"/>
                      <a:gd name="connsiteX4" fmla="*/ 0 w 1234830"/>
                      <a:gd name="connsiteY4" fmla="*/ 445477 h 816708"/>
                      <a:gd name="connsiteX0" fmla="*/ 0 w 1234830"/>
                      <a:gd name="connsiteY0" fmla="*/ 445477 h 816708"/>
                      <a:gd name="connsiteX1" fmla="*/ 336061 w 1234830"/>
                      <a:gd name="connsiteY1" fmla="*/ 0 h 816708"/>
                      <a:gd name="connsiteX2" fmla="*/ 1230910 w 1234830"/>
                      <a:gd name="connsiteY2" fmla="*/ 235850 h 816708"/>
                      <a:gd name="connsiteX3" fmla="*/ 1234830 w 1234830"/>
                      <a:gd name="connsiteY3" fmla="*/ 816708 h 816708"/>
                      <a:gd name="connsiteX4" fmla="*/ 0 w 1234830"/>
                      <a:gd name="connsiteY4" fmla="*/ 445477 h 816708"/>
                      <a:gd name="connsiteX0" fmla="*/ 0 w 1239172"/>
                      <a:gd name="connsiteY0" fmla="*/ 445477 h 828643"/>
                      <a:gd name="connsiteX1" fmla="*/ 336061 w 1239172"/>
                      <a:gd name="connsiteY1" fmla="*/ 0 h 828643"/>
                      <a:gd name="connsiteX2" fmla="*/ 1230910 w 1239172"/>
                      <a:gd name="connsiteY2" fmla="*/ 235850 h 828643"/>
                      <a:gd name="connsiteX3" fmla="*/ 1239172 w 1239172"/>
                      <a:gd name="connsiteY3" fmla="*/ 828643 h 828643"/>
                      <a:gd name="connsiteX4" fmla="*/ 0 w 1239172"/>
                      <a:gd name="connsiteY4" fmla="*/ 445477 h 828643"/>
                      <a:gd name="connsiteX0" fmla="*/ 0 w 1240949"/>
                      <a:gd name="connsiteY0" fmla="*/ 445477 h 828643"/>
                      <a:gd name="connsiteX1" fmla="*/ 336061 w 1240949"/>
                      <a:gd name="connsiteY1" fmla="*/ 0 h 828643"/>
                      <a:gd name="connsiteX2" fmla="*/ 1239642 w 1240949"/>
                      <a:gd name="connsiteY2" fmla="*/ 233469 h 828643"/>
                      <a:gd name="connsiteX3" fmla="*/ 1239172 w 1240949"/>
                      <a:gd name="connsiteY3" fmla="*/ 828643 h 828643"/>
                      <a:gd name="connsiteX4" fmla="*/ 0 w 1240949"/>
                      <a:gd name="connsiteY4" fmla="*/ 445477 h 82864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240949" h="828643">
                        <a:moveTo>
                          <a:pt x="0" y="445477"/>
                        </a:moveTo>
                        <a:lnTo>
                          <a:pt x="336061" y="0"/>
                        </a:lnTo>
                        <a:lnTo>
                          <a:pt x="1239642" y="233469"/>
                        </a:lnTo>
                        <a:cubicBezTo>
                          <a:pt x="1240949" y="427088"/>
                          <a:pt x="1237865" y="635024"/>
                          <a:pt x="1239172" y="828643"/>
                        </a:cubicBezTo>
                        <a:lnTo>
                          <a:pt x="0" y="445477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chemeClr val="accent3">
                          <a:lumMod val="50000"/>
                        </a:schemeClr>
                      </a:gs>
                      <a:gs pos="50000">
                        <a:schemeClr val="accent3">
                          <a:lumMod val="75000"/>
                        </a:schemeClr>
                      </a:gs>
                      <a:gs pos="100000">
                        <a:schemeClr val="accent3"/>
                      </a:gs>
                    </a:gsLst>
                    <a:lin ang="0" scaled="1"/>
                    <a:tileRect/>
                  </a:gra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algn="ctr" defTabSz="914126">
                      <a:defRPr/>
                    </a:pPr>
                    <a:endParaRPr lang="en-US" sz="600" kern="0">
                      <a:solidFill>
                        <a:prstClr val="white"/>
                      </a:solidFill>
                      <a:latin typeface="Oswald Regular" panose="02000503000000000000" pitchFamily="2" charset="0"/>
                    </a:endParaRPr>
                  </a:p>
                </p:txBody>
              </p:sp>
            </p:grpSp>
            <p:grpSp>
              <p:nvGrpSpPr>
                <p:cNvPr id="28" name="Group 17">
                  <a:extLst>
                    <a:ext uri="{FF2B5EF4-FFF2-40B4-BE49-F238E27FC236}">
                      <a16:creationId xmlns:a16="http://schemas.microsoft.com/office/drawing/2014/main" id="{836C8D87-D90D-63C1-04D4-946F4889A583}"/>
                    </a:ext>
                  </a:extLst>
                </p:cNvPr>
                <p:cNvGrpSpPr/>
                <p:nvPr/>
              </p:nvGrpSpPr>
              <p:grpSpPr>
                <a:xfrm>
                  <a:off x="5097112" y="1371600"/>
                  <a:ext cx="1724232" cy="1441308"/>
                  <a:chOff x="4903562" y="1682821"/>
                  <a:chExt cx="2255812" cy="1885665"/>
                </a:xfrm>
              </p:grpSpPr>
              <p:sp>
                <p:nvSpPr>
                  <p:cNvPr id="29" name="Freeform 129">
                    <a:extLst>
                      <a:ext uri="{FF2B5EF4-FFF2-40B4-BE49-F238E27FC236}">
                        <a16:creationId xmlns:a16="http://schemas.microsoft.com/office/drawing/2014/main" id="{17DD156C-0AE3-8605-077F-DC832646ABFA}"/>
                      </a:ext>
                    </a:extLst>
                  </p:cNvPr>
                  <p:cNvSpPr/>
                  <p:nvPr/>
                </p:nvSpPr>
                <p:spPr>
                  <a:xfrm>
                    <a:off x="4903562" y="1685846"/>
                    <a:ext cx="1135303" cy="1882308"/>
                  </a:xfrm>
                  <a:custGeom>
                    <a:avLst/>
                    <a:gdLst>
                      <a:gd name="connsiteX0" fmla="*/ 840954 w 986469"/>
                      <a:gd name="connsiteY0" fmla="*/ 39477 h 1635545"/>
                      <a:gd name="connsiteX1" fmla="*/ 846463 w 986469"/>
                      <a:gd name="connsiteY1" fmla="*/ 1441373 h 1635545"/>
                      <a:gd name="connsiteX2" fmla="*/ 918 w 986469"/>
                      <a:gd name="connsiteY2" fmla="*/ 1204511 h 1635545"/>
                      <a:gd name="connsiteX3" fmla="*/ 840954 w 986469"/>
                      <a:gd name="connsiteY3" fmla="*/ 39477 h 1635545"/>
                      <a:gd name="connsiteX0" fmla="*/ 840954 w 846463"/>
                      <a:gd name="connsiteY0" fmla="*/ 39477 h 1635545"/>
                      <a:gd name="connsiteX1" fmla="*/ 846463 w 846463"/>
                      <a:gd name="connsiteY1" fmla="*/ 1441373 h 1635545"/>
                      <a:gd name="connsiteX2" fmla="*/ 918 w 846463"/>
                      <a:gd name="connsiteY2" fmla="*/ 1204511 h 1635545"/>
                      <a:gd name="connsiteX3" fmla="*/ 840954 w 846463"/>
                      <a:gd name="connsiteY3" fmla="*/ 39477 h 1635545"/>
                      <a:gd name="connsiteX0" fmla="*/ 840954 w 846463"/>
                      <a:gd name="connsiteY0" fmla="*/ 39477 h 1441373"/>
                      <a:gd name="connsiteX1" fmla="*/ 846463 w 846463"/>
                      <a:gd name="connsiteY1" fmla="*/ 1441373 h 1441373"/>
                      <a:gd name="connsiteX2" fmla="*/ 918 w 846463"/>
                      <a:gd name="connsiteY2" fmla="*/ 1204511 h 1441373"/>
                      <a:gd name="connsiteX3" fmla="*/ 840954 w 846463"/>
                      <a:gd name="connsiteY3" fmla="*/ 39477 h 1441373"/>
                      <a:gd name="connsiteX0" fmla="*/ 840036 w 845545"/>
                      <a:gd name="connsiteY0" fmla="*/ 0 h 1401896"/>
                      <a:gd name="connsiteX1" fmla="*/ 845545 w 845545"/>
                      <a:gd name="connsiteY1" fmla="*/ 1401896 h 1401896"/>
                      <a:gd name="connsiteX2" fmla="*/ 0 w 845545"/>
                      <a:gd name="connsiteY2" fmla="*/ 1165034 h 1401896"/>
                      <a:gd name="connsiteX3" fmla="*/ 840036 w 845545"/>
                      <a:gd name="connsiteY3" fmla="*/ 0 h 140189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845545" h="1401896">
                        <a:moveTo>
                          <a:pt x="840036" y="0"/>
                        </a:moveTo>
                        <a:cubicBezTo>
                          <a:pt x="841872" y="467299"/>
                          <a:pt x="843709" y="934597"/>
                          <a:pt x="845545" y="1401896"/>
                        </a:cubicBezTo>
                        <a:lnTo>
                          <a:pt x="0" y="1165034"/>
                        </a:lnTo>
                        <a:lnTo>
                          <a:pt x="840036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chemeClr val="accent4">
                          <a:lumMod val="50000"/>
                        </a:schemeClr>
                      </a:gs>
                      <a:gs pos="50000">
                        <a:schemeClr val="accent4">
                          <a:lumMod val="75000"/>
                        </a:schemeClr>
                      </a:gs>
                      <a:gs pos="100000">
                        <a:schemeClr val="accent4"/>
                      </a:gs>
                    </a:gsLst>
                    <a:lin ang="0" scaled="1"/>
                    <a:tileRect/>
                  </a:gra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algn="ctr" defTabSz="914126">
                      <a:defRPr/>
                    </a:pPr>
                    <a:endParaRPr lang="en-US" sz="600" kern="0">
                      <a:solidFill>
                        <a:prstClr val="white"/>
                      </a:solidFill>
                      <a:latin typeface="Oswald Regular" panose="02000503000000000000" pitchFamily="2" charset="0"/>
                    </a:endParaRPr>
                  </a:p>
                </p:txBody>
              </p:sp>
              <p:sp>
                <p:nvSpPr>
                  <p:cNvPr id="30" name="Freeform 130">
                    <a:extLst>
                      <a:ext uri="{FF2B5EF4-FFF2-40B4-BE49-F238E27FC236}">
                        <a16:creationId xmlns:a16="http://schemas.microsoft.com/office/drawing/2014/main" id="{4C6F8B26-6A55-7272-B625-AC82A316B198}"/>
                      </a:ext>
                    </a:extLst>
                  </p:cNvPr>
                  <p:cNvSpPr/>
                  <p:nvPr/>
                </p:nvSpPr>
                <p:spPr>
                  <a:xfrm>
                    <a:off x="6024055" y="1682821"/>
                    <a:ext cx="1135319" cy="1885665"/>
                  </a:xfrm>
                  <a:custGeom>
                    <a:avLst/>
                    <a:gdLst>
                      <a:gd name="connsiteX0" fmla="*/ 139088 w 982796"/>
                      <a:gd name="connsiteY0" fmla="*/ 39018 h 1632332"/>
                      <a:gd name="connsiteX1" fmla="*/ 147351 w 982796"/>
                      <a:gd name="connsiteY1" fmla="*/ 1438160 h 1632332"/>
                      <a:gd name="connsiteX2" fmla="*/ 981878 w 982796"/>
                      <a:gd name="connsiteY2" fmla="*/ 1204052 h 1632332"/>
                      <a:gd name="connsiteX3" fmla="*/ 139088 w 982796"/>
                      <a:gd name="connsiteY3" fmla="*/ 39018 h 1632332"/>
                      <a:gd name="connsiteX0" fmla="*/ 139088 w 982796"/>
                      <a:gd name="connsiteY0" fmla="*/ 0 h 1593314"/>
                      <a:gd name="connsiteX1" fmla="*/ 147351 w 982796"/>
                      <a:gd name="connsiteY1" fmla="*/ 1399142 h 1593314"/>
                      <a:gd name="connsiteX2" fmla="*/ 981878 w 982796"/>
                      <a:gd name="connsiteY2" fmla="*/ 1165034 h 1593314"/>
                      <a:gd name="connsiteX3" fmla="*/ 139088 w 982796"/>
                      <a:gd name="connsiteY3" fmla="*/ 0 h 1593314"/>
                      <a:gd name="connsiteX0" fmla="*/ 0 w 843708"/>
                      <a:gd name="connsiteY0" fmla="*/ 0 h 1593314"/>
                      <a:gd name="connsiteX1" fmla="*/ 8263 w 843708"/>
                      <a:gd name="connsiteY1" fmla="*/ 1399142 h 1593314"/>
                      <a:gd name="connsiteX2" fmla="*/ 842790 w 843708"/>
                      <a:gd name="connsiteY2" fmla="*/ 1165034 h 1593314"/>
                      <a:gd name="connsiteX3" fmla="*/ 0 w 843708"/>
                      <a:gd name="connsiteY3" fmla="*/ 0 h 1593314"/>
                      <a:gd name="connsiteX0" fmla="*/ 0 w 842790"/>
                      <a:gd name="connsiteY0" fmla="*/ 0 h 1399142"/>
                      <a:gd name="connsiteX1" fmla="*/ 8263 w 842790"/>
                      <a:gd name="connsiteY1" fmla="*/ 1399142 h 1399142"/>
                      <a:gd name="connsiteX2" fmla="*/ 842790 w 842790"/>
                      <a:gd name="connsiteY2" fmla="*/ 1165034 h 1399142"/>
                      <a:gd name="connsiteX3" fmla="*/ 0 w 842790"/>
                      <a:gd name="connsiteY3" fmla="*/ 0 h 1399142"/>
                      <a:gd name="connsiteX0" fmla="*/ 0 w 842790"/>
                      <a:gd name="connsiteY0" fmla="*/ 0 h 1405146"/>
                      <a:gd name="connsiteX1" fmla="*/ 5261 w 842790"/>
                      <a:gd name="connsiteY1" fmla="*/ 1405146 h 1405146"/>
                      <a:gd name="connsiteX2" fmla="*/ 842790 w 842790"/>
                      <a:gd name="connsiteY2" fmla="*/ 1165034 h 1405146"/>
                      <a:gd name="connsiteX3" fmla="*/ 0 w 842790"/>
                      <a:gd name="connsiteY3" fmla="*/ 0 h 1405146"/>
                      <a:gd name="connsiteX0" fmla="*/ 0 w 842790"/>
                      <a:gd name="connsiteY0" fmla="*/ 0 h 1402144"/>
                      <a:gd name="connsiteX1" fmla="*/ 5261 w 842790"/>
                      <a:gd name="connsiteY1" fmla="*/ 1402144 h 1402144"/>
                      <a:gd name="connsiteX2" fmla="*/ 842790 w 842790"/>
                      <a:gd name="connsiteY2" fmla="*/ 1165034 h 1402144"/>
                      <a:gd name="connsiteX3" fmla="*/ 0 w 842790"/>
                      <a:gd name="connsiteY3" fmla="*/ 0 h 1402144"/>
                      <a:gd name="connsiteX0" fmla="*/ 0 w 845557"/>
                      <a:gd name="connsiteY0" fmla="*/ 0 h 1404396"/>
                      <a:gd name="connsiteX1" fmla="*/ 8028 w 845557"/>
                      <a:gd name="connsiteY1" fmla="*/ 1404396 h 1404396"/>
                      <a:gd name="connsiteX2" fmla="*/ 845557 w 845557"/>
                      <a:gd name="connsiteY2" fmla="*/ 1167286 h 1404396"/>
                      <a:gd name="connsiteX3" fmla="*/ 0 w 845557"/>
                      <a:gd name="connsiteY3" fmla="*/ 0 h 140439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845557" h="1404396">
                        <a:moveTo>
                          <a:pt x="0" y="0"/>
                        </a:moveTo>
                        <a:cubicBezTo>
                          <a:pt x="2754" y="466381"/>
                          <a:pt x="5274" y="938015"/>
                          <a:pt x="8028" y="1404396"/>
                        </a:cubicBezTo>
                        <a:lnTo>
                          <a:pt x="845557" y="1167286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chemeClr val="accent4">
                          <a:lumMod val="50000"/>
                        </a:schemeClr>
                      </a:gs>
                      <a:gs pos="50000">
                        <a:schemeClr val="accent4">
                          <a:lumMod val="75000"/>
                        </a:schemeClr>
                      </a:gs>
                      <a:gs pos="100000">
                        <a:schemeClr val="accent4"/>
                      </a:gs>
                    </a:gsLst>
                    <a:lin ang="0" scaled="1"/>
                    <a:tileRect/>
                  </a:gra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algn="ctr" defTabSz="914126">
                      <a:defRPr/>
                    </a:pPr>
                    <a:endParaRPr lang="en-US" sz="600" kern="0">
                      <a:solidFill>
                        <a:prstClr val="white"/>
                      </a:solidFill>
                      <a:latin typeface="Oswald Regular" panose="02000503000000000000" pitchFamily="2" charset="0"/>
                    </a:endParaRPr>
                  </a:p>
                </p:txBody>
              </p:sp>
            </p:grpSp>
          </p:grpSp>
        </p:grp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0D4E44D8-496F-668B-B994-E6A33D5DB994}"/>
                </a:ext>
              </a:extLst>
            </p:cNvPr>
            <p:cNvSpPr txBox="1"/>
            <p:nvPr/>
          </p:nvSpPr>
          <p:spPr>
            <a:xfrm rot="20717408">
              <a:off x="5528700" y="5609520"/>
              <a:ext cx="1312128" cy="96030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 defTabSz="914126">
                <a:defRPr/>
              </a:pPr>
              <a:r>
                <a:rPr lang="en-US" sz="600" kern="0" dirty="0">
                  <a:solidFill>
                    <a:prstClr val="white"/>
                  </a:solidFill>
                  <a:latin typeface="Oswald Regular" panose="02000503000000000000" pitchFamily="2" charset="0"/>
                  <a:cs typeface="Arial" pitchFamily="34" charset="0"/>
                </a:rPr>
                <a:t>CTA</a:t>
              </a:r>
            </a:p>
            <a:p>
              <a:pPr algn="ctr" defTabSz="914126">
                <a:defRPr/>
              </a:pPr>
              <a:r>
                <a:rPr lang="en-US" sz="600" kern="0" dirty="0">
                  <a:solidFill>
                    <a:prstClr val="white"/>
                  </a:solidFill>
                  <a:latin typeface="Oswald Regular" panose="02000503000000000000" pitchFamily="2" charset="0"/>
                  <a:cs typeface="Arial" pitchFamily="34" charset="0"/>
                </a:rPr>
                <a:t>/ Block</a:t>
              </a: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89CD9C6B-D632-A123-AFFB-91E4733B150A}"/>
                </a:ext>
              </a:extLst>
            </p:cNvPr>
            <p:cNvSpPr txBox="1"/>
            <p:nvPr/>
          </p:nvSpPr>
          <p:spPr>
            <a:xfrm rot="882592" flipH="1">
              <a:off x="4896497" y="5667571"/>
              <a:ext cx="1284931" cy="96030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 defTabSz="914126">
                <a:defRPr/>
              </a:pPr>
              <a:r>
                <a:rPr lang="en-US" sz="600" kern="0" dirty="0">
                  <a:solidFill>
                    <a:prstClr val="white"/>
                  </a:solidFill>
                  <a:latin typeface="Oswald Regular" panose="02000503000000000000" pitchFamily="2" charset="0"/>
                  <a:cs typeface="Arial" pitchFamily="34" charset="0"/>
                </a:rPr>
                <a:t>Clonal </a:t>
              </a:r>
            </a:p>
            <a:p>
              <a:pPr algn="ctr" defTabSz="914126">
                <a:defRPr/>
              </a:pPr>
              <a:r>
                <a:rPr lang="en-US" sz="600" kern="0" dirty="0">
                  <a:solidFill>
                    <a:prstClr val="white"/>
                  </a:solidFill>
                  <a:latin typeface="Oswald Regular" panose="02000503000000000000" pitchFamily="2" charset="0"/>
                  <a:cs typeface="Arial" pitchFamily="34" charset="0"/>
                </a:rPr>
                <a:t>testing</a:t>
              </a: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A7F9F96C-0DD8-A020-F78F-434822626662}"/>
                </a:ext>
              </a:extLst>
            </p:cNvPr>
            <p:cNvSpPr txBox="1"/>
            <p:nvPr/>
          </p:nvSpPr>
          <p:spPr>
            <a:xfrm rot="20717408">
              <a:off x="6040304" y="6930870"/>
              <a:ext cx="1029251" cy="64020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 defTabSz="914126">
                <a:defRPr/>
              </a:pPr>
              <a:r>
                <a:rPr lang="en-US" sz="600" kern="0" dirty="0">
                  <a:solidFill>
                    <a:prstClr val="white"/>
                  </a:solidFill>
                  <a:latin typeface="Oswald Regular" panose="02000503000000000000" pitchFamily="2" charset="0"/>
                  <a:cs typeface="Arial" pitchFamily="34" charset="0"/>
                </a:rPr>
                <a:t>CSO</a:t>
              </a: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4EFD5C4A-A280-51ED-793E-F3A13A696010}"/>
                </a:ext>
              </a:extLst>
            </p:cNvPr>
            <p:cNvSpPr txBox="1"/>
            <p:nvPr/>
          </p:nvSpPr>
          <p:spPr>
            <a:xfrm rot="882592" flipH="1">
              <a:off x="4326384" y="6909712"/>
              <a:ext cx="1502531" cy="64020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 defTabSz="914126">
                <a:defRPr/>
              </a:pPr>
              <a:r>
                <a:rPr lang="en-US" sz="600" kern="0" dirty="0">
                  <a:solidFill>
                    <a:prstClr val="white"/>
                  </a:solidFill>
                  <a:latin typeface="Oswald Regular" panose="02000503000000000000" pitchFamily="2" charset="0"/>
                  <a:cs typeface="Arial" pitchFamily="34" charset="0"/>
                </a:rPr>
                <a:t>Selection</a:t>
              </a: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F9F9765F-8B8B-F708-3EA1-9355DCB17585}"/>
                </a:ext>
              </a:extLst>
            </p:cNvPr>
            <p:cNvSpPr txBox="1"/>
            <p:nvPr/>
          </p:nvSpPr>
          <p:spPr>
            <a:xfrm rot="20618782">
              <a:off x="5923671" y="9253244"/>
              <a:ext cx="3020292" cy="96030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 defTabSz="914126">
                <a:defRPr/>
              </a:pPr>
              <a:r>
                <a:rPr lang="en-US" sz="600" kern="0" cap="all" dirty="0">
                  <a:solidFill>
                    <a:prstClr val="white"/>
                  </a:solidFill>
                  <a:latin typeface="Oswald Regular" panose="02000503000000000000" pitchFamily="2" charset="0"/>
                  <a:cs typeface="Arial" pitchFamily="34" charset="0"/>
                </a:rPr>
                <a:t>Introduction of </a:t>
              </a:r>
            </a:p>
            <a:p>
              <a:pPr algn="ctr" defTabSz="914126">
                <a:defRPr/>
              </a:pPr>
              <a:r>
                <a:rPr lang="en-US" sz="600" kern="0" cap="all" dirty="0">
                  <a:solidFill>
                    <a:prstClr val="white"/>
                  </a:solidFill>
                  <a:latin typeface="Oswald Regular" panose="02000503000000000000" pitchFamily="2" charset="0"/>
                  <a:cs typeface="Arial" pitchFamily="34" charset="0"/>
                </a:rPr>
                <a:t>Suitable provenances</a:t>
              </a:r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C7888523-E742-F384-721C-D63B7A7469DE}"/>
                </a:ext>
              </a:extLst>
            </p:cNvPr>
            <p:cNvSpPr txBox="1"/>
            <p:nvPr/>
          </p:nvSpPr>
          <p:spPr>
            <a:xfrm rot="882592" flipH="1">
              <a:off x="3233624" y="9362119"/>
              <a:ext cx="1948610" cy="64020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 defTabSz="914126">
                <a:defRPr/>
              </a:pPr>
              <a:r>
                <a:rPr lang="en-US" sz="600" kern="0" dirty="0">
                  <a:solidFill>
                    <a:prstClr val="white"/>
                  </a:solidFill>
                  <a:latin typeface="Oswald Regular" panose="02000503000000000000" pitchFamily="2" charset="0"/>
                  <a:cs typeface="Arial" pitchFamily="34" charset="0"/>
                </a:rPr>
                <a:t>High Diversity</a:t>
              </a: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19755B72-892A-398E-5C2D-A3070261FA02}"/>
                </a:ext>
              </a:extLst>
            </p:cNvPr>
            <p:cNvSpPr txBox="1"/>
            <p:nvPr/>
          </p:nvSpPr>
          <p:spPr>
            <a:xfrm rot="20717408">
              <a:off x="6357323" y="8087983"/>
              <a:ext cx="1018371" cy="64020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 defTabSz="914126">
                <a:defRPr/>
              </a:pPr>
              <a:r>
                <a:rPr lang="en-US" sz="600" kern="0" dirty="0">
                  <a:solidFill>
                    <a:prstClr val="white"/>
                  </a:solidFill>
                  <a:latin typeface="Oswald Regular" panose="02000503000000000000" pitchFamily="2" charset="0"/>
                  <a:cs typeface="Arial" pitchFamily="34" charset="0"/>
                </a:rPr>
                <a:t>SSO</a:t>
              </a: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5D81B8FC-9C8B-27CF-FC7A-C10818AF18AC}"/>
                </a:ext>
              </a:extLst>
            </p:cNvPr>
            <p:cNvSpPr txBox="1"/>
            <p:nvPr/>
          </p:nvSpPr>
          <p:spPr>
            <a:xfrm rot="882592" flipH="1">
              <a:off x="3438070" y="7885618"/>
              <a:ext cx="2563329" cy="96030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 defTabSz="914126">
                <a:defRPr/>
              </a:pPr>
              <a:r>
                <a:rPr lang="en-US" sz="600" kern="0" dirty="0">
                  <a:solidFill>
                    <a:prstClr val="white"/>
                  </a:solidFill>
                  <a:latin typeface="Oswald Regular" panose="02000503000000000000" pitchFamily="2" charset="0"/>
                  <a:cs typeface="Arial" pitchFamily="34" charset="0"/>
                </a:rPr>
                <a:t>In-vivo conservation </a:t>
              </a:r>
            </a:p>
            <a:p>
              <a:pPr algn="ctr" defTabSz="914126">
                <a:defRPr/>
              </a:pPr>
              <a:r>
                <a:rPr lang="en-US" sz="600" kern="0" dirty="0">
                  <a:solidFill>
                    <a:prstClr val="white"/>
                  </a:solidFill>
                  <a:latin typeface="Oswald Regular" panose="02000503000000000000" pitchFamily="2" charset="0"/>
                  <a:cs typeface="Arial" pitchFamily="34" charset="0"/>
                </a:rPr>
                <a:t>of diversity</a:t>
              </a:r>
            </a:p>
          </p:txBody>
        </p:sp>
      </p:grpSp>
      <p:pic>
        <p:nvPicPr>
          <p:cNvPr id="43" name="Picture 42">
            <a:extLst>
              <a:ext uri="{FF2B5EF4-FFF2-40B4-BE49-F238E27FC236}">
                <a16:creationId xmlns:a16="http://schemas.microsoft.com/office/drawing/2014/main" id="{B4AB91F1-E318-44DD-C462-F12989B725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6846" y="2577073"/>
            <a:ext cx="1456526" cy="1597481"/>
          </a:xfrm>
          <a:prstGeom prst="rect">
            <a:avLst/>
          </a:prstGeom>
        </p:spPr>
      </p:pic>
      <p:sp>
        <p:nvSpPr>
          <p:cNvPr id="5" name="Rectangle 46">
            <a:extLst>
              <a:ext uri="{FF2B5EF4-FFF2-40B4-BE49-F238E27FC236}">
                <a16:creationId xmlns:a16="http://schemas.microsoft.com/office/drawing/2014/main" id="{0013A310-EA72-F281-3E3B-5FE3887569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3021" y="1647910"/>
            <a:ext cx="2767201" cy="246221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 algn="l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algn="l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algn="l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algn="l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algn="l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000" cap="all" dirty="0">
                <a:latin typeface="Yu Gothic UI Semibold" panose="020B0700000000000000" pitchFamily="34" charset="-128"/>
                <a:ea typeface="Yu Gothic UI Semibold" panose="020B0700000000000000" pitchFamily="34" charset="-128"/>
                <a:cs typeface="Segoe UI" panose="020B0502040204020203" pitchFamily="34" charset="0"/>
              </a:rPr>
              <a:t>Domestication Suitable Provenances</a:t>
            </a:r>
          </a:p>
        </p:txBody>
      </p:sp>
      <p:grpSp>
        <p:nvGrpSpPr>
          <p:cNvPr id="83" name="Group 82">
            <a:extLst>
              <a:ext uri="{FF2B5EF4-FFF2-40B4-BE49-F238E27FC236}">
                <a16:creationId xmlns:a16="http://schemas.microsoft.com/office/drawing/2014/main" id="{28E1EB0D-1983-50D8-155F-EB686FE7D5EC}"/>
              </a:ext>
            </a:extLst>
          </p:cNvPr>
          <p:cNvGrpSpPr/>
          <p:nvPr/>
        </p:nvGrpSpPr>
        <p:grpSpPr>
          <a:xfrm>
            <a:off x="2163426" y="2483060"/>
            <a:ext cx="1852023" cy="2112950"/>
            <a:chOff x="2682907" y="1653563"/>
            <a:chExt cx="2174347" cy="2480686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2B8397B5-E7B0-FBDB-9882-543F13526AB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682907" y="1653563"/>
              <a:ext cx="2174347" cy="2480686"/>
            </a:xfrm>
            <a:prstGeom prst="rect">
              <a:avLst/>
            </a:prstGeom>
          </p:spPr>
        </p:pic>
        <p:sp>
          <p:nvSpPr>
            <p:cNvPr id="46" name="Oval 45">
              <a:extLst>
                <a:ext uri="{FF2B5EF4-FFF2-40B4-BE49-F238E27FC236}">
                  <a16:creationId xmlns:a16="http://schemas.microsoft.com/office/drawing/2014/main" id="{205C9497-905F-BB45-FA8D-F663CAB834FE}"/>
                </a:ext>
              </a:extLst>
            </p:cNvPr>
            <p:cNvSpPr/>
            <p:nvPr/>
          </p:nvSpPr>
          <p:spPr>
            <a:xfrm>
              <a:off x="3274540" y="3719384"/>
              <a:ext cx="111828" cy="111828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E69421D3-2211-5FD9-7F8B-501B68FAB206}"/>
                </a:ext>
              </a:extLst>
            </p:cNvPr>
            <p:cNvSpPr/>
            <p:nvPr/>
          </p:nvSpPr>
          <p:spPr>
            <a:xfrm>
              <a:off x="3501187" y="3569203"/>
              <a:ext cx="52268" cy="5226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 w="3175"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dirty="0"/>
            </a:p>
          </p:txBody>
        </p:sp>
        <p:sp>
          <p:nvSpPr>
            <p:cNvPr id="66" name="Oval 65">
              <a:extLst>
                <a:ext uri="{FF2B5EF4-FFF2-40B4-BE49-F238E27FC236}">
                  <a16:creationId xmlns:a16="http://schemas.microsoft.com/office/drawing/2014/main" id="{8853B786-B576-6112-B62E-0ABA37D58C3F}"/>
                </a:ext>
              </a:extLst>
            </p:cNvPr>
            <p:cNvSpPr/>
            <p:nvPr/>
          </p:nvSpPr>
          <p:spPr>
            <a:xfrm>
              <a:off x="3647224" y="3340177"/>
              <a:ext cx="52268" cy="5226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 w="3175"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dirty="0"/>
            </a:p>
          </p:txBody>
        </p:sp>
        <p:sp>
          <p:nvSpPr>
            <p:cNvPr id="67" name="Oval 66">
              <a:extLst>
                <a:ext uri="{FF2B5EF4-FFF2-40B4-BE49-F238E27FC236}">
                  <a16:creationId xmlns:a16="http://schemas.microsoft.com/office/drawing/2014/main" id="{283E6935-F8EA-E90D-3F6B-2A7E4FFCBB91}"/>
                </a:ext>
              </a:extLst>
            </p:cNvPr>
            <p:cNvSpPr/>
            <p:nvPr/>
          </p:nvSpPr>
          <p:spPr>
            <a:xfrm>
              <a:off x="3470042" y="3284874"/>
              <a:ext cx="52268" cy="5226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 w="3175"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dirty="0"/>
            </a:p>
          </p:txBody>
        </p: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007984C-87A6-B82D-3D9B-2D6392BDFA72}"/>
                </a:ext>
              </a:extLst>
            </p:cNvPr>
            <p:cNvSpPr/>
            <p:nvPr/>
          </p:nvSpPr>
          <p:spPr>
            <a:xfrm>
              <a:off x="3507610" y="3054619"/>
              <a:ext cx="52268" cy="5226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 w="3175"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dirty="0"/>
            </a:p>
          </p:txBody>
        </p:sp>
        <p:sp>
          <p:nvSpPr>
            <p:cNvPr id="69" name="Oval 68">
              <a:extLst>
                <a:ext uri="{FF2B5EF4-FFF2-40B4-BE49-F238E27FC236}">
                  <a16:creationId xmlns:a16="http://schemas.microsoft.com/office/drawing/2014/main" id="{685909B9-754F-15B9-1C2F-D87B733F9D3C}"/>
                </a:ext>
              </a:extLst>
            </p:cNvPr>
            <p:cNvSpPr/>
            <p:nvPr/>
          </p:nvSpPr>
          <p:spPr>
            <a:xfrm>
              <a:off x="3599644" y="3151442"/>
              <a:ext cx="52268" cy="5226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 w="3175"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dirty="0"/>
            </a:p>
          </p:txBody>
        </p:sp>
        <p:sp>
          <p:nvSpPr>
            <p:cNvPr id="70" name="Oval 69">
              <a:extLst>
                <a:ext uri="{FF2B5EF4-FFF2-40B4-BE49-F238E27FC236}">
                  <a16:creationId xmlns:a16="http://schemas.microsoft.com/office/drawing/2014/main" id="{8E69E42B-5154-EFF3-F633-AC776A6F7D26}"/>
                </a:ext>
              </a:extLst>
            </p:cNvPr>
            <p:cNvSpPr/>
            <p:nvPr/>
          </p:nvSpPr>
          <p:spPr>
            <a:xfrm>
              <a:off x="3726076" y="3146745"/>
              <a:ext cx="52268" cy="5226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 w="3175"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dirty="0"/>
            </a:p>
          </p:txBody>
        </p: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C2E2B6-7B1E-6BED-4A39-83EABDB51FE9}"/>
                </a:ext>
              </a:extLst>
            </p:cNvPr>
            <p:cNvSpPr/>
            <p:nvPr/>
          </p:nvSpPr>
          <p:spPr>
            <a:xfrm>
              <a:off x="3932253" y="3099425"/>
              <a:ext cx="52268" cy="5226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 w="3175"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dirty="0"/>
            </a:p>
          </p:txBody>
        </p: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76EC01D9-33BC-AE6F-A7F8-6B7281EA8E7E}"/>
                </a:ext>
              </a:extLst>
            </p:cNvPr>
            <p:cNvSpPr/>
            <p:nvPr/>
          </p:nvSpPr>
          <p:spPr>
            <a:xfrm>
              <a:off x="3743946" y="3262387"/>
              <a:ext cx="52268" cy="5226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 w="3175"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dirty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57998DC1-6274-CB4A-A962-97D278D071DA}"/>
                </a:ext>
              </a:extLst>
            </p:cNvPr>
            <p:cNvSpPr/>
            <p:nvPr/>
          </p:nvSpPr>
          <p:spPr>
            <a:xfrm>
              <a:off x="3321144" y="3329284"/>
              <a:ext cx="149235" cy="379870"/>
            </a:xfrm>
            <a:custGeom>
              <a:avLst/>
              <a:gdLst>
                <a:gd name="csX0" fmla="*/ 0 w 149235"/>
                <a:gd name="csY0" fmla="*/ 379870 h 379870"/>
                <a:gd name="csX1" fmla="*/ 40701 w 149235"/>
                <a:gd name="csY1" fmla="*/ 127528 h 379870"/>
                <a:gd name="csX2" fmla="*/ 149235 w 149235"/>
                <a:gd name="csY2" fmla="*/ 0 h 37987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</a:cxnLst>
              <a:rect l="l" t="t" r="r" b="b"/>
              <a:pathLst>
                <a:path w="149235" h="379870">
                  <a:moveTo>
                    <a:pt x="0" y="379870"/>
                  </a:moveTo>
                  <a:cubicBezTo>
                    <a:pt x="7914" y="285355"/>
                    <a:pt x="15829" y="190840"/>
                    <a:pt x="40701" y="127528"/>
                  </a:cubicBezTo>
                  <a:cubicBezTo>
                    <a:pt x="65574" y="64216"/>
                    <a:pt x="107404" y="32108"/>
                    <a:pt x="149235" y="0"/>
                  </a:cubicBezTo>
                </a:path>
              </a:pathLst>
            </a:custGeom>
            <a:noFill/>
            <a:ln w="3175">
              <a:tailEnd type="stealt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26F7EFA7-0772-6288-E508-FA6F7F9492F9}"/>
                </a:ext>
              </a:extLst>
            </p:cNvPr>
            <p:cNvSpPr/>
            <p:nvPr/>
          </p:nvSpPr>
          <p:spPr>
            <a:xfrm>
              <a:off x="3321144" y="3576530"/>
              <a:ext cx="181795" cy="138050"/>
            </a:xfrm>
            <a:custGeom>
              <a:avLst/>
              <a:gdLst>
                <a:gd name="csX0" fmla="*/ 0 w 181795"/>
                <a:gd name="csY0" fmla="*/ 138050 h 138050"/>
                <a:gd name="csX1" fmla="*/ 75974 w 181795"/>
                <a:gd name="csY1" fmla="*/ 15950 h 138050"/>
                <a:gd name="csX2" fmla="*/ 181795 w 181795"/>
                <a:gd name="csY2" fmla="*/ 5096 h 13805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</a:cxnLst>
              <a:rect l="l" t="t" r="r" b="b"/>
              <a:pathLst>
                <a:path w="181795" h="138050">
                  <a:moveTo>
                    <a:pt x="0" y="138050"/>
                  </a:moveTo>
                  <a:cubicBezTo>
                    <a:pt x="22837" y="88079"/>
                    <a:pt x="45675" y="38109"/>
                    <a:pt x="75974" y="15950"/>
                  </a:cubicBezTo>
                  <a:cubicBezTo>
                    <a:pt x="106273" y="-6209"/>
                    <a:pt x="144034" y="-557"/>
                    <a:pt x="181795" y="5096"/>
                  </a:cubicBezTo>
                </a:path>
              </a:pathLst>
            </a:custGeom>
            <a:noFill/>
            <a:ln w="3175">
              <a:tailEnd type="stealt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D44781F9-8828-5FAD-6D6A-96DCA719B659}"/>
                </a:ext>
              </a:extLst>
            </p:cNvPr>
            <p:cNvSpPr/>
            <p:nvPr/>
          </p:nvSpPr>
          <p:spPr>
            <a:xfrm>
              <a:off x="3323858" y="3352600"/>
              <a:ext cx="337006" cy="359267"/>
            </a:xfrm>
            <a:custGeom>
              <a:avLst/>
              <a:gdLst>
                <a:gd name="csX0" fmla="*/ 0 w 337006"/>
                <a:gd name="csY0" fmla="*/ 359267 h 359267"/>
                <a:gd name="csX1" fmla="*/ 184508 w 337006"/>
                <a:gd name="csY1" fmla="*/ 55372 h 359267"/>
                <a:gd name="csX2" fmla="*/ 325602 w 337006"/>
                <a:gd name="csY2" fmla="*/ 3818 h 359267"/>
                <a:gd name="csX3" fmla="*/ 328315 w 337006"/>
                <a:gd name="csY3" fmla="*/ 3818 h 359267"/>
                <a:gd name="csX4" fmla="*/ 328315 w 337006"/>
                <a:gd name="csY4" fmla="*/ 3818 h 359267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337006" h="359267">
                  <a:moveTo>
                    <a:pt x="0" y="359267"/>
                  </a:moveTo>
                  <a:cubicBezTo>
                    <a:pt x="65120" y="236940"/>
                    <a:pt x="130241" y="114613"/>
                    <a:pt x="184508" y="55372"/>
                  </a:cubicBezTo>
                  <a:cubicBezTo>
                    <a:pt x="238775" y="-3870"/>
                    <a:pt x="325602" y="3818"/>
                    <a:pt x="325602" y="3818"/>
                  </a:cubicBezTo>
                  <a:cubicBezTo>
                    <a:pt x="349570" y="-4774"/>
                    <a:pt x="328315" y="3818"/>
                    <a:pt x="328315" y="3818"/>
                  </a:cubicBezTo>
                  <a:lnTo>
                    <a:pt x="328315" y="3818"/>
                  </a:lnTo>
                </a:path>
              </a:pathLst>
            </a:custGeom>
            <a:noFill/>
            <a:ln w="3175">
              <a:tailEnd type="stealt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9C65C827-C35F-4E7F-9FCE-E2F20B4E77E1}"/>
                </a:ext>
              </a:extLst>
            </p:cNvPr>
            <p:cNvSpPr/>
            <p:nvPr/>
          </p:nvSpPr>
          <p:spPr>
            <a:xfrm>
              <a:off x="3288019" y="3087796"/>
              <a:ext cx="223060" cy="605078"/>
            </a:xfrm>
            <a:custGeom>
              <a:avLst/>
              <a:gdLst>
                <a:gd name="csX0" fmla="*/ 35839 w 223060"/>
                <a:gd name="csY0" fmla="*/ 605078 h 605078"/>
                <a:gd name="csX1" fmla="*/ 14132 w 223060"/>
                <a:gd name="csY1" fmla="*/ 249628 h 605078"/>
                <a:gd name="csX2" fmla="*/ 223060 w 223060"/>
                <a:gd name="csY2" fmla="*/ 0 h 605078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</a:cxnLst>
              <a:rect l="l" t="t" r="r" b="b"/>
              <a:pathLst>
                <a:path w="223060" h="605078">
                  <a:moveTo>
                    <a:pt x="35839" y="605078"/>
                  </a:moveTo>
                  <a:cubicBezTo>
                    <a:pt x="9384" y="477776"/>
                    <a:pt x="-17071" y="350474"/>
                    <a:pt x="14132" y="249628"/>
                  </a:cubicBezTo>
                  <a:cubicBezTo>
                    <a:pt x="45335" y="148782"/>
                    <a:pt x="134197" y="74391"/>
                    <a:pt x="223060" y="0"/>
                  </a:cubicBezTo>
                </a:path>
              </a:pathLst>
            </a:custGeom>
            <a:noFill/>
            <a:ln w="3175">
              <a:tailEnd type="stealt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B9384A66-50C4-14F2-03F3-62512BBB1F6C}"/>
                </a:ext>
              </a:extLst>
            </p:cNvPr>
            <p:cNvSpPr/>
            <p:nvPr/>
          </p:nvSpPr>
          <p:spPr>
            <a:xfrm>
              <a:off x="3318431" y="3142078"/>
              <a:ext cx="276762" cy="569789"/>
            </a:xfrm>
            <a:custGeom>
              <a:avLst/>
              <a:gdLst>
                <a:gd name="csX0" fmla="*/ 0 w 276762"/>
                <a:gd name="csY0" fmla="*/ 569789 h 569789"/>
                <a:gd name="csX1" fmla="*/ 230635 w 276762"/>
                <a:gd name="csY1" fmla="*/ 54252 h 569789"/>
                <a:gd name="csX2" fmla="*/ 276762 w 276762"/>
                <a:gd name="csY2" fmla="*/ 40685 h 569789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</a:cxnLst>
              <a:rect l="l" t="t" r="r" b="b"/>
              <a:pathLst>
                <a:path w="276762" h="569789">
                  <a:moveTo>
                    <a:pt x="0" y="569789"/>
                  </a:moveTo>
                  <a:cubicBezTo>
                    <a:pt x="92254" y="356112"/>
                    <a:pt x="184508" y="142436"/>
                    <a:pt x="230635" y="54252"/>
                  </a:cubicBezTo>
                  <a:cubicBezTo>
                    <a:pt x="276762" y="-33932"/>
                    <a:pt x="276762" y="3376"/>
                    <a:pt x="276762" y="40685"/>
                  </a:cubicBezTo>
                </a:path>
              </a:pathLst>
            </a:custGeom>
            <a:noFill/>
            <a:ln w="3175">
              <a:tailEnd type="stealt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9FE365B1-856D-E854-CF2C-099CE541B43E}"/>
                </a:ext>
              </a:extLst>
            </p:cNvPr>
            <p:cNvSpPr/>
            <p:nvPr/>
          </p:nvSpPr>
          <p:spPr>
            <a:xfrm>
              <a:off x="3313004" y="3180131"/>
              <a:ext cx="404290" cy="523596"/>
            </a:xfrm>
            <a:custGeom>
              <a:avLst/>
              <a:gdLst>
                <a:gd name="csX0" fmla="*/ 0 w 404290"/>
                <a:gd name="csY0" fmla="*/ 523596 h 523596"/>
                <a:gd name="csX1" fmla="*/ 303896 w 404290"/>
                <a:gd name="csY1" fmla="*/ 78606 h 523596"/>
                <a:gd name="csX2" fmla="*/ 404290 w 404290"/>
                <a:gd name="csY2" fmla="*/ 2632 h 523596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</a:cxnLst>
              <a:rect l="l" t="t" r="r" b="b"/>
              <a:pathLst>
                <a:path w="404290" h="523596">
                  <a:moveTo>
                    <a:pt x="0" y="523596"/>
                  </a:moveTo>
                  <a:cubicBezTo>
                    <a:pt x="118257" y="344514"/>
                    <a:pt x="236514" y="165433"/>
                    <a:pt x="303896" y="78606"/>
                  </a:cubicBezTo>
                  <a:cubicBezTo>
                    <a:pt x="371278" y="-8221"/>
                    <a:pt x="387784" y="-2795"/>
                    <a:pt x="404290" y="2632"/>
                  </a:cubicBezTo>
                </a:path>
              </a:pathLst>
            </a:custGeom>
            <a:noFill/>
            <a:ln w="3175">
              <a:tailEnd type="stealt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9FC1DFC7-9022-AD2E-BF71-832238C5A91D}"/>
                </a:ext>
              </a:extLst>
            </p:cNvPr>
            <p:cNvSpPr/>
            <p:nvPr/>
          </p:nvSpPr>
          <p:spPr>
            <a:xfrm>
              <a:off x="3318431" y="3318431"/>
              <a:ext cx="425996" cy="396149"/>
            </a:xfrm>
            <a:custGeom>
              <a:avLst/>
              <a:gdLst>
                <a:gd name="csX0" fmla="*/ 0 w 425996"/>
                <a:gd name="csY0" fmla="*/ 396149 h 396149"/>
                <a:gd name="csX1" fmla="*/ 425996 w 425996"/>
                <a:gd name="csY1" fmla="*/ 0 h 396149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</a:cxnLst>
              <a:rect l="l" t="t" r="r" b="b"/>
              <a:pathLst>
                <a:path w="425996" h="396149">
                  <a:moveTo>
                    <a:pt x="0" y="396149"/>
                  </a:moveTo>
                  <a:lnTo>
                    <a:pt x="425996" y="0"/>
                  </a:lnTo>
                </a:path>
              </a:pathLst>
            </a:custGeom>
            <a:noFill/>
            <a:ln w="3175">
              <a:tailEnd type="stealt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1376517F-C99C-F760-2553-EC01B4166E2D}"/>
                </a:ext>
              </a:extLst>
            </p:cNvPr>
            <p:cNvSpPr/>
            <p:nvPr/>
          </p:nvSpPr>
          <p:spPr>
            <a:xfrm>
              <a:off x="3323858" y="3101845"/>
              <a:ext cx="606822" cy="604595"/>
            </a:xfrm>
            <a:custGeom>
              <a:avLst/>
              <a:gdLst>
                <a:gd name="csX0" fmla="*/ 0 w 606822"/>
                <a:gd name="csY0" fmla="*/ 604595 h 604595"/>
                <a:gd name="csX1" fmla="*/ 518250 w 606822"/>
                <a:gd name="csY1" fmla="*/ 72778 h 604595"/>
                <a:gd name="csX2" fmla="*/ 602364 w 606822"/>
                <a:gd name="csY2" fmla="*/ 18511 h 604595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</a:cxnLst>
              <a:rect l="l" t="t" r="r" b="b"/>
              <a:pathLst>
                <a:path w="606822" h="604595">
                  <a:moveTo>
                    <a:pt x="0" y="604595"/>
                  </a:moveTo>
                  <a:cubicBezTo>
                    <a:pt x="208928" y="387527"/>
                    <a:pt x="417856" y="170459"/>
                    <a:pt x="518250" y="72778"/>
                  </a:cubicBezTo>
                  <a:cubicBezTo>
                    <a:pt x="618644" y="-24903"/>
                    <a:pt x="610504" y="-3196"/>
                    <a:pt x="602364" y="18511"/>
                  </a:cubicBezTo>
                </a:path>
              </a:pathLst>
            </a:custGeom>
            <a:noFill/>
            <a:ln w="3175">
              <a:tailEnd type="stealt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82" name="Oval 81">
              <a:extLst>
                <a:ext uri="{FF2B5EF4-FFF2-40B4-BE49-F238E27FC236}">
                  <a16:creationId xmlns:a16="http://schemas.microsoft.com/office/drawing/2014/main" id="{4080F679-5013-43A4-8FEF-EF851C8A1C45}"/>
                </a:ext>
              </a:extLst>
            </p:cNvPr>
            <p:cNvSpPr/>
            <p:nvPr/>
          </p:nvSpPr>
          <p:spPr>
            <a:xfrm>
              <a:off x="3575001" y="3404142"/>
              <a:ext cx="52268" cy="5226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 w="3175"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dirty="0"/>
            </a:p>
          </p:txBody>
        </p:sp>
      </p:grp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78D09A3F-0D8B-2ABF-75EA-59F43220F933}"/>
              </a:ext>
            </a:extLst>
          </p:cNvPr>
          <p:cNvSpPr/>
          <p:nvPr/>
        </p:nvSpPr>
        <p:spPr>
          <a:xfrm>
            <a:off x="1958497" y="3005978"/>
            <a:ext cx="681601" cy="1220112"/>
          </a:xfrm>
          <a:custGeom>
            <a:avLst/>
            <a:gdLst>
              <a:gd name="csX0" fmla="*/ 1208 w 1125672"/>
              <a:gd name="csY0" fmla="*/ 269929 h 1530318"/>
              <a:gd name="csX1" fmla="*/ 180381 w 1125672"/>
              <a:gd name="csY1" fmla="*/ 90756 h 1530318"/>
              <a:gd name="csX2" fmla="*/ 1125672 w 1125672"/>
              <a:gd name="csY2" fmla="*/ 1530318 h 1530318"/>
              <a:gd name="csX0" fmla="*/ 103 w 1248135"/>
              <a:gd name="csY0" fmla="*/ 255722 h 1534646"/>
              <a:gd name="csX1" fmla="*/ 302844 w 1248135"/>
              <a:gd name="csY1" fmla="*/ 95084 h 1534646"/>
              <a:gd name="csX2" fmla="*/ 1248135 w 1248135"/>
              <a:gd name="csY2" fmla="*/ 1534646 h 1534646"/>
              <a:gd name="csX0" fmla="*/ 39 w 1248071"/>
              <a:gd name="csY0" fmla="*/ 139668 h 1418592"/>
              <a:gd name="csX1" fmla="*/ 506666 w 1248071"/>
              <a:gd name="csY1" fmla="*/ 164381 h 1418592"/>
              <a:gd name="csX2" fmla="*/ 1248071 w 1248071"/>
              <a:gd name="csY2" fmla="*/ 1418592 h 1418592"/>
              <a:gd name="csX0" fmla="*/ 39 w 1248071"/>
              <a:gd name="csY0" fmla="*/ 139668 h 1418592"/>
              <a:gd name="csX1" fmla="*/ 506666 w 1248071"/>
              <a:gd name="csY1" fmla="*/ 164381 h 1418592"/>
              <a:gd name="csX2" fmla="*/ 1248071 w 1248071"/>
              <a:gd name="csY2" fmla="*/ 1418592 h 1418592"/>
              <a:gd name="csX0" fmla="*/ 0 w 1248032"/>
              <a:gd name="csY0" fmla="*/ 132508 h 1411432"/>
              <a:gd name="csX1" fmla="*/ 506627 w 1248032"/>
              <a:gd name="csY1" fmla="*/ 157221 h 1411432"/>
              <a:gd name="csX2" fmla="*/ 1248032 w 1248032"/>
              <a:gd name="csY2" fmla="*/ 1411432 h 1411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</a:cxnLst>
            <a:rect l="l" t="t" r="r" b="b"/>
            <a:pathLst>
              <a:path w="1248032" h="1411432">
                <a:moveTo>
                  <a:pt x="0" y="132508"/>
                </a:moveTo>
                <a:cubicBezTo>
                  <a:pt x="144162" y="-43576"/>
                  <a:pt x="319216" y="-52844"/>
                  <a:pt x="506627" y="157221"/>
                </a:cubicBezTo>
                <a:cubicBezTo>
                  <a:pt x="687859" y="361108"/>
                  <a:pt x="869092" y="796683"/>
                  <a:pt x="1248032" y="1411432"/>
                </a:cubicBezTo>
              </a:path>
            </a:pathLst>
          </a:custGeom>
          <a:noFill/>
          <a:ln>
            <a:headEnd type="oval" w="med" len="med"/>
            <a:tailEnd type="triangle" w="med" len="me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4" name="Rectangle 46">
            <a:extLst>
              <a:ext uri="{FF2B5EF4-FFF2-40B4-BE49-F238E27FC236}">
                <a16:creationId xmlns:a16="http://schemas.microsoft.com/office/drawing/2014/main" id="{7B4A5EC5-7D1E-EF1E-4737-44B7DE5DB25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26707" y="1647910"/>
            <a:ext cx="2767201" cy="246221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 algn="l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algn="l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algn="l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algn="l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algn="l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000" cap="all" dirty="0">
                <a:latin typeface="Yu Gothic UI Semibold" panose="020B0700000000000000" pitchFamily="34" charset="-128"/>
                <a:ea typeface="Yu Gothic UI Semibold" panose="020B0700000000000000" pitchFamily="34" charset="-128"/>
                <a:cs typeface="Segoe UI" panose="020B0502040204020203" pitchFamily="34" charset="0"/>
              </a:rPr>
              <a:t>Systematic approaches</a:t>
            </a:r>
          </a:p>
        </p:txBody>
      </p:sp>
      <p:sp>
        <p:nvSpPr>
          <p:cNvPr id="85" name="TextBox 84">
            <a:extLst>
              <a:ext uri="{FF2B5EF4-FFF2-40B4-BE49-F238E27FC236}">
                <a16:creationId xmlns:a16="http://schemas.microsoft.com/office/drawing/2014/main" id="{345C07B8-389D-CF8E-8302-4B755FD85B09}"/>
              </a:ext>
            </a:extLst>
          </p:cNvPr>
          <p:cNvSpPr txBox="1"/>
          <p:nvPr/>
        </p:nvSpPr>
        <p:spPr>
          <a:xfrm>
            <a:off x="451981" y="4976585"/>
            <a:ext cx="32123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IN" sz="1200" dirty="0"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Carefully selected providences from centres of origin &amp; assemblage</a:t>
            </a:r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589AE8EA-7F8D-F370-91EF-DAA04A6CFCD0}"/>
              </a:ext>
            </a:extLst>
          </p:cNvPr>
          <p:cNvSpPr/>
          <p:nvPr/>
        </p:nvSpPr>
        <p:spPr>
          <a:xfrm>
            <a:off x="10733837" y="2807954"/>
            <a:ext cx="1317991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en-US" sz="1000" dirty="0"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Insitu Conservation @ Multi-location</a:t>
            </a:r>
          </a:p>
        </p:txBody>
      </p:sp>
      <p:grpSp>
        <p:nvGrpSpPr>
          <p:cNvPr id="88" name="Group 87">
            <a:extLst>
              <a:ext uri="{FF2B5EF4-FFF2-40B4-BE49-F238E27FC236}">
                <a16:creationId xmlns:a16="http://schemas.microsoft.com/office/drawing/2014/main" id="{9E168E08-85A3-E980-D8D8-04BFF9365756}"/>
              </a:ext>
            </a:extLst>
          </p:cNvPr>
          <p:cNvGrpSpPr/>
          <p:nvPr/>
        </p:nvGrpSpPr>
        <p:grpSpPr>
          <a:xfrm>
            <a:off x="8693578" y="2126399"/>
            <a:ext cx="2323783" cy="2326064"/>
            <a:chOff x="3743702" y="1600676"/>
            <a:chExt cx="5071157" cy="4898142"/>
          </a:xfrm>
        </p:grpSpPr>
        <p:sp>
          <p:nvSpPr>
            <p:cNvPr id="89" name="Oval 88">
              <a:extLst>
                <a:ext uri="{FF2B5EF4-FFF2-40B4-BE49-F238E27FC236}">
                  <a16:creationId xmlns:a16="http://schemas.microsoft.com/office/drawing/2014/main" id="{4A925070-7C3E-162B-36E2-AE5CB65B4E13}"/>
                </a:ext>
              </a:extLst>
            </p:cNvPr>
            <p:cNvSpPr/>
            <p:nvPr/>
          </p:nvSpPr>
          <p:spPr>
            <a:xfrm>
              <a:off x="5533157" y="5104963"/>
              <a:ext cx="1414819" cy="411265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scene3d>
              <a:camera prst="perspectiveRelaxed" fov="7200000">
                <a:rot lat="18600000" lon="0" rev="0"/>
              </a:camera>
              <a:lightRig rig="threePt" dir="t"/>
            </a:scene3d>
            <a:sp3d prstMaterial="clear">
              <a:bevelT w="0" h="762000"/>
              <a:bevelB w="0" h="2540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800">
                <a:solidFill>
                  <a:prstClr val="white"/>
                </a:solidFill>
                <a:latin typeface="Yu Gothic UI Semibold" panose="020B0700000000000000" pitchFamily="34" charset="-128"/>
                <a:ea typeface="Yu Gothic UI Semibold" panose="020B0700000000000000" pitchFamily="34" charset="-128"/>
              </a:endParaRPr>
            </a:p>
          </p:txBody>
        </p: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66C3BAB4-24E1-5432-9E37-6D53199120C5}"/>
                </a:ext>
              </a:extLst>
            </p:cNvPr>
            <p:cNvSpPr/>
            <p:nvPr/>
          </p:nvSpPr>
          <p:spPr>
            <a:xfrm>
              <a:off x="5249240" y="4419341"/>
              <a:ext cx="1961533" cy="411265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scene3d>
              <a:camera prst="perspectiveRelaxed" fov="6000000">
                <a:rot lat="20100000" lon="0" rev="0"/>
              </a:camera>
              <a:lightRig rig="threePt" dir="t"/>
            </a:scene3d>
            <a:sp3d prstMaterial="clear">
              <a:bevelT w="0" h="1689100"/>
              <a:bevelB w="0" h="2540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800">
                <a:solidFill>
                  <a:prstClr val="white"/>
                </a:solidFill>
                <a:latin typeface="Yu Gothic UI Semibold" panose="020B0700000000000000" pitchFamily="34" charset="-128"/>
                <a:ea typeface="Yu Gothic UI Semibold" panose="020B0700000000000000" pitchFamily="34" charset="-128"/>
              </a:endParaRPr>
            </a:p>
          </p:txBody>
        </p:sp>
        <p:sp>
          <p:nvSpPr>
            <p:cNvPr id="91" name="Oval 90">
              <a:extLst>
                <a:ext uri="{FF2B5EF4-FFF2-40B4-BE49-F238E27FC236}">
                  <a16:creationId xmlns:a16="http://schemas.microsoft.com/office/drawing/2014/main" id="{B8383A2F-83E3-E116-12F3-DAC4C024870A}"/>
                </a:ext>
              </a:extLst>
            </p:cNvPr>
            <p:cNvSpPr/>
            <p:nvPr/>
          </p:nvSpPr>
          <p:spPr>
            <a:xfrm>
              <a:off x="4906333" y="3635908"/>
              <a:ext cx="2646569" cy="55489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scene3d>
              <a:camera prst="perspectiveRelaxed" fov="6000000">
                <a:rot lat="20100000" lon="0" rev="0"/>
              </a:camera>
              <a:lightRig rig="threePt" dir="t"/>
            </a:scene3d>
            <a:sp3d prstMaterial="clear">
              <a:bevelT w="0" h="1689100"/>
              <a:bevelB w="0" h="2540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800">
                <a:solidFill>
                  <a:prstClr val="white"/>
                </a:solidFill>
                <a:latin typeface="Yu Gothic UI Semibold" panose="020B0700000000000000" pitchFamily="34" charset="-128"/>
                <a:ea typeface="Yu Gothic UI Semibold" panose="020B0700000000000000" pitchFamily="34" charset="-128"/>
              </a:endParaRPr>
            </a:p>
          </p:txBody>
        </p:sp>
        <p:sp>
          <p:nvSpPr>
            <p:cNvPr id="92" name="Oval 91">
              <a:extLst>
                <a:ext uri="{FF2B5EF4-FFF2-40B4-BE49-F238E27FC236}">
                  <a16:creationId xmlns:a16="http://schemas.microsoft.com/office/drawing/2014/main" id="{2EE86CF8-4BF1-B697-B57C-BDC2A265DBD1}"/>
                </a:ext>
              </a:extLst>
            </p:cNvPr>
            <p:cNvSpPr/>
            <p:nvPr/>
          </p:nvSpPr>
          <p:spPr>
            <a:xfrm>
              <a:off x="4402859" y="2591019"/>
              <a:ext cx="3629113" cy="878135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scene3d>
              <a:camera prst="perspectiveRelaxed" fov="6000000">
                <a:rot lat="19800000" lon="0" rev="0"/>
              </a:camera>
              <a:lightRig rig="threePt" dir="t"/>
            </a:scene3d>
            <a:sp3d prstMaterial="clear">
              <a:bevelT w="0" h="1689100"/>
              <a:bevelB w="0" h="2540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800">
                <a:solidFill>
                  <a:prstClr val="white"/>
                </a:solidFill>
                <a:latin typeface="Yu Gothic UI Semibold" panose="020B0700000000000000" pitchFamily="34" charset="-128"/>
                <a:ea typeface="Yu Gothic UI Semibold" panose="020B0700000000000000" pitchFamily="34" charset="-128"/>
              </a:endParaRPr>
            </a:p>
          </p:txBody>
        </p:sp>
        <p:sp>
          <p:nvSpPr>
            <p:cNvPr id="93" name="Oval 92">
              <a:extLst>
                <a:ext uri="{FF2B5EF4-FFF2-40B4-BE49-F238E27FC236}">
                  <a16:creationId xmlns:a16="http://schemas.microsoft.com/office/drawing/2014/main" id="{9D421589-F4E6-9FB2-4895-88D977E2CE2F}"/>
                </a:ext>
              </a:extLst>
            </p:cNvPr>
            <p:cNvSpPr/>
            <p:nvPr/>
          </p:nvSpPr>
          <p:spPr>
            <a:xfrm>
              <a:off x="3743702" y="1600676"/>
              <a:ext cx="4907557" cy="1104200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scene3d>
              <a:camera prst="perspectiveRelaxed" fov="6000000">
                <a:rot lat="19800000" lon="0" rev="0"/>
              </a:camera>
              <a:lightRig rig="threePt" dir="t"/>
            </a:scene3d>
            <a:sp3d prstMaterial="clear">
              <a:bevelT w="0" h="1689100"/>
              <a:bevelB w="0" h="5969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800">
                <a:solidFill>
                  <a:prstClr val="white"/>
                </a:solidFill>
                <a:latin typeface="Yu Gothic UI Semibold" panose="020B0700000000000000" pitchFamily="34" charset="-128"/>
                <a:ea typeface="Yu Gothic UI Semibold" panose="020B0700000000000000" pitchFamily="34" charset="-128"/>
              </a:endParaRPr>
            </a:p>
          </p:txBody>
        </p:sp>
        <p:grpSp>
          <p:nvGrpSpPr>
            <p:cNvPr id="94" name="Group 93">
              <a:extLst>
                <a:ext uri="{FF2B5EF4-FFF2-40B4-BE49-F238E27FC236}">
                  <a16:creationId xmlns:a16="http://schemas.microsoft.com/office/drawing/2014/main" id="{7D62DEE2-BB82-4698-9F2C-946FCDA7524F}"/>
                </a:ext>
              </a:extLst>
            </p:cNvPr>
            <p:cNvGrpSpPr/>
            <p:nvPr/>
          </p:nvGrpSpPr>
          <p:grpSpPr>
            <a:xfrm>
              <a:off x="5951009" y="2724976"/>
              <a:ext cx="555666" cy="555666"/>
              <a:chOff x="5992905" y="1760445"/>
              <a:chExt cx="555811" cy="555811"/>
            </a:xfrm>
          </p:grpSpPr>
          <p:sp>
            <p:nvSpPr>
              <p:cNvPr id="113" name="Oval 112">
                <a:extLst>
                  <a:ext uri="{FF2B5EF4-FFF2-40B4-BE49-F238E27FC236}">
                    <a16:creationId xmlns:a16="http://schemas.microsoft.com/office/drawing/2014/main" id="{F885E89E-EF0F-6E3A-254B-BB69E38A9F8A}"/>
                  </a:ext>
                </a:extLst>
              </p:cNvPr>
              <p:cNvSpPr/>
              <p:nvPr/>
            </p:nvSpPr>
            <p:spPr>
              <a:xfrm>
                <a:off x="5992905" y="1760445"/>
                <a:ext cx="555811" cy="555811"/>
              </a:xfrm>
              <a:prstGeom prst="ellips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800" dirty="0">
                  <a:solidFill>
                    <a:prstClr val="white"/>
                  </a:solidFill>
                  <a:latin typeface="Yu Gothic UI Semibold" panose="020B0700000000000000" pitchFamily="34" charset="-128"/>
                  <a:ea typeface="Yu Gothic UI Semibold" panose="020B0700000000000000" pitchFamily="34" charset="-128"/>
                </a:endParaRPr>
              </a:p>
            </p:txBody>
          </p:sp>
          <p:sp>
            <p:nvSpPr>
              <p:cNvPr id="114" name="TextBox 113">
                <a:extLst>
                  <a:ext uri="{FF2B5EF4-FFF2-40B4-BE49-F238E27FC236}">
                    <a16:creationId xmlns:a16="http://schemas.microsoft.com/office/drawing/2014/main" id="{F0917804-109D-4A57-3735-DCE3CF500855}"/>
                  </a:ext>
                </a:extLst>
              </p:cNvPr>
              <p:cNvSpPr txBox="1"/>
              <p:nvPr/>
            </p:nvSpPr>
            <p:spPr>
              <a:xfrm>
                <a:off x="6186926" y="1943978"/>
                <a:ext cx="182585" cy="173792"/>
              </a:xfrm>
              <a:prstGeom prst="rect">
                <a:avLst/>
              </a:prstGeom>
              <a:noFill/>
            </p:spPr>
            <p:txBody>
              <a:bodyPr wrap="none" rtlCol="0" anchor="ctr">
                <a:spAutoFit/>
              </a:bodyPr>
              <a:lstStyle/>
              <a:p>
                <a:pPr algn="ctr"/>
                <a:r>
                  <a:rPr lang="en-US" sz="800" dirty="0">
                    <a:solidFill>
                      <a:prstClr val="white"/>
                    </a:solidFill>
                    <a:latin typeface="Yu Gothic UI Semibold" panose="020B0700000000000000" pitchFamily="34" charset="-128"/>
                    <a:ea typeface="Yu Gothic UI Semibold" panose="020B0700000000000000" pitchFamily="34" charset="-128"/>
                    <a:cs typeface="Arial" pitchFamily="34" charset="0"/>
                  </a:rPr>
                  <a:t>1</a:t>
                </a:r>
              </a:p>
            </p:txBody>
          </p:sp>
        </p:grpSp>
        <p:grpSp>
          <p:nvGrpSpPr>
            <p:cNvPr id="95" name="Group 94">
              <a:extLst>
                <a:ext uri="{FF2B5EF4-FFF2-40B4-BE49-F238E27FC236}">
                  <a16:creationId xmlns:a16="http://schemas.microsoft.com/office/drawing/2014/main" id="{7E4419DD-B75B-9C14-B627-125238D36288}"/>
                </a:ext>
              </a:extLst>
            </p:cNvPr>
            <p:cNvGrpSpPr/>
            <p:nvPr/>
          </p:nvGrpSpPr>
          <p:grpSpPr>
            <a:xfrm>
              <a:off x="5951009" y="3477343"/>
              <a:ext cx="555666" cy="555666"/>
              <a:chOff x="5992905" y="1760445"/>
              <a:chExt cx="555811" cy="555811"/>
            </a:xfrm>
          </p:grpSpPr>
          <p:sp>
            <p:nvSpPr>
              <p:cNvPr id="111" name="Oval 110">
                <a:extLst>
                  <a:ext uri="{FF2B5EF4-FFF2-40B4-BE49-F238E27FC236}">
                    <a16:creationId xmlns:a16="http://schemas.microsoft.com/office/drawing/2014/main" id="{FE1760D5-3254-4EB7-4668-0677CCBBAE8E}"/>
                  </a:ext>
                </a:extLst>
              </p:cNvPr>
              <p:cNvSpPr/>
              <p:nvPr/>
            </p:nvSpPr>
            <p:spPr>
              <a:xfrm>
                <a:off x="5992905" y="1760445"/>
                <a:ext cx="555811" cy="555811"/>
              </a:xfrm>
              <a:prstGeom prst="ellips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800" dirty="0">
                  <a:solidFill>
                    <a:prstClr val="white"/>
                  </a:solidFill>
                  <a:latin typeface="Yu Gothic UI Semibold" panose="020B0700000000000000" pitchFamily="34" charset="-128"/>
                  <a:ea typeface="Yu Gothic UI Semibold" panose="020B0700000000000000" pitchFamily="34" charset="-128"/>
                </a:endParaRPr>
              </a:p>
            </p:txBody>
          </p:sp>
          <p:sp>
            <p:nvSpPr>
              <p:cNvPr id="112" name="TextBox 111">
                <a:extLst>
                  <a:ext uri="{FF2B5EF4-FFF2-40B4-BE49-F238E27FC236}">
                    <a16:creationId xmlns:a16="http://schemas.microsoft.com/office/drawing/2014/main" id="{B2E5F70A-6B84-6D17-B9CD-79B1DD3C671F}"/>
                  </a:ext>
                </a:extLst>
              </p:cNvPr>
              <p:cNvSpPr txBox="1"/>
              <p:nvPr/>
            </p:nvSpPr>
            <p:spPr>
              <a:xfrm>
                <a:off x="6180461" y="1943978"/>
                <a:ext cx="195516" cy="173792"/>
              </a:xfrm>
              <a:prstGeom prst="rect">
                <a:avLst/>
              </a:prstGeom>
              <a:noFill/>
            </p:spPr>
            <p:txBody>
              <a:bodyPr wrap="none" rtlCol="0" anchor="ctr">
                <a:spAutoFit/>
              </a:bodyPr>
              <a:lstStyle/>
              <a:p>
                <a:pPr algn="ctr"/>
                <a:r>
                  <a:rPr lang="en-US" sz="800" dirty="0">
                    <a:solidFill>
                      <a:prstClr val="white"/>
                    </a:solidFill>
                    <a:latin typeface="Yu Gothic UI Semibold" panose="020B0700000000000000" pitchFamily="34" charset="-128"/>
                    <a:ea typeface="Yu Gothic UI Semibold" panose="020B0700000000000000" pitchFamily="34" charset="-128"/>
                    <a:cs typeface="Arial" pitchFamily="34" charset="0"/>
                  </a:rPr>
                  <a:t>2</a:t>
                </a:r>
              </a:p>
            </p:txBody>
          </p:sp>
        </p:grpSp>
        <p:grpSp>
          <p:nvGrpSpPr>
            <p:cNvPr id="96" name="Group 95">
              <a:extLst>
                <a:ext uri="{FF2B5EF4-FFF2-40B4-BE49-F238E27FC236}">
                  <a16:creationId xmlns:a16="http://schemas.microsoft.com/office/drawing/2014/main" id="{4394F4B5-516B-80DC-E1CD-51E2249A5269}"/>
                </a:ext>
              </a:extLst>
            </p:cNvPr>
            <p:cNvGrpSpPr/>
            <p:nvPr/>
          </p:nvGrpSpPr>
          <p:grpSpPr>
            <a:xfrm>
              <a:off x="5951009" y="4160254"/>
              <a:ext cx="555666" cy="555666"/>
              <a:chOff x="5992905" y="1760445"/>
              <a:chExt cx="555811" cy="555811"/>
            </a:xfrm>
          </p:grpSpPr>
          <p:sp>
            <p:nvSpPr>
              <p:cNvPr id="109" name="Oval 108">
                <a:extLst>
                  <a:ext uri="{FF2B5EF4-FFF2-40B4-BE49-F238E27FC236}">
                    <a16:creationId xmlns:a16="http://schemas.microsoft.com/office/drawing/2014/main" id="{30C87EEF-363C-DB69-333D-C973D99AD0CF}"/>
                  </a:ext>
                </a:extLst>
              </p:cNvPr>
              <p:cNvSpPr/>
              <p:nvPr/>
            </p:nvSpPr>
            <p:spPr>
              <a:xfrm>
                <a:off x="5992905" y="1760445"/>
                <a:ext cx="555811" cy="555811"/>
              </a:xfrm>
              <a:prstGeom prst="ellips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800" dirty="0">
                  <a:solidFill>
                    <a:prstClr val="white"/>
                  </a:solidFill>
                  <a:latin typeface="Yu Gothic UI Semibold" panose="020B0700000000000000" pitchFamily="34" charset="-128"/>
                  <a:ea typeface="Yu Gothic UI Semibold" panose="020B0700000000000000" pitchFamily="34" charset="-128"/>
                </a:endParaRPr>
              </a:p>
            </p:txBody>
          </p:sp>
          <p:sp>
            <p:nvSpPr>
              <p:cNvPr id="110" name="TextBox 109">
                <a:extLst>
                  <a:ext uri="{FF2B5EF4-FFF2-40B4-BE49-F238E27FC236}">
                    <a16:creationId xmlns:a16="http://schemas.microsoft.com/office/drawing/2014/main" id="{3601BA5D-C078-2BAF-6263-9D9971E5A643}"/>
                  </a:ext>
                </a:extLst>
              </p:cNvPr>
              <p:cNvSpPr txBox="1"/>
              <p:nvPr/>
            </p:nvSpPr>
            <p:spPr>
              <a:xfrm>
                <a:off x="6180461" y="1943978"/>
                <a:ext cx="195516" cy="173792"/>
              </a:xfrm>
              <a:prstGeom prst="rect">
                <a:avLst/>
              </a:prstGeom>
              <a:noFill/>
            </p:spPr>
            <p:txBody>
              <a:bodyPr wrap="none" rtlCol="0" anchor="ctr">
                <a:spAutoFit/>
              </a:bodyPr>
              <a:lstStyle/>
              <a:p>
                <a:pPr algn="ctr"/>
                <a:r>
                  <a:rPr lang="en-US" sz="800" dirty="0">
                    <a:solidFill>
                      <a:prstClr val="white"/>
                    </a:solidFill>
                    <a:latin typeface="Yu Gothic UI Semibold" panose="020B0700000000000000" pitchFamily="34" charset="-128"/>
                    <a:ea typeface="Yu Gothic UI Semibold" panose="020B0700000000000000" pitchFamily="34" charset="-128"/>
                    <a:cs typeface="Arial" pitchFamily="34" charset="0"/>
                  </a:rPr>
                  <a:t>3</a:t>
                </a:r>
              </a:p>
            </p:txBody>
          </p:sp>
        </p:grpSp>
        <p:grpSp>
          <p:nvGrpSpPr>
            <p:cNvPr id="97" name="Group 96">
              <a:extLst>
                <a:ext uri="{FF2B5EF4-FFF2-40B4-BE49-F238E27FC236}">
                  <a16:creationId xmlns:a16="http://schemas.microsoft.com/office/drawing/2014/main" id="{C25CCA4B-8ACC-30D5-BABF-1F21FD35630B}"/>
                </a:ext>
              </a:extLst>
            </p:cNvPr>
            <p:cNvGrpSpPr/>
            <p:nvPr/>
          </p:nvGrpSpPr>
          <p:grpSpPr>
            <a:xfrm>
              <a:off x="5951017" y="5516229"/>
              <a:ext cx="555667" cy="555666"/>
              <a:chOff x="5992905" y="1760445"/>
              <a:chExt cx="555811" cy="555811"/>
            </a:xfrm>
          </p:grpSpPr>
          <p:sp>
            <p:nvSpPr>
              <p:cNvPr id="107" name="Oval 106">
                <a:extLst>
                  <a:ext uri="{FF2B5EF4-FFF2-40B4-BE49-F238E27FC236}">
                    <a16:creationId xmlns:a16="http://schemas.microsoft.com/office/drawing/2014/main" id="{C3D7666D-E46B-4BC9-5576-9963BE83BA6D}"/>
                  </a:ext>
                </a:extLst>
              </p:cNvPr>
              <p:cNvSpPr/>
              <p:nvPr/>
            </p:nvSpPr>
            <p:spPr>
              <a:xfrm>
                <a:off x="5992905" y="1760445"/>
                <a:ext cx="555811" cy="555811"/>
              </a:xfrm>
              <a:prstGeom prst="ellips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800" dirty="0">
                  <a:solidFill>
                    <a:prstClr val="white"/>
                  </a:solidFill>
                  <a:latin typeface="Yu Gothic UI Semibold" panose="020B0700000000000000" pitchFamily="34" charset="-128"/>
                  <a:ea typeface="Yu Gothic UI Semibold" panose="020B0700000000000000" pitchFamily="34" charset="-128"/>
                </a:endParaRPr>
              </a:p>
            </p:txBody>
          </p:sp>
          <p:sp>
            <p:nvSpPr>
              <p:cNvPr id="108" name="TextBox 107">
                <a:extLst>
                  <a:ext uri="{FF2B5EF4-FFF2-40B4-BE49-F238E27FC236}">
                    <a16:creationId xmlns:a16="http://schemas.microsoft.com/office/drawing/2014/main" id="{6B19ED24-179C-921E-C5A9-F98D1F49E89B}"/>
                  </a:ext>
                </a:extLst>
              </p:cNvPr>
              <p:cNvSpPr txBox="1"/>
              <p:nvPr/>
            </p:nvSpPr>
            <p:spPr>
              <a:xfrm>
                <a:off x="6176365" y="1949467"/>
                <a:ext cx="195515" cy="173792"/>
              </a:xfrm>
              <a:prstGeom prst="rect">
                <a:avLst/>
              </a:prstGeom>
              <a:noFill/>
            </p:spPr>
            <p:txBody>
              <a:bodyPr wrap="none" rtlCol="0" anchor="ctr">
                <a:spAutoFit/>
              </a:bodyPr>
              <a:lstStyle/>
              <a:p>
                <a:pPr algn="ctr"/>
                <a:r>
                  <a:rPr lang="en-US" sz="800" dirty="0">
                    <a:solidFill>
                      <a:prstClr val="white"/>
                    </a:solidFill>
                    <a:latin typeface="Yu Gothic UI Semibold" panose="020B0700000000000000" pitchFamily="34" charset="-128"/>
                    <a:ea typeface="Yu Gothic UI Semibold" panose="020B0700000000000000" pitchFamily="34" charset="-128"/>
                    <a:cs typeface="Arial" pitchFamily="34" charset="0"/>
                  </a:rPr>
                  <a:t>5</a:t>
                </a:r>
              </a:p>
            </p:txBody>
          </p:sp>
        </p:grpSp>
        <p:grpSp>
          <p:nvGrpSpPr>
            <p:cNvPr id="98" name="Group 97">
              <a:extLst>
                <a:ext uri="{FF2B5EF4-FFF2-40B4-BE49-F238E27FC236}">
                  <a16:creationId xmlns:a16="http://schemas.microsoft.com/office/drawing/2014/main" id="{8A1F128B-12BD-E1A6-03D0-E62274602B23}"/>
                </a:ext>
              </a:extLst>
            </p:cNvPr>
            <p:cNvGrpSpPr/>
            <p:nvPr/>
          </p:nvGrpSpPr>
          <p:grpSpPr>
            <a:xfrm>
              <a:off x="5951009" y="4830608"/>
              <a:ext cx="555666" cy="555666"/>
              <a:chOff x="5992905" y="1760445"/>
              <a:chExt cx="555811" cy="555811"/>
            </a:xfrm>
          </p:grpSpPr>
          <p:sp>
            <p:nvSpPr>
              <p:cNvPr id="105" name="Oval 104">
                <a:extLst>
                  <a:ext uri="{FF2B5EF4-FFF2-40B4-BE49-F238E27FC236}">
                    <a16:creationId xmlns:a16="http://schemas.microsoft.com/office/drawing/2014/main" id="{FDA010E9-6C76-87AE-C859-195C29054F02}"/>
                  </a:ext>
                </a:extLst>
              </p:cNvPr>
              <p:cNvSpPr/>
              <p:nvPr/>
            </p:nvSpPr>
            <p:spPr>
              <a:xfrm>
                <a:off x="5992905" y="1760445"/>
                <a:ext cx="555811" cy="555811"/>
              </a:xfrm>
              <a:prstGeom prst="ellips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800" dirty="0">
                  <a:solidFill>
                    <a:prstClr val="white"/>
                  </a:solidFill>
                  <a:latin typeface="Yu Gothic UI Semibold" panose="020B0700000000000000" pitchFamily="34" charset="-128"/>
                  <a:ea typeface="Yu Gothic UI Semibold" panose="020B0700000000000000" pitchFamily="34" charset="-128"/>
                </a:endParaRPr>
              </a:p>
            </p:txBody>
          </p:sp>
          <p:sp>
            <p:nvSpPr>
              <p:cNvPr id="106" name="TextBox 105">
                <a:extLst>
                  <a:ext uri="{FF2B5EF4-FFF2-40B4-BE49-F238E27FC236}">
                    <a16:creationId xmlns:a16="http://schemas.microsoft.com/office/drawing/2014/main" id="{83518DDE-7E94-AA50-B7C3-FEEEB4362A5B}"/>
                  </a:ext>
                </a:extLst>
              </p:cNvPr>
              <p:cNvSpPr txBox="1"/>
              <p:nvPr/>
            </p:nvSpPr>
            <p:spPr>
              <a:xfrm>
                <a:off x="6179814" y="1949467"/>
                <a:ext cx="196809" cy="173792"/>
              </a:xfrm>
              <a:prstGeom prst="rect">
                <a:avLst/>
              </a:prstGeom>
              <a:noFill/>
            </p:spPr>
            <p:txBody>
              <a:bodyPr wrap="none" rtlCol="0" anchor="ctr">
                <a:spAutoFit/>
              </a:bodyPr>
              <a:lstStyle/>
              <a:p>
                <a:pPr algn="ctr"/>
                <a:r>
                  <a:rPr lang="en-US" sz="800" dirty="0">
                    <a:solidFill>
                      <a:prstClr val="white"/>
                    </a:solidFill>
                    <a:latin typeface="Yu Gothic UI Semibold" panose="020B0700000000000000" pitchFamily="34" charset="-128"/>
                    <a:ea typeface="Yu Gothic UI Semibold" panose="020B0700000000000000" pitchFamily="34" charset="-128"/>
                    <a:cs typeface="Arial" pitchFamily="34" charset="0"/>
                  </a:rPr>
                  <a:t>4</a:t>
                </a:r>
              </a:p>
            </p:txBody>
          </p:sp>
        </p:grpSp>
        <p:cxnSp>
          <p:nvCxnSpPr>
            <p:cNvPr id="99" name="Straight Arrow Connector 98">
              <a:extLst>
                <a:ext uri="{FF2B5EF4-FFF2-40B4-BE49-F238E27FC236}">
                  <a16:creationId xmlns:a16="http://schemas.microsoft.com/office/drawing/2014/main" id="{3688EBCA-7847-AE8E-7227-E7BB509C8805}"/>
                </a:ext>
              </a:extLst>
            </p:cNvPr>
            <p:cNvCxnSpPr/>
            <p:nvPr/>
          </p:nvCxnSpPr>
          <p:spPr>
            <a:xfrm rot="10800000">
              <a:off x="4037549" y="3604886"/>
              <a:ext cx="501892" cy="1588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headEnd type="none"/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Straight Arrow Connector 99">
              <a:extLst>
                <a:ext uri="{FF2B5EF4-FFF2-40B4-BE49-F238E27FC236}">
                  <a16:creationId xmlns:a16="http://schemas.microsoft.com/office/drawing/2014/main" id="{860EC0AD-B116-7B33-CBC5-3AE938C5064F}"/>
                </a:ext>
              </a:extLst>
            </p:cNvPr>
            <p:cNvCxnSpPr/>
            <p:nvPr/>
          </p:nvCxnSpPr>
          <p:spPr>
            <a:xfrm rot="10800000">
              <a:off x="4037548" y="5042986"/>
              <a:ext cx="990342" cy="1588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Straight Arrow Connector 100">
              <a:extLst>
                <a:ext uri="{FF2B5EF4-FFF2-40B4-BE49-F238E27FC236}">
                  <a16:creationId xmlns:a16="http://schemas.microsoft.com/office/drawing/2014/main" id="{F6B3030F-6054-96AE-6591-473CCF7FCD05}"/>
                </a:ext>
              </a:extLst>
            </p:cNvPr>
            <p:cNvCxnSpPr/>
            <p:nvPr/>
          </p:nvCxnSpPr>
          <p:spPr>
            <a:xfrm>
              <a:off x="7175586" y="5736049"/>
              <a:ext cx="823331" cy="1588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Arrow Connector 101">
              <a:extLst>
                <a:ext uri="{FF2B5EF4-FFF2-40B4-BE49-F238E27FC236}">
                  <a16:creationId xmlns:a16="http://schemas.microsoft.com/office/drawing/2014/main" id="{D0433678-CA05-D6DF-160A-74E973C0A93D}"/>
                </a:ext>
              </a:extLst>
            </p:cNvPr>
            <p:cNvCxnSpPr/>
            <p:nvPr/>
          </p:nvCxnSpPr>
          <p:spPr>
            <a:xfrm>
              <a:off x="7556486" y="4341574"/>
              <a:ext cx="823331" cy="1588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Straight Arrow Connector 102">
              <a:extLst>
                <a:ext uri="{FF2B5EF4-FFF2-40B4-BE49-F238E27FC236}">
                  <a16:creationId xmlns:a16="http://schemas.microsoft.com/office/drawing/2014/main" id="{E8903B29-C60A-7B7C-441F-925BE39DD708}"/>
                </a:ext>
              </a:extLst>
            </p:cNvPr>
            <p:cNvCxnSpPr/>
            <p:nvPr/>
          </p:nvCxnSpPr>
          <p:spPr>
            <a:xfrm>
              <a:off x="8303636" y="2971919"/>
              <a:ext cx="511223" cy="1588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4" name="Oval 103">
              <a:extLst>
                <a:ext uri="{FF2B5EF4-FFF2-40B4-BE49-F238E27FC236}">
                  <a16:creationId xmlns:a16="http://schemas.microsoft.com/office/drawing/2014/main" id="{A493C8CB-9977-4FB1-76E4-237698A8A4B2}"/>
                </a:ext>
              </a:extLst>
            </p:cNvPr>
            <p:cNvSpPr/>
            <p:nvPr/>
          </p:nvSpPr>
          <p:spPr>
            <a:xfrm>
              <a:off x="5639140" y="6280716"/>
              <a:ext cx="1280040" cy="218102"/>
            </a:xfrm>
            <a:prstGeom prst="ellipse">
              <a:avLst/>
            </a:prstGeom>
            <a:gradFill flip="none" rotWithShape="1">
              <a:gsLst>
                <a:gs pos="0">
                  <a:schemeClr val="tx1">
                    <a:lumMod val="65000"/>
                    <a:lumOff val="35000"/>
                    <a:alpha val="52000"/>
                  </a:schemeClr>
                </a:gs>
                <a:gs pos="100000">
                  <a:schemeClr val="tx1">
                    <a:alpha val="0"/>
                  </a:schemeClr>
                </a:gs>
              </a:gsLst>
              <a:path path="shape">
                <a:fillToRect l="50000" t="50000" r="50000" b="50000"/>
              </a:path>
              <a:tileRect/>
            </a:gra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algn="ctr" defTabSz="914126">
                <a:defRPr/>
              </a:pPr>
              <a:endParaRPr lang="en-US" sz="800" kern="0">
                <a:solidFill>
                  <a:sysClr val="window" lastClr="FFFFFF"/>
                </a:solidFill>
                <a:latin typeface="Yu Gothic UI Semibold" panose="020B0700000000000000" pitchFamily="34" charset="-128"/>
                <a:ea typeface="Yu Gothic UI Semibold" panose="020B0700000000000000" pitchFamily="34" charset="-128"/>
              </a:endParaRPr>
            </a:p>
          </p:txBody>
        </p:sp>
      </p:grpSp>
      <p:sp>
        <p:nvSpPr>
          <p:cNvPr id="115" name="Rectangle 114">
            <a:extLst>
              <a:ext uri="{FF2B5EF4-FFF2-40B4-BE49-F238E27FC236}">
                <a16:creationId xmlns:a16="http://schemas.microsoft.com/office/drawing/2014/main" id="{DAA2BE1D-9B44-F33E-0763-3445302192E1}"/>
              </a:ext>
            </a:extLst>
          </p:cNvPr>
          <p:cNvSpPr/>
          <p:nvPr/>
        </p:nvSpPr>
        <p:spPr>
          <a:xfrm>
            <a:off x="7692254" y="3055460"/>
            <a:ext cx="1317990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en-US" altLang="en-US" sz="1000" dirty="0"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Progeny evaluation</a:t>
            </a:r>
          </a:p>
        </p:txBody>
      </p:sp>
      <p:sp>
        <p:nvSpPr>
          <p:cNvPr id="116" name="Rectangle 115">
            <a:extLst>
              <a:ext uri="{FF2B5EF4-FFF2-40B4-BE49-F238E27FC236}">
                <a16:creationId xmlns:a16="http://schemas.microsoft.com/office/drawing/2014/main" id="{6C0C9B53-8C6A-F049-2672-488F9400E1BD}"/>
              </a:ext>
            </a:extLst>
          </p:cNvPr>
          <p:cNvSpPr/>
          <p:nvPr/>
        </p:nvSpPr>
        <p:spPr>
          <a:xfrm>
            <a:off x="10434887" y="3496154"/>
            <a:ext cx="1380507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en-US" altLang="en-US" sz="1000" dirty="0"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Clonal Seed Orchard</a:t>
            </a:r>
          </a:p>
        </p:txBody>
      </p:sp>
      <p:sp>
        <p:nvSpPr>
          <p:cNvPr id="117" name="Rectangle 116">
            <a:extLst>
              <a:ext uri="{FF2B5EF4-FFF2-40B4-BE49-F238E27FC236}">
                <a16:creationId xmlns:a16="http://schemas.microsoft.com/office/drawing/2014/main" id="{42292C25-D697-EE42-4436-B102E88F17E0}"/>
              </a:ext>
            </a:extLst>
          </p:cNvPr>
          <p:cNvSpPr/>
          <p:nvPr/>
        </p:nvSpPr>
        <p:spPr>
          <a:xfrm>
            <a:off x="8416507" y="3760143"/>
            <a:ext cx="973343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en-US" altLang="en-US" sz="1000" dirty="0"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Hybridization</a:t>
            </a:r>
          </a:p>
        </p:txBody>
      </p:sp>
      <p:sp>
        <p:nvSpPr>
          <p:cNvPr id="118" name="Rectangle 117">
            <a:extLst>
              <a:ext uri="{FF2B5EF4-FFF2-40B4-BE49-F238E27FC236}">
                <a16:creationId xmlns:a16="http://schemas.microsoft.com/office/drawing/2014/main" id="{B43FE6D7-A5CF-4E22-F542-EC0B2A85FBB5}"/>
              </a:ext>
            </a:extLst>
          </p:cNvPr>
          <p:cNvSpPr/>
          <p:nvPr/>
        </p:nvSpPr>
        <p:spPr>
          <a:xfrm>
            <a:off x="10161889" y="4089281"/>
            <a:ext cx="1625766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en-US" altLang="en-US" sz="1000" dirty="0"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Single / Block Evaluation</a:t>
            </a:r>
          </a:p>
        </p:txBody>
      </p:sp>
      <p:grpSp>
        <p:nvGrpSpPr>
          <p:cNvPr id="119" name="Group 118">
            <a:extLst>
              <a:ext uri="{FF2B5EF4-FFF2-40B4-BE49-F238E27FC236}">
                <a16:creationId xmlns:a16="http://schemas.microsoft.com/office/drawing/2014/main" id="{A021C0E1-DE82-0591-6365-84C9BD9AAD5C}"/>
              </a:ext>
            </a:extLst>
          </p:cNvPr>
          <p:cNvGrpSpPr/>
          <p:nvPr/>
        </p:nvGrpSpPr>
        <p:grpSpPr>
          <a:xfrm>
            <a:off x="9228922" y="4596010"/>
            <a:ext cx="1297301" cy="438998"/>
            <a:chOff x="799322" y="6292956"/>
            <a:chExt cx="12151237" cy="3967718"/>
          </a:xfrm>
        </p:grpSpPr>
        <p:sp>
          <p:nvSpPr>
            <p:cNvPr id="120" name="Oval 119">
              <a:extLst>
                <a:ext uri="{FF2B5EF4-FFF2-40B4-BE49-F238E27FC236}">
                  <a16:creationId xmlns:a16="http://schemas.microsoft.com/office/drawing/2014/main" id="{D160DDE6-21E6-D5B3-9C50-E2E152F941AC}"/>
                </a:ext>
              </a:extLst>
            </p:cNvPr>
            <p:cNvSpPr>
              <a:spLocks/>
            </p:cNvSpPr>
            <p:nvPr/>
          </p:nvSpPr>
          <p:spPr>
            <a:xfrm>
              <a:off x="2830793" y="6292956"/>
              <a:ext cx="8505158" cy="3967718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>
              <a:noFill/>
            </a:ln>
            <a:scene3d>
              <a:camera prst="perspectiveRelaxedModerately" fov="7200000">
                <a:rot lat="17090630" lon="0" rev="0"/>
              </a:camera>
              <a:lightRig rig="twoPt" dir="t"/>
            </a:scene3d>
            <a:sp3d extrusionH="76200" prstMaterial="plastic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1218895"/>
              <a:endParaRPr lang="en-US" sz="800">
                <a:solidFill>
                  <a:prstClr val="white"/>
                </a:solidFill>
                <a:latin typeface="Yu Gothic UI Semibold" panose="020B0700000000000000" pitchFamily="34" charset="-128"/>
                <a:ea typeface="Yu Gothic UI Semibold" panose="020B0700000000000000" pitchFamily="34" charset="-128"/>
              </a:endParaRPr>
            </a:p>
          </p:txBody>
        </p:sp>
        <p:sp>
          <p:nvSpPr>
            <p:cNvPr id="121" name="Oval 120">
              <a:extLst>
                <a:ext uri="{FF2B5EF4-FFF2-40B4-BE49-F238E27FC236}">
                  <a16:creationId xmlns:a16="http://schemas.microsoft.com/office/drawing/2014/main" id="{3C787BC2-69D5-F40E-2CE4-73FBEBA2F7FC}"/>
                </a:ext>
              </a:extLst>
            </p:cNvPr>
            <p:cNvSpPr/>
            <p:nvPr/>
          </p:nvSpPr>
          <p:spPr>
            <a:xfrm>
              <a:off x="799322" y="9041793"/>
              <a:ext cx="12151237" cy="1210267"/>
            </a:xfrm>
            <a:prstGeom prst="ellipse">
              <a:avLst/>
            </a:prstGeom>
            <a:gradFill flip="none" rotWithShape="1">
              <a:gsLst>
                <a:gs pos="0">
                  <a:sysClr val="windowText" lastClr="000000">
                    <a:lumMod val="50000"/>
                    <a:lumOff val="50000"/>
                    <a:alpha val="70000"/>
                  </a:sysClr>
                </a:gs>
                <a:gs pos="100000">
                  <a:sysClr val="window" lastClr="FFFFFF">
                    <a:alpha val="0"/>
                    <a:lumMod val="100000"/>
                  </a:sysClr>
                </a:gs>
              </a:gsLst>
              <a:path path="shape">
                <a:fillToRect l="50000" t="50000" r="50000" b="50000"/>
              </a:path>
              <a:tileRect/>
            </a:gra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algn="ctr" defTabSz="1218895">
                <a:defRPr/>
              </a:pPr>
              <a:endParaRPr lang="en-US" sz="800" kern="0">
                <a:solidFill>
                  <a:sysClr val="window" lastClr="FFFFFF"/>
                </a:solidFill>
                <a:latin typeface="Yu Gothic UI Semibold" panose="020B0700000000000000" pitchFamily="34" charset="-128"/>
                <a:ea typeface="Yu Gothic UI Semibold" panose="020B0700000000000000" pitchFamily="34" charset="-128"/>
              </a:endParaRPr>
            </a:p>
          </p:txBody>
        </p:sp>
      </p:grpSp>
      <p:sp>
        <p:nvSpPr>
          <p:cNvPr id="122" name="TextBox 121">
            <a:extLst>
              <a:ext uri="{FF2B5EF4-FFF2-40B4-BE49-F238E27FC236}">
                <a16:creationId xmlns:a16="http://schemas.microsoft.com/office/drawing/2014/main" id="{5AB995EF-2387-FD53-1074-5EFD2DCC9B5A}"/>
              </a:ext>
            </a:extLst>
          </p:cNvPr>
          <p:cNvSpPr txBox="1"/>
          <p:nvPr/>
        </p:nvSpPr>
        <p:spPr>
          <a:xfrm>
            <a:off x="9646049" y="4308702"/>
            <a:ext cx="142291" cy="825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800" dirty="0"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POC</a:t>
            </a:r>
          </a:p>
        </p:txBody>
      </p:sp>
      <p:sp>
        <p:nvSpPr>
          <p:cNvPr id="124" name="Rectangle 46">
            <a:extLst>
              <a:ext uri="{FF2B5EF4-FFF2-40B4-BE49-F238E27FC236}">
                <a16:creationId xmlns:a16="http://schemas.microsoft.com/office/drawing/2014/main" id="{F7C6B434-1956-1889-FB04-E0B5521BCD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8778288" y="1626814"/>
            <a:ext cx="2767201" cy="246221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 algn="l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algn="l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algn="l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algn="l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algn="l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000" cap="all" dirty="0">
                <a:latin typeface="Yu Gothic UI Semibold" panose="020B0700000000000000" pitchFamily="34" charset="-128"/>
                <a:ea typeface="Yu Gothic UI Semibold" panose="020B0700000000000000" pitchFamily="34" charset="-128"/>
                <a:cs typeface="Segoe UI" panose="020B0502040204020203" pitchFamily="34" charset="0"/>
              </a:rPr>
              <a:t>Breeding pipeline</a:t>
            </a:r>
          </a:p>
        </p:txBody>
      </p:sp>
      <p:sp>
        <p:nvSpPr>
          <p:cNvPr id="126" name="TextBox 125">
            <a:extLst>
              <a:ext uri="{FF2B5EF4-FFF2-40B4-BE49-F238E27FC236}">
                <a16:creationId xmlns:a16="http://schemas.microsoft.com/office/drawing/2014/main" id="{5C1C067E-6A4C-C9EB-6112-8BADD14FB5DE}"/>
              </a:ext>
            </a:extLst>
          </p:cNvPr>
          <p:cNvSpPr txBox="1"/>
          <p:nvPr/>
        </p:nvSpPr>
        <p:spPr>
          <a:xfrm>
            <a:off x="4403677" y="5030441"/>
            <a:ext cx="380121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IN" sz="1200" dirty="0"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Sustainable approach to maintain the variability</a:t>
            </a:r>
          </a:p>
        </p:txBody>
      </p:sp>
      <p:sp>
        <p:nvSpPr>
          <p:cNvPr id="127" name="TextBox 126">
            <a:extLst>
              <a:ext uri="{FF2B5EF4-FFF2-40B4-BE49-F238E27FC236}">
                <a16:creationId xmlns:a16="http://schemas.microsoft.com/office/drawing/2014/main" id="{D329A953-0ED2-2A51-BCAC-7E9168164C9C}"/>
              </a:ext>
            </a:extLst>
          </p:cNvPr>
          <p:cNvSpPr txBox="1"/>
          <p:nvPr/>
        </p:nvSpPr>
        <p:spPr>
          <a:xfrm>
            <a:off x="9058214" y="5052315"/>
            <a:ext cx="268838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IN" sz="1200" dirty="0"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Informed Breeding approaches</a:t>
            </a:r>
          </a:p>
        </p:txBody>
      </p:sp>
    </p:spTree>
    <p:extLst>
      <p:ext uri="{BB962C8B-B14F-4D97-AF65-F5344CB8AC3E}">
        <p14:creationId xmlns:p14="http://schemas.microsoft.com/office/powerpoint/2010/main" val="8847069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B1735D1-B799-EB37-E149-6CBDDE3776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6200000">
            <a:off x="4454698" y="1487758"/>
            <a:ext cx="1828802" cy="39627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F8E9EB2-6B6A-74A6-7F53-9EE7BB58D0F3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79" r="24473"/>
          <a:stretch/>
        </p:blipFill>
        <p:spPr>
          <a:xfrm>
            <a:off x="1359436" y="1427576"/>
            <a:ext cx="1371106" cy="4557256"/>
          </a:xfrm>
          <a:prstGeom prst="rect">
            <a:avLst/>
          </a:prstGeom>
          <a:ln w="3175">
            <a:solidFill>
              <a:srgbClr val="43006A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3E93CEE-F5FD-F898-BF56-971394F26CB5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387" t="34732" r="39533"/>
          <a:stretch/>
        </p:blipFill>
        <p:spPr>
          <a:xfrm>
            <a:off x="2773409" y="1386902"/>
            <a:ext cx="1371106" cy="4562655"/>
          </a:xfrm>
          <a:prstGeom prst="rect">
            <a:avLst/>
          </a:prstGeom>
          <a:ln w="3175">
            <a:solidFill>
              <a:srgbClr val="43006A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603E95B-82C9-D578-267F-0EF2469DB639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114" r="28715"/>
          <a:stretch/>
        </p:blipFill>
        <p:spPr>
          <a:xfrm>
            <a:off x="4187383" y="1386901"/>
            <a:ext cx="1131745" cy="4562655"/>
          </a:xfrm>
          <a:prstGeom prst="rect">
            <a:avLst/>
          </a:prstGeom>
          <a:ln w="3175">
            <a:solidFill>
              <a:srgbClr val="43006A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5DD988F-B3D5-B902-54F8-95CB5842202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5185" y="5837967"/>
            <a:ext cx="1625296" cy="39627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C1BF1D9-9816-35B0-9D68-BDCEA95FB890}"/>
              </a:ext>
            </a:extLst>
          </p:cNvPr>
          <p:cNvSpPr txBox="1"/>
          <p:nvPr/>
        </p:nvSpPr>
        <p:spPr>
          <a:xfrm>
            <a:off x="2545810" y="5341185"/>
            <a:ext cx="184731" cy="34193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endParaRPr lang="en-IN" sz="1600" dirty="0">
              <a:latin typeface="Yu Gothic UI Semibold" panose="020B0700000000000000" pitchFamily="34" charset="-128"/>
              <a:ea typeface="Yu Gothic UI Semibold" panose="020B0700000000000000" pitchFamily="34" charset="-128"/>
              <a:cs typeface="Aparajita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DF7AAA6-BE27-A745-6A2C-27819A847C9F}"/>
              </a:ext>
            </a:extLst>
          </p:cNvPr>
          <p:cNvSpPr txBox="1"/>
          <p:nvPr/>
        </p:nvSpPr>
        <p:spPr>
          <a:xfrm>
            <a:off x="1628937" y="5983849"/>
            <a:ext cx="8547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IN" sz="1200" dirty="0">
                <a:latin typeface="Yu Gothic UI Semibold" panose="020B0700000000000000" pitchFamily="34" charset="-128"/>
                <a:ea typeface="Yu Gothic UI Semibold" panose="020B0700000000000000" pitchFamily="34" charset="-128"/>
                <a:cs typeface="Aparajita" panose="020B0604020202020204" pitchFamily="34" charset="0"/>
              </a:rPr>
              <a:t>EUCA</a:t>
            </a:r>
          </a:p>
          <a:p>
            <a:pPr algn="ctr"/>
            <a:r>
              <a:rPr lang="en-IN" sz="1200" dirty="0">
                <a:latin typeface="Yu Gothic UI Semibold" panose="020B0700000000000000" pitchFamily="34" charset="-128"/>
                <a:ea typeface="Yu Gothic UI Semibold" panose="020B0700000000000000" pitchFamily="34" charset="-128"/>
                <a:cs typeface="Aparajita" panose="020B0604020202020204" pitchFamily="34" charset="0"/>
              </a:rPr>
              <a:t>(4 clones)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9901CE7-DDCF-44E6-E5DD-E8180464791E}"/>
              </a:ext>
            </a:extLst>
          </p:cNvPr>
          <p:cNvSpPr txBox="1"/>
          <p:nvPr/>
        </p:nvSpPr>
        <p:spPr>
          <a:xfrm>
            <a:off x="2955916" y="5957971"/>
            <a:ext cx="10406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IN" sz="1200" dirty="0">
                <a:latin typeface="Yu Gothic UI Semibold" panose="020B0700000000000000" pitchFamily="34" charset="-128"/>
                <a:ea typeface="Yu Gothic UI Semibold" panose="020B0700000000000000" pitchFamily="34" charset="-128"/>
                <a:cs typeface="Aparajita" panose="020B0604020202020204" pitchFamily="34" charset="0"/>
              </a:rPr>
              <a:t>CASUARINA</a:t>
            </a:r>
          </a:p>
          <a:p>
            <a:pPr algn="ctr"/>
            <a:r>
              <a:rPr lang="en-IN" sz="1200" dirty="0">
                <a:latin typeface="Yu Gothic UI Semibold" panose="020B0700000000000000" pitchFamily="34" charset="-128"/>
                <a:ea typeface="Yu Gothic UI Semibold" panose="020B0700000000000000" pitchFamily="34" charset="-128"/>
                <a:cs typeface="Aparajita" panose="020B0604020202020204" pitchFamily="34" charset="0"/>
              </a:rPr>
              <a:t>(1 clone)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403C1B3-385A-6549-325D-8E3D4B9E110E}"/>
              </a:ext>
            </a:extLst>
          </p:cNvPr>
          <p:cNvSpPr txBox="1"/>
          <p:nvPr/>
        </p:nvSpPr>
        <p:spPr>
          <a:xfrm>
            <a:off x="4380340" y="5983849"/>
            <a:ext cx="8547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IN" sz="1200" dirty="0">
                <a:latin typeface="Yu Gothic UI Semibold" panose="020B0700000000000000" pitchFamily="34" charset="-128"/>
                <a:ea typeface="Yu Gothic UI Semibold" panose="020B0700000000000000" pitchFamily="34" charset="-128"/>
                <a:cs typeface="Aparajita" panose="020B0604020202020204" pitchFamily="34" charset="0"/>
              </a:rPr>
              <a:t>SUBABUL</a:t>
            </a:r>
          </a:p>
          <a:p>
            <a:pPr algn="ctr"/>
            <a:r>
              <a:rPr lang="en-IN" sz="1200" dirty="0">
                <a:latin typeface="Yu Gothic UI Semibold" panose="020B0700000000000000" pitchFamily="34" charset="-128"/>
                <a:ea typeface="Yu Gothic UI Semibold" panose="020B0700000000000000" pitchFamily="34" charset="-128"/>
                <a:cs typeface="Aparajita" panose="020B0604020202020204" pitchFamily="34" charset="0"/>
              </a:rPr>
              <a:t>(5 clones)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B57926F-5F95-DAD0-187D-CEDA693B8BB9}"/>
              </a:ext>
            </a:extLst>
          </p:cNvPr>
          <p:cNvSpPr/>
          <p:nvPr/>
        </p:nvSpPr>
        <p:spPr>
          <a:xfrm>
            <a:off x="1338335" y="1022448"/>
            <a:ext cx="3980794" cy="427554"/>
          </a:xfrm>
          <a:prstGeom prst="rect">
            <a:avLst/>
          </a:prstGeom>
          <a:solidFill>
            <a:schemeClr val="accent4">
              <a:lumMod val="50000"/>
            </a:schemeClr>
          </a:solidFill>
          <a:ln>
            <a:noFill/>
          </a:ln>
        </p:spPr>
        <p:txBody>
          <a:bodyPr rtlCol="0" anchor="ctr"/>
          <a:lstStyle/>
          <a:p>
            <a:r>
              <a:rPr lang="en-IN" sz="1400" cap="all" dirty="0">
                <a:solidFill>
                  <a:schemeClr val="bg1"/>
                </a:solidFill>
                <a:latin typeface="Yu Gothic UI Semibold" panose="020B0700000000000000" pitchFamily="34" charset="-128"/>
                <a:ea typeface="Yu Gothic UI Semibold" panose="020B0700000000000000" pitchFamily="34" charset="-128"/>
                <a:cs typeface="Aparajita" panose="020B0604020202020204" pitchFamily="34" charset="0"/>
              </a:rPr>
              <a:t>Clones with &gt;20% mean higher WYc</a:t>
            </a:r>
          </a:p>
        </p:txBody>
      </p:sp>
      <p:pic>
        <p:nvPicPr>
          <p:cNvPr id="17" name="pride_V3">
            <a:hlinkClick r:id="" action="ppaction://media"/>
            <a:extLst>
              <a:ext uri="{FF2B5EF4-FFF2-40B4-BE49-F238E27FC236}">
                <a16:creationId xmlns:a16="http://schemas.microsoft.com/office/drawing/2014/main" id="{0CD34936-9559-E218-BFE1-F9C5B15A3C8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246282" y="2198495"/>
            <a:ext cx="4375127" cy="2461009"/>
          </a:xfrm>
          <a:prstGeom prst="round1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03F6F-8B22-3C31-C6AF-7CD597E14C9F}"/>
              </a:ext>
            </a:extLst>
          </p:cNvPr>
          <p:cNvSpPr txBox="1"/>
          <p:nvPr/>
        </p:nvSpPr>
        <p:spPr>
          <a:xfrm>
            <a:off x="2026508" y="168447"/>
            <a:ext cx="797010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2400" cap="all" dirty="0"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LSTC-PSPD – developed superior clones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52E524-81FC-94EF-2F12-A6EE2D259DD2}"/>
              </a:ext>
            </a:extLst>
          </p:cNvPr>
          <p:cNvSpPr/>
          <p:nvPr/>
        </p:nvSpPr>
        <p:spPr>
          <a:xfrm>
            <a:off x="6246282" y="1770941"/>
            <a:ext cx="3978934" cy="427554"/>
          </a:xfrm>
          <a:prstGeom prst="rect">
            <a:avLst/>
          </a:prstGeom>
          <a:solidFill>
            <a:schemeClr val="accent4">
              <a:lumMod val="50000"/>
            </a:schemeClr>
          </a:solidFill>
          <a:ln>
            <a:noFill/>
          </a:ln>
        </p:spPr>
        <p:txBody>
          <a:bodyPr rtlCol="0" anchor="ctr"/>
          <a:lstStyle/>
          <a:p>
            <a:r>
              <a:rPr lang="en-IN" sz="1400" cap="all" dirty="0">
                <a:solidFill>
                  <a:schemeClr val="bg1"/>
                </a:solidFill>
                <a:latin typeface="Yu Gothic UI Semibold" panose="020B0700000000000000" pitchFamily="34" charset="-128"/>
                <a:ea typeface="Yu Gothic UI Semibold" panose="020B0700000000000000" pitchFamily="34" charset="-128"/>
                <a:cs typeface="Aparajita" panose="020B0604020202020204" pitchFamily="34" charset="0"/>
              </a:rPr>
              <a:t>Farmers’ feedback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52FF2A6-DDB6-3C32-6757-BFC7D3AB736B}"/>
              </a:ext>
            </a:extLst>
          </p:cNvPr>
          <p:cNvSpPr txBox="1"/>
          <p:nvPr/>
        </p:nvSpPr>
        <p:spPr>
          <a:xfrm>
            <a:off x="6041196" y="5556762"/>
            <a:ext cx="48445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IN" dirty="0"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New clones covers ~10000 hectares annually</a:t>
            </a:r>
          </a:p>
        </p:txBody>
      </p:sp>
    </p:spTree>
    <p:extLst>
      <p:ext uri="{BB962C8B-B14F-4D97-AF65-F5344CB8AC3E}">
        <p14:creationId xmlns:p14="http://schemas.microsoft.com/office/powerpoint/2010/main" val="1014885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113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21E5379-A656-FFB3-F7F3-F3CC13333BD4}"/>
              </a:ext>
            </a:extLst>
          </p:cNvPr>
          <p:cNvSpPr txBox="1"/>
          <p:nvPr/>
        </p:nvSpPr>
        <p:spPr>
          <a:xfrm>
            <a:off x="339691" y="202867"/>
            <a:ext cx="14847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sz="2000" dirty="0">
                <a:latin typeface="Yu Gothic UI Semibold" panose="020B0700000000000000" pitchFamily="34" charset="-128"/>
                <a:ea typeface="Yu Gothic UI Semibold" panose="020B0700000000000000" pitchFamily="34" charset="-128"/>
                <a:cs typeface="Open Sans Condensed ExtraBold" pitchFamily="2" charset="0"/>
              </a:rPr>
              <a:t>CORYMBIA</a:t>
            </a:r>
            <a:endParaRPr lang="en-IN" sz="2000" dirty="0">
              <a:latin typeface="Yu Gothic UI Semibold" panose="020B0700000000000000" pitchFamily="34" charset="-128"/>
              <a:ea typeface="Yu Gothic UI Semibold" panose="020B0700000000000000" pitchFamily="34" charset="-128"/>
              <a:cs typeface="Open Sans Condensed ExtraBold" pitchFamily="2" charset="0"/>
            </a:endParaRPr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3F6240EC-8E29-0C6B-EEE2-BE9189443C9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43245" y="1002049"/>
            <a:ext cx="5253922" cy="312114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5E0FF76-FC21-B23F-B4E6-9D2AE4BC5B75}"/>
              </a:ext>
            </a:extLst>
          </p:cNvPr>
          <p:cNvSpPr txBox="1"/>
          <p:nvPr/>
        </p:nvSpPr>
        <p:spPr>
          <a:xfrm>
            <a:off x="4820972" y="3336331"/>
            <a:ext cx="1124969" cy="5078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900" b="1" dirty="0">
                <a:latin typeface="Yu Gothic UI Semibold" panose="020B0700000000000000" pitchFamily="34" charset="-128"/>
                <a:ea typeface="Yu Gothic UI Semibold" panose="020B0700000000000000" pitchFamily="34" charset="-128"/>
                <a:cs typeface="Open Sans Condensed" pitchFamily="2" charset="0"/>
              </a:rPr>
              <a:t>E. nitens (54%)</a:t>
            </a:r>
          </a:p>
          <a:p>
            <a:r>
              <a:rPr lang="en-IN" sz="900" b="1" dirty="0">
                <a:latin typeface="Yu Gothic UI Semibold" panose="020B0700000000000000" pitchFamily="34" charset="-128"/>
                <a:ea typeface="Yu Gothic UI Semibold" panose="020B0700000000000000" pitchFamily="34" charset="-128"/>
                <a:cs typeface="Open Sans Condensed" pitchFamily="2" charset="0"/>
              </a:rPr>
              <a:t>E. camaldulensis</a:t>
            </a:r>
          </a:p>
          <a:p>
            <a:r>
              <a:rPr lang="en-IN" sz="900" b="1" dirty="0">
                <a:latin typeface="Yu Gothic UI Semibold" panose="020B0700000000000000" pitchFamily="34" charset="-128"/>
                <a:ea typeface="Yu Gothic UI Semibold" panose="020B0700000000000000" pitchFamily="34" charset="-128"/>
                <a:cs typeface="Open Sans Condensed" pitchFamily="2" charset="0"/>
              </a:rPr>
              <a:t>E. Tereticornis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12FFA5E-DA62-0806-C4B7-FD92EBEA825D}"/>
              </a:ext>
            </a:extLst>
          </p:cNvPr>
          <p:cNvSpPr txBox="1"/>
          <p:nvPr/>
        </p:nvSpPr>
        <p:spPr>
          <a:xfrm>
            <a:off x="1854272" y="2934667"/>
            <a:ext cx="115200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sz="1000" b="1">
                <a:solidFill>
                  <a:schemeClr val="bg1"/>
                </a:solidFill>
                <a:latin typeface="Open Sans Condensed" pitchFamily="2" charset="0"/>
                <a:ea typeface="Open Sans Condensed" pitchFamily="2" charset="0"/>
                <a:cs typeface="Open Sans Condensed" pitchFamily="2" charset="0"/>
              </a:defRPr>
            </a:lvl1pPr>
          </a:lstStyle>
          <a:p>
            <a:r>
              <a:rPr lang="en-IN" sz="900" dirty="0">
                <a:solidFill>
                  <a:schemeClr val="tx1"/>
                </a:solidFill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E urophylla </a:t>
            </a:r>
            <a:r>
              <a:rPr lang="en-IN" sz="900" b="1" dirty="0">
                <a:solidFill>
                  <a:schemeClr val="tx1"/>
                </a:solidFill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(54%)</a:t>
            </a:r>
            <a:endParaRPr lang="en-IN" sz="900" dirty="0">
              <a:solidFill>
                <a:schemeClr val="tx1"/>
              </a:solidFill>
              <a:latin typeface="Yu Gothic UI Semibold" panose="020B0700000000000000" pitchFamily="34" charset="-128"/>
              <a:ea typeface="Yu Gothic UI Semibold" panose="020B0700000000000000" pitchFamily="34" charset="-128"/>
            </a:endParaRPr>
          </a:p>
          <a:p>
            <a:r>
              <a:rPr lang="en-IN" sz="900" dirty="0">
                <a:solidFill>
                  <a:schemeClr val="tx1"/>
                </a:solidFill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E. </a:t>
            </a:r>
            <a:r>
              <a:rPr lang="en-IN" sz="900" dirty="0" err="1">
                <a:solidFill>
                  <a:schemeClr val="tx1"/>
                </a:solidFill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saligna</a:t>
            </a:r>
            <a:r>
              <a:rPr lang="en-IN" sz="900" dirty="0">
                <a:solidFill>
                  <a:schemeClr val="tx1"/>
                </a:solidFill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07C6A2B-BF97-D76A-52A6-D206DC08ED4E}"/>
              </a:ext>
            </a:extLst>
          </p:cNvPr>
          <p:cNvSpPr txBox="1"/>
          <p:nvPr/>
        </p:nvSpPr>
        <p:spPr>
          <a:xfrm>
            <a:off x="2891174" y="2473003"/>
            <a:ext cx="1152009" cy="7848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900" b="1" dirty="0">
                <a:latin typeface="Yu Gothic UI Semibold" panose="020B0700000000000000" pitchFamily="34" charset="-128"/>
                <a:ea typeface="Yu Gothic UI Semibold" panose="020B0700000000000000" pitchFamily="34" charset="-128"/>
                <a:cs typeface="Open Sans Condensed" pitchFamily="2" charset="0"/>
              </a:rPr>
              <a:t>E. grandis (57%)</a:t>
            </a:r>
          </a:p>
          <a:p>
            <a:r>
              <a:rPr lang="en-IN" sz="900" b="1" dirty="0">
                <a:latin typeface="Yu Gothic UI Semibold" panose="020B0700000000000000" pitchFamily="34" charset="-128"/>
                <a:ea typeface="Yu Gothic UI Semibold" panose="020B0700000000000000" pitchFamily="34" charset="-128"/>
                <a:cs typeface="Open Sans Condensed" pitchFamily="2" charset="0"/>
              </a:rPr>
              <a:t>E. camaldulensis</a:t>
            </a:r>
          </a:p>
          <a:p>
            <a:r>
              <a:rPr lang="en-IN" sz="900" b="1" dirty="0">
                <a:latin typeface="Yu Gothic UI Semibold" panose="020B0700000000000000" pitchFamily="34" charset="-128"/>
                <a:ea typeface="Yu Gothic UI Semibold" panose="020B0700000000000000" pitchFamily="34" charset="-128"/>
                <a:cs typeface="Open Sans Condensed" pitchFamily="2" charset="0"/>
              </a:rPr>
              <a:t>E. cladocalyx</a:t>
            </a:r>
          </a:p>
          <a:p>
            <a:r>
              <a:rPr lang="en-IN" sz="900" b="1" dirty="0">
                <a:latin typeface="Yu Gothic UI Semibold" panose="020B0700000000000000" pitchFamily="34" charset="-128"/>
                <a:ea typeface="Yu Gothic UI Semibold" panose="020B0700000000000000" pitchFamily="34" charset="-128"/>
                <a:cs typeface="Open Sans Condensed" pitchFamily="2" charset="0"/>
              </a:rPr>
              <a:t>E. </a:t>
            </a:r>
            <a:r>
              <a:rPr lang="en-IN" sz="900" b="1" dirty="0" err="1">
                <a:latin typeface="Yu Gothic UI Semibold" panose="020B0700000000000000" pitchFamily="34" charset="-128"/>
                <a:ea typeface="Yu Gothic UI Semibold" panose="020B0700000000000000" pitchFamily="34" charset="-128"/>
                <a:cs typeface="Open Sans Condensed" pitchFamily="2" charset="0"/>
              </a:rPr>
              <a:t>diversicolor</a:t>
            </a:r>
            <a:endParaRPr lang="en-IN" sz="900" b="1" dirty="0">
              <a:latin typeface="Yu Gothic UI Semibold" panose="020B0700000000000000" pitchFamily="34" charset="-128"/>
              <a:ea typeface="Yu Gothic UI Semibold" panose="020B0700000000000000" pitchFamily="34" charset="-128"/>
              <a:cs typeface="Open Sans Condensed" pitchFamily="2" charset="0"/>
            </a:endParaRPr>
          </a:p>
          <a:p>
            <a:r>
              <a:rPr lang="en-IN" sz="900" b="1" dirty="0">
                <a:latin typeface="Yu Gothic UI Semibold" panose="020B0700000000000000" pitchFamily="34" charset="-128"/>
                <a:ea typeface="Yu Gothic UI Semibold" panose="020B0700000000000000" pitchFamily="34" charset="-128"/>
                <a:cs typeface="Open Sans Condensed" pitchFamily="2" charset="0"/>
              </a:rPr>
              <a:t>E. lehmannii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C0F1EC3-85AE-1179-3B9B-61F814D1ABCE}"/>
              </a:ext>
            </a:extLst>
          </p:cNvPr>
          <p:cNvSpPr txBox="1"/>
          <p:nvPr/>
        </p:nvSpPr>
        <p:spPr>
          <a:xfrm>
            <a:off x="1456726" y="3336331"/>
            <a:ext cx="105420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900" b="1" dirty="0">
                <a:latin typeface="Yu Gothic UI Semibold" panose="020B0700000000000000" pitchFamily="34" charset="-128"/>
                <a:ea typeface="Yu Gothic UI Semibold" panose="020B0700000000000000" pitchFamily="34" charset="-128"/>
                <a:cs typeface="Open Sans Condensed" pitchFamily="2" charset="0"/>
              </a:rPr>
              <a:t>E. Globulus (54%)</a:t>
            </a:r>
          </a:p>
          <a:p>
            <a:r>
              <a:rPr lang="en-US" sz="900" b="1" dirty="0">
                <a:latin typeface="Yu Gothic UI Semibold" panose="020B0700000000000000" pitchFamily="34" charset="-128"/>
                <a:ea typeface="Yu Gothic UI Semibold" panose="020B0700000000000000" pitchFamily="34" charset="-128"/>
                <a:cs typeface="Open Sans Condensed" pitchFamily="2" charset="0"/>
              </a:rPr>
              <a:t>E. viminalis </a:t>
            </a:r>
          </a:p>
          <a:p>
            <a:r>
              <a:rPr lang="en-US" sz="900" b="1" dirty="0">
                <a:latin typeface="Yu Gothic UI Semibold" panose="020B0700000000000000" pitchFamily="34" charset="-128"/>
                <a:ea typeface="Yu Gothic UI Semibold" panose="020B0700000000000000" pitchFamily="34" charset="-128"/>
                <a:cs typeface="Open Sans Condensed" pitchFamily="2" charset="0"/>
              </a:rPr>
              <a:t>E. rostrata. </a:t>
            </a:r>
            <a:endParaRPr lang="en-IN" sz="900" b="1" dirty="0">
              <a:latin typeface="Yu Gothic UI Semibold" panose="020B0700000000000000" pitchFamily="34" charset="-128"/>
              <a:ea typeface="Yu Gothic UI Semibold" panose="020B0700000000000000" pitchFamily="34" charset="-128"/>
              <a:cs typeface="Open Sans Condensed" pitchFamily="2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14AC87C-31B3-1CD6-387A-466CB7060C5B}"/>
              </a:ext>
            </a:extLst>
          </p:cNvPr>
          <p:cNvSpPr txBox="1"/>
          <p:nvPr/>
        </p:nvSpPr>
        <p:spPr>
          <a:xfrm>
            <a:off x="3006281" y="1949301"/>
            <a:ext cx="119901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900" b="1" dirty="0">
                <a:latin typeface="Yu Gothic UI Semibold" panose="020B0700000000000000" pitchFamily="34" charset="-128"/>
                <a:ea typeface="Yu Gothic UI Semibold" panose="020B0700000000000000" pitchFamily="34" charset="-128"/>
                <a:cs typeface="Open Sans Condensed" pitchFamily="2" charset="0"/>
              </a:rPr>
              <a:t>E. globulus</a:t>
            </a:r>
            <a:r>
              <a:rPr lang="en-IN" sz="900" b="1" dirty="0">
                <a:latin typeface="Yu Gothic UI Semibold" panose="020B0700000000000000" pitchFamily="34" charset="-128"/>
                <a:ea typeface="Yu Gothic UI Semibold" panose="020B0700000000000000" pitchFamily="34" charset="-128"/>
                <a:cs typeface="Open Sans Condensed" pitchFamily="2" charset="0"/>
              </a:rPr>
              <a:t> (54%)</a:t>
            </a:r>
          </a:p>
          <a:p>
            <a:r>
              <a:rPr lang="en-IN" sz="900" b="1" dirty="0">
                <a:latin typeface="Yu Gothic UI Semibold" panose="020B0700000000000000" pitchFamily="34" charset="-128"/>
                <a:ea typeface="Yu Gothic UI Semibold" panose="020B0700000000000000" pitchFamily="34" charset="-128"/>
                <a:cs typeface="Open Sans Condensed" pitchFamily="2" charset="0"/>
              </a:rPr>
              <a:t>E. obliqua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B4889B0-00A0-7DD7-051E-614BB3FF7BAE}"/>
              </a:ext>
            </a:extLst>
          </p:cNvPr>
          <p:cNvSpPr txBox="1"/>
          <p:nvPr/>
        </p:nvSpPr>
        <p:spPr>
          <a:xfrm>
            <a:off x="3979415" y="2285623"/>
            <a:ext cx="1604403" cy="5078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900" b="1" dirty="0">
                <a:latin typeface="Yu Gothic UI Semibold" panose="020B0700000000000000" pitchFamily="34" charset="-128"/>
                <a:ea typeface="Yu Gothic UI Semibold" panose="020B0700000000000000" pitchFamily="34" charset="-128"/>
                <a:cs typeface="Open Sans Condensed" pitchFamily="2" charset="0"/>
              </a:rPr>
              <a:t>E. Camaldulensis (43-46%)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IN" sz="900" b="1" dirty="0">
                <a:latin typeface="Yu Gothic UI Semibold" panose="020B0700000000000000" pitchFamily="34" charset="-128"/>
                <a:ea typeface="Yu Gothic UI Semibold" panose="020B0700000000000000" pitchFamily="34" charset="-128"/>
                <a:cs typeface="Open Sans Condensed" pitchFamily="2" charset="0"/>
              </a:rPr>
              <a:t>E. tereticornis</a:t>
            </a:r>
          </a:p>
          <a:p>
            <a:r>
              <a:rPr lang="en-IN" sz="900" b="1" dirty="0">
                <a:latin typeface="Yu Gothic UI Semibold" panose="020B0700000000000000" pitchFamily="34" charset="-128"/>
                <a:ea typeface="Yu Gothic UI Semibold" panose="020B0700000000000000" pitchFamily="34" charset="-128"/>
                <a:cs typeface="Open Sans Condensed" pitchFamily="2" charset="0"/>
              </a:rPr>
              <a:t>E. Deglupta</a:t>
            </a: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01CC9BD7-6E5C-D269-297C-9D040A3B9E32}"/>
              </a:ext>
            </a:extLst>
          </p:cNvPr>
          <p:cNvSpPr/>
          <p:nvPr/>
        </p:nvSpPr>
        <p:spPr>
          <a:xfrm>
            <a:off x="3256006" y="4983184"/>
            <a:ext cx="751974" cy="707669"/>
          </a:xfrm>
          <a:prstGeom prst="ellipse">
            <a:avLst/>
          </a:prstGeom>
          <a:solidFill>
            <a:schemeClr val="bg1">
              <a:lumMod val="65000"/>
            </a:schemeClr>
          </a:solidFill>
          <a:ln w="3175"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IN" sz="1100" b="1" dirty="0">
                <a:solidFill>
                  <a:schemeClr val="bg1"/>
                </a:solidFill>
                <a:latin typeface="Yu Gothic UI Semibold" panose="020B0700000000000000" pitchFamily="34" charset="-128"/>
                <a:ea typeface="Yu Gothic UI Semibold" panose="020B0700000000000000" pitchFamily="34" charset="-128"/>
                <a:cs typeface="Open Sans Condensed" pitchFamily="2" charset="0"/>
              </a:rPr>
              <a:t>E.camal.</a:t>
            </a: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9ED3DE78-D75D-EA12-1BBB-2A5F2B4E8006}"/>
              </a:ext>
            </a:extLst>
          </p:cNvPr>
          <p:cNvSpPr/>
          <p:nvPr/>
        </p:nvSpPr>
        <p:spPr>
          <a:xfrm>
            <a:off x="2361617" y="4212584"/>
            <a:ext cx="751974" cy="707669"/>
          </a:xfrm>
          <a:prstGeom prst="ellipse">
            <a:avLst/>
          </a:prstGeom>
          <a:noFill/>
          <a:ln w="3175"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IN" sz="1100" b="1" dirty="0" err="1">
                <a:solidFill>
                  <a:schemeClr val="tx1"/>
                </a:solidFill>
                <a:latin typeface="Yu Gothic UI Semibold" panose="020B0700000000000000" pitchFamily="34" charset="-128"/>
                <a:ea typeface="Yu Gothic UI Semibold" panose="020B0700000000000000" pitchFamily="34" charset="-128"/>
                <a:cs typeface="Open Sans Condensed" pitchFamily="2" charset="0"/>
              </a:rPr>
              <a:t>E.uro</a:t>
            </a:r>
            <a:r>
              <a:rPr lang="en-IN" sz="1100" b="1" dirty="0">
                <a:solidFill>
                  <a:schemeClr val="tx1"/>
                </a:solidFill>
                <a:latin typeface="Yu Gothic UI Semibold" panose="020B0700000000000000" pitchFamily="34" charset="-128"/>
                <a:ea typeface="Yu Gothic UI Semibold" panose="020B0700000000000000" pitchFamily="34" charset="-128"/>
                <a:cs typeface="Open Sans Condensed" pitchFamily="2" charset="0"/>
              </a:rPr>
              <a:t>.</a:t>
            </a: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85093BB-EDFF-D38A-F3A3-723EA2A092BA}"/>
              </a:ext>
            </a:extLst>
          </p:cNvPr>
          <p:cNvSpPr/>
          <p:nvPr/>
        </p:nvSpPr>
        <p:spPr>
          <a:xfrm>
            <a:off x="4150395" y="4212584"/>
            <a:ext cx="751974" cy="707669"/>
          </a:xfrm>
          <a:prstGeom prst="ellipse">
            <a:avLst/>
          </a:prstGeom>
          <a:noFill/>
          <a:ln w="3175"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IN" sz="1100" b="1" dirty="0" err="1">
                <a:solidFill>
                  <a:schemeClr val="tx1"/>
                </a:solidFill>
                <a:latin typeface="Yu Gothic UI Semibold" panose="020B0700000000000000" pitchFamily="34" charset="-128"/>
                <a:ea typeface="Yu Gothic UI Semibold" panose="020B0700000000000000" pitchFamily="34" charset="-128"/>
                <a:cs typeface="Open Sans Condensed" pitchFamily="2" charset="0"/>
              </a:rPr>
              <a:t>E.gran</a:t>
            </a:r>
            <a:r>
              <a:rPr lang="en-IN" sz="1100" b="1" dirty="0">
                <a:solidFill>
                  <a:schemeClr val="tx1"/>
                </a:solidFill>
                <a:latin typeface="Yu Gothic UI Semibold" panose="020B0700000000000000" pitchFamily="34" charset="-128"/>
                <a:ea typeface="Yu Gothic UI Semibold" panose="020B0700000000000000" pitchFamily="34" charset="-128"/>
                <a:cs typeface="Open Sans Condensed" pitchFamily="2" charset="0"/>
              </a:rPr>
              <a:t>.</a:t>
            </a:r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DC09D1B5-A1C1-1AE7-A6C0-9F3270A2E60F}"/>
              </a:ext>
            </a:extLst>
          </p:cNvPr>
          <p:cNvCxnSpPr>
            <a:stCxn id="24" idx="5"/>
            <a:endCxn id="23" idx="1"/>
          </p:cNvCxnSpPr>
          <p:nvPr/>
        </p:nvCxnSpPr>
        <p:spPr>
          <a:xfrm>
            <a:off x="3003467" y="4816617"/>
            <a:ext cx="362663" cy="270203"/>
          </a:xfrm>
          <a:prstGeom prst="straightConnector1">
            <a:avLst/>
          </a:prstGeom>
          <a:ln w="9525">
            <a:solidFill>
              <a:schemeClr val="bg1">
                <a:lumMod val="50000"/>
                <a:lumOff val="50000"/>
              </a:schemeClr>
            </a:solidFill>
            <a:headEnd type="stealth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A572DD9D-ED5A-BAA6-02A0-AB9BA4609FCB}"/>
              </a:ext>
            </a:extLst>
          </p:cNvPr>
          <p:cNvCxnSpPr>
            <a:stCxn id="25" idx="3"/>
            <a:endCxn id="23" idx="7"/>
          </p:cNvCxnSpPr>
          <p:nvPr/>
        </p:nvCxnSpPr>
        <p:spPr>
          <a:xfrm flipH="1">
            <a:off x="3897856" y="4816617"/>
            <a:ext cx="362663" cy="270203"/>
          </a:xfrm>
          <a:prstGeom prst="straightConnector1">
            <a:avLst/>
          </a:prstGeom>
          <a:ln w="9525">
            <a:solidFill>
              <a:schemeClr val="bg1">
                <a:lumMod val="50000"/>
                <a:lumOff val="50000"/>
              </a:schemeClr>
            </a:solidFill>
            <a:headEnd type="stealth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52F60E89-790A-A8B5-E03B-479222081BE7}"/>
              </a:ext>
            </a:extLst>
          </p:cNvPr>
          <p:cNvSpPr txBox="1"/>
          <p:nvPr/>
        </p:nvSpPr>
        <p:spPr>
          <a:xfrm>
            <a:off x="1671901" y="5813076"/>
            <a:ext cx="2374368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171450" indent="-171450" algn="l">
              <a:buFont typeface="Courier New" panose="02070309020205020404" pitchFamily="49" charset="0"/>
              <a:buChar char="o"/>
            </a:pPr>
            <a:r>
              <a:rPr lang="en-IN" sz="1100" b="1" dirty="0">
                <a:latin typeface="Yu Gothic UI Semibold" panose="020B0700000000000000" pitchFamily="34" charset="-128"/>
                <a:ea typeface="Yu Gothic UI Semibold" panose="020B0700000000000000" pitchFamily="34" charset="-128"/>
                <a:cs typeface="Open Sans Condensed" pitchFamily="2" charset="0"/>
              </a:rPr>
              <a:t>Successful hybrids</a:t>
            </a:r>
          </a:p>
          <a:p>
            <a:pPr marL="171450" indent="-171450" algn="l">
              <a:buFont typeface="Courier New" panose="02070309020205020404" pitchFamily="49" charset="0"/>
              <a:buChar char="o"/>
            </a:pPr>
            <a:r>
              <a:rPr lang="en-IN" sz="1100" b="1" dirty="0">
                <a:latin typeface="Yu Gothic UI Semibold" panose="020B0700000000000000" pitchFamily="34" charset="-128"/>
                <a:ea typeface="Yu Gothic UI Semibold" panose="020B0700000000000000" pitchFamily="34" charset="-128"/>
                <a:cs typeface="Open Sans Condensed" pitchFamily="2" charset="0"/>
              </a:rPr>
              <a:t>Has upper limit on PY (46-48%)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DB46EB08-4620-5B36-03C3-CF1E6A5320F3}"/>
              </a:ext>
            </a:extLst>
          </p:cNvPr>
          <p:cNvSpPr txBox="1"/>
          <p:nvPr/>
        </p:nvSpPr>
        <p:spPr>
          <a:xfrm>
            <a:off x="4095209" y="5787762"/>
            <a:ext cx="147031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 algn="l">
              <a:buFont typeface="Courier New" panose="02070309020205020404" pitchFamily="49" charset="0"/>
              <a:buChar char="o"/>
            </a:pPr>
            <a:r>
              <a:rPr lang="en-IN" sz="1100" b="1" dirty="0">
                <a:latin typeface="Yu Gothic UI Semibold" panose="020B0700000000000000" pitchFamily="34" charset="-128"/>
                <a:ea typeface="Yu Gothic UI Semibold" panose="020B0700000000000000" pitchFamily="34" charset="-128"/>
                <a:cs typeface="Open Sans Condensed" pitchFamily="2" charset="0"/>
              </a:rPr>
              <a:t>Abiotic stress susceptibility</a:t>
            </a:r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3ADCA292-4DEB-5992-AF0E-7051456BCB65}"/>
              </a:ext>
            </a:extLst>
          </p:cNvPr>
          <p:cNvSpPr/>
          <p:nvPr/>
        </p:nvSpPr>
        <p:spPr>
          <a:xfrm>
            <a:off x="2508584" y="4946911"/>
            <a:ext cx="661737" cy="854242"/>
          </a:xfrm>
          <a:custGeom>
            <a:avLst/>
            <a:gdLst>
              <a:gd name="connsiteX0" fmla="*/ 661737 w 661737"/>
              <a:gd name="connsiteY0" fmla="*/ 0 h 854242"/>
              <a:gd name="connsiteX1" fmla="*/ 126332 w 661737"/>
              <a:gd name="connsiteY1" fmla="*/ 505326 h 854242"/>
              <a:gd name="connsiteX2" fmla="*/ 0 w 661737"/>
              <a:gd name="connsiteY2" fmla="*/ 854242 h 8542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61737" h="854242">
                <a:moveTo>
                  <a:pt x="661737" y="0"/>
                </a:moveTo>
                <a:cubicBezTo>
                  <a:pt x="449179" y="181476"/>
                  <a:pt x="236621" y="362952"/>
                  <a:pt x="126332" y="505326"/>
                </a:cubicBezTo>
                <a:cubicBezTo>
                  <a:pt x="16043" y="647700"/>
                  <a:pt x="8021" y="750971"/>
                  <a:pt x="0" y="854242"/>
                </a:cubicBezTo>
              </a:path>
            </a:pathLst>
          </a:custGeom>
          <a:noFill/>
          <a:ln w="15875">
            <a:solidFill>
              <a:schemeClr val="tx1">
                <a:lumMod val="50000"/>
              </a:schemeClr>
            </a:solidFill>
            <a:prstDash val="sysDot"/>
            <a:tailEnd type="stealth"/>
            <a:extLst>
              <a:ext uri="{C807C97D-BFC1-408E-A445-0C87EB9F89A2}">
                <ask:lineSketchStyleProps xmlns:ask="http://schemas.microsoft.com/office/drawing/2018/sketchyshapes">
                  <ask:type>
                    <ask:lineSketchNone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sz="1600">
              <a:solidFill>
                <a:schemeClr val="tx1"/>
              </a:solidFill>
              <a:latin typeface="Yu Gothic UI Semibold" panose="020B0700000000000000" pitchFamily="34" charset="-128"/>
              <a:ea typeface="Yu Gothic UI Semibold" panose="020B0700000000000000" pitchFamily="34" charset="-128"/>
            </a:endParaRPr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F95468AB-6F39-89F5-8C5F-46AF68A713CF}"/>
              </a:ext>
            </a:extLst>
          </p:cNvPr>
          <p:cNvSpPr/>
          <p:nvPr/>
        </p:nvSpPr>
        <p:spPr>
          <a:xfrm flipH="1">
            <a:off x="4081634" y="4942122"/>
            <a:ext cx="661737" cy="854242"/>
          </a:xfrm>
          <a:custGeom>
            <a:avLst/>
            <a:gdLst>
              <a:gd name="connsiteX0" fmla="*/ 661737 w 661737"/>
              <a:gd name="connsiteY0" fmla="*/ 0 h 854242"/>
              <a:gd name="connsiteX1" fmla="*/ 126332 w 661737"/>
              <a:gd name="connsiteY1" fmla="*/ 505326 h 854242"/>
              <a:gd name="connsiteX2" fmla="*/ 0 w 661737"/>
              <a:gd name="connsiteY2" fmla="*/ 854242 h 8542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61737" h="854242">
                <a:moveTo>
                  <a:pt x="661737" y="0"/>
                </a:moveTo>
                <a:cubicBezTo>
                  <a:pt x="449179" y="181476"/>
                  <a:pt x="236621" y="362952"/>
                  <a:pt x="126332" y="505326"/>
                </a:cubicBezTo>
                <a:cubicBezTo>
                  <a:pt x="16043" y="647700"/>
                  <a:pt x="8021" y="750971"/>
                  <a:pt x="0" y="854242"/>
                </a:cubicBezTo>
              </a:path>
            </a:pathLst>
          </a:custGeom>
          <a:noFill/>
          <a:ln w="15875">
            <a:solidFill>
              <a:schemeClr val="tx1">
                <a:lumMod val="50000"/>
              </a:schemeClr>
            </a:solidFill>
            <a:prstDash val="sysDot"/>
            <a:tailEnd type="stealth"/>
            <a:extLst>
              <a:ext uri="{C807C97D-BFC1-408E-A445-0C87EB9F89A2}">
                <ask:lineSketchStyleProps xmlns:ask="http://schemas.microsoft.com/office/drawing/2018/sketchyshapes">
                  <ask:type>
                    <ask:lineSketchNone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sz="1600">
              <a:solidFill>
                <a:schemeClr val="tx1"/>
              </a:solidFill>
              <a:latin typeface="Yu Gothic UI Semibold" panose="020B0700000000000000" pitchFamily="34" charset="-128"/>
              <a:ea typeface="Yu Gothic UI Semibold" panose="020B0700000000000000" pitchFamily="34" charset="-128"/>
            </a:endParaRPr>
          </a:p>
        </p:txBody>
      </p:sp>
      <p:sp>
        <p:nvSpPr>
          <p:cNvPr id="45" name="Oval 44">
            <a:extLst>
              <a:ext uri="{FF2B5EF4-FFF2-40B4-BE49-F238E27FC236}">
                <a16:creationId xmlns:a16="http://schemas.microsoft.com/office/drawing/2014/main" id="{47548789-0F43-AB9A-DF23-88E172AF6DDA}"/>
              </a:ext>
            </a:extLst>
          </p:cNvPr>
          <p:cNvSpPr/>
          <p:nvPr/>
        </p:nvSpPr>
        <p:spPr>
          <a:xfrm>
            <a:off x="8973351" y="1279048"/>
            <a:ext cx="1203158" cy="1203158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 w="3175"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sz="1600" b="1" dirty="0">
              <a:solidFill>
                <a:schemeClr val="tx1"/>
              </a:solidFill>
              <a:latin typeface="Yu Gothic UI Semibold" panose="020B0700000000000000" pitchFamily="34" charset="-128"/>
              <a:ea typeface="Yu Gothic UI Semibold" panose="020B0700000000000000" pitchFamily="34" charset="-128"/>
              <a:cs typeface="Open Sans Condensed" pitchFamily="2" charset="0"/>
            </a:endParaRPr>
          </a:p>
        </p:txBody>
      </p:sp>
      <p:sp>
        <p:nvSpPr>
          <p:cNvPr id="46" name="Oval 45">
            <a:extLst>
              <a:ext uri="{FF2B5EF4-FFF2-40B4-BE49-F238E27FC236}">
                <a16:creationId xmlns:a16="http://schemas.microsoft.com/office/drawing/2014/main" id="{94067489-DD95-6988-8283-F0C6D541331C}"/>
              </a:ext>
            </a:extLst>
          </p:cNvPr>
          <p:cNvSpPr/>
          <p:nvPr/>
        </p:nvSpPr>
        <p:spPr>
          <a:xfrm>
            <a:off x="7427294" y="1279048"/>
            <a:ext cx="1203158" cy="1203158"/>
          </a:xfrm>
          <a:prstGeom prst="ellipse">
            <a:avLst/>
          </a:prstGeom>
          <a:blipFill>
            <a:blip r:embed="rId4"/>
            <a:stretch>
              <a:fillRect/>
            </a:stretch>
          </a:blipFill>
          <a:ln w="3175"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sz="1600" b="1" dirty="0">
              <a:solidFill>
                <a:schemeClr val="tx1"/>
              </a:solidFill>
              <a:latin typeface="Yu Gothic UI Semibold" panose="020B0700000000000000" pitchFamily="34" charset="-128"/>
              <a:ea typeface="Yu Gothic UI Semibold" panose="020B0700000000000000" pitchFamily="34" charset="-128"/>
              <a:cs typeface="Open Sans Condensed" pitchFamily="2" charset="0"/>
            </a:endParaRP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C1F8D0F1-2F51-7DC2-D505-45449AE5ECE8}"/>
              </a:ext>
            </a:extLst>
          </p:cNvPr>
          <p:cNvSpPr txBox="1"/>
          <p:nvPr/>
        </p:nvSpPr>
        <p:spPr>
          <a:xfrm>
            <a:off x="9167756" y="1002049"/>
            <a:ext cx="97013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IN" sz="1100" b="1" dirty="0">
                <a:latin typeface="Yu Gothic UI Semibold" panose="020B0700000000000000" pitchFamily="34" charset="-128"/>
                <a:ea typeface="Yu Gothic UI Semibold" panose="020B0700000000000000" pitchFamily="34" charset="-128"/>
                <a:cs typeface="Open Sans Condensed" pitchFamily="2" charset="0"/>
              </a:rPr>
              <a:t>C. citriodora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CB0F08F2-8812-A853-4D74-0DB7AF424950}"/>
              </a:ext>
            </a:extLst>
          </p:cNvPr>
          <p:cNvSpPr txBox="1"/>
          <p:nvPr/>
        </p:nvSpPr>
        <p:spPr>
          <a:xfrm>
            <a:off x="7523619" y="1002050"/>
            <a:ext cx="949299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IN" sz="1100" b="1" dirty="0">
                <a:latin typeface="Yu Gothic UI Semibold" panose="020B0700000000000000" pitchFamily="34" charset="-128"/>
                <a:ea typeface="Yu Gothic UI Semibold" panose="020B0700000000000000" pitchFamily="34" charset="-128"/>
                <a:cs typeface="Open Sans Condensed" pitchFamily="2" charset="0"/>
              </a:rPr>
              <a:t>C. torelliana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EF8230A3-D386-B8FA-9313-36B69F14917B}"/>
              </a:ext>
            </a:extLst>
          </p:cNvPr>
          <p:cNvSpPr txBox="1"/>
          <p:nvPr/>
        </p:nvSpPr>
        <p:spPr>
          <a:xfrm>
            <a:off x="4364256" y="5150033"/>
            <a:ext cx="55796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600" dirty="0">
                <a:solidFill>
                  <a:srgbClr val="FF0000"/>
                </a:solidFill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✗ 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0E7A0648-17D5-BE39-1470-44312F564CC0}"/>
              </a:ext>
            </a:extLst>
          </p:cNvPr>
          <p:cNvSpPr txBox="1"/>
          <p:nvPr/>
        </p:nvSpPr>
        <p:spPr>
          <a:xfrm>
            <a:off x="8630452" y="1511294"/>
            <a:ext cx="55796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600" dirty="0"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✔ </a:t>
            </a:r>
          </a:p>
        </p:txBody>
      </p:sp>
      <p:cxnSp>
        <p:nvCxnSpPr>
          <p:cNvPr id="54" name="Straight Arrow Connector 53">
            <a:extLst>
              <a:ext uri="{FF2B5EF4-FFF2-40B4-BE49-F238E27FC236}">
                <a16:creationId xmlns:a16="http://schemas.microsoft.com/office/drawing/2014/main" id="{6A87CC0C-FE9C-35D6-0A73-D65D9F1359CD}"/>
              </a:ext>
            </a:extLst>
          </p:cNvPr>
          <p:cNvCxnSpPr>
            <a:cxnSpLocks/>
            <a:stCxn id="45" idx="2"/>
            <a:endCxn id="46" idx="6"/>
          </p:cNvCxnSpPr>
          <p:nvPr/>
        </p:nvCxnSpPr>
        <p:spPr>
          <a:xfrm flipH="1">
            <a:off x="8630452" y="1880627"/>
            <a:ext cx="342899" cy="0"/>
          </a:xfrm>
          <a:prstGeom prst="straightConnector1">
            <a:avLst/>
          </a:prstGeom>
          <a:ln w="9525">
            <a:solidFill>
              <a:schemeClr val="bg1">
                <a:lumMod val="50000"/>
                <a:lumOff val="50000"/>
              </a:schemeClr>
            </a:solidFill>
            <a:headEnd type="stealth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1" name="Group 110">
            <a:extLst>
              <a:ext uri="{FF2B5EF4-FFF2-40B4-BE49-F238E27FC236}">
                <a16:creationId xmlns:a16="http://schemas.microsoft.com/office/drawing/2014/main" id="{EEF23059-2AC8-1748-BD78-4C831C9A666A}"/>
              </a:ext>
            </a:extLst>
          </p:cNvPr>
          <p:cNvGrpSpPr/>
          <p:nvPr/>
        </p:nvGrpSpPr>
        <p:grpSpPr>
          <a:xfrm>
            <a:off x="7852027" y="1878126"/>
            <a:ext cx="1892529" cy="1176917"/>
            <a:chOff x="8263307" y="1821116"/>
            <a:chExt cx="1892529" cy="1159428"/>
          </a:xfrm>
        </p:grpSpPr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B9F0D66D-ECF4-618E-6F4B-F8F15548B41B}"/>
                </a:ext>
              </a:extLst>
            </p:cNvPr>
            <p:cNvGrpSpPr/>
            <p:nvPr/>
          </p:nvGrpSpPr>
          <p:grpSpPr>
            <a:xfrm>
              <a:off x="9208020" y="1823615"/>
              <a:ext cx="947816" cy="1156929"/>
              <a:chOff x="9208020" y="1823615"/>
              <a:chExt cx="947816" cy="1156929"/>
            </a:xfrm>
          </p:grpSpPr>
          <p:cxnSp>
            <p:nvCxnSpPr>
              <p:cNvPr id="71" name="Straight Connector 70">
                <a:extLst>
                  <a:ext uri="{FF2B5EF4-FFF2-40B4-BE49-F238E27FC236}">
                    <a16:creationId xmlns:a16="http://schemas.microsoft.com/office/drawing/2014/main" id="{71A02688-D399-D343-9E86-FD89FC599834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9208020" y="1823615"/>
                <a:ext cx="947816" cy="1156929"/>
              </a:xfrm>
              <a:prstGeom prst="line">
                <a:avLst/>
              </a:prstGeom>
              <a:ln w="3175">
                <a:solidFill>
                  <a:schemeClr val="bg1">
                    <a:lumMod val="50000"/>
                    <a:lumOff val="50000"/>
                  </a:schemeClr>
                </a:solidFill>
                <a:tailEnd type="stealt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6" name="Straight Arrow Connector 75">
                <a:extLst>
                  <a:ext uri="{FF2B5EF4-FFF2-40B4-BE49-F238E27FC236}">
                    <a16:creationId xmlns:a16="http://schemas.microsoft.com/office/drawing/2014/main" id="{266D9923-9873-C1B2-A257-75FBA5A41F41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9208020" y="1823615"/>
                <a:ext cx="832891" cy="1156929"/>
              </a:xfrm>
              <a:prstGeom prst="straightConnector1">
                <a:avLst/>
              </a:prstGeom>
              <a:ln w="3175">
                <a:solidFill>
                  <a:schemeClr val="bg1">
                    <a:lumMod val="50000"/>
                    <a:lumOff val="50000"/>
                  </a:schemeClr>
                </a:solidFill>
                <a:tailEnd type="stealt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9" name="Straight Arrow Connector 78">
                <a:extLst>
                  <a:ext uri="{FF2B5EF4-FFF2-40B4-BE49-F238E27FC236}">
                    <a16:creationId xmlns:a16="http://schemas.microsoft.com/office/drawing/2014/main" id="{1150B88B-BA02-B04F-F58B-AF10C26D7E9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9208020" y="1823615"/>
                <a:ext cx="730459" cy="1156929"/>
              </a:xfrm>
              <a:prstGeom prst="straightConnector1">
                <a:avLst/>
              </a:prstGeom>
              <a:ln w="3175">
                <a:solidFill>
                  <a:schemeClr val="bg1">
                    <a:lumMod val="50000"/>
                    <a:lumOff val="50000"/>
                  </a:schemeClr>
                </a:solidFill>
                <a:tailEnd type="stealt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2" name="Straight Arrow Connector 81">
                <a:extLst>
                  <a:ext uri="{FF2B5EF4-FFF2-40B4-BE49-F238E27FC236}">
                    <a16:creationId xmlns:a16="http://schemas.microsoft.com/office/drawing/2014/main" id="{74421E1A-87CF-558C-3CFA-153A296F4700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9208020" y="1823615"/>
                <a:ext cx="630524" cy="1156929"/>
              </a:xfrm>
              <a:prstGeom prst="straightConnector1">
                <a:avLst/>
              </a:prstGeom>
              <a:ln w="3175">
                <a:solidFill>
                  <a:schemeClr val="bg1">
                    <a:lumMod val="50000"/>
                    <a:lumOff val="50000"/>
                  </a:schemeClr>
                </a:solidFill>
                <a:tailEnd type="stealt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4" name="Straight Arrow Connector 83">
                <a:extLst>
                  <a:ext uri="{FF2B5EF4-FFF2-40B4-BE49-F238E27FC236}">
                    <a16:creationId xmlns:a16="http://schemas.microsoft.com/office/drawing/2014/main" id="{E09119C7-9E02-2DA8-25B4-B639435B0CF1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9208020" y="1823615"/>
                <a:ext cx="538085" cy="1156929"/>
              </a:xfrm>
              <a:prstGeom prst="straightConnector1">
                <a:avLst/>
              </a:prstGeom>
              <a:ln w="3175">
                <a:solidFill>
                  <a:schemeClr val="bg1">
                    <a:lumMod val="50000"/>
                    <a:lumOff val="50000"/>
                  </a:schemeClr>
                </a:solidFill>
                <a:tailEnd type="stealt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6" name="Straight Arrow Connector 85">
                <a:extLst>
                  <a:ext uri="{FF2B5EF4-FFF2-40B4-BE49-F238E27FC236}">
                    <a16:creationId xmlns:a16="http://schemas.microsoft.com/office/drawing/2014/main" id="{78CAEDA6-BA30-C79D-05DB-847AF0FE9A2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9208020" y="1823615"/>
                <a:ext cx="450642" cy="1156929"/>
              </a:xfrm>
              <a:prstGeom prst="straightConnector1">
                <a:avLst/>
              </a:prstGeom>
              <a:ln w="3175">
                <a:solidFill>
                  <a:schemeClr val="bg1">
                    <a:lumMod val="50000"/>
                    <a:lumOff val="50000"/>
                  </a:schemeClr>
                </a:solidFill>
                <a:tailEnd type="stealt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8" name="Straight Arrow Connector 87">
                <a:extLst>
                  <a:ext uri="{FF2B5EF4-FFF2-40B4-BE49-F238E27FC236}">
                    <a16:creationId xmlns:a16="http://schemas.microsoft.com/office/drawing/2014/main" id="{B354F0CE-002B-9124-9A55-74A2B1E8D62B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9208020" y="1823615"/>
                <a:ext cx="371016" cy="1156929"/>
              </a:xfrm>
              <a:prstGeom prst="straightConnector1">
                <a:avLst/>
              </a:prstGeom>
              <a:ln w="3175">
                <a:solidFill>
                  <a:schemeClr val="bg1">
                    <a:lumMod val="50000"/>
                    <a:lumOff val="50000"/>
                  </a:schemeClr>
                </a:solidFill>
                <a:tailEnd type="stealt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0" name="Straight Arrow Connector 89">
                <a:extLst>
                  <a:ext uri="{FF2B5EF4-FFF2-40B4-BE49-F238E27FC236}">
                    <a16:creationId xmlns:a16="http://schemas.microsoft.com/office/drawing/2014/main" id="{85D4B2DE-B8B9-182C-F7F2-A41D8D375927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9208020" y="1823615"/>
                <a:ext cx="288249" cy="1156929"/>
              </a:xfrm>
              <a:prstGeom prst="straightConnector1">
                <a:avLst/>
              </a:prstGeom>
              <a:ln w="3175">
                <a:solidFill>
                  <a:schemeClr val="bg1">
                    <a:lumMod val="50000"/>
                    <a:lumOff val="50000"/>
                  </a:schemeClr>
                </a:solidFill>
                <a:tailEnd type="stealt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2" name="Straight Arrow Connector 91">
                <a:extLst>
                  <a:ext uri="{FF2B5EF4-FFF2-40B4-BE49-F238E27FC236}">
                    <a16:creationId xmlns:a16="http://schemas.microsoft.com/office/drawing/2014/main" id="{30221669-341B-8EA4-FE23-246689A6B39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9208020" y="1823615"/>
                <a:ext cx="205803" cy="1156929"/>
              </a:xfrm>
              <a:prstGeom prst="straightConnector1">
                <a:avLst/>
              </a:prstGeom>
              <a:ln w="3175">
                <a:solidFill>
                  <a:schemeClr val="bg1">
                    <a:lumMod val="50000"/>
                    <a:lumOff val="50000"/>
                  </a:schemeClr>
                </a:solidFill>
                <a:tailEnd type="stealt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4" name="Straight Arrow Connector 93">
                <a:extLst>
                  <a:ext uri="{FF2B5EF4-FFF2-40B4-BE49-F238E27FC236}">
                    <a16:creationId xmlns:a16="http://schemas.microsoft.com/office/drawing/2014/main" id="{62B3B71B-9F13-2C7B-A4F5-53754CF3AE36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9208020" y="1823615"/>
                <a:ext cx="130852" cy="1156929"/>
              </a:xfrm>
              <a:prstGeom prst="straightConnector1">
                <a:avLst/>
              </a:prstGeom>
              <a:ln w="3175">
                <a:solidFill>
                  <a:schemeClr val="bg1">
                    <a:lumMod val="50000"/>
                    <a:lumOff val="50000"/>
                  </a:schemeClr>
                </a:solidFill>
                <a:tailEnd type="stealt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6" name="Straight Arrow Connector 95">
                <a:extLst>
                  <a:ext uri="{FF2B5EF4-FFF2-40B4-BE49-F238E27FC236}">
                    <a16:creationId xmlns:a16="http://schemas.microsoft.com/office/drawing/2014/main" id="{EF75E342-7280-AC98-1DB4-6F5D340DCD68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9208020" y="1823615"/>
                <a:ext cx="0" cy="1156929"/>
              </a:xfrm>
              <a:prstGeom prst="straightConnector1">
                <a:avLst/>
              </a:prstGeom>
              <a:ln w="3175">
                <a:solidFill>
                  <a:schemeClr val="bg1">
                    <a:lumMod val="50000"/>
                    <a:lumOff val="50000"/>
                  </a:schemeClr>
                </a:solidFill>
                <a:tailEnd type="stealt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09" name="Group 108">
              <a:extLst>
                <a:ext uri="{FF2B5EF4-FFF2-40B4-BE49-F238E27FC236}">
                  <a16:creationId xmlns:a16="http://schemas.microsoft.com/office/drawing/2014/main" id="{CACDEF04-43D1-A2FE-08C5-C0B647D0AA2B}"/>
                </a:ext>
              </a:extLst>
            </p:cNvPr>
            <p:cNvGrpSpPr/>
            <p:nvPr/>
          </p:nvGrpSpPr>
          <p:grpSpPr>
            <a:xfrm rot="10800000">
              <a:off x="8263307" y="1821116"/>
              <a:ext cx="947816" cy="1156929"/>
              <a:chOff x="9360420" y="1976015"/>
              <a:chExt cx="947816" cy="1156929"/>
            </a:xfrm>
          </p:grpSpPr>
          <p:cxnSp>
            <p:nvCxnSpPr>
              <p:cNvPr id="99" name="Straight Connector 98">
                <a:extLst>
                  <a:ext uri="{FF2B5EF4-FFF2-40B4-BE49-F238E27FC236}">
                    <a16:creationId xmlns:a16="http://schemas.microsoft.com/office/drawing/2014/main" id="{B901A6D6-6BF1-4629-1312-4A78C9529BFD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9360420" y="1976015"/>
                <a:ext cx="947816" cy="1156929"/>
              </a:xfrm>
              <a:prstGeom prst="line">
                <a:avLst/>
              </a:prstGeom>
              <a:ln w="3175">
                <a:solidFill>
                  <a:schemeClr val="bg1">
                    <a:lumMod val="50000"/>
                    <a:lumOff val="50000"/>
                  </a:schemeClr>
                </a:solidFill>
                <a:tailEnd type="stealt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0" name="Straight Arrow Connector 99">
                <a:extLst>
                  <a:ext uri="{FF2B5EF4-FFF2-40B4-BE49-F238E27FC236}">
                    <a16:creationId xmlns:a16="http://schemas.microsoft.com/office/drawing/2014/main" id="{CD0A88D5-62B5-5E6B-9571-603328733592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9360420" y="1976015"/>
                <a:ext cx="832891" cy="1156929"/>
              </a:xfrm>
              <a:prstGeom prst="straightConnector1">
                <a:avLst/>
              </a:prstGeom>
              <a:ln w="3175">
                <a:solidFill>
                  <a:schemeClr val="bg1">
                    <a:lumMod val="50000"/>
                    <a:lumOff val="50000"/>
                  </a:schemeClr>
                </a:solidFill>
                <a:tailEnd type="stealt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1" name="Straight Arrow Connector 100">
                <a:extLst>
                  <a:ext uri="{FF2B5EF4-FFF2-40B4-BE49-F238E27FC236}">
                    <a16:creationId xmlns:a16="http://schemas.microsoft.com/office/drawing/2014/main" id="{5BCC05A4-D332-3B7C-7D79-5687CDF45ACC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9360420" y="1976015"/>
                <a:ext cx="730459" cy="1156929"/>
              </a:xfrm>
              <a:prstGeom prst="straightConnector1">
                <a:avLst/>
              </a:prstGeom>
              <a:ln w="3175">
                <a:solidFill>
                  <a:schemeClr val="bg1">
                    <a:lumMod val="50000"/>
                    <a:lumOff val="50000"/>
                  </a:schemeClr>
                </a:solidFill>
                <a:tailEnd type="stealt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2" name="Straight Arrow Connector 101">
                <a:extLst>
                  <a:ext uri="{FF2B5EF4-FFF2-40B4-BE49-F238E27FC236}">
                    <a16:creationId xmlns:a16="http://schemas.microsoft.com/office/drawing/2014/main" id="{B355E5C2-B56A-846A-F009-AFFC915AA89D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9360420" y="1976015"/>
                <a:ext cx="630524" cy="1156929"/>
              </a:xfrm>
              <a:prstGeom prst="straightConnector1">
                <a:avLst/>
              </a:prstGeom>
              <a:ln w="3175">
                <a:solidFill>
                  <a:schemeClr val="bg1">
                    <a:lumMod val="50000"/>
                    <a:lumOff val="50000"/>
                  </a:schemeClr>
                </a:solidFill>
                <a:tailEnd type="stealt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3" name="Straight Arrow Connector 102">
                <a:extLst>
                  <a:ext uri="{FF2B5EF4-FFF2-40B4-BE49-F238E27FC236}">
                    <a16:creationId xmlns:a16="http://schemas.microsoft.com/office/drawing/2014/main" id="{73F80543-9A22-AC79-3575-BC7959E42417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9360420" y="1976015"/>
                <a:ext cx="538085" cy="1156929"/>
              </a:xfrm>
              <a:prstGeom prst="straightConnector1">
                <a:avLst/>
              </a:prstGeom>
              <a:ln w="3175">
                <a:solidFill>
                  <a:schemeClr val="bg1">
                    <a:lumMod val="50000"/>
                    <a:lumOff val="50000"/>
                  </a:schemeClr>
                </a:solidFill>
                <a:tailEnd type="stealt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4" name="Straight Arrow Connector 103">
                <a:extLst>
                  <a:ext uri="{FF2B5EF4-FFF2-40B4-BE49-F238E27FC236}">
                    <a16:creationId xmlns:a16="http://schemas.microsoft.com/office/drawing/2014/main" id="{E953648B-B504-07E7-6107-D232B534AEFA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9360420" y="1976015"/>
                <a:ext cx="450642" cy="1156929"/>
              </a:xfrm>
              <a:prstGeom prst="straightConnector1">
                <a:avLst/>
              </a:prstGeom>
              <a:ln w="3175">
                <a:solidFill>
                  <a:schemeClr val="bg1">
                    <a:lumMod val="50000"/>
                    <a:lumOff val="50000"/>
                  </a:schemeClr>
                </a:solidFill>
                <a:tailEnd type="stealt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5" name="Straight Arrow Connector 104">
                <a:extLst>
                  <a:ext uri="{FF2B5EF4-FFF2-40B4-BE49-F238E27FC236}">
                    <a16:creationId xmlns:a16="http://schemas.microsoft.com/office/drawing/2014/main" id="{C358971D-30FB-06C8-EA8D-AEF2E194DDF6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9360420" y="1976015"/>
                <a:ext cx="371016" cy="1156929"/>
              </a:xfrm>
              <a:prstGeom prst="straightConnector1">
                <a:avLst/>
              </a:prstGeom>
              <a:ln w="3175">
                <a:solidFill>
                  <a:schemeClr val="bg1">
                    <a:lumMod val="50000"/>
                    <a:lumOff val="50000"/>
                  </a:schemeClr>
                </a:solidFill>
                <a:tailEnd type="stealt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6" name="Straight Arrow Connector 105">
                <a:extLst>
                  <a:ext uri="{FF2B5EF4-FFF2-40B4-BE49-F238E27FC236}">
                    <a16:creationId xmlns:a16="http://schemas.microsoft.com/office/drawing/2014/main" id="{798D1EE2-2437-6EB1-9651-852A662D8B1D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9360420" y="1976015"/>
                <a:ext cx="288249" cy="1156929"/>
              </a:xfrm>
              <a:prstGeom prst="straightConnector1">
                <a:avLst/>
              </a:prstGeom>
              <a:ln w="3175">
                <a:solidFill>
                  <a:schemeClr val="bg1">
                    <a:lumMod val="50000"/>
                    <a:lumOff val="50000"/>
                  </a:schemeClr>
                </a:solidFill>
                <a:tailEnd type="stealt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7" name="Straight Arrow Connector 106">
                <a:extLst>
                  <a:ext uri="{FF2B5EF4-FFF2-40B4-BE49-F238E27FC236}">
                    <a16:creationId xmlns:a16="http://schemas.microsoft.com/office/drawing/2014/main" id="{64F72E44-2289-3116-E223-663A4DF2D750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9360420" y="1976015"/>
                <a:ext cx="205803" cy="1156929"/>
              </a:xfrm>
              <a:prstGeom prst="straightConnector1">
                <a:avLst/>
              </a:prstGeom>
              <a:ln w="3175">
                <a:solidFill>
                  <a:schemeClr val="bg1">
                    <a:lumMod val="50000"/>
                    <a:lumOff val="50000"/>
                  </a:schemeClr>
                </a:solidFill>
                <a:tailEnd type="stealt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8" name="Straight Arrow Connector 107">
                <a:extLst>
                  <a:ext uri="{FF2B5EF4-FFF2-40B4-BE49-F238E27FC236}">
                    <a16:creationId xmlns:a16="http://schemas.microsoft.com/office/drawing/2014/main" id="{F9732B34-EFCF-E63B-CFAD-D7F3CA5F1C3F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9360420" y="1976015"/>
                <a:ext cx="130852" cy="1156929"/>
              </a:xfrm>
              <a:prstGeom prst="straightConnector1">
                <a:avLst/>
              </a:prstGeom>
              <a:ln w="3175">
                <a:solidFill>
                  <a:schemeClr val="bg1">
                    <a:lumMod val="50000"/>
                    <a:lumOff val="50000"/>
                  </a:schemeClr>
                </a:solidFill>
                <a:tailEnd type="stealt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16" name="TextBox 115">
            <a:extLst>
              <a:ext uri="{FF2B5EF4-FFF2-40B4-BE49-F238E27FC236}">
                <a16:creationId xmlns:a16="http://schemas.microsoft.com/office/drawing/2014/main" id="{426B42F6-87D8-2E66-23F0-69377CDEE65B}"/>
              </a:ext>
            </a:extLst>
          </p:cNvPr>
          <p:cNvSpPr txBox="1"/>
          <p:nvPr/>
        </p:nvSpPr>
        <p:spPr>
          <a:xfrm>
            <a:off x="7669680" y="4269595"/>
            <a:ext cx="22797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IN" b="1" dirty="0">
                <a:latin typeface="Yu Gothic UI Semibold" panose="020B0700000000000000" pitchFamily="34" charset="-128"/>
                <a:ea typeface="Yu Gothic UI Semibold" panose="020B0700000000000000" pitchFamily="34" charset="-128"/>
                <a:cs typeface="Open Sans Condensed" pitchFamily="2" charset="0"/>
              </a:rPr>
              <a:t>ITC 2081 (50.5%)</a:t>
            </a:r>
          </a:p>
          <a:p>
            <a:pPr algn="ctr"/>
            <a:r>
              <a:rPr lang="en-IN" sz="1000" b="1" dirty="0">
                <a:latin typeface="Yu Gothic UI Semibold" panose="020B0700000000000000" pitchFamily="34" charset="-128"/>
                <a:ea typeface="Yu Gothic UI Semibold" panose="020B0700000000000000" pitchFamily="34" charset="-128"/>
                <a:cs typeface="Open Sans Condensed" pitchFamily="2" charset="0"/>
              </a:rPr>
              <a:t>[First Corymbia Commercial Hybrid]</a:t>
            </a:r>
            <a:endParaRPr lang="en-IN" b="1" dirty="0">
              <a:latin typeface="Yu Gothic UI Semibold" panose="020B0700000000000000" pitchFamily="34" charset="-128"/>
              <a:ea typeface="Yu Gothic UI Semibold" panose="020B0700000000000000" pitchFamily="34" charset="-128"/>
              <a:cs typeface="Open Sans Condensed" pitchFamily="2" charset="0"/>
            </a:endParaRPr>
          </a:p>
        </p:txBody>
      </p:sp>
      <p:sp>
        <p:nvSpPr>
          <p:cNvPr id="118" name="Rectangle: Rounded Corners 117">
            <a:extLst>
              <a:ext uri="{FF2B5EF4-FFF2-40B4-BE49-F238E27FC236}">
                <a16:creationId xmlns:a16="http://schemas.microsoft.com/office/drawing/2014/main" id="{EB8C2153-30F0-36B5-2F93-3B89C0B48ACC}"/>
              </a:ext>
            </a:extLst>
          </p:cNvPr>
          <p:cNvSpPr/>
          <p:nvPr/>
        </p:nvSpPr>
        <p:spPr>
          <a:xfrm>
            <a:off x="559468" y="975390"/>
            <a:ext cx="5348707" cy="3147805"/>
          </a:xfrm>
          <a:prstGeom prst="roundRect">
            <a:avLst>
              <a:gd name="adj" fmla="val 1342"/>
            </a:avLst>
          </a:prstGeom>
          <a:noFill/>
          <a:ln w="3175"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sz="1600" b="1" dirty="0">
              <a:solidFill>
                <a:schemeClr val="tx1"/>
              </a:solidFill>
              <a:latin typeface="Yu Gothic UI Semibold" panose="020B0700000000000000" pitchFamily="34" charset="-128"/>
              <a:ea typeface="Yu Gothic UI Semibold" panose="020B0700000000000000" pitchFamily="34" charset="-128"/>
              <a:cs typeface="Open Sans Condensed" pitchFamily="2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1810D73-AB57-A876-CA93-1AB304E694E1}"/>
              </a:ext>
            </a:extLst>
          </p:cNvPr>
          <p:cNvSpPr txBox="1"/>
          <p:nvPr/>
        </p:nvSpPr>
        <p:spPr>
          <a:xfrm>
            <a:off x="2014475" y="836891"/>
            <a:ext cx="2584362" cy="2616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l"/>
            <a:r>
              <a:rPr lang="en-IN" sz="1100" b="1" cap="all" dirty="0">
                <a:latin typeface="Yu Gothic UI Semibold" panose="020B0700000000000000" pitchFamily="34" charset="-128"/>
                <a:ea typeface="Yu Gothic UI Semibold" panose="020B0700000000000000" pitchFamily="34" charset="-128"/>
                <a:cs typeface="Open Sans Condensed" pitchFamily="2" charset="0"/>
              </a:rPr>
              <a:t>Major species &amp; kraft pulp yield</a:t>
            </a:r>
          </a:p>
        </p:txBody>
      </p:sp>
      <p:sp>
        <p:nvSpPr>
          <p:cNvPr id="121" name="TextBox 120">
            <a:extLst>
              <a:ext uri="{FF2B5EF4-FFF2-40B4-BE49-F238E27FC236}">
                <a16:creationId xmlns:a16="http://schemas.microsoft.com/office/drawing/2014/main" id="{40F963B2-53D7-04BA-5332-50D107AD8D08}"/>
              </a:ext>
            </a:extLst>
          </p:cNvPr>
          <p:cNvSpPr txBox="1"/>
          <p:nvPr/>
        </p:nvSpPr>
        <p:spPr>
          <a:xfrm>
            <a:off x="7793993" y="3076295"/>
            <a:ext cx="204234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1100" b="1" dirty="0">
                <a:latin typeface="Yu Gothic UI Semibold" panose="020B0700000000000000" pitchFamily="34" charset="-128"/>
                <a:ea typeface="Yu Gothic UI Semibold" panose="020B0700000000000000" pitchFamily="34" charset="-128"/>
                <a:cs typeface="Open Sans Condensed" pitchFamily="2" charset="0"/>
              </a:rPr>
              <a:t>Array of Hybrid clones</a:t>
            </a:r>
          </a:p>
        </p:txBody>
      </p:sp>
      <p:cxnSp>
        <p:nvCxnSpPr>
          <p:cNvPr id="123" name="Straight Arrow Connector 122">
            <a:extLst>
              <a:ext uri="{FF2B5EF4-FFF2-40B4-BE49-F238E27FC236}">
                <a16:creationId xmlns:a16="http://schemas.microsoft.com/office/drawing/2014/main" id="{85B5E51B-DD49-F6FA-265A-E1D3812878F3}"/>
              </a:ext>
            </a:extLst>
          </p:cNvPr>
          <p:cNvCxnSpPr>
            <a:cxnSpLocks/>
            <a:stCxn id="121" idx="2"/>
            <a:endCxn id="116" idx="0"/>
          </p:cNvCxnSpPr>
          <p:nvPr/>
        </p:nvCxnSpPr>
        <p:spPr>
          <a:xfrm flipH="1">
            <a:off x="8809576" y="3337905"/>
            <a:ext cx="5590" cy="931690"/>
          </a:xfrm>
          <a:prstGeom prst="straightConnector1">
            <a:avLst/>
          </a:prstGeom>
          <a:ln w="3175">
            <a:solidFill>
              <a:schemeClr val="bg1">
                <a:lumMod val="50000"/>
                <a:lumOff val="50000"/>
              </a:schemeClr>
            </a:solidFill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A937F0E4-7664-A2C9-7E43-96C9B05E110C}"/>
              </a:ext>
            </a:extLst>
          </p:cNvPr>
          <p:cNvSpPr txBox="1"/>
          <p:nvPr/>
        </p:nvSpPr>
        <p:spPr>
          <a:xfrm>
            <a:off x="8862166" y="259935"/>
            <a:ext cx="283603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>
              <a:defRPr sz="2400">
                <a:solidFill>
                  <a:schemeClr val="bg1">
                    <a:lumMod val="50000"/>
                    <a:lumOff val="50000"/>
                  </a:schemeClr>
                </a:solidFill>
                <a:latin typeface="Open Sans Condensed ExtraBold" pitchFamily="2" charset="0"/>
                <a:ea typeface="Open Sans Condensed ExtraBold" pitchFamily="2" charset="0"/>
                <a:cs typeface="Open Sans Condensed ExtraBold" pitchFamily="2" charset="0"/>
              </a:defRPr>
            </a:lvl1pPr>
          </a:lstStyle>
          <a:p>
            <a:r>
              <a:rPr lang="en-US" sz="1600" dirty="0">
                <a:solidFill>
                  <a:schemeClr val="tx1"/>
                </a:solidFill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A JOURNEY TO IMPROVE PY</a:t>
            </a:r>
            <a:endParaRPr lang="en-IN" sz="1600" dirty="0">
              <a:solidFill>
                <a:schemeClr val="tx1"/>
              </a:solidFill>
              <a:latin typeface="Yu Gothic UI Semibold" panose="020B0700000000000000" pitchFamily="34" charset="-128"/>
              <a:ea typeface="Yu Gothic UI Semibold" panose="020B0700000000000000" pitchFamily="34" charset="-128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DA8C105-3732-158C-C8B0-A8A2482A02E9}"/>
              </a:ext>
            </a:extLst>
          </p:cNvPr>
          <p:cNvSpPr txBox="1"/>
          <p:nvPr/>
        </p:nvSpPr>
        <p:spPr>
          <a:xfrm>
            <a:off x="2527793" y="5126585"/>
            <a:ext cx="55796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600" dirty="0">
                <a:solidFill>
                  <a:schemeClr val="accent6">
                    <a:lumMod val="75000"/>
                  </a:schemeClr>
                </a:solidFill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✔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C644B6E-DD17-4D23-CFA3-F7E90F6FC7CF}"/>
              </a:ext>
            </a:extLst>
          </p:cNvPr>
          <p:cNvSpPr txBox="1"/>
          <p:nvPr/>
        </p:nvSpPr>
        <p:spPr>
          <a:xfrm>
            <a:off x="8630452" y="1511294"/>
            <a:ext cx="55796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dirty="0">
                <a:solidFill>
                  <a:schemeClr val="accent6">
                    <a:lumMod val="75000"/>
                  </a:schemeClr>
                </a:solidFill>
              </a:rPr>
              <a:t>✔ 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5DA3CD86-BF6F-1C69-46CA-22FE1732C6A5}"/>
              </a:ext>
            </a:extLst>
          </p:cNvPr>
          <p:cNvCxnSpPr>
            <a:cxnSpLocks/>
          </p:cNvCxnSpPr>
          <p:nvPr/>
        </p:nvCxnSpPr>
        <p:spPr>
          <a:xfrm flipH="1">
            <a:off x="8630452" y="1880627"/>
            <a:ext cx="342899" cy="0"/>
          </a:xfrm>
          <a:prstGeom prst="straightConnector1">
            <a:avLst/>
          </a:prstGeom>
          <a:ln w="9525">
            <a:solidFill>
              <a:schemeClr val="bg1">
                <a:lumMod val="50000"/>
                <a:lumOff val="50000"/>
              </a:schemeClr>
            </a:solidFill>
            <a:headEnd type="stealth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9783B0F-F9AA-80FC-82CE-52BC3B5300F1}"/>
              </a:ext>
            </a:extLst>
          </p:cNvPr>
          <p:cNvGrpSpPr/>
          <p:nvPr/>
        </p:nvGrpSpPr>
        <p:grpSpPr>
          <a:xfrm>
            <a:off x="7852027" y="1878126"/>
            <a:ext cx="1892529" cy="1176917"/>
            <a:chOff x="8263307" y="1821116"/>
            <a:chExt cx="1892529" cy="1159428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6EAF1B56-ED25-3E1B-CF56-7411D125DCAF}"/>
                </a:ext>
              </a:extLst>
            </p:cNvPr>
            <p:cNvGrpSpPr/>
            <p:nvPr/>
          </p:nvGrpSpPr>
          <p:grpSpPr>
            <a:xfrm>
              <a:off x="9208020" y="1823615"/>
              <a:ext cx="947816" cy="1156929"/>
              <a:chOff x="9208020" y="1823615"/>
              <a:chExt cx="947816" cy="1156929"/>
            </a:xfrm>
          </p:grpSpPr>
          <p:cxnSp>
            <p:nvCxnSpPr>
              <p:cNvPr id="36" name="Straight Connector 35">
                <a:extLst>
                  <a:ext uri="{FF2B5EF4-FFF2-40B4-BE49-F238E27FC236}">
                    <a16:creationId xmlns:a16="http://schemas.microsoft.com/office/drawing/2014/main" id="{4E669716-966F-E69F-936C-7175926CD171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9208020" y="1823615"/>
                <a:ext cx="947816" cy="1156929"/>
              </a:xfrm>
              <a:prstGeom prst="line">
                <a:avLst/>
              </a:prstGeom>
              <a:ln w="3175">
                <a:solidFill>
                  <a:schemeClr val="bg1">
                    <a:lumMod val="50000"/>
                  </a:schemeClr>
                </a:solidFill>
                <a:tailEnd type="stealt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" name="Straight Arrow Connector 36">
                <a:extLst>
                  <a:ext uri="{FF2B5EF4-FFF2-40B4-BE49-F238E27FC236}">
                    <a16:creationId xmlns:a16="http://schemas.microsoft.com/office/drawing/2014/main" id="{6B9485D2-C889-32FE-1925-2BA491974676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9208020" y="1823615"/>
                <a:ext cx="832891" cy="1156929"/>
              </a:xfrm>
              <a:prstGeom prst="straightConnector1">
                <a:avLst/>
              </a:prstGeom>
              <a:ln w="3175">
                <a:solidFill>
                  <a:schemeClr val="bg1">
                    <a:lumMod val="50000"/>
                  </a:schemeClr>
                </a:solidFill>
                <a:tailEnd type="stealt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Straight Arrow Connector 37">
                <a:extLst>
                  <a:ext uri="{FF2B5EF4-FFF2-40B4-BE49-F238E27FC236}">
                    <a16:creationId xmlns:a16="http://schemas.microsoft.com/office/drawing/2014/main" id="{7C744B2C-B816-78B7-E370-F10AD346FDB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9208020" y="1823615"/>
                <a:ext cx="730459" cy="1156929"/>
              </a:xfrm>
              <a:prstGeom prst="straightConnector1">
                <a:avLst/>
              </a:prstGeom>
              <a:ln w="3175">
                <a:solidFill>
                  <a:schemeClr val="bg1">
                    <a:lumMod val="50000"/>
                  </a:schemeClr>
                </a:solidFill>
                <a:tailEnd type="stealt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Straight Arrow Connector 38">
                <a:extLst>
                  <a:ext uri="{FF2B5EF4-FFF2-40B4-BE49-F238E27FC236}">
                    <a16:creationId xmlns:a16="http://schemas.microsoft.com/office/drawing/2014/main" id="{6736D9E5-8539-B4FB-E756-27EC94857964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9208020" y="1823615"/>
                <a:ext cx="630524" cy="1156929"/>
              </a:xfrm>
              <a:prstGeom prst="straightConnector1">
                <a:avLst/>
              </a:prstGeom>
              <a:ln w="3175">
                <a:solidFill>
                  <a:schemeClr val="bg1">
                    <a:lumMod val="50000"/>
                  </a:schemeClr>
                </a:solidFill>
                <a:tailEnd type="stealt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Straight Arrow Connector 39">
                <a:extLst>
                  <a:ext uri="{FF2B5EF4-FFF2-40B4-BE49-F238E27FC236}">
                    <a16:creationId xmlns:a16="http://schemas.microsoft.com/office/drawing/2014/main" id="{155DD828-8094-DC0C-A8B8-7022C1EED362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9208020" y="1823615"/>
                <a:ext cx="538085" cy="1156929"/>
              </a:xfrm>
              <a:prstGeom prst="straightConnector1">
                <a:avLst/>
              </a:prstGeom>
              <a:ln w="3175">
                <a:solidFill>
                  <a:schemeClr val="bg1">
                    <a:lumMod val="50000"/>
                  </a:schemeClr>
                </a:solidFill>
                <a:tailEnd type="stealt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Straight Arrow Connector 40">
                <a:extLst>
                  <a:ext uri="{FF2B5EF4-FFF2-40B4-BE49-F238E27FC236}">
                    <a16:creationId xmlns:a16="http://schemas.microsoft.com/office/drawing/2014/main" id="{4FAA122A-C0E9-4863-36D2-1A8026D3B65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9208020" y="1823615"/>
                <a:ext cx="450642" cy="1156929"/>
              </a:xfrm>
              <a:prstGeom prst="straightConnector1">
                <a:avLst/>
              </a:prstGeom>
              <a:ln w="3175">
                <a:solidFill>
                  <a:schemeClr val="bg1">
                    <a:lumMod val="50000"/>
                  </a:schemeClr>
                </a:solidFill>
                <a:tailEnd type="stealt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" name="Straight Arrow Connector 43">
                <a:extLst>
                  <a:ext uri="{FF2B5EF4-FFF2-40B4-BE49-F238E27FC236}">
                    <a16:creationId xmlns:a16="http://schemas.microsoft.com/office/drawing/2014/main" id="{DE20CABD-37A8-809C-7208-B28FC349E70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9208020" y="1823615"/>
                <a:ext cx="371016" cy="1156929"/>
              </a:xfrm>
              <a:prstGeom prst="straightConnector1">
                <a:avLst/>
              </a:prstGeom>
              <a:ln w="3175">
                <a:solidFill>
                  <a:schemeClr val="bg1">
                    <a:lumMod val="50000"/>
                  </a:schemeClr>
                </a:solidFill>
                <a:tailEnd type="stealt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Straight Arrow Connector 48">
                <a:extLst>
                  <a:ext uri="{FF2B5EF4-FFF2-40B4-BE49-F238E27FC236}">
                    <a16:creationId xmlns:a16="http://schemas.microsoft.com/office/drawing/2014/main" id="{22AC4A7B-0618-299C-398A-FCC48703346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9208020" y="1823615"/>
                <a:ext cx="288249" cy="1156929"/>
              </a:xfrm>
              <a:prstGeom prst="straightConnector1">
                <a:avLst/>
              </a:prstGeom>
              <a:ln w="3175">
                <a:solidFill>
                  <a:schemeClr val="bg1">
                    <a:lumMod val="50000"/>
                  </a:schemeClr>
                </a:solidFill>
                <a:tailEnd type="stealt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" name="Straight Arrow Connector 51">
                <a:extLst>
                  <a:ext uri="{FF2B5EF4-FFF2-40B4-BE49-F238E27FC236}">
                    <a16:creationId xmlns:a16="http://schemas.microsoft.com/office/drawing/2014/main" id="{1839073A-9B05-AE6F-91A8-E33E96DF8C1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9208020" y="1823615"/>
                <a:ext cx="205803" cy="1156929"/>
              </a:xfrm>
              <a:prstGeom prst="straightConnector1">
                <a:avLst/>
              </a:prstGeom>
              <a:ln w="3175">
                <a:solidFill>
                  <a:schemeClr val="bg1">
                    <a:lumMod val="50000"/>
                  </a:schemeClr>
                </a:solidFill>
                <a:tailEnd type="stealt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3" name="Straight Arrow Connector 52">
                <a:extLst>
                  <a:ext uri="{FF2B5EF4-FFF2-40B4-BE49-F238E27FC236}">
                    <a16:creationId xmlns:a16="http://schemas.microsoft.com/office/drawing/2014/main" id="{ACD02FFC-94E3-D5A7-BF75-492B7C33B7A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9208020" y="1823615"/>
                <a:ext cx="130852" cy="1156929"/>
              </a:xfrm>
              <a:prstGeom prst="straightConnector1">
                <a:avLst/>
              </a:prstGeom>
              <a:ln w="3175">
                <a:solidFill>
                  <a:schemeClr val="bg1">
                    <a:lumMod val="50000"/>
                  </a:schemeClr>
                </a:solidFill>
                <a:tailEnd type="stealt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5" name="Straight Arrow Connector 54">
                <a:extLst>
                  <a:ext uri="{FF2B5EF4-FFF2-40B4-BE49-F238E27FC236}">
                    <a16:creationId xmlns:a16="http://schemas.microsoft.com/office/drawing/2014/main" id="{35A9764C-DBD9-3C78-7287-0776143C9B20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9208020" y="1823615"/>
                <a:ext cx="0" cy="1156929"/>
              </a:xfrm>
              <a:prstGeom prst="straightConnector1">
                <a:avLst/>
              </a:prstGeom>
              <a:ln w="3175">
                <a:solidFill>
                  <a:schemeClr val="bg1">
                    <a:lumMod val="50000"/>
                  </a:schemeClr>
                </a:solidFill>
                <a:tailEnd type="stealt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0F0E3B7F-4C99-26B3-A275-3883A353C4F4}"/>
                </a:ext>
              </a:extLst>
            </p:cNvPr>
            <p:cNvGrpSpPr/>
            <p:nvPr/>
          </p:nvGrpSpPr>
          <p:grpSpPr>
            <a:xfrm rot="10800000">
              <a:off x="8263307" y="1821116"/>
              <a:ext cx="947816" cy="1156929"/>
              <a:chOff x="9360420" y="1976015"/>
              <a:chExt cx="947816" cy="1156929"/>
            </a:xfrm>
          </p:grpSpPr>
          <p:cxnSp>
            <p:nvCxnSpPr>
              <p:cNvPr id="17" name="Straight Connector 16">
                <a:extLst>
                  <a:ext uri="{FF2B5EF4-FFF2-40B4-BE49-F238E27FC236}">
                    <a16:creationId xmlns:a16="http://schemas.microsoft.com/office/drawing/2014/main" id="{7DD5F443-D42C-0571-0E45-31189C3CCEC8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9360420" y="1976015"/>
                <a:ext cx="947816" cy="1156929"/>
              </a:xfrm>
              <a:prstGeom prst="line">
                <a:avLst/>
              </a:prstGeom>
              <a:ln w="3175">
                <a:solidFill>
                  <a:schemeClr val="bg1">
                    <a:lumMod val="50000"/>
                  </a:schemeClr>
                </a:solidFill>
                <a:tailEnd type="stealt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Straight Arrow Connector 19">
                <a:extLst>
                  <a:ext uri="{FF2B5EF4-FFF2-40B4-BE49-F238E27FC236}">
                    <a16:creationId xmlns:a16="http://schemas.microsoft.com/office/drawing/2014/main" id="{6205D237-2F3D-7A4D-026E-321E696DA064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9360420" y="1976015"/>
                <a:ext cx="832891" cy="1156929"/>
              </a:xfrm>
              <a:prstGeom prst="straightConnector1">
                <a:avLst/>
              </a:prstGeom>
              <a:ln w="3175">
                <a:solidFill>
                  <a:schemeClr val="bg1">
                    <a:lumMod val="50000"/>
                  </a:schemeClr>
                </a:solidFill>
                <a:tailEnd type="stealt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Straight Arrow Connector 20">
                <a:extLst>
                  <a:ext uri="{FF2B5EF4-FFF2-40B4-BE49-F238E27FC236}">
                    <a16:creationId xmlns:a16="http://schemas.microsoft.com/office/drawing/2014/main" id="{32060E49-EC08-72AB-8492-EB2277BB3320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9360420" y="1976015"/>
                <a:ext cx="730459" cy="1156929"/>
              </a:xfrm>
              <a:prstGeom prst="straightConnector1">
                <a:avLst/>
              </a:prstGeom>
              <a:ln w="3175">
                <a:solidFill>
                  <a:schemeClr val="bg1">
                    <a:lumMod val="50000"/>
                  </a:schemeClr>
                </a:solidFill>
                <a:tailEnd type="stealt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Straight Arrow Connector 21">
                <a:extLst>
                  <a:ext uri="{FF2B5EF4-FFF2-40B4-BE49-F238E27FC236}">
                    <a16:creationId xmlns:a16="http://schemas.microsoft.com/office/drawing/2014/main" id="{43A939B4-92F6-3E52-0CF5-0683EF132B26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9360420" y="1976015"/>
                <a:ext cx="630524" cy="1156929"/>
              </a:xfrm>
              <a:prstGeom prst="straightConnector1">
                <a:avLst/>
              </a:prstGeom>
              <a:ln w="3175">
                <a:solidFill>
                  <a:schemeClr val="bg1">
                    <a:lumMod val="50000"/>
                  </a:schemeClr>
                </a:solidFill>
                <a:tailEnd type="stealt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Straight Arrow Connector 25">
                <a:extLst>
                  <a:ext uri="{FF2B5EF4-FFF2-40B4-BE49-F238E27FC236}">
                    <a16:creationId xmlns:a16="http://schemas.microsoft.com/office/drawing/2014/main" id="{8902EA18-C10A-8E77-D95A-D155CE8BE998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9360420" y="1976015"/>
                <a:ext cx="538085" cy="1156929"/>
              </a:xfrm>
              <a:prstGeom prst="straightConnector1">
                <a:avLst/>
              </a:prstGeom>
              <a:ln w="3175">
                <a:solidFill>
                  <a:schemeClr val="bg1">
                    <a:lumMod val="50000"/>
                  </a:schemeClr>
                </a:solidFill>
                <a:tailEnd type="stealt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Straight Arrow Connector 27">
                <a:extLst>
                  <a:ext uri="{FF2B5EF4-FFF2-40B4-BE49-F238E27FC236}">
                    <a16:creationId xmlns:a16="http://schemas.microsoft.com/office/drawing/2014/main" id="{59D352B1-6BF7-331F-71FF-46DC293A55D5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9360420" y="1976015"/>
                <a:ext cx="450642" cy="1156929"/>
              </a:xfrm>
              <a:prstGeom prst="straightConnector1">
                <a:avLst/>
              </a:prstGeom>
              <a:ln w="3175">
                <a:solidFill>
                  <a:schemeClr val="bg1">
                    <a:lumMod val="50000"/>
                  </a:schemeClr>
                </a:solidFill>
                <a:tailEnd type="stealt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Straight Arrow Connector 29">
                <a:extLst>
                  <a:ext uri="{FF2B5EF4-FFF2-40B4-BE49-F238E27FC236}">
                    <a16:creationId xmlns:a16="http://schemas.microsoft.com/office/drawing/2014/main" id="{EE148258-8EE5-C3E4-6095-07AF0D54B806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9360420" y="1976015"/>
                <a:ext cx="371016" cy="1156929"/>
              </a:xfrm>
              <a:prstGeom prst="straightConnector1">
                <a:avLst/>
              </a:prstGeom>
              <a:ln w="3175">
                <a:solidFill>
                  <a:schemeClr val="bg1">
                    <a:lumMod val="50000"/>
                  </a:schemeClr>
                </a:solidFill>
                <a:tailEnd type="stealt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Straight Arrow Connector 31">
                <a:extLst>
                  <a:ext uri="{FF2B5EF4-FFF2-40B4-BE49-F238E27FC236}">
                    <a16:creationId xmlns:a16="http://schemas.microsoft.com/office/drawing/2014/main" id="{5C8BD0E5-78E2-5114-CA23-9B412B98D95E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9360420" y="1976015"/>
                <a:ext cx="288249" cy="1156929"/>
              </a:xfrm>
              <a:prstGeom prst="straightConnector1">
                <a:avLst/>
              </a:prstGeom>
              <a:ln w="3175">
                <a:solidFill>
                  <a:schemeClr val="bg1">
                    <a:lumMod val="50000"/>
                  </a:schemeClr>
                </a:solidFill>
                <a:tailEnd type="stealt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" name="Straight Arrow Connector 32">
                <a:extLst>
                  <a:ext uri="{FF2B5EF4-FFF2-40B4-BE49-F238E27FC236}">
                    <a16:creationId xmlns:a16="http://schemas.microsoft.com/office/drawing/2014/main" id="{BDB96987-6E25-BFAA-0748-BB6D0A8069A6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9360420" y="1976015"/>
                <a:ext cx="205803" cy="1156929"/>
              </a:xfrm>
              <a:prstGeom prst="straightConnector1">
                <a:avLst/>
              </a:prstGeom>
              <a:ln w="3175">
                <a:solidFill>
                  <a:schemeClr val="bg1">
                    <a:lumMod val="50000"/>
                  </a:schemeClr>
                </a:solidFill>
                <a:tailEnd type="stealt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Straight Arrow Connector 33">
                <a:extLst>
                  <a:ext uri="{FF2B5EF4-FFF2-40B4-BE49-F238E27FC236}">
                    <a16:creationId xmlns:a16="http://schemas.microsoft.com/office/drawing/2014/main" id="{504838C3-F7BA-88C4-2BA3-CD909D39C3CB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9360420" y="1976015"/>
                <a:ext cx="130852" cy="1156929"/>
              </a:xfrm>
              <a:prstGeom prst="straightConnector1">
                <a:avLst/>
              </a:prstGeom>
              <a:ln w="3175">
                <a:solidFill>
                  <a:schemeClr val="bg1">
                    <a:lumMod val="50000"/>
                  </a:schemeClr>
                </a:solidFill>
                <a:tailEnd type="stealt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cxnSp>
        <p:nvCxnSpPr>
          <p:cNvPr id="56" name="Straight Arrow Connector 55">
            <a:extLst>
              <a:ext uri="{FF2B5EF4-FFF2-40B4-BE49-F238E27FC236}">
                <a16:creationId xmlns:a16="http://schemas.microsoft.com/office/drawing/2014/main" id="{EF88D4DF-9D09-4B53-0465-FA45887D31B0}"/>
              </a:ext>
            </a:extLst>
          </p:cNvPr>
          <p:cNvCxnSpPr>
            <a:cxnSpLocks/>
          </p:cNvCxnSpPr>
          <p:nvPr/>
        </p:nvCxnSpPr>
        <p:spPr>
          <a:xfrm flipH="1">
            <a:off x="8809576" y="3353294"/>
            <a:ext cx="5590" cy="916301"/>
          </a:xfrm>
          <a:prstGeom prst="straightConnector1">
            <a:avLst/>
          </a:prstGeom>
          <a:ln w="3175">
            <a:solidFill>
              <a:schemeClr val="bg1">
                <a:lumMod val="50000"/>
                <a:lumOff val="50000"/>
              </a:schemeClr>
            </a:solidFill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Arrow Connector 57">
            <a:extLst>
              <a:ext uri="{FF2B5EF4-FFF2-40B4-BE49-F238E27FC236}">
                <a16:creationId xmlns:a16="http://schemas.microsoft.com/office/drawing/2014/main" id="{0344482C-EF7C-6148-E215-1CAD1AEE7DB9}"/>
              </a:ext>
            </a:extLst>
          </p:cNvPr>
          <p:cNvCxnSpPr>
            <a:stCxn id="121" idx="2"/>
            <a:endCxn id="116" idx="0"/>
          </p:cNvCxnSpPr>
          <p:nvPr/>
        </p:nvCxnSpPr>
        <p:spPr>
          <a:xfrm flipH="1">
            <a:off x="8809576" y="3337905"/>
            <a:ext cx="5590" cy="931690"/>
          </a:xfrm>
          <a:prstGeom prst="straightConnector1">
            <a:avLst/>
          </a:prstGeom>
          <a:ln w="6350">
            <a:solidFill>
              <a:schemeClr val="bg1">
                <a:lumMod val="50000"/>
              </a:schemeClr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9" name="Straight Arrow Connector 58">
            <a:extLst>
              <a:ext uri="{FF2B5EF4-FFF2-40B4-BE49-F238E27FC236}">
                <a16:creationId xmlns:a16="http://schemas.microsoft.com/office/drawing/2014/main" id="{247F9D4C-6D6F-5000-5D91-DEFF2D3A0A18}"/>
              </a:ext>
            </a:extLst>
          </p:cNvPr>
          <p:cNvCxnSpPr/>
          <p:nvPr/>
        </p:nvCxnSpPr>
        <p:spPr>
          <a:xfrm>
            <a:off x="3005913" y="4824916"/>
            <a:ext cx="362663" cy="270203"/>
          </a:xfrm>
          <a:prstGeom prst="straightConnector1">
            <a:avLst/>
          </a:prstGeom>
          <a:ln w="9525">
            <a:solidFill>
              <a:schemeClr val="bg1">
                <a:lumMod val="50000"/>
              </a:schemeClr>
            </a:solidFill>
            <a:headEnd type="stealth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Arrow Connector 59">
            <a:extLst>
              <a:ext uri="{FF2B5EF4-FFF2-40B4-BE49-F238E27FC236}">
                <a16:creationId xmlns:a16="http://schemas.microsoft.com/office/drawing/2014/main" id="{124D544C-51A8-1F2C-3862-88A032EE263A}"/>
              </a:ext>
            </a:extLst>
          </p:cNvPr>
          <p:cNvCxnSpPr/>
          <p:nvPr/>
        </p:nvCxnSpPr>
        <p:spPr>
          <a:xfrm flipH="1">
            <a:off x="3900302" y="4824916"/>
            <a:ext cx="362663" cy="270203"/>
          </a:xfrm>
          <a:prstGeom prst="straightConnector1">
            <a:avLst/>
          </a:prstGeom>
          <a:ln w="9525">
            <a:solidFill>
              <a:schemeClr val="bg1">
                <a:lumMod val="50000"/>
              </a:schemeClr>
            </a:solidFill>
            <a:headEnd type="stealth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082041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21E5379-A656-FFB3-F7F3-F3CC13333BD4}"/>
              </a:ext>
            </a:extLst>
          </p:cNvPr>
          <p:cNvSpPr txBox="1"/>
          <p:nvPr/>
        </p:nvSpPr>
        <p:spPr>
          <a:xfrm>
            <a:off x="339691" y="202867"/>
            <a:ext cx="17443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sz="2400" dirty="0">
                <a:latin typeface="Yu Gothic UI Semibold" panose="020B0700000000000000" pitchFamily="34" charset="-128"/>
                <a:ea typeface="Yu Gothic UI Semibold" panose="020B0700000000000000" pitchFamily="34" charset="-128"/>
                <a:cs typeface="Open Sans Condensed ExtraBold" pitchFamily="2" charset="0"/>
              </a:rPr>
              <a:t>CORYMBIA</a:t>
            </a:r>
            <a:endParaRPr lang="en-IN" sz="2400" dirty="0">
              <a:latin typeface="Yu Gothic UI Semibold" panose="020B0700000000000000" pitchFamily="34" charset="-128"/>
              <a:ea typeface="Yu Gothic UI Semibold" panose="020B0700000000000000" pitchFamily="34" charset="-128"/>
              <a:cs typeface="Open Sans Condensed ExtraBold" pitchFamily="2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937F0E4-7664-A2C9-7E43-96C9B05E110C}"/>
              </a:ext>
            </a:extLst>
          </p:cNvPr>
          <p:cNvSpPr txBox="1"/>
          <p:nvPr/>
        </p:nvSpPr>
        <p:spPr>
          <a:xfrm>
            <a:off x="6884529" y="295200"/>
            <a:ext cx="47067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>
              <a:defRPr sz="2400">
                <a:solidFill>
                  <a:schemeClr val="bg1">
                    <a:lumMod val="50000"/>
                    <a:lumOff val="50000"/>
                  </a:schemeClr>
                </a:solidFill>
                <a:latin typeface="Open Sans Condensed ExtraBold" pitchFamily="2" charset="0"/>
                <a:ea typeface="Open Sans Condensed ExtraBold" pitchFamily="2" charset="0"/>
                <a:cs typeface="Open Sans Condensed ExtraBold" pitchFamily="2" charset="0"/>
              </a:defRPr>
            </a:lvl1pPr>
          </a:lstStyle>
          <a:p>
            <a:pPr algn="r"/>
            <a:r>
              <a:rPr lang="en-US" sz="1800" dirty="0">
                <a:solidFill>
                  <a:schemeClr val="tx1"/>
                </a:solidFill>
                <a:latin typeface="Yu Gothic UI Semibold" panose="020B0700000000000000" pitchFamily="34" charset="-128"/>
                <a:ea typeface="Yu Gothic UI Semibold" panose="020B0700000000000000" pitchFamily="34" charset="-128"/>
              </a:rPr>
              <a:t>An alternative species for high pulp quality</a:t>
            </a:r>
            <a:endParaRPr lang="en-IN" sz="1800" dirty="0">
              <a:solidFill>
                <a:schemeClr val="tx1"/>
              </a:solidFill>
              <a:latin typeface="Yu Gothic UI Semibold" panose="020B0700000000000000" pitchFamily="34" charset="-128"/>
              <a:ea typeface="Yu Gothic UI Semibold" panose="020B0700000000000000" pitchFamily="34" charset="-128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A799F66-E101-9B19-C613-D2C337410AB9}"/>
              </a:ext>
            </a:extLst>
          </p:cNvPr>
          <p:cNvSpPr txBox="1"/>
          <p:nvPr/>
        </p:nvSpPr>
        <p:spPr>
          <a:xfrm>
            <a:off x="3034325" y="5734373"/>
            <a:ext cx="148470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dirty="0">
                <a:latin typeface="Yu Gothic UI Semibold" panose="020B0700000000000000" pitchFamily="34" charset="-128"/>
                <a:ea typeface="Yu Gothic UI Semibold" panose="020B0700000000000000" pitchFamily="34" charset="-128"/>
                <a:cs typeface="Open Sans Condensed" pitchFamily="2" charset="0"/>
              </a:rPr>
              <a:t>After pruning</a:t>
            </a:r>
            <a:endParaRPr lang="en-GB" sz="1600" b="1" dirty="0">
              <a:latin typeface="Yu Gothic UI Semibold" panose="020B0700000000000000" pitchFamily="34" charset="-128"/>
              <a:ea typeface="Yu Gothic UI Semibold" panose="020B0700000000000000" pitchFamily="34" charset="-128"/>
              <a:cs typeface="Open Sans Condensed" pitchFamily="2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1C0BDFF-34CD-F4E8-0ECB-015100048F80}"/>
              </a:ext>
            </a:extLst>
          </p:cNvPr>
          <p:cNvSpPr txBox="1"/>
          <p:nvPr/>
        </p:nvSpPr>
        <p:spPr>
          <a:xfrm>
            <a:off x="9575972" y="5734373"/>
            <a:ext cx="201529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dirty="0">
                <a:latin typeface="Yu Gothic UI Semibold" panose="020B0700000000000000" pitchFamily="34" charset="-128"/>
                <a:ea typeface="Yu Gothic UI Semibold" panose="020B0700000000000000" pitchFamily="34" charset="-128"/>
                <a:cs typeface="Open Sans Condensed" pitchFamily="2" charset="0"/>
              </a:rPr>
              <a:t>Coppicing Potential</a:t>
            </a:r>
            <a:endParaRPr lang="en-GB" sz="1600" b="1" dirty="0">
              <a:latin typeface="Yu Gothic UI Semibold" panose="020B0700000000000000" pitchFamily="34" charset="-128"/>
              <a:ea typeface="Yu Gothic UI Semibold" panose="020B0700000000000000" pitchFamily="34" charset="-128"/>
              <a:cs typeface="Open Sans Condensed" pitchFamily="2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4CC18AE-DE29-D67A-F33E-4A256B6DA10E}"/>
              </a:ext>
            </a:extLst>
          </p:cNvPr>
          <p:cNvSpPr txBox="1"/>
          <p:nvPr/>
        </p:nvSpPr>
        <p:spPr>
          <a:xfrm>
            <a:off x="931255" y="5734373"/>
            <a:ext cx="154080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dirty="0">
                <a:latin typeface="Yu Gothic UI Semibold" panose="020B0700000000000000" pitchFamily="34" charset="-128"/>
                <a:ea typeface="Yu Gothic UI Semibold" panose="020B0700000000000000" pitchFamily="34" charset="-128"/>
                <a:cs typeface="Open Sans Condensed" pitchFamily="2" charset="0"/>
              </a:rPr>
              <a:t>Foliage @ 12m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51DD1A62-67D9-5C7C-8F6F-71276D0C9AC0}"/>
              </a:ext>
            </a:extLst>
          </p:cNvPr>
          <p:cNvSpPr txBox="1"/>
          <p:nvPr/>
        </p:nvSpPr>
        <p:spPr>
          <a:xfrm>
            <a:off x="7330233" y="5734373"/>
            <a:ext cx="167866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dirty="0">
                <a:latin typeface="Yu Gothic UI Semibold" panose="020B0700000000000000" pitchFamily="34" charset="-128"/>
                <a:ea typeface="Yu Gothic UI Semibold" panose="020B0700000000000000" pitchFamily="34" charset="-128"/>
                <a:cs typeface="Open Sans Condensed" pitchFamily="2" charset="0"/>
              </a:rPr>
              <a:t>Bund Plantation</a:t>
            </a:r>
            <a:endParaRPr lang="en-GB" sz="1600" b="1" dirty="0">
              <a:latin typeface="Yu Gothic UI Semibold" panose="020B0700000000000000" pitchFamily="34" charset="-128"/>
              <a:ea typeface="Yu Gothic UI Semibold" panose="020B0700000000000000" pitchFamily="34" charset="-128"/>
              <a:cs typeface="Open Sans Condensed" pitchFamily="2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99402DA-7FF9-A0FA-24A4-2C25E3BEBDF0}"/>
              </a:ext>
            </a:extLst>
          </p:cNvPr>
          <p:cNvSpPr txBox="1"/>
          <p:nvPr/>
        </p:nvSpPr>
        <p:spPr>
          <a:xfrm>
            <a:off x="5063657" y="5734373"/>
            <a:ext cx="16930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dirty="0">
                <a:latin typeface="Yu Gothic UI Semibold" panose="020B0700000000000000" pitchFamily="34" charset="-128"/>
                <a:ea typeface="Yu Gothic UI Semibold" panose="020B0700000000000000" pitchFamily="34" charset="-128"/>
                <a:cs typeface="Open Sans Condensed" pitchFamily="2" charset="0"/>
              </a:rPr>
              <a:t>Block Plantation</a:t>
            </a:r>
            <a:endParaRPr lang="en-GB" sz="1600" b="1" dirty="0">
              <a:latin typeface="Yu Gothic UI Semibold" panose="020B0700000000000000" pitchFamily="34" charset="-128"/>
              <a:ea typeface="Yu Gothic UI Semibold" panose="020B0700000000000000" pitchFamily="34" charset="-128"/>
              <a:cs typeface="Open Sans Condensed" pitchFamily="2" charset="0"/>
            </a:endParaRPr>
          </a:p>
        </p:txBody>
      </p:sp>
      <p:sp>
        <p:nvSpPr>
          <p:cNvPr id="33" name="Rectangle: Rounded Corners 32">
            <a:extLst>
              <a:ext uri="{FF2B5EF4-FFF2-40B4-BE49-F238E27FC236}">
                <a16:creationId xmlns:a16="http://schemas.microsoft.com/office/drawing/2014/main" id="{2FA9655F-96D6-37D5-34E0-8BAD431A09EF}"/>
              </a:ext>
            </a:extLst>
          </p:cNvPr>
          <p:cNvSpPr/>
          <p:nvPr/>
        </p:nvSpPr>
        <p:spPr>
          <a:xfrm>
            <a:off x="481556" y="1110459"/>
            <a:ext cx="2158346" cy="4632260"/>
          </a:xfrm>
          <a:prstGeom prst="roundRect">
            <a:avLst>
              <a:gd name="adj" fmla="val 1088"/>
            </a:avLst>
          </a:prstGeom>
          <a:blipFill>
            <a:blip r:embed="rId2"/>
            <a:stretch>
              <a:fillRect/>
            </a:stretch>
          </a:blipFill>
          <a:ln w="3175"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b="1" dirty="0">
              <a:solidFill>
                <a:schemeClr val="tx1"/>
              </a:solidFill>
              <a:latin typeface="Yu Gothic UI Semibold" panose="020B0700000000000000" pitchFamily="34" charset="-128"/>
              <a:ea typeface="Yu Gothic UI Semibold" panose="020B0700000000000000" pitchFamily="34" charset="-128"/>
              <a:cs typeface="Open Sans Condensed" pitchFamily="2" charset="0"/>
            </a:endParaRP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2FF70FFC-9322-3122-1FEF-BABB2EE84680}"/>
              </a:ext>
            </a:extLst>
          </p:cNvPr>
          <p:cNvSpPr/>
          <p:nvPr/>
        </p:nvSpPr>
        <p:spPr>
          <a:xfrm>
            <a:off x="2701211" y="1110459"/>
            <a:ext cx="2158346" cy="4632260"/>
          </a:xfrm>
          <a:prstGeom prst="roundRect">
            <a:avLst>
              <a:gd name="adj" fmla="val 1088"/>
            </a:avLst>
          </a:prstGeom>
          <a:blipFill>
            <a:blip r:embed="rId3"/>
            <a:stretch>
              <a:fillRect/>
            </a:stretch>
          </a:blipFill>
          <a:ln w="3175"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b="1" dirty="0">
              <a:solidFill>
                <a:schemeClr val="tx1"/>
              </a:solidFill>
              <a:latin typeface="Yu Gothic UI Semibold" panose="020B0700000000000000" pitchFamily="34" charset="-128"/>
              <a:ea typeface="Yu Gothic UI Semibold" panose="020B0700000000000000" pitchFamily="34" charset="-128"/>
              <a:cs typeface="Open Sans Condensed" pitchFamily="2" charset="0"/>
            </a:endParaRPr>
          </a:p>
        </p:txBody>
      </p:sp>
      <p:sp>
        <p:nvSpPr>
          <p:cNvPr id="37" name="Rectangle: Rounded Corners 36">
            <a:extLst>
              <a:ext uri="{FF2B5EF4-FFF2-40B4-BE49-F238E27FC236}">
                <a16:creationId xmlns:a16="http://schemas.microsoft.com/office/drawing/2014/main" id="{CE5EA59D-35A5-CBC9-8DB8-69F66CBC6650}"/>
              </a:ext>
            </a:extLst>
          </p:cNvPr>
          <p:cNvSpPr/>
          <p:nvPr/>
        </p:nvSpPr>
        <p:spPr>
          <a:xfrm>
            <a:off x="4920866" y="1110459"/>
            <a:ext cx="2158346" cy="4632260"/>
          </a:xfrm>
          <a:prstGeom prst="roundRect">
            <a:avLst>
              <a:gd name="adj" fmla="val 1088"/>
            </a:avLst>
          </a:prstGeom>
          <a:blipFill>
            <a:blip r:embed="rId4"/>
            <a:stretch>
              <a:fillRect/>
            </a:stretch>
          </a:blipFill>
          <a:ln w="3175"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b="1" dirty="0">
              <a:solidFill>
                <a:schemeClr val="tx1"/>
              </a:solidFill>
              <a:latin typeface="Yu Gothic UI Semibold" panose="020B0700000000000000" pitchFamily="34" charset="-128"/>
              <a:ea typeface="Yu Gothic UI Semibold" panose="020B0700000000000000" pitchFamily="34" charset="-128"/>
              <a:cs typeface="Open Sans Condensed" pitchFamily="2" charset="0"/>
            </a:endParaRPr>
          </a:p>
        </p:txBody>
      </p:sp>
      <p:sp>
        <p:nvSpPr>
          <p:cNvPr id="38" name="Rectangle: Rounded Corners 37">
            <a:extLst>
              <a:ext uri="{FF2B5EF4-FFF2-40B4-BE49-F238E27FC236}">
                <a16:creationId xmlns:a16="http://schemas.microsoft.com/office/drawing/2014/main" id="{8921A165-72E3-78C0-B69E-F538E214FE41}"/>
              </a:ext>
            </a:extLst>
          </p:cNvPr>
          <p:cNvSpPr/>
          <p:nvPr/>
        </p:nvSpPr>
        <p:spPr>
          <a:xfrm>
            <a:off x="7140521" y="1110459"/>
            <a:ext cx="2158346" cy="4632260"/>
          </a:xfrm>
          <a:prstGeom prst="roundRect">
            <a:avLst>
              <a:gd name="adj" fmla="val 1088"/>
            </a:avLst>
          </a:prstGeom>
          <a:blipFill>
            <a:blip r:embed="rId5"/>
            <a:stretch>
              <a:fillRect/>
            </a:stretch>
          </a:blipFill>
          <a:ln w="3175"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b="1" dirty="0">
              <a:solidFill>
                <a:schemeClr val="tx1"/>
              </a:solidFill>
              <a:latin typeface="Yu Gothic UI Semibold" panose="020B0700000000000000" pitchFamily="34" charset="-128"/>
              <a:ea typeface="Yu Gothic UI Semibold" panose="020B0700000000000000" pitchFamily="34" charset="-128"/>
              <a:cs typeface="Open Sans Condensed" pitchFamily="2" charset="0"/>
            </a:endParaRPr>
          </a:p>
        </p:txBody>
      </p:sp>
      <p:sp>
        <p:nvSpPr>
          <p:cNvPr id="39" name="Rectangle: Rounded Corners 38">
            <a:extLst>
              <a:ext uri="{FF2B5EF4-FFF2-40B4-BE49-F238E27FC236}">
                <a16:creationId xmlns:a16="http://schemas.microsoft.com/office/drawing/2014/main" id="{7CCFB07F-F207-B2A1-8243-B9568CD80D45}"/>
              </a:ext>
            </a:extLst>
          </p:cNvPr>
          <p:cNvSpPr/>
          <p:nvPr/>
        </p:nvSpPr>
        <p:spPr>
          <a:xfrm>
            <a:off x="9360177" y="1110459"/>
            <a:ext cx="2158346" cy="4632260"/>
          </a:xfrm>
          <a:prstGeom prst="roundRect">
            <a:avLst>
              <a:gd name="adj" fmla="val 1088"/>
            </a:avLst>
          </a:prstGeom>
          <a:blipFill>
            <a:blip r:embed="rId6"/>
            <a:stretch>
              <a:fillRect/>
            </a:stretch>
          </a:blipFill>
          <a:ln w="3175"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b="1" dirty="0">
              <a:solidFill>
                <a:schemeClr val="tx1"/>
              </a:solidFill>
              <a:latin typeface="Yu Gothic UI Semibold" panose="020B0700000000000000" pitchFamily="34" charset="-128"/>
              <a:ea typeface="Yu Gothic UI Semibold" panose="020B0700000000000000" pitchFamily="34" charset="-128"/>
              <a:cs typeface="Open Sans Condensed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73044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noFill/>
        <a:ln w="3175">
          <a:tailEnd type="stealth"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latin typeface="Yu Gothic UI Semibold" panose="020B0700000000000000" pitchFamily="34" charset="-128"/>
            <a:ea typeface="Yu Gothic UI Semibold" panose="020B0700000000000000" pitchFamily="34" charset="-128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</TotalTime>
  <Words>493</Words>
  <Application>Microsoft Office PowerPoint</Application>
  <PresentationFormat>Widescreen</PresentationFormat>
  <Paragraphs>178</Paragraphs>
  <Slides>9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Yu Gothic UI Semibold</vt:lpstr>
      <vt:lpstr>Arial</vt:lpstr>
      <vt:lpstr>Courier New</vt:lpstr>
      <vt:lpstr>Oswald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Rajkumar Rathinavelu</dc:creator>
  <cp:lastModifiedBy>Rajkumar Rathinavelu</cp:lastModifiedBy>
  <cp:revision>14</cp:revision>
  <dcterms:created xsi:type="dcterms:W3CDTF">2025-07-24T01:44:25Z</dcterms:created>
  <dcterms:modified xsi:type="dcterms:W3CDTF">2026-06-29T03:44:26Z</dcterms:modified>
</cp:coreProperties>
</file>