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Ex1.xml" ContentType="application/vnd.ms-office.chartex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  <p:sldMasterId id="2147483651" r:id="rId2"/>
  </p:sldMasterIdLst>
  <p:notesMasterIdLst>
    <p:notesMasterId r:id="rId49"/>
  </p:notesMasterIdLst>
  <p:sldIdLst>
    <p:sldId id="256" r:id="rId3"/>
    <p:sldId id="257" r:id="rId4"/>
    <p:sldId id="272" r:id="rId5"/>
    <p:sldId id="3924" r:id="rId6"/>
    <p:sldId id="3925" r:id="rId7"/>
    <p:sldId id="279" r:id="rId8"/>
    <p:sldId id="282" r:id="rId9"/>
    <p:sldId id="3926" r:id="rId10"/>
    <p:sldId id="281" r:id="rId11"/>
    <p:sldId id="287" r:id="rId12"/>
    <p:sldId id="288" r:id="rId13"/>
    <p:sldId id="3919" r:id="rId14"/>
    <p:sldId id="3917" r:id="rId15"/>
    <p:sldId id="283" r:id="rId16"/>
    <p:sldId id="285" r:id="rId17"/>
    <p:sldId id="286" r:id="rId18"/>
    <p:sldId id="3920" r:id="rId19"/>
    <p:sldId id="3923" r:id="rId20"/>
    <p:sldId id="3921" r:id="rId21"/>
    <p:sldId id="280" r:id="rId22"/>
    <p:sldId id="284" r:id="rId23"/>
    <p:sldId id="274" r:id="rId24"/>
    <p:sldId id="278" r:id="rId25"/>
    <p:sldId id="277" r:id="rId26"/>
    <p:sldId id="273" r:id="rId27"/>
    <p:sldId id="275" r:id="rId28"/>
    <p:sldId id="276" r:id="rId29"/>
    <p:sldId id="269" r:id="rId30"/>
    <p:sldId id="264" r:id="rId31"/>
    <p:sldId id="258" r:id="rId32"/>
    <p:sldId id="261" r:id="rId33"/>
    <p:sldId id="3929" r:id="rId34"/>
    <p:sldId id="3927" r:id="rId35"/>
    <p:sldId id="3918" r:id="rId36"/>
    <p:sldId id="3928" r:id="rId37"/>
    <p:sldId id="259" r:id="rId38"/>
    <p:sldId id="263" r:id="rId39"/>
    <p:sldId id="262" r:id="rId40"/>
    <p:sldId id="270" r:id="rId41"/>
    <p:sldId id="265" r:id="rId42"/>
    <p:sldId id="266" r:id="rId43"/>
    <p:sldId id="3931" r:id="rId44"/>
    <p:sldId id="267" r:id="rId45"/>
    <p:sldId id="268" r:id="rId46"/>
    <p:sldId id="271" r:id="rId47"/>
    <p:sldId id="3930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6462"/>
    <a:srgbClr val="D3AB13"/>
    <a:srgbClr val="92D050"/>
    <a:srgbClr val="EA6312"/>
    <a:srgbClr val="F5E2A9"/>
    <a:srgbClr val="0F3947"/>
    <a:srgbClr val="74B230"/>
    <a:srgbClr val="49701E"/>
    <a:srgbClr val="ECE8CD"/>
    <a:srgbClr val="3168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62" autoAdjust="0"/>
    <p:restoredTop sz="97386" autoAdjust="0"/>
  </p:normalViewPr>
  <p:slideViewPr>
    <p:cSldViewPr snapToGrid="0">
      <p:cViewPr varScale="1">
        <p:scale>
          <a:sx n="158" d="100"/>
          <a:sy n="158" d="100"/>
        </p:scale>
        <p:origin x="216" y="84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8" Type="http://schemas.openxmlformats.org/officeDocument/2006/relationships/slide" Target="slides/slide6.xml"/><Relationship Id="rId51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vdi-rnd\LIFETECH-INFORMATION\CORP\ITCRD-CORPRND\ATR-TEMP\DMC\DMCMAR25\Subabul_PSPD%20stat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oleObject" Target="file:////192.168.1.100\Home\ITC\SEMINAR\Tools\Maps\map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noFill/>
            </a:ln>
          </c:spPr>
          <c:explosion val="2"/>
          <c:dPt>
            <c:idx val="0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6BD-491C-9506-C049220180E0}"/>
              </c:ext>
            </c:extLst>
          </c:dPt>
          <c:dPt>
            <c:idx val="1"/>
            <c:bubble3D val="0"/>
            <c:spPr>
              <a:solidFill>
                <a:schemeClr val="bg2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6BD-491C-9506-C049220180E0}"/>
              </c:ext>
            </c:extLst>
          </c:dPt>
          <c:dPt>
            <c:idx val="2"/>
            <c:bubble3D val="0"/>
            <c:spPr>
              <a:solidFill>
                <a:schemeClr val="bg2">
                  <a:lumMod val="40000"/>
                  <a:lumOff val="60000"/>
                  <a:alpha val="7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56BD-491C-9506-C049220180E0}"/>
              </c:ext>
            </c:extLst>
          </c:dPt>
          <c:cat>
            <c:strRef>
              <c:f>Sheet1!$A$3:$A$5</c:f>
              <c:strCache>
                <c:ptCount val="3"/>
                <c:pt idx="0">
                  <c:v>Clones</c:v>
                </c:pt>
                <c:pt idx="1">
                  <c:v>Direct Seeds</c:v>
                </c:pt>
                <c:pt idx="2">
                  <c:v>Hyco Seedlings</c:v>
                </c:pt>
              </c:strCache>
            </c:strRef>
          </c:cat>
          <c:val>
            <c:numRef>
              <c:f>Sheet1!$C$3:$C$5</c:f>
              <c:numCache>
                <c:formatCode>General</c:formatCode>
                <c:ptCount val="3"/>
                <c:pt idx="0">
                  <c:v>2200</c:v>
                </c:pt>
                <c:pt idx="1">
                  <c:v>80000</c:v>
                </c:pt>
                <c:pt idx="2">
                  <c:v>2000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6BD-491C-9506-C049220180E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8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Open Sans Condensed Condensed" panose="020B0604020202020204" charset="0"/>
              <a:ea typeface="Open Sans Condensed Condensed" panose="020B0604020202020204" charset="0"/>
              <a:cs typeface="Open Sans Condensed Condensed" panose="020B060402020202020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Open Sans Condensed Condensed" panose="020B0604020202020204" charset="0"/>
          <a:ea typeface="Open Sans Condensed Condensed" panose="020B0604020202020204" charset="0"/>
          <a:cs typeface="Open Sans Condensed Condensed" panose="020B060402020202020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Sheet1!$D$2</c:f>
              <c:strCache>
                <c:ptCount val="1"/>
                <c:pt idx="0">
                  <c:v>MT / Ac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5E2A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211E-430D-BF57-EEA06F2F1B26}"/>
              </c:ext>
            </c:extLst>
          </c:dPt>
          <c:dPt>
            <c:idx val="1"/>
            <c:invertIfNegative val="0"/>
            <c:bubble3D val="0"/>
            <c:spPr>
              <a:solidFill>
                <a:srgbClr val="C5E8EA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5BE5-404E-A998-C7810F058178}"/>
              </c:ext>
            </c:extLst>
          </c:dPt>
          <c:dPt>
            <c:idx val="2"/>
            <c:invertIfNegative val="0"/>
            <c:bubble3D val="0"/>
            <c:spPr>
              <a:solidFill>
                <a:srgbClr val="6DADB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11E-430D-BF57-EEA06F2F1B2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Yu Gothic UI Semibold" panose="020B0700000000000000" pitchFamily="34" charset="-128"/>
                    <a:ea typeface="Yu Gothic UI Semibold" panose="020B0700000000000000" pitchFamily="34" charset="-128"/>
                    <a:cs typeface="Open Sans Condensed Condensed" panose="020B060402020202020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3"/>
                <c:pt idx="0">
                  <c:v>Clones</c:v>
                </c:pt>
                <c:pt idx="1">
                  <c:v>Direct Seeds</c:v>
                </c:pt>
                <c:pt idx="2">
                  <c:v>Hyco Seedlings</c:v>
                </c:pt>
              </c:strCache>
            </c:strRef>
          </c:cat>
          <c:val>
            <c:numRef>
              <c:f>Sheet1!$D$3:$D$5</c:f>
              <c:numCache>
                <c:formatCode>General</c:formatCode>
                <c:ptCount val="3"/>
                <c:pt idx="0">
                  <c:v>45</c:v>
                </c:pt>
                <c:pt idx="1">
                  <c:v>15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1E-430D-BF57-EEA06F2F1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6"/>
        <c:overlap val="-27"/>
        <c:axId val="757485856"/>
        <c:axId val="757484608"/>
      </c:barChart>
      <c:catAx>
        <c:axId val="757485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/>
                </a:solidFill>
                <a:latin typeface="Open Sans Condensed Condensed" panose="020B0604020202020204" charset="0"/>
                <a:ea typeface="Open Sans Condensed Condensed" panose="020B0604020202020204" charset="0"/>
                <a:cs typeface="Open Sans Condensed Condensed" panose="020B0604020202020204" charset="0"/>
              </a:defRPr>
            </a:pPr>
            <a:endParaRPr lang="en-US"/>
          </a:p>
        </c:txPr>
        <c:crossAx val="757484608"/>
        <c:crosses val="autoZero"/>
        <c:auto val="1"/>
        <c:lblAlgn val="ctr"/>
        <c:lblOffset val="100"/>
        <c:noMultiLvlLbl val="0"/>
      </c:catAx>
      <c:valAx>
        <c:axId val="757484608"/>
        <c:scaling>
          <c:orientation val="minMax"/>
          <c:max val="50"/>
          <c:min val="10"/>
        </c:scaling>
        <c:delete val="0"/>
        <c:axPos val="l"/>
        <c:majorGridlines>
          <c:spPr>
            <a:ln w="3175" cap="flat" cmpd="sng" algn="ctr">
              <a:solidFill>
                <a:schemeClr val="bg2">
                  <a:lumMod val="20000"/>
                  <a:lumOff val="8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50000"/>
                  </a:schemeClr>
                </a:solidFill>
                <a:latin typeface="Open Sans Condensed Condensed" panose="020B0604020202020204" charset="0"/>
                <a:ea typeface="Open Sans Condensed Condensed" panose="020B0604020202020204" charset="0"/>
                <a:cs typeface="Open Sans Condensed Condensed" panose="020B0604020202020204" charset="0"/>
              </a:defRPr>
            </a:pPr>
            <a:endParaRPr lang="en-US"/>
          </a:p>
        </c:txPr>
        <c:crossAx val="757485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Open Sans Condensed Condensed" panose="020B0604020202020204" charset="0"/>
          <a:ea typeface="Open Sans Condensed Condensed" panose="020B0604020202020204" charset="0"/>
          <a:cs typeface="Open Sans Condensed Condensed" panose="020B060402020202020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514160869145059"/>
          <c:y val="0.11317642569220546"/>
          <c:w val="0.46418842387798259"/>
          <c:h val="0.77364714861558914"/>
        </c:manualLayout>
      </c:layout>
      <c:doughnutChart>
        <c:varyColors val="1"/>
        <c:ser>
          <c:idx val="0"/>
          <c:order val="0"/>
          <c:spPr>
            <a:solidFill>
              <a:schemeClr val="accent6">
                <a:lumMod val="60000"/>
                <a:lumOff val="40000"/>
              </a:schemeClr>
            </a:solidFill>
            <a:ln w="3175"/>
          </c:spPr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  <a:ln w="317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C0F-4E6E-9A6B-B35435D9DE05}"/>
              </c:ext>
            </c:extLst>
          </c:dPt>
          <c:dPt>
            <c:idx val="1"/>
            <c:bubble3D val="0"/>
            <c:spPr>
              <a:solidFill>
                <a:srgbClr val="0070C0"/>
              </a:solidFill>
              <a:ln w="317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C0F-4E6E-9A6B-B35435D9DE05}"/>
              </c:ext>
            </c:extLst>
          </c:dPt>
          <c:dPt>
            <c:idx val="2"/>
            <c:bubble3D val="0"/>
            <c:spPr>
              <a:solidFill>
                <a:schemeClr val="accent4">
                  <a:lumMod val="50000"/>
                </a:schemeClr>
              </a:solidFill>
              <a:ln w="317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C0F-4E6E-9A6B-B35435D9DE05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C0F-4E6E-9A6B-B35435D9DE05}"/>
              </c:ext>
            </c:extLst>
          </c:dPt>
          <c:dPt>
            <c:idx val="4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C0F-4E6E-9A6B-B35435D9DE05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C0F-4E6E-9A6B-B35435D9DE05}"/>
              </c:ext>
            </c:extLst>
          </c:dPt>
          <c:dPt>
            <c:idx val="6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C0F-4E6E-9A6B-B35435D9DE05}"/>
              </c:ext>
            </c:extLst>
          </c:dPt>
          <c:dPt>
            <c:idx val="7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DC0F-4E6E-9A6B-B35435D9DE05}"/>
              </c:ext>
            </c:extLst>
          </c:dPt>
          <c:dPt>
            <c:idx val="8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DC0F-4E6E-9A6B-B35435D9DE05}"/>
              </c:ext>
            </c:extLst>
          </c:dPt>
          <c:dPt>
            <c:idx val="9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DC0F-4E6E-9A6B-B35435D9DE05}"/>
              </c:ext>
            </c:extLst>
          </c:dPt>
          <c:dPt>
            <c:idx val="1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DC0F-4E6E-9A6B-B35435D9DE05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DC0F-4E6E-9A6B-B35435D9DE0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Yu Gothic UI Semibold" panose="020B0700000000000000" pitchFamily="34" charset="-128"/>
                      <a:ea typeface="Yu Gothic UI Semibold" panose="020B0700000000000000" pitchFamily="34" charset="-128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C0F-4E6E-9A6B-B35435D9DE0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Yu Gothic UI Semibold" panose="020B0700000000000000" pitchFamily="34" charset="-128"/>
                      <a:ea typeface="Yu Gothic UI Semibold" panose="020B0700000000000000" pitchFamily="34" charset="-128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0F-4E6E-9A6B-B35435D9DE05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/>
                      </a:solidFill>
                      <a:latin typeface="Yu Gothic UI Semibold" panose="020B0700000000000000" pitchFamily="34" charset="-128"/>
                      <a:ea typeface="Yu Gothic UI Semibold" panose="020B0700000000000000" pitchFamily="34" charset="-128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C0F-4E6E-9A6B-B35435D9DE05}"/>
                </c:ext>
              </c:extLst>
            </c:dLbl>
            <c:dLbl>
              <c:idx val="3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C0F-4E6E-9A6B-B35435D9DE05}"/>
                </c:ext>
              </c:extLst>
            </c:dLbl>
            <c:dLbl>
              <c:idx val="4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C0F-4E6E-9A6B-B35435D9DE05}"/>
                </c:ext>
              </c:extLst>
            </c:dLbl>
            <c:dLbl>
              <c:idx val="5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C0F-4E6E-9A6B-B35435D9DE05}"/>
                </c:ext>
              </c:extLst>
            </c:dLbl>
            <c:dLbl>
              <c:idx val="6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DC0F-4E6E-9A6B-B35435D9DE05}"/>
                </c:ext>
              </c:extLst>
            </c:dLbl>
            <c:dLbl>
              <c:idx val="7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C0F-4E6E-9A6B-B35435D9DE0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Yu Gothic UI Semibold" panose="020B0700000000000000" pitchFamily="34" charset="-128"/>
                    <a:ea typeface="Yu Gothic UI Semibold" panose="020B0700000000000000" pitchFamily="34" charset="-128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Sheet2!$C$11:$C$22</c:f>
              <c:strCache>
                <c:ptCount val="12"/>
                <c:pt idx="0">
                  <c:v>FAM 1</c:v>
                </c:pt>
                <c:pt idx="1">
                  <c:v>FAM 2</c:v>
                </c:pt>
                <c:pt idx="2">
                  <c:v>FAM 3</c:v>
                </c:pt>
                <c:pt idx="3">
                  <c:v>FAM 4</c:v>
                </c:pt>
                <c:pt idx="4">
                  <c:v>FAM 5</c:v>
                </c:pt>
                <c:pt idx="5">
                  <c:v>FAM 6</c:v>
                </c:pt>
                <c:pt idx="6">
                  <c:v>FAM 7</c:v>
                </c:pt>
                <c:pt idx="7">
                  <c:v>FAM 8</c:v>
                </c:pt>
                <c:pt idx="8">
                  <c:v>FAM 9</c:v>
                </c:pt>
                <c:pt idx="9">
                  <c:v>FAM 10</c:v>
                </c:pt>
                <c:pt idx="10">
                  <c:v>FAM 11</c:v>
                </c:pt>
                <c:pt idx="11">
                  <c:v>FAM 12</c:v>
                </c:pt>
              </c:strCache>
            </c:strRef>
          </c:cat>
          <c:val>
            <c:numRef>
              <c:f>Sheet2!$D$11:$D$22</c:f>
              <c:numCache>
                <c:formatCode>0%</c:formatCode>
                <c:ptCount val="12"/>
                <c:pt idx="0">
                  <c:v>0.17</c:v>
                </c:pt>
                <c:pt idx="1">
                  <c:v>0.18</c:v>
                </c:pt>
                <c:pt idx="2">
                  <c:v>0.16</c:v>
                </c:pt>
                <c:pt idx="3">
                  <c:v>0.05</c:v>
                </c:pt>
                <c:pt idx="4">
                  <c:v>0.04</c:v>
                </c:pt>
                <c:pt idx="5">
                  <c:v>0.03</c:v>
                </c:pt>
                <c:pt idx="6">
                  <c:v>0.03</c:v>
                </c:pt>
                <c:pt idx="7">
                  <c:v>0.03</c:v>
                </c:pt>
                <c:pt idx="8">
                  <c:v>0.02</c:v>
                </c:pt>
                <c:pt idx="9">
                  <c:v>0.02</c:v>
                </c:pt>
                <c:pt idx="10">
                  <c:v>0.02</c:v>
                </c:pt>
                <c:pt idx="11">
                  <c:v>0.01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DC0F-4E6E-9A6B-B35435D9DE0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5.1835110388700235E-2"/>
          <c:y val="0.22226571228746297"/>
          <c:w val="0.17638010905231744"/>
          <c:h val="0.56564633895068595"/>
        </c:manualLayout>
      </c:layout>
      <c:overlay val="1"/>
      <c:spPr>
        <a:noFill/>
        <a:ln>
          <a:noFill/>
        </a:ln>
        <a:effectLst>
          <a:softEdge rad="0"/>
        </a:effectLst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Sheet4!$E$1</c:f>
              <c:strCache>
                <c:ptCount val="1"/>
                <c:pt idx="0">
                  <c:v>He value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01E-427A-9EAF-402D77ADEBB6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01E-427A-9EAF-402D77ADEBB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Yu Gothic UI Semibold" panose="020B0700000000000000" pitchFamily="34" charset="-128"/>
                    <a:ea typeface="Yu Gothic UI Semibold" panose="020B0700000000000000" pitchFamily="34" charset="-128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Sheet4!$D$2:$D$7</c:f>
              <c:strCache>
                <c:ptCount val="6"/>
                <c:pt idx="0">
                  <c:v>Overall</c:v>
                </c:pt>
                <c:pt idx="1">
                  <c:v>Exotic</c:v>
                </c:pt>
                <c:pt idx="2">
                  <c:v>Lalkaun</c:v>
                </c:pt>
                <c:pt idx="3">
                  <c:v>Local</c:v>
                </c:pt>
                <c:pt idx="4">
                  <c:v>Solan</c:v>
                </c:pt>
                <c:pt idx="5">
                  <c:v>WIMCO</c:v>
                </c:pt>
              </c:strCache>
            </c:strRef>
          </c:cat>
          <c:val>
            <c:numRef>
              <c:f>Sheet4!$E$2:$E$7</c:f>
              <c:numCache>
                <c:formatCode>0.00</c:formatCode>
                <c:ptCount val="6"/>
                <c:pt idx="0">
                  <c:v>0.7843</c:v>
                </c:pt>
                <c:pt idx="1">
                  <c:v>0.80159999999999998</c:v>
                </c:pt>
                <c:pt idx="2">
                  <c:v>0.72789999999999999</c:v>
                </c:pt>
                <c:pt idx="3">
                  <c:v>0.69679999999999997</c:v>
                </c:pt>
                <c:pt idx="4">
                  <c:v>0.77580000000000005</c:v>
                </c:pt>
                <c:pt idx="5">
                  <c:v>0.72660000000000002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01E-427A-9EAF-402D77ADEB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1"/>
        <c:overlap val="-27"/>
        <c:axId val="996041680"/>
        <c:axId val="996042512"/>
      </c:barChart>
      <c:lineChart>
        <c:grouping val="stacked"/>
        <c:varyColors val="0"/>
        <c:ser>
          <c:idx val="1"/>
          <c:order val="1"/>
          <c:tx>
            <c:strRef>
              <c:f>Sheet4!$F$1</c:f>
              <c:strCache>
                <c:ptCount val="1"/>
                <c:pt idx="0">
                  <c:v>Allels per locus</c:v>
                </c:pt>
              </c:strCache>
            </c:strRef>
          </c:tx>
          <c:spPr>
            <a:ln w="28575" cap="rnd">
              <a:solidFill>
                <a:srgbClr val="FFFF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>
                  <a:lumMod val="75000"/>
                </a:schemeClr>
              </a:solidFill>
              <a:ln w="9525">
                <a:solidFill>
                  <a:schemeClr val="accent3">
                    <a:lumMod val="50000"/>
                  </a:schemeClr>
                </a:solidFill>
              </a:ln>
              <a:effectLst/>
            </c:spPr>
          </c:marker>
          <c:dLbls>
            <c:dLbl>
              <c:idx val="3"/>
              <c:layout>
                <c:manualLayout>
                  <c:x val="-2.9078420148826653E-2"/>
                  <c:y val="-9.171411838033573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01E-427A-9EAF-402D77ADEB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FFFF00"/>
                    </a:solidFill>
                    <a:latin typeface="Yu Gothic UI Semibold" panose="020B0700000000000000" pitchFamily="34" charset="-128"/>
                    <a:ea typeface="Yu Gothic UI Semibold" panose="020B0700000000000000" pitchFamily="34" charset="-128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Sheet4!$D$2:$D$7</c:f>
              <c:strCache>
                <c:ptCount val="6"/>
                <c:pt idx="0">
                  <c:v>Overall</c:v>
                </c:pt>
                <c:pt idx="1">
                  <c:v>Exotic</c:v>
                </c:pt>
                <c:pt idx="2">
                  <c:v>Lalkaun</c:v>
                </c:pt>
                <c:pt idx="3">
                  <c:v>Local</c:v>
                </c:pt>
                <c:pt idx="4">
                  <c:v>Solan</c:v>
                </c:pt>
                <c:pt idx="5">
                  <c:v>WIMCO</c:v>
                </c:pt>
              </c:strCache>
            </c:strRef>
          </c:cat>
          <c:val>
            <c:numRef>
              <c:f>Sheet4!$F$2:$F$7</c:f>
              <c:numCache>
                <c:formatCode>0</c:formatCode>
                <c:ptCount val="6"/>
                <c:pt idx="0">
                  <c:v>23.356999999999999</c:v>
                </c:pt>
                <c:pt idx="1">
                  <c:v>18.5</c:v>
                </c:pt>
                <c:pt idx="2">
                  <c:v>6.9290000000000003</c:v>
                </c:pt>
                <c:pt idx="3">
                  <c:v>4.1429999999999998</c:v>
                </c:pt>
                <c:pt idx="4">
                  <c:v>16.428999999999998</c:v>
                </c:pt>
                <c:pt idx="5">
                  <c:v>9.0709999999999997</c:v>
                </c:pt>
              </c:numCache>
            </c:numRef>
          </c:val>
          <c:smooth val="1"/>
          <c:extLst>
            <c:ext xmlns:c16="http://schemas.microsoft.com/office/drawing/2014/chart" uri="{C3380CC4-5D6E-409C-BE32-E72D297353CC}">
              <c16:uniqueId val="{00000009-601E-427A-9EAF-402D77ADEB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13323968"/>
        <c:axId val="1013316896"/>
      </c:lineChart>
      <c:catAx>
        <c:axId val="996041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+mn-cs"/>
              </a:defRPr>
            </a:pPr>
            <a:endParaRPr lang="en-US"/>
          </a:p>
        </c:txPr>
        <c:crossAx val="996042512"/>
        <c:crosses val="autoZero"/>
        <c:auto val="1"/>
        <c:lblAlgn val="ctr"/>
        <c:lblOffset val="100"/>
        <c:noMultiLvlLbl val="0"/>
      </c:catAx>
      <c:valAx>
        <c:axId val="99604251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Yu Gothic UI Semibold" panose="020B0700000000000000" pitchFamily="34" charset="-128"/>
                    <a:ea typeface="Yu Gothic UI Semibold" panose="020B0700000000000000" pitchFamily="34" charset="-128"/>
                    <a:cs typeface="+mn-cs"/>
                  </a:defRPr>
                </a:pPr>
                <a:r>
                  <a:rPr lang="en-IN"/>
                  <a:t>He value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  <a:cs typeface="+mn-cs"/>
                </a:defRPr>
              </a:pPr>
              <a:endParaRPr lang="en-US"/>
            </a:p>
          </c:txPr>
        </c:title>
        <c:numFmt formatCode="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+mn-cs"/>
              </a:defRPr>
            </a:pPr>
            <a:endParaRPr lang="en-US"/>
          </a:p>
        </c:txPr>
        <c:crossAx val="996041680"/>
        <c:crosses val="autoZero"/>
        <c:crossBetween val="between"/>
        <c:majorUnit val="4.0000000000000008E-2"/>
      </c:valAx>
      <c:valAx>
        <c:axId val="101331689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rgbClr val="FFFF00"/>
                    </a:solidFill>
                    <a:latin typeface="Yu Gothic UI Semibold" panose="020B0700000000000000" pitchFamily="34" charset="-128"/>
                    <a:ea typeface="Yu Gothic UI Semibold" panose="020B0700000000000000" pitchFamily="34" charset="-128"/>
                    <a:cs typeface="+mn-cs"/>
                  </a:defRPr>
                </a:pPr>
                <a:r>
                  <a:rPr lang="en-US">
                    <a:solidFill>
                      <a:srgbClr val="FFFF00"/>
                    </a:solidFill>
                  </a:rPr>
                  <a:t>Alleles per locus</a:t>
                </a:r>
                <a:endParaRPr lang="en-IN">
                  <a:solidFill>
                    <a:srgbClr val="FFFF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rgbClr val="FFFF00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  <a:cs typeface="+mn-cs"/>
                </a:defRPr>
              </a:pPr>
              <a:endParaRPr lang="en-IN"/>
            </a:p>
          </c:txPr>
        </c:title>
        <c:numFmt formatCode="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+mn-cs"/>
              </a:defRPr>
            </a:pPr>
            <a:endParaRPr lang="en-US"/>
          </a:p>
        </c:txPr>
        <c:crossAx val="1013323968"/>
        <c:crosses val="max"/>
        <c:crossBetween val="between"/>
      </c:valAx>
      <c:catAx>
        <c:axId val="10133239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133168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130305228244653"/>
          <c:y val="2.4080340596985144E-2"/>
          <c:w val="0.47714273929799816"/>
          <c:h val="6.358764735108939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Yu Gothic UI Semibold" panose="020B0700000000000000" pitchFamily="34" charset="-128"/>
          <a:ea typeface="Yu Gothic UI Semibold" panose="020B0700000000000000" pitchFamily="34" charset="-128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ubbleChart>
        <c:varyColors val="0"/>
        <c:ser>
          <c:idx val="0"/>
          <c:order val="0"/>
          <c:tx>
            <c:strRef>
              <c:f>Sheet1!$C$22</c:f>
              <c:strCache>
                <c:ptCount val="1"/>
                <c:pt idx="0">
                  <c:v>C. Equisetifolia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 w="3175">
              <a:solidFill>
                <a:schemeClr val="tx1"/>
              </a:solidFill>
            </a:ln>
            <a:effectLst/>
          </c:spPr>
          <c:invertIfNegative val="0"/>
          <c:xVal>
            <c:strRef>
              <c:f>Sheet1!$D$21:$H$21</c:f>
              <c:strCache>
                <c:ptCount val="5"/>
                <c:pt idx="0">
                  <c:v>Growth</c:v>
                </c:pt>
                <c:pt idx="1">
                  <c:v>Adaptability</c:v>
                </c:pt>
                <c:pt idx="2">
                  <c:v>Stem Straightness </c:v>
                </c:pt>
                <c:pt idx="3">
                  <c:v>Wood properties</c:v>
                </c:pt>
                <c:pt idx="4">
                  <c:v>Coppicing</c:v>
                </c:pt>
              </c:strCache>
            </c:strRef>
          </c:xVal>
          <c:yVal>
            <c:numRef>
              <c:f>Sheet1!$D$22:$H$22</c:f>
              <c:numCache>
                <c:formatCode>General</c:formatCode>
                <c:ptCount val="5"/>
                <c:pt idx="0">
                  <c:v>100</c:v>
                </c:pt>
                <c:pt idx="1">
                  <c:v>30</c:v>
                </c:pt>
                <c:pt idx="2">
                  <c:v>30</c:v>
                </c:pt>
                <c:pt idx="3">
                  <c:v>30</c:v>
                </c:pt>
                <c:pt idx="4">
                  <c:v>10</c:v>
                </c:pt>
              </c:numCache>
            </c:numRef>
          </c:yVal>
          <c:bubbleSize>
            <c:numRef>
              <c:f>Sheet1!$D$22:$H$22</c:f>
              <c:numCache>
                <c:formatCode>General</c:formatCode>
                <c:ptCount val="5"/>
                <c:pt idx="0">
                  <c:v>100</c:v>
                </c:pt>
                <c:pt idx="1">
                  <c:v>30</c:v>
                </c:pt>
                <c:pt idx="2">
                  <c:v>30</c:v>
                </c:pt>
                <c:pt idx="3">
                  <c:v>30</c:v>
                </c:pt>
                <c:pt idx="4">
                  <c:v>10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0-3C92-4CDE-9C73-9D8D95E739BD}"/>
            </c:ext>
          </c:extLst>
        </c:ser>
        <c:ser>
          <c:idx val="1"/>
          <c:order val="1"/>
          <c:tx>
            <c:strRef>
              <c:f>Sheet1!$C$24</c:f>
              <c:strCache>
                <c:ptCount val="1"/>
                <c:pt idx="0">
                  <c:v>C. Cristata 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25400">
              <a:noFill/>
            </a:ln>
            <a:effectLst/>
          </c:spPr>
          <c:invertIfNegative val="0"/>
          <c:xVal>
            <c:strRef>
              <c:f>Sheet1!$D$21:$H$21</c:f>
              <c:strCache>
                <c:ptCount val="5"/>
                <c:pt idx="0">
                  <c:v>Growth</c:v>
                </c:pt>
                <c:pt idx="1">
                  <c:v>Adaptability</c:v>
                </c:pt>
                <c:pt idx="2">
                  <c:v>Stem Straightness </c:v>
                </c:pt>
                <c:pt idx="3">
                  <c:v>Wood properties</c:v>
                </c:pt>
                <c:pt idx="4">
                  <c:v>Coppicing</c:v>
                </c:pt>
              </c:strCache>
            </c:strRef>
          </c:xVal>
          <c:yVal>
            <c:numRef>
              <c:f>Sheet1!$D$24:$H$24</c:f>
              <c:numCache>
                <c:formatCode>General</c:formatCode>
                <c:ptCount val="5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100</c:v>
                </c:pt>
                <c:pt idx="4">
                  <c:v>30</c:v>
                </c:pt>
              </c:numCache>
            </c:numRef>
          </c:yVal>
          <c:bubbleSize>
            <c:numRef>
              <c:f>Sheet1!$D$24:$H$24</c:f>
              <c:numCache>
                <c:formatCode>General</c:formatCode>
                <c:ptCount val="5"/>
                <c:pt idx="0">
                  <c:v>10</c:v>
                </c:pt>
                <c:pt idx="1">
                  <c:v>10</c:v>
                </c:pt>
                <c:pt idx="2">
                  <c:v>10</c:v>
                </c:pt>
                <c:pt idx="3">
                  <c:v>100</c:v>
                </c:pt>
                <c:pt idx="4">
                  <c:v>30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1-3C92-4CDE-9C73-9D8D95E739BD}"/>
            </c:ext>
          </c:extLst>
        </c:ser>
        <c:ser>
          <c:idx val="2"/>
          <c:order val="2"/>
          <c:tx>
            <c:strRef>
              <c:f>Sheet1!$C$23</c:f>
              <c:strCache>
                <c:ptCount val="1"/>
                <c:pt idx="0">
                  <c:v>C. Cunninghamiana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5400">
              <a:noFill/>
            </a:ln>
            <a:effectLst/>
          </c:spPr>
          <c:invertIfNegative val="0"/>
          <c:xVal>
            <c:strRef>
              <c:f>Sheet1!$D$21:$H$21</c:f>
              <c:strCache>
                <c:ptCount val="5"/>
                <c:pt idx="0">
                  <c:v>Growth</c:v>
                </c:pt>
                <c:pt idx="1">
                  <c:v>Adaptability</c:v>
                </c:pt>
                <c:pt idx="2">
                  <c:v>Stem Straightness </c:v>
                </c:pt>
                <c:pt idx="3">
                  <c:v>Wood properties</c:v>
                </c:pt>
                <c:pt idx="4">
                  <c:v>Coppicing</c:v>
                </c:pt>
              </c:strCache>
            </c:strRef>
          </c:xVal>
          <c:yVal>
            <c:numRef>
              <c:f>Sheet1!$D$23:$H$23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100</c:v>
                </c:pt>
                <c:pt idx="3">
                  <c:v>10</c:v>
                </c:pt>
                <c:pt idx="4">
                  <c:v>3</c:v>
                </c:pt>
              </c:numCache>
            </c:numRef>
          </c:yVal>
          <c:bubbleSize>
            <c:numRef>
              <c:f>Sheet1!$D$23:$H$23</c:f>
              <c:numCache>
                <c:formatCode>General</c:formatCode>
                <c:ptCount val="5"/>
                <c:pt idx="0">
                  <c:v>20</c:v>
                </c:pt>
                <c:pt idx="1">
                  <c:v>20</c:v>
                </c:pt>
                <c:pt idx="2">
                  <c:v>100</c:v>
                </c:pt>
                <c:pt idx="3">
                  <c:v>10</c:v>
                </c:pt>
                <c:pt idx="4">
                  <c:v>3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2-3C92-4CDE-9C73-9D8D95E739BD}"/>
            </c:ext>
          </c:extLst>
        </c:ser>
        <c:ser>
          <c:idx val="3"/>
          <c:order val="3"/>
          <c:tx>
            <c:strRef>
              <c:f>Sheet1!$C$25</c:f>
              <c:strCache>
                <c:ptCount val="1"/>
                <c:pt idx="0">
                  <c:v>C. Junghuhniana</c:v>
                </c:pt>
              </c:strCache>
            </c:strRef>
          </c:tx>
          <c:spPr>
            <a:solidFill>
              <a:srgbClr val="729000"/>
            </a:solidFill>
            <a:ln w="3175">
              <a:noFill/>
            </a:ln>
            <a:effectLst/>
          </c:spPr>
          <c:invertIfNegative val="0"/>
          <c:xVal>
            <c:strRef>
              <c:f>Sheet1!$D$21:$H$21</c:f>
              <c:strCache>
                <c:ptCount val="5"/>
                <c:pt idx="0">
                  <c:v>Growth</c:v>
                </c:pt>
                <c:pt idx="1">
                  <c:v>Adaptability</c:v>
                </c:pt>
                <c:pt idx="2">
                  <c:v>Stem Straightness </c:v>
                </c:pt>
                <c:pt idx="3">
                  <c:v>Wood properties</c:v>
                </c:pt>
                <c:pt idx="4">
                  <c:v>Coppicing</c:v>
                </c:pt>
              </c:strCache>
            </c:strRef>
          </c:xVal>
          <c:yVal>
            <c:numRef>
              <c:f>Sheet1!$D$25:$H$25</c:f>
              <c:numCache>
                <c:formatCode>General</c:formatCode>
                <c:ptCount val="5"/>
                <c:pt idx="0">
                  <c:v>55</c:v>
                </c:pt>
                <c:pt idx="1">
                  <c:v>100</c:v>
                </c:pt>
                <c:pt idx="2">
                  <c:v>20</c:v>
                </c:pt>
                <c:pt idx="3">
                  <c:v>50</c:v>
                </c:pt>
                <c:pt idx="4">
                  <c:v>100</c:v>
                </c:pt>
              </c:numCache>
            </c:numRef>
          </c:yVal>
          <c:bubbleSize>
            <c:numRef>
              <c:f>Sheet1!$D$25:$H$25</c:f>
              <c:numCache>
                <c:formatCode>General</c:formatCode>
                <c:ptCount val="5"/>
                <c:pt idx="0">
                  <c:v>55</c:v>
                </c:pt>
                <c:pt idx="1">
                  <c:v>100</c:v>
                </c:pt>
                <c:pt idx="2">
                  <c:v>20</c:v>
                </c:pt>
                <c:pt idx="3">
                  <c:v>50</c:v>
                </c:pt>
                <c:pt idx="4">
                  <c:v>100</c:v>
                </c:pt>
              </c:numCache>
            </c:numRef>
          </c:bubbleSize>
          <c:bubble3D val="0"/>
          <c:extLst>
            <c:ext xmlns:c16="http://schemas.microsoft.com/office/drawing/2014/chart" uri="{C3380CC4-5D6E-409C-BE32-E72D297353CC}">
              <c16:uniqueId val="{00000003-3C92-4CDE-9C73-9D8D95E739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bubbleScale val="100"/>
        <c:showNegBubbles val="0"/>
        <c:axId val="1117010527"/>
        <c:axId val="1117011007"/>
      </c:bubbleChart>
      <c:valAx>
        <c:axId val="1117010527"/>
        <c:scaling>
          <c:orientation val="minMax"/>
        </c:scaling>
        <c:delete val="1"/>
        <c:axPos val="b"/>
        <c:majorTickMark val="none"/>
        <c:minorTickMark val="none"/>
        <c:tickLblPos val="nextTo"/>
        <c:crossAx val="1117011007"/>
        <c:crosses val="autoZero"/>
        <c:crossBetween val="midCat"/>
      </c:valAx>
      <c:valAx>
        <c:axId val="1117011007"/>
        <c:scaling>
          <c:orientation val="minMax"/>
          <c:max val="120"/>
          <c:min val="0"/>
        </c:scaling>
        <c:delete val="0"/>
        <c:axPos val="l"/>
        <c:majorGridlines>
          <c:spPr>
            <a:ln w="3175" cap="flat" cmpd="sng" algn="ctr">
              <a:solidFill>
                <a:schemeClr val="bg1">
                  <a:lumMod val="50000"/>
                  <a:lumOff val="50000"/>
                </a:schemeClr>
              </a:solidFill>
              <a:prstDash val="sys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/>
                </a:solidFill>
                <a:latin typeface="Open Sans Condensed Condensed" panose="020B0604020202020204" charset="0"/>
                <a:ea typeface="Open Sans Condensed Condensed" panose="020B0604020202020204" charset="0"/>
                <a:cs typeface="Open Sans Condensed Condensed" panose="020B0604020202020204" charset="0"/>
              </a:defRPr>
            </a:pPr>
            <a:endParaRPr lang="en-US"/>
          </a:p>
        </c:txPr>
        <c:crossAx val="1117010527"/>
        <c:crosses val="autoZero"/>
        <c:crossBetween val="midCat"/>
        <c:majorUnit val="25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8.3718527091348506E-3"/>
          <c:y val="4.4362447013947391E-2"/>
          <c:w val="0.96019758163768987"/>
          <c:h val="0.238449899252999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/>
              </a:solidFill>
              <a:latin typeface="Open Sans Condensed Condensed" panose="020B0604020202020204" charset="0"/>
              <a:ea typeface="Open Sans Condensed Condensed" panose="020B0604020202020204" charset="0"/>
              <a:cs typeface="Open Sans Condensed Condensed" panose="020B0604020202020204" charset="0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b="1">
          <a:solidFill>
            <a:schemeClr val="bg1"/>
          </a:solidFill>
          <a:latin typeface="Open Sans Condensed Condensed" panose="020B0604020202020204" charset="0"/>
          <a:ea typeface="Open Sans Condensed Condensed" panose="020B0604020202020204" charset="0"/>
          <a:cs typeface="Open Sans Condensed Condensed" panose="020B0604020202020204" charset="0"/>
        </a:defRPr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Sheet1!$C$5:$C$18</cx:f>
        <cx:nf>Sheet1!$C$4</cx:nf>
        <cx:lvl ptCount="14" name="Column1">
          <cx:pt idx="0">Andhra Pradesh</cx:pt>
          <cx:pt idx="1">Telangana</cx:pt>
          <cx:pt idx="2">karnataka</cx:pt>
          <cx:pt idx="3">Odisha</cx:pt>
          <cx:pt idx="4">Madhya Pradesh</cx:pt>
          <cx:pt idx="5">Gujarat</cx:pt>
          <cx:pt idx="6">Bihar</cx:pt>
          <cx:pt idx="7">Jharkhand</cx:pt>
          <cx:pt idx="8">Uttar pradesh</cx:pt>
          <cx:pt idx="9">Punjab</cx:pt>
          <cx:pt idx="10">Haryana</cx:pt>
          <cx:pt idx="11">Chhattisgarh</cx:pt>
          <cx:pt idx="12">Maharashtra</cx:pt>
        </cx:lvl>
      </cx:strDim>
      <cx:numDim type="colorVal">
        <cx:f>Sheet1!$D$5:$D$18</cx:f>
        <cx:nf>Sheet1!$D$4</cx:nf>
        <cx:lvl ptCount="14" formatCode="General" name="Column2">
          <cx:pt idx="0">100</cx:pt>
          <cx:pt idx="1">60</cx:pt>
          <cx:pt idx="2">60</cx:pt>
          <cx:pt idx="3">0</cx:pt>
          <cx:pt idx="4">0</cx:pt>
          <cx:pt idx="5">0</cx:pt>
          <cx:pt idx="6">0</cx:pt>
          <cx:pt idx="7">0</cx:pt>
          <cx:pt idx="8">0</cx:pt>
          <cx:pt idx="9">0</cx:pt>
          <cx:pt idx="10">0</cx:pt>
          <cx:pt idx="11">0</cx:pt>
          <cx:pt idx="12">0</cx:pt>
          <cx:pt idx="13">200</cx:pt>
        </cx:lvl>
      </cx:numDim>
    </cx:data>
  </cx:chartData>
  <cx:chart>
    <cx:plotArea>
      <cx:plotAreaRegion>
        <cx:plotSurface>
          <cx:spPr>
            <a:noFill/>
            <a:ln>
              <a:noFill/>
            </a:ln>
          </cx:spPr>
        </cx:plotSurface>
        <cx:series layoutId="regionMap" uniqueId="{86E056C6-D189-47ED-9E83-F8D45C60985B}">
          <cx:tx>
            <cx:txData>
              <cx:f>Sheet1!$D$4</cx:f>
              <cx:v>Column2</cx:v>
            </cx:txData>
          </cx:tx>
          <cx:spPr>
            <a:solidFill>
              <a:schemeClr val="tx1"/>
            </a:solidFill>
          </cx:spPr>
          <cx:dataPt idx="0">
            <cx:spPr>
              <a:solidFill>
                <a:srgbClr val="1E5155">
                  <a:lumMod val="20000"/>
                  <a:lumOff val="80000"/>
                  <a:alpha val="20000"/>
                </a:srgbClr>
              </a:solidFill>
            </cx:spPr>
          </cx:dataPt>
          <cx:dataPt idx="1">
            <cx:spPr>
              <a:solidFill>
                <a:srgbClr val="1E5155">
                  <a:lumMod val="20000"/>
                  <a:lumOff val="80000"/>
                  <a:alpha val="50000"/>
                </a:srgbClr>
              </a:solidFill>
            </cx:spPr>
          </cx:dataPt>
          <cx:dataPt idx="2">
            <cx:spPr>
              <a:solidFill>
                <a:srgbClr val="1E5155">
                  <a:lumMod val="20000"/>
                  <a:lumOff val="80000"/>
                  <a:alpha val="30000"/>
                </a:srgbClr>
              </a:solidFill>
            </cx:spPr>
          </cx:dataPt>
          <cx:dataPt idx="3">
            <cx:spPr>
              <a:solidFill>
                <a:prstClr val="white"/>
              </a:solidFill>
            </cx:spPr>
          </cx:dataPt>
          <cx:dataPt idx="4">
            <cx:spPr>
              <a:solidFill>
                <a:prstClr val="white"/>
              </a:solidFill>
            </cx:spPr>
          </cx:dataPt>
          <cx:dataPt idx="5">
            <cx:spPr>
              <a:solidFill>
                <a:prstClr val="white"/>
              </a:solidFill>
            </cx:spPr>
          </cx:dataPt>
          <cx:dataPt idx="6">
            <cx:spPr>
              <a:solidFill>
                <a:prstClr val="white"/>
              </a:solidFill>
            </cx:spPr>
          </cx:dataPt>
          <cx:dataPt idx="7">
            <cx:spPr>
              <a:solidFill>
                <a:prstClr val="white"/>
              </a:solidFill>
            </cx:spPr>
          </cx:dataPt>
          <cx:dataPt idx="8">
            <cx:spPr>
              <a:solidFill>
                <a:prstClr val="white"/>
              </a:solidFill>
            </cx:spPr>
          </cx:dataPt>
          <cx:dataPt idx="9">
            <cx:spPr>
              <a:solidFill>
                <a:prstClr val="white"/>
              </a:solidFill>
            </cx:spPr>
          </cx:dataPt>
          <cx:dataPt idx="10">
            <cx:spPr>
              <a:solidFill>
                <a:prstClr val="white"/>
              </a:solidFill>
            </cx:spPr>
          </cx:dataPt>
          <cx:dataPt idx="11">
            <cx:spPr>
              <a:solidFill>
                <a:prstClr val="white"/>
              </a:solidFill>
            </cx:spPr>
          </cx:dataPt>
          <cx:dataPt idx="12">
            <cx:spPr>
              <a:solidFill>
                <a:prstClr val="white"/>
              </a:solidFill>
            </cx:spPr>
          </cx:dataPt>
          <cx:dataId val="0"/>
          <cx:layoutPr>
            <cx:geography cultureLanguage="en-US" cultureRegion="IN" attribution="Powered by Bing">
              <cx:geoCache provider="{E9337A44-BEBE-4D9F-B70C-5C5E7DAFC167}">
                <cx:binary>7Htrb9xG0u5fCfL5UOn7ZbFZYHmZizS6y47sL8TYknlnk2ySTfLXnxpJdiStkjh4cxZvgCMYMCRO
D5tdVU899VTxn5+nf3wu7/fdD1NV1vYfn6eff0z7vvnHTz/Zz+l9tbdHVfa5M9Z86Y8+m+on8+VL
9vn+p7tu77I6+YkgzH76nO67/n768V//hG9L7s3OfN73makvh/tuvrq3Q9nb37n25qUf9ndVVoeZ
7bvsc49//vF0D3fZ27Tv9j/+cF/3WT/fzM39zz+++OCPP/z0+uv+49Y/lLC7friDtVgfMU6Qolyj
hx/84w+lqZOny1IcYaQ0JUw//vCvtz7bV7D8O/f0sKP93V13by0818P/rxa/eAi4tvnxh89mqPvD
+SVwlD//uK3vMnjyzJrg8UJgDk+wPXt45J9envy//vnqD3AIr/7yzDivT+yPLv2Hbf5d36Xd/oeL
bn93b9OvZ/QXmIcfSc45Vho9GeClefSRFpxhrp/sQ7/e+tE837+tty30ev0rI/374m9lpM2+m/f1
Xxg8RB9hrbBmEBUvg4YyRBhi6jGmxEurfMc+3jbHt4Wv7LC5+l9th7fj+DmCvfjEn0QwQo4oJxwJ
wd5EMH1EBRVS6reN8YQqv72bt03xtOzFxv93Q9TFUOf7T1898X8OTRQdKUYw45q89H5+xLBQhEEM
PPy8Shl/vI+3T/zrule+f+H/r/b9F7uFJO5nkMT/OiMQfiTAsznm9C3nV3AZaYiMg40eXfwxMfzh
Nt62wdOyFw8Fz3T1tzLBMVigSPf13dcj+Z/HAqFHggtMtKKPaVq9CAkwAxcMUyLU42X29daP1viu
Hb1tkWdLX1nl+O/FoNZDDuy2/3owf4FNyJHQRGgsn5iTfmETiY+4logq+Mjjz9dbP9rkO/bztkW+
LXxlj/Xx3ypKgjTd931mk333F/JZgo+IEIppqDkefl6WG4ocIYaJ5OgVXn3vbt42ycvVr+wS3Pyt
7FLsu3rf74u/kMZidiQxYoSxN41yqAEhyUCKeQK3V0XGyffs6G3DPFv6yion//5bWeVd34OC0PzV
5R8RR5pQyCz4MVrQq3BBkFcEsN+vaeeVZR539R1F6dvWebX8lYXe/b2Kv9P9XTr/P6jQIfVzqjBU
6U/1xUsTSXVElNKCUvyYZV6Z6Pu39baNXq9/ZaTTv5eRzu8ym/6FyEYgQDBFjIG89TXJPyvUFTti
RHFG0ZP49apU+ePtvG2Ur+teGeP878WTb+7LfZ38pYIJlkcQJYJr/JIgS32EkD7QgicdCy4/L1e+
aytv2+LZ0lfmuFn/d1PMb8uP3wTaEDJ79KDsPlMgf//qw1OD5Pxq6e8JxI8nu70D9VdgBpU6guP+
phofvujF4T+kgf2LiunV2vu97X/+UWEgb0RDsiJIIM4EEG53f7gi5RGXFP6MscRKQpTVpuvTn3+k
+IgJSaBuYhRTLRhsxJrhcImoI7ighFYSAlgcVn191AtTzompv53L0+8/1EN1YbK6t7Cawc2bx88d
Niuh+qJwey6RkAwEbQYlWPN5fwUSPnwc/595aSGRzlm6MbZf140Mbd3MkTdqeTxpla0Iz02Y1857
12oy3SiM9e2sxuacpEtyombSfogzl0dsNGrwPU6SdTrMzc1E9bJC3GvDQhZZWHXau6jHjqRBqzJS
+KyoKxRo5vHAi0l2C8fmeWFW1mMQk75eN6NkEauLE6Uy73MiTBJSbzLnXl7aTdWJ90Nr8dbrGx7F
rca3ZBjkSY95H+StNiGIA1lQF5yfsbIoViWnHQ+rVi3bLpXyY6/mZM3JmPs4d3sz8ouhH64ZLQZ/
Luoi1JrMIV/S+XIc6l2cFcsuGwsZ8EKVqY9wp5OgGNNUrMqpWwofJR2/I32bJb7Hkn4K5qpSaTR6
2PyykKokYZOpovW7VIy7WMp5m7b1SP0+IeLSGDue23LJvdXU4/h0TgtyzweU3TXxMoYN82Tk+pRc
maWYte+lrb/EgqLIzKM4Yf3gbTgp4tDmi2kDooZsiWaDpvvRTrc2XdpVPfBsxbqqXPGpLVdjUiBf
NJz6tFuy09hxNYZt1fXSH/iy+IMZbcTwkp0vRc1XdVqT4zivxEWGunjy6TRmVzJO9HbSk9sSw8bt
gtLSx9lsvzRpr5Owcm66SSvHvWBIVe8C1daDDBT2zI7YOj8fsTM4KOOiHQKCpXeSThJ1ft44G8FB
khVCeVb6yKXpOW2x+UyL3va+Wgw+BtYxX2uU68kfhEYXzlP9Ti+svChSrv0yI9nZUI6E+V3iqXOb
O7xqjLY31UjNSZcQyXzRTWCgzuvjgBqvc/BNonpfceEuqsUTLIj7Ylq7Li38SjgSqHTWbUSH1ouS
1LO+dpXXhQoV5eRj2dXNpm/lFKhO4OOp4zqaWZODwQtwXF00eZBwLPdNjYivVV77pB77CzZ1+XpW
s118BTX5zdIu103HRFh6zZVHsmzTeHBg1GvMVTVgFpgsdYE328nzTZUtx3Kq25Mx9VKfdXEv/CEf
miBVCU58BXYI0gThX0jLeTAoSi+0cvJ9CzaYfSQrvCsKMgXFxGztF3lXnKZFf8YKW/mszvPAZZVp
fOGVKPN1wshlg2mxblvqbQY01asBi2TX2mnXYJFC6A5g9qyVO9gk2tWZK/1uluJ9WbDxQlR1caX0
ItfcS9SHmrUfJpsXn4RRCJyOiPPF8PpjzdN6rVIja39BxbxJhesizarsbhYLn6MySWlQkcH5YynI
SV87+cskiPX7AqoBv6Ngzpq03udFKm+bN2hXxT1cHduy8odDReEXyTC+G2wrN7ya5AaNMg7n3lw/
SwVvACuDwvwlrkLRqEHwFYdGKJT2B9x9hqtWa1qMbeut516x47rItj2JVcRnT0eEoNwnmvILxHoP
+1hnJODZwNcjkfiDVWlaB52Ryd08Du64Ktl84ilsLxQki1tSC/OeqmY3ZLWNBqSXxrfUXXVVnw1+
5TUF2DWnoz/LudigPrWTH/c5lqFIPHlsVVKbqJ9hV1STsQ9UvNT7bhnK1q96kSb+cgCz4gHX8geM
Wx7wjj1gX3qAQX0AxN8/MCGB8b88sVeZCNLh8xNL47npOBVkneS8KteyFG4JEDfeWseS7+0ck0s8
I+O3TYGCpFjqKQAfEWRFme1Xjku305ZmAMzI+XE+tEHavBuWOqzHcQmkLHiYirbcyr4ZP6XZ0G8B
Yqjw8z7xskAvNc39UfFl682VKgIlM3QVl5iu6r5dzgltrF+2rN/k9QC7EINK/VwMU4QKt/HqprtP
unEOelkMsa+rTIcl8L0z1A/ZLlEERzPJs9CTQ7uqCE0j1ldZZPtcneRQJAU6Xbqgxbm3TnOq7wBu
ceXzdkYrbGO2NvOAruWSZedFI9o1cAQZVnQqpM96txx7OCMh0tauyCJrEtAyMZmfkm5fKgwbdUmZ
ryvVsspPxrlwQcpG4mM+qEtX5kko2sZcjIo1n1BVtgACaMcW8bHX6HQxWe4XrNwsc7kbR3kCgXiZ
ekMecDZcyLo49cBy4cRkv6Jdtl5E0m2dyqd+ZTxRlkHiVc1poybXh2kRi5ueSzH5phxjFGKWXRKT
n3TFpPxGVSyMa963vgI2sUqrWVd+rzs0+vVAzN6j3nw6d138UecT3+aLai4WiwcTLMQTNyXL2+Mu
n+1mEh46ndK0bAPU0yREdgB07OM4WiDUVZ56oThE/3jAgfKACOMDODQJLyp/WkbrUw/v0AFFzAFP
7AFZhgeQAY+z/nBAHnfAoPqARtUBl5YHiIoPaJUdcAsdEEw/gJk54Bo6INx4wDp5QL0So/xT15gP
QEbkB33ARnlAyeqAl/aAnOaAoc0jmgKu5geEbQ9Y2wHoxmZKduMBh7sDImvkinV8QGn5ANjTA3iz
AjybHxAdx8OZqtPitHyA+/KA/PiQA+alg3TAcS7f95KkJLDapVvTZvP1lCXTtnIWXxBcDixKeDPu
KVfuOC4gQ9LF5uuxWPqPrordLq613Ryk5RuLFGQk5Yw7p17efSxF3HZBkS+2DcbJ4+2Zfsib8UMO
ZVhaXxaFFxXUqTaKnWo23iH71g+JuD7k5PGQndlDoraHnN0Wk0wj+5DKgUiZkyWp2oDasTqWOYkj
L0PqHGADM7840IH8QAzUgSK4ful344E2THhUkw+qK5CJA61gDwyDHcgG0iQ5R/0MpIbgnKzGrrVR
9sBQ6IGsVA+8xT1wGHqgM2Sh9Wk8LsWF7dwQ9fFUR32JyxArNm2kdLJd955rLlXj4nMlWbNLgSEG
Y9NPsW+loivFZ9v5WpTZjuQxWUkzix0G9D5BUDSsESX9rkaNO02rsvrIm9It4NFmpAGZ3zUxMzrg
DY1vcFeRT5gsZh27VgfF3HbXvG6mMGMjzNWUOFvLDEOMza4qzuKkdJdqwNPlzLkDggUVStBoKUOA
1gjLfuO1qNtIM6a7gsdoows+HvfSay+w0NVFxiV/33rCvUcKmXtHm2Txl8mQTbwo71rOAzkfLeHv
cdwC18eNy096l1s/62V+whFwxbam9EtdxCo02DXvuUE49Jqpe5+lQwZOUQy9X8pyiSiexSpnGq9J
XqQrZIEMjUtig5Z1+eh7liTXTFbxKgXK6flUuXlripruEuBK67kSfK10ryKcd0uY4Bxv827Qt7XX
yVVryXDV6i6+gF/jbdM7eZs5XK2rpEtXPanbMyLscDaKsv40y35cgWBffSRDpj9qVVUXgxizNZm8
LJyWgoC3iz6qxo6KQHmSbDtgAxFuq4oFvCzS42Iuh+NmZG3oBtVt2YKri6adTJAX2WcC5DQQtT1u
0g6wHrJbFZuPDV1aqCwGeZW0WZBU07xVqUxu2rwc72uLXCg6Oq37ztWlLwfS4kjMSyV9VKZN6nfM
uZU3U5EEfUebXSO9PlgYUJFuMElQqg54AiL1hueZ8quM+4zednN3zIfMO8Vm3FSJqn2ZJaeT13Ub
gOwIz1UdVHnVbnRTdVHf4S7AU1k3Udf12exjxGl5XNDeIh9sUvlpPtQqIOkwrYo+L7fpkB+eBSd1
1E2V89Ou+wgjP4DMg5FtoBydGqCC3F13dpnDgZElIq2DokRX4xX1Ol5FQ2L0ZsJQtlZKicSfJ+27
/EouHvhNNdgLZCGvNQMtNrEmzadWzdXx1MDx1ODzNxWqKHhsw05T29BwNnETYlvPJ9iRdU+XZSPG
aVnXjpS3eIrvCkheZRXvoWCxG1eVEZyKt+kN0EyWBC038VZjZoKJefTK8mI4ZrlB12weLTBUL5/O
U1nPvQ8K3EB9niIWinrCq2rISOoT5H2Z4k4cY2K69xAf7U6qZtjQpYdKJBnMXdVX40aRRh73pFmg
TcWh/kzri7jAnV+W8xIlYxVfgwEqOFOiKr8tOrVXZO4jZtv0DCdTHsIHaZjYCa8btJiLktZoZ7Os
unUjGqMxTRoUIG8cm5Ujud0Q0U8IwAnpL5VHaRB7nl65omBQ4tBO+FmiXBZhVQu2FnWWbmtWe1cy
KZIsSic2buppGlDg2VqUa0/X5gp4RlaflonnpaFXlWnqAwwE6RZZvKiQtG3uzvU0dcdOd+Vl3NPs
vgLEmf2UCReUU6uA9YrsHa2qPMpBzwxUgfGNlWO5mki9ALEtJN1UcZqtaE6k75kMRVSjDBQIkm1Q
lZFokK65ss6de6by64b6cEO77cxkwmEaC1+hqfB7oBiBbYsk6Kyb7lw2TV9cQ+5sxruPshz3ohlR
4XOWmHPtJWIzLEO/WWQGCoShbidpVwJpRePJwkgXmniWgbRpFbgS0pNFAz2mrbohi6tOLHFFRAZP
hXFX2zC1EvtlY5OQl7xepXbITvK6duegE3jr2Djvui+qfu04FgGDyuBU5HN8p2hLVxCjybpOFwpm
GKqbjBtxmlGVXKAqndZ2GfuVl1c4EGkprhOZdDtaQ+oMcrLkIWd92fhk1Mnx7MlxZWWfbLtJtp9w
Pk6R8pr4osq6IULOyKADiPKNzfnZYLIi8MqYRknrJWFc0iELnKq1n2bZxKOlpG3Ei9EzAcmcjNIY
pau8BzUB2JXztpU27ESqboxwN7FNNQl8HfcaKvUG8dPBI/GGz6xYF7PD7/suMX5DLN0UYnTbrIzN
hXTljKGYX0jnJ8jLbnnW9ZvWFc0VorQPJ5Il5yyrJVTcC3sPia6E+OsUVAmZIBFzqjjOcKU2Mu4H
gJam/qLqQp0Ky8t3I4hWa9HXKGqRJJulYHyr25mtZB6jbT02OGRFrCHVzHXtAxugYYbqaWdRf8mR
XQFfRbtCLnmkyu4XLzZh61h6Ns7eh3p0qU8Tw9/RuhS+UF0XZgaKl0ZIGzQETccNT/uoi+uq8yeW
uWiwpg/EUHnGB8cQJZRvpbtCBRc3iC08nJM+hieYpN/FNoY2/Det840CF79drgGSkUOtAY3Ql+Wa
7mwys2lW68qX18stvW333m175c7sZebb+twrHwdUH+dT37jjW1IltGO1xIxB4wjJV1KlA3ZbiT6L
16NQ8afS2KwPOpbPZ8WULSQAGGtOurntRYCTIv2E+dJHDYuLLwvmE/XnOYtXde5mqL0lwFm0xBQO
kJhGovXCY+8X2zfiBp4U5ElRG4eDgklVRH0xd5upNe2OVl1xLOpl2oIbgaYEXNYXUl0N06LWI8Q+
ML0qX5UMt6vZuvZEGb58FC6Pt9bF5XZsuVr3c+m9qzLX7Ya+Li7TakxOSDng5WQENLpOtVj2zGV5
EZZucmE+Zd17ltCD5lSR8pcHMz5p6k+n+qgIfzbN3GVJ+jRy/e3Xf92YCv49jAH/+sfDxPavv51+
HfV+/anDjb59DO7zdOODWP7il/9Q77+K1q/0+ceh8N+4+J3iPcLgkAw98+f/0O7D+zLNvvZSHlT7
b4seRXuQ5qGtD/NjQglED/9/E+3FkcIMWv4SQw9aEQWNzSfZHrR5BbI8B60f4gIJAhLGr7I9jL7C
KiQodK2hN/1nZHt90EKeq/ZIQdRpBvoSZdAbUvCwz7WSrOZNBdtr11mXLrPfura/GcbE3aZjP57T
yd0MXudd1UC8Cj8F+ncyM534vIHICLnLyw9V0Y37rjXZNi70EAHm8GBZ9OBj1verrMz45STQdAVf
n/qgoDYXSVaV97kQn9xgRegW7UVt3hehMMxcNNrFNy1JTOK32P5CDav2Roki9Mg8+jYuiovZ8KsC
qv4TkFRyf6JQMtBcoAjlS+wnqR5AJ4Xi3Bh9O3k5C7ADdK+LdoqE57k14CjgHiFZaG3T+cPcXgNx
SyMokIxPm15fQTgW4TD07TWrmAfFYV5FibPEV13PNxmUbOseafcLmSe+sSQuv+i4qXcjTdJPSlQg
Osy2/wT81N7kA6nWeRyL0WeC6pCNVGZhXk2g1rUixh+LPJ0DwTgkwFbpncOTmwOyDKYCptBPH2mV
Z41fQmMv81s2og8G5rF8FEP544M82xm/G/kp78ecg05XqPfKK+1J2mLg01Qtzegv2oCw8N+N9ufB
/q/1vTmMhNm/DyRACvuW4v4DEoLD6GP2fKzrGS7AyidcgOhXCEIPpufUof8GnbmnZp6AaSEFk0Li
8NIIfd7NQ0cwJgRVC2cgskNPDxLXEyzAsDC08GBYXlClsUBY/BlYOHSLX8KChEFKJA/vrAjo7hOA
puewMKRCQjWTz2uQn9p3VWvkbStxcqpInPZ+rrvpQ++hT4dK4V51tP4IoQxuDCLvAKWBM5EcTRdJ
7unbDo/meKyaBBSMrLzjIJL9l1PP39sZKfCl33bG0/sk3Zf7+dvMx6++eFj46IuawEswkFQEh9by
oRkMVx59UWnIUVwIyEOPbWK48jVHiSNo9R4m1iQ4nRSH1PI1R/EjRBCHvMEPowhSyz/jjITKl96o
Dj4IsQCD1grCBdrLr7wRfE7xSopNpzuWbEh7qJwVXQDHoeOR3k1FWR73YpqaLej+0H7Fs0oi4XC+
rBId03dtnlfbuheQRhpRjBOIEp6LA5CppnZdeSl9p62k0L906LzyPN5fUF4LGkjoXA8+YyzXG2uM
KtZoVm2zQ56ZtrMFiOU8SZNIxX1yY7mMkT96ZR8MA/ZuNB6Atw1yuG3YVPp1rnSEUVkEba2u0NJl
4UjR2Tyb0Ye+XgudMzt2n9uybVyQUwsqJDxsskO51T1oLnjZcdAVyhCIPiTSoVRrtpTVRg5ddd6S
DHQyrqYw4QvdzNmcbQgD0a725ikJqnIWly6l+kYZrdYOFw509FIH+VyNPtXQAqZdBWlm0DVoKiIg
IyPNe+jEu+EK9OFG+q01V1h7jQpck81VZGBmDu0IibPk2NVuvGyhkTYH0BJi0MvL+tytYzVCZ3py
ZVL4um6nJLQ4npow8Wit/NnkoH0leLazXwLlxZfArvV83iVK1JfAijxoIKE27jZFfhDS0kbhZTug
XuTH8eg0DU0e4zEaBsGXFR3T8nYsoUN5qaD/TFZQ+yvllylhRUAGUsw+qMzjsIqFHdeyR+kdMk0i
g6qp9LruBvyexyAQhAlKkpXJ7Retp5PBc+0FqRXZmW5uCp8ib+NNaryV0PX1UxRfuKmGGqt1feL3
U6VPaefCam6zS5wVaCUQdAtNGeeT33Lk1pbV9o5Wo9wY4qXZOhuXDIelQTDcIBp1w6H88yCNGzFD
B7RX1yX25p2LsyVgU8YP7zKWUKfPbThQXfra1Om6SKg5RrKuQs/qJEKZOh66GdrGC15u4hqqi7E1
/FiInIJo5q2zGqPzRA1BYay9nlmeBSkW9txLcAxCjEugUUIH5rOymwvfmFSC7lPB39fGc+WOS6JC
+K4unEE93nUtwwXMPrDsBrx1ODGI4jxAxMzOn3WWb+ekcI1v4iGEvrMACSIZtsnoinOt4vFDD7YF
zmZibIOETDNobm4CfWjxnAu7Lq39qpLvJ5CTLtvZrA0QzqjVaHlf5WN2x4nnok7J5roaEruWoAHC
uR+yVp60H6Tu2bb0luG06ed7MwxN5TczqSI1xf2m8PJ8JTrpFbeN58S1MzMuApwW8mMz99hGqBJs
68oRZilAcQoz0lDgj2SI+NgOK9SCnrpo6YJu4mVQQUMbJjhyFLAuKTel9o4R9EABYarpVHA03MbI
OurbpLxING2PbZPXx+2c6vOEtjGUaWPcB/+fo/32S7m/zlwBRcJQV/1eVoTXLvfVvv4BiNoPZ9ln
8wlmi7cWpvHu7PNa7ts3PaVJeqQ5jNEJmHikMNCtgX49pklIoDCSBS/BwXtAQnL5rJTD8OaK5ETD
7BVjEhH8a5oEnscZJFvgbTCtD5/AfyZN4tdZEkgf9MQgvmBniCv4theczdrWCpNN3Tp1oEND6/tT
3YDoQCV0xdK4a1ZmKb/0ImuCRRefDLYYAMTDQTsif84M9QcFQmE8OR7ELgPwn8dHjwT+BPNxTxLB
8yExfKgmn1WbUAFjBcKo5jCTBixWv9oiHWOOcJF0a1XB+I8HKibMwLSgqKR6BzMOe0anM+iNhNCO
s34h2vyxbPmzG4Cim8BRSc0PZ/hsmIIUuFEOkA0anIf5o2UagwaXML6UxVHaNiQY4jj2B90fD2k7
+DmGfTxztDfO4FXB/XAEQOxhlgPeqEQwfvdyB5ZlpCuhM77uhmT2gTzdDCk/y9r6D8YgXotcTzeC
yhEdSoxHUvXsUcUS2x7IRbuuzWg2fdLrFcwr3Jq20isN0BzMIjZBKyz1R+d0AOSl3nkTueQ1rmHa
RXkR9Wi8BzEWQHYi6IoWeAwOcbHWfOq2Q23mdVexIvKA4Pgg4cuIi6aBLtDYRxLad6t4IBetB73P
NIaDnFvxwcZ2izqrQpa18XFSe8r3SDOvLczInc7xu8Ux8NZquTFY8RWb3HQ22eILpksR2bH8VHuV
CssuPluUvh/T6oou8rGc+E0neVX7wMFBSECPEWooeMOYqYMFnx2cXGpUJlnbrDmFOZtsmj9A/R4q
Bu3MGFSDgKWJ9mU76tXve8ZDUfUyOhjQU5D5JCUPMPLyxhU0SxsLM11rZdMyUn2Zb6Va+g0hDQkT
am2YyWUMTEf4STVDQNc2bwIJmvhKlxOJyjRZDcpC91ZCTMG4KIwfxlL5pnXzuswhwSgNdMifvZpE
f7D3V1NKcGhMwOQpvCmJhBYSvXJrNGg2zjIt1xqTOoQGLT9J0qIJ6KivSjeYqJB9ue7jvjprJrUd
Kd66IjkeSm39uBLbRwD6v+ydS3OcyLaFfxE3IHlPC6ooSSVZsmW32hPCclskb0je/Pr7Ud3nhF3y
keLM7uDO2i2poMjM/Vhr7YU1H2r75GyqDq+D0/I1vrS78G2cAj3ObK7f377v12ttOYKxQXtDwcC/
yBo/r3UvUk1XlI7RpCmTQp+g4Ol+/veDVk7jB+2A+k2zCvHe+eSTLxbbEZuaF7U25CUt0i9XBhaK
pwFCKorHrgnGwfd2ftp34dvfb0OyL69iCpo3IAaqeOcC3quKpjS1tigiubhV5Ko2v1axfH77It4G
ib66DHi6AC41ABHFxerXpXJdmY1FVIviJXZjaCqn86tdUpkoMiwOua9N5Jax7/eVsebXpV28GIm1
PjRQGHY1SPLO4geGNfpB2dvaHk2wfiw6NnmeIZpUEDABXcOj5mjLgb70jmJRXaVQ3mE+D8itjMI/
aObU79NCF3vg8kifiW+2MYsgbYEY65Rf66S9iXG4tWwodI4Hf2+1NArLqqHgoGfYtfOsHbPkTAil
PopXrdpJv7EOQnRf5t7rdmLD3hDCPZdr+mxn5kPZrPF13GQ+RHf2osRQH7tBgtL5Fe2CrwcDdOeh
qNMXlcQeqlhibmsiTcxHlKeewf5GRS3QcBTPzsgetPLkc7s262Es/EfJ5giQsXDf5kOV+tpxkqPY
o+J4MipO+7RF72XJuz+a2e52lqa8cJ6RbuUWFyv8zPpm6AthWbgbE5A+d8nshWbbiiBx0DWlwv5a
KYGwdCjFx7GmTM3SlUS8OtreLbIXQ/Klx6T3wrLkfpO+/6hE/sPJyZ6TWZySaRoDJF/dbhqabp+T
QCAb4E1LpT25etOFVqw2XZrphbZnIn+yOnkgllVRbqfPpsVy2K2TQuqSgYulN3elVZ7sovmUGf5j
25Ulx1D1IcoO5Cu+bpJYRisoTJam6tRHJ131XdkMHygwotitnpXeqatuaKyd5hbd3p9ZzXIhWKo2
Q0ZROIe2LV4qXwl6t/Gm7WFUy/ylcCs/mrulCxOLL9pNpb2bgAXMTbZbjZDJunuXx7UIjJYckJtW
Hoqh1cO4YZ/XW8pcauqr3OBSy5i/aInGjmVlFzd5sY2aH+mt/WVEscCKo4EQVtmFc5y8ICpmE0ii
tZ5OXqjJ+oQqINvJnExdrOWzWZfFhwF0EJRN8z51ojismXyG3qqPctHVjRO7jzpcKxyqZ5wcgGcw
axaGyuCuc1S/zw2Sx3nvLhPbRm98AZ5e9LtGps9eTM1oJ+aDCSywMUvPno6oPWeHGz1H47xx1cp9
x9V8cGer2hulEy3Ce2x8ChnZ6vnfR6BkhxmG+YDtThfaI8WnZTXrbTWzWEO6VRsan1eXcOSeZAch
WazgrjkuzVDrOyHQB026pu0N+t6g8di0dZ8+n2+c26WKGar1kGnkNCBMdSPsoftj8Cf/MADKB20z
c9Rc2dzWPjrrdGTt3MXP92vrXhnOzD2VQkM05GdBNo+nekKykuVxhmQ+pt0kgGndFrBcm7/he7B1
878XuNTtB1G0T3XDuXLm7KV1uOu4zZ7P4WJw85d+po72RiJBlSVcoHMQcxRkkMaBLVRGj+Bv4iHS
DFAPrdRTVMnubrSNo2eL7FSAMYUo2b2QQJXvnbV5skV9OmcnX2cX6wlPADFafC2c7GXR4/heZPWh
pEgKUme19oqxi4M9i5B4+ldVEExMwc6tKLp2XZd+7jrOsaXxuSOxNndqHshsR8otnnvqqy2cLRUP
Ai7/7hyUBpvwAhf4lM3cWzo4d6J21mNb2A/0O1WUGhwVx8ueFy3NAs9UGXAOi3vuJuRWsDipqUE3
s1lr9+78Daclf9mORAs5tKUC1xEPfcONndegEf5dWmrTTq8A1PLp5CHkDYxq2zYVKpRYoNWpDfWk
Z5ZxslX2kjdJsVcrW0XpbMZzpPMsgoktvcd6sYmozqrtiSbTh85DvjJrnN+Mk7mftJW/8iztWORw
2/22OrPGzrPX+rQmlR7aGedwbtb5+hyJ03krxJwEIC7dVH8WZdayeo9u0bQI1pLK4U68+dDN/NTr
WIAhHZpDWg/rQcvL9K5Gsxh6dkP66YgI7GE+fssrZs5NdVvxnDv2g6HiPQMcS2TGNQdx4UFuOwyC
mAK5oUwn0hzGlaWaajad8gk8RcO2KkeijzeyNKZPQbGtbpepp7TihLuSqE8XVEVtwge2I13BOf4W
W3SMW8SlVW6YO82v62ObdSjPiADK5wKJZFfbAwfIXfOT43DXoiXcZI2Rh+dyeEhBZ4YJ+b8WF8tn
Xbb10S053aakuEIA83zeK1VfPmeefIH9foz1bCFhqHY3jjzqLdvEPnEx7zkCserz29kFtHU0R99Z
wHtolBUCGYE+fWiq9uCi2mNtVXo3pTxV29jqc9s9ZG0rj0VTk/CWvr0jSrY3qSX7K2uqQGHs0oE3
lHMIWe4f8mHy9rCFcZi1vYX8ZAK8iqWtH1WzJs/SnQdFOW2lh9GAT+u9tIt8FwlFOqcvdVs/obDp
DzOd1XfNz9dPZpE1N3qVA8Y2/aesalHPaF4aitgwnhjPT3crsg4qYjMN5WDEoWmu+jEp2oO90iaN
dbKVBs1YXylbuvfGUPbBtC4isCbQQdC/+srbGrhcUie3q7ozDYlyxJqNa1SQz4NWzGHmii4Y8xhN
57R2h3zS15tVcZyaimC/tXm12+ShBKYMSe/dAc2mPPpa2d6lyArDuQIXnOqi39sW41XdANE4F4lF
jdKONGg5mXfhiY1C/chWCrZ+tJud0VbFEW6y38OrX/V++1T4yAb9oVl3IzztLQLbcZd7Zhc1hsqC
NLNiLs8US9XzYZYx8NlrNexSwxgOarCvi3r8mhTJ9CPvlTwydxWH0xzLgAbqe+NO+yxZvg+g9DvN
ACyUmt4FtYfeSmv7ImA3MAiUV+nOMfRxh7JV6PRwqbMTqXnUMpkh9J30/ZhYIcXzvTYhOVIEAKRU
hwQNxN5LWNNE3mqTuklr4q81Tp8NfbpWTuHtvBTM3Pe1H43D5nMngeJqNsQ+H7RvMLIe+8kwr/rV
ekjyTOwypZ+UZuZhlRAy9WzoQpUa2rFFmB12c8mp3TqflSGfnb4SltIhfTHm2keGSv1kxEQaEN/l
s9mj9mSFV4RfZCCrcuKXKduUUIZXfKnawbqxVv1pFIQKzeieKtRTuzJv1fdk9S3CWzXsV8ftI1h0
PZRzuwL8UjHp9HD5LtMEgWuL45aWn0ydPJcQHHRG4hjnq/1oaBR/tXX0tk9x55ocU6+hkKl048Gc
PcSDFeItVbJv622L0jBHaEaf/XHworwaH6THjol99EdaNRI0SQXbfY6e/mCAPkSdY9AWkq13PmX2
YMjn3K6f9HygRrb1h26ds12vu+xQSPtrw5D1LtXdIWzc5L4qplOzGF9pINuDPtrqptOF+jxo+Z8Z
OS3p3agVi389KYKamLL8Npu4G4+qagfTQnW9hdO1L9fbfCDjjV6PdNH2Hs00f26W8kSBMd+v7oxA
tTVvG0Vdoxn+ychSh76RacFeTOmumMtPvpj2I+ONh14UfNdUOXfWlMl7XRnNn6nOs68ok/dG7l4V
FjusAe4/ItmrKbB4pmUx8ZxRDn2pzUrdMFsyPZatpu96xXYTG3iVJkuAeFIGi0dcizvqnLyV852m
mWLYOf4WpEu6FeSX1N5dv/JlqTHFOjZRlWa7tlY1YwtGFOtDd2X42UulyZeEbK8Ueair7LvE5D7P
Gb1Hk0yOyJ7bba8mbJO72LLp8qgJaK7FPjMXba9xwztry5nVUkN/bF3LOgMQuY6NqiJRT3VJ6hmn
YfqQNBwprMdY7IpRzX5Y4usFZHLn68X8IXf6/GM7jGlQ6sZeS/QxQKtPdUdHjyKaPan6umKe0qSM
shYvTKDGT0nDZQrBHp6luX4tTVf+pdLZD0AtRhCQwQ4QRKAS1NhN/hLH34qp41NU+aKvuv5cxmN1
Ksh6591Pv7lHX55e06y+AELwrQrnozenEd44D1VCmuxiMlfWaD82oMq21vY4JP54a6NGZwZ0y4EJ
+3OoxRh01FAEhaR5UH7FcFzvM2RnaFkgdHm3pIQxwMh8X7rCCXK7v9aGNSXiIroR67q3Wi6/FB71
qkWBlWriQ6FGxtEsd2KYczJCX4JKsdtJcQNLNFbWwzn3+jPnVFrx49uNv/07eAFdE5NpCN02wcKv
IMaYje6YZEseaRVNZ24C2Np9/9Q2gIKZXq6HVTNyvgWr3K/FepCiHAg1SPPbP+BRH3UvNTjDNLpb
mTG4urbHaO4xH9GWinkNzNLVjqJQQygnvQqaaZv/07pQeD0FcJ98PgOZ5x7JNcRfaV/KF2fux8Du
nQeDwa5w0nrjJJxlvnaauTwhu6GgG7ei1KUH6hHj0C+hstd6xjo6TTf+bsIGw0SM5/0FO6Vuqg4i
1Uq2KlCmzGvR84Z24sVXyITn/x4ihxEwIQpcoEDdNy8QqaxIZZlwUqK4o6f03Cm+7gYQCUdQdJW5
/SU9B15w/CAfOG6Im/x3IOrfgGIMcIOyMdMNl3KJ5Zme19pMVg9R5nbIisUqj52iTmLmjSEY5nAC
ho/1YCxS8x24yvgNjEj7jrLFNAkYYEm/bihOtjGkyMgir53HnU1QD7NUMz6mk1OG1to0Xwc9i/cx
Es1dbWf39ViOn/xGRIs5G09v7+7XfArjlrpruKbnumzvCxx4EIPeyJphKGsLAhtgYPUcabebEc/a
1kOaEF3fvuT29S7gOvBR20UKC/xM4f3r1zerXqfdjIeoi01vX7SLt28T/sso6se5U+OOCd0prCZV
HFO0+ce3r/6b0wxPwA3gsnamsn69eslDNftK6yOEaHGYA+gEFQ3FOzv8N48VlHlThnjgnq9oKrKp
sGHJ+mg1UisYmEYIVTZ/ZRb5rvOLP5e+SN+5ovG7L7ZJqfCJEUgm3W3X/YTot5VKKEtQtydp1t3E
PYB52lvqipAAlDN5j5L0uUMXDrbnJM/lXCzRyBzIbk4YKi9gmtfiy9vPGtXnq5WGR4T6ZbMDAl9s
rkYrVOrrDWcsz77Wjb38+Lv4zVHr1swkvCN53ljGi+vhn+O6Fqi/h9zTvQCCB+FqTlzlXeSl7p3C
MCKsNLva17GVMp1BAjZG55tVZJ8bvbwqdPezSh1tN6bTLdqJv3qP+cHVTtfbt5/Cxsq+ui1UQjZb
naPtXOrMTG9uFiYGuqj0R3CaguLZaQk1g16RMoW4GhBLS0CyP8y+aQ5dzRJpsgTS1eonhP0AU9Rx
qAqE2OFxvFBkmHeT0atdn2Xfne5o9/ocrhYlSO9emZ35IKhxhkQ22whMttf6ZM/kUxa4ayKDvoJb
2ljH3NETBmiKLLDKPguYBaa31pm4LxDNB3qslTwaoKyNtjsntmzV1dXbz0a8fjYbk4zNh4mBnocE
69dd6xvjzNCQ3kRJTLuw2G0SMDsx7oqpBBdz2z5YpJkCHZQWc+mjfv6aQKuBVbQ1BaELVIvtQ7Ay
kH/d6IO2t3VYonGrm9ecqrQrk/UWSCLfKQ8kNCnfjWfGdo+/BjQX2ybhWAy9Qkrr23f86eSBZRDn
FcUmRWmHbtDTQjC1aVe56mkQNvMGTnnyfFsxSue2O61ID2rSm3fC6uvNj5IRVaQQMPfI/S+eZJmt
ZjO6SRuha78WEw+GUY+HtBqddy4kXkcaqEPMpBmzZG7DvYw0sCBxK4q8ieIKVDCj7jGWfD20bl+9
FGsHwuGCSqUbutzOw6ZKRkckBn8JYtT74dTIZ0ELz7iuOLkl/V5OC8jzzff11jNWNO/g2ydlws2b
BTCcFtO7vL3xfrdoEHgQoLar2/Yr5riicxXGKptIdqURigLlsarmJig7qs65nHGvmIa/tn5pyYGf
hla+MOf+TsR6HSBdZBHwiaZAmf4qTRRi6NzGMJpIt+ofpr8wfy0cLlYoEUzLe1cTrxksFwMd14f3
NQ2msS8zb230yBBFA385JYe8qZdwoyVXJkED30hsAFwK6rWH5BCelXwo1/qJ4a781ikp7i09eUae
ttwWVrseRxpv5txzOvOSzl6Lu/E2M6cPby/T6zzKHdsbUYz2cpOR/Hq0lD27ZTdztFxtSaO6a/pQ
y0EgBp3+CShbD0e9eIe0/E3Bz9XYETrj14Tty5NUUDpMdSuYCM4ANtvatGjEZ3HKaoaTZdmDpyZV
SUc7XHXAUze+CVC5YYbg7dq+FLUephUQQgxRFPb52AGEmsY10IpxaKlmG5MWUzq03abdPwmcFCiB
gQEqg8ZJQD8feneLZqkNXrvRLxZzsw85HVVQ1qY8WqtrRUneySBF9lm0Yt0ZGqReg6HyboV0OEh3
K+aR+kX2xlAyo/MwT+AkZ26jLiwUnIX/feuEHQR4B4YVYSjir1gGzUHTdNNhXdmGby/lb8MGAxgI
eOCEdTQbv65l462pVBZhI1l6eZ+X0JgG7QueSVa/A1iuyYE0uakvnoHNQbNtFrqaWo+ZX1HsK0dN
1+4CRnSO9aWYoEaXtAEz7Ro77Hvx55natBrDR/NTqmssZ8w7mbEIb3+TbdP9Gu894ivFK4qTTQJ8
Ee9VYkHBMsQXVUym7oZ5qsLS3Y6EJcebRPll4Htr+aflxW5oumP+Ts48m0xdXF9YLl7NFgW7gRvV
rw/S9+bcR5JZR3oBi1Yz/nxv5OD9Hu+PgPL0rS9VY5dBasr8ajA4I7lFhpw1cOx0+y87r9BWYmkT
JivblNwFo+RCADmL9VU3Bqat6yd0lmlw5h+ANgwNnC+eMwYQpXqym40NsAHZM0DJSGdoOGTYETh3
bdIH1U7WF72ww0b3T2oU6c7G6eGwbJqXMmEgNvEhPQpN/2F1WRFVHgKb3IVufHuRflNZeILqG2N9
Xmug286WxX7KyiNcHeNrso7w3AEWgiAorY0SNmCEEPdqeFsU0w5jlKtZx+BpTakY4vQL5EFzdaZh
Vn1AOKV8MyBbPxRbfGudRytbU3jx5s8KRj9MFrgIVy+X6O27fx33POFQUXDutxdnXPZIQ681CK+T
OtI8KzJi+MUtVOQLcOQZjSri8p2o96p4dtlT1Kc0ZRaVjO5e7CqJb8qicjpBoO1mtzTYW6Ubc3/m
Yrrz8g6QQiPxBSUHopFhowHHnslis56HvWpVvrcRs+ABQcx5+3lcJsrzzWF0YnLeNtXQ9vOfFtNZ
vCzTsBqLUomOoEfGHSyUEcPGshbbU/mvL7cdcZRKpkEz8Srt5I3dQUTmTApvu9YtT4z1EpE69g69
43sdsXdZBbvEOCIKik6EbEwUXOxVqUbYRpXKSEppn/x0tIiFysUlhrFxlfs40uRUJNjQkTMoQ4+p
PcVHw9CqO6u23D8mq/Tvs3E4OubwoXO8ed86OLgguG33E2c0BF3pbgqvqSJ/Wpxd01fpCQMfH7VK
Cbu59tWhS/nwdFTOxl0/pMDhV7gPGJtMvA21WpRh5mE1Qg9jyYDp8Cm0EhsVtCnHqzmeDiCS7V4l
rRWVIjGv0XJoMCr5h27RMXFADoYLj8kzNFR6clotC+MsTz5U9MmHddTGsKg8LxwkP5BCezY2tZ0x
tcPDQqF2KJGXh66kU8PCYwQ2tAWIoAJWT+GpwyovzWsEqjY6sNzPcKtpq0PVWOn1kKkRwxms8UDJ
YjMy3dY7+in3wEx2Ar77qemtD4nED0gDHb7xHG0F/lmNrwPq+6jHBumdg2ZeFupoxynCBCJaopJO
v/7rXvaTFne/giyPgsI7nvses0A1gicFzDa1VCZK/UPTtlXEAJyFccxi7UWzLWCdWyHjeQ78xUBd
7yo3w6JEfi9EhiMK0sMdmcEBUhqt/aJ5WegRIEOrUtUBEsFiMJqnzUyJ9rjUk3Xyt4/P6v4DdnmP
tovaZJodlCT2YO4ZuKiOeBl47wBOl80Dsj8OFCeYOoZAo19sdSInFtFt7h2kWiMlsVaDiX379F4G
z/MlXBSGTHY5hr35Uv4cLOjCbICAxEMwkDVhPQK/jmqkzWhWxCA9I/WLpr3XFV0WBVyU2In7Dgj7
FjYuIhTOeU7myM0aBSeOPeSXChomO6DdcgPBAJSeZtrdVa30OLD6vHsH1jIua/ttSIkCWVDAg6eC
uPz6pZe2LMasrN3D4DQavHy2jcGba5hl2wVj279q/N6LiHaPwA55VFjO+Pnt535WwP1cmJzvAYhc
0MtsnpsXLSjHRrlCabjOOLkWjkvbHUvLVDTiOp59akz9IC317tusr/EdD9K6q2dUp1UvvE8ag/6h
HF0VdJOVHYZy9Z70TvAo247qTjaHMpfq47Qs3ZWtXL5OL91T21rOyW2m9otIUCXs5gq/nsnv7003
aXaSOaV3ii8mj38t/hiV3hzqsGLG75cxxIvib0l7x2pJoYeBU3WaTDUf9CYxAn+sx+vzl/AHWdzr
U+KeOskPIB5j7NL0NcRLKAtWSrDQBIsITBknRz+RXujWmca51rureRUvDVqMozY6SMi8cQ3TxHzI
RWnuG5WO1+squ2PROgoFAFP0zozbhG13e83GgtBenXZfOP2KwgeDlbGutEPZiDVUsb1LGomLjGq7
u5m/PDTOiMRCJh8XDddJJ56K+2VtvqwqMwlCw7U9YVmG302xS1o53orU7Z+0ensdxr/n9O7/3hs/
i+XNV4mdxwkIj6bSBQo2L3utxveZ+6FvOiS5AjthDjtws/GUJtMnzH9wmxws47D2OH+kzhIHAsQr
yOzGO2Kvh0lJCnqVwy8Hhc8xy6pR3uA8on9rlwwjn9Vfb/gUBx+2eoARtqojQNKAPaN0olwfv69Z
49/Q5WHe0iPZs/vOOrSixaRHCRVoOAcOxTIccOF6LAGkw3xV71U21qtoZRn03JxYrMA4wGfniJ9K
m4wXtDnAKfbBGEneHjMKX8U8QYJx4zEZ1MN3pfb6qJ9m7WBqpYYQp5U3RtZ7x8VKmzCTMUaGRV1+
TpkDhErg2OUrVjo7z8YkVUwNGxMzw1Ahjgt1xR7BwTELjNTLgkH3sNpTQzQv0kBLYH2aRvPJ0oxi
t/juJ+xg/qLXGXYN/NRN2WvuMUG0cZtUqXffU0/uZYEJmT8WtOOVbHAynfvIARuILCi/A8QkG33k
krNfmO9gOL/bOzAXFqA3se9VUbjMqYSjZO+Mhf3CtIF3v50VNWAfOhnJ+A6MezbM+CW6WSyRiUIN
JFf427znL2mlHMCq9KEnwiKnCjN46CeEZfKmWSsDO41yPph6nN1Jp5c3wlMEPEX5ZUw89HlsqeA9
pjFhE/8Y/fg0Jc5tvNrdwUDlMzvXS4JxcLtwrscMySu/GzTUhKHmsy9VRvoQE6eZsv2l7toVF0DE
fEa7jj8MDHGPg8kZaGgKT1mnO3vG5ZKDRBL/eRoL9RHCPw4NIceHJt2m7AQ6jdwygLictd0nGq0N
Yi7/Ckb2oWc+BteyhciBv8Ft6VTuSTFdcTvphOWuwR64224HxrTYCvHxs72wt7qRNKPJ0SsDW7jZ
oW57TmGvZXdCr3WsZSv9qxljS4aIGTpbylo7+KoEdh4T7dDyIHfSNZy9BAuiAuVArO9UBb/ZLdsc
Oi8hRI++Zclfl69znCIvE1SxeMVsMYTnpxqb5IQhQ+jaHIi3Q9vr68EqokinxKJRty+7dAfzG6Vh
03ooSmyDxobTgGzOv0Jz5B3larfvnAbjdWFJ24abxvYqOYx4XH+7o58iiYe8DU+JxDqgYzL36YIy
1DA855SWEFEVnsM3s2+l+6Rz8Pcd1FF1hAsnb819XXL43amCCpjcOJjpnAN/IFHpI0ut15ZClGD0
UdPyVVKnVh/LjnBtV1tyt2NF5kmLe7uqvy1bGEkqO0ZxzaZzjOIb+sV2j78b4b1ONWZPTeMRR8fu
anW822KU+QGW4aWt8aFeJ/sld4tvQnLvmt7PhwW/1ZvtRWF7Y5gBVmr12DFOGhgakf+cWpucUkt5
iXxCUWbu/RLBvYHIF40IpwmjSC+SbMGbWhb6zdRbfVQ7WzYtc8TgDXVJnpJnhnJYd/p2VhdB/FDl
sDxXK/EtH9nna8sWz5XqjqjiyT05YbdjnPlLmubagedm7gvFDTWuW4cgLmvoa5hmrks7//PTgv2e
LoN2YBiTbr5GGRIOYmqDGWnBbtmybiZFd2WleJQqah7UYRP1QD+vPMS5u5K97t0aLQT+UPBPv0+8
Y+dyQivJr+gJFUQV+33Y1Yi/0Xz3kUo6dZcaqIgqjA/JC3xNDefKu1Fb17AZGf8cltqJmFHyr0SZ
8uwKDHeK1fnsLO73Er1ukBeWuOJ0jidmasw9EYxdbGNjhEUwJUtKGX0+7r7D40NpyhU0skDDUGwg
S56/9M2epp3lOJ+u/3fi2Sqgf1dQr2w3wn9PdKKL+3mK0/jbkYc//sd5Q/wPHDf/l/RIn3lGzv9x
3uCNe8guPJBDMAfUF3Rg/3I7wHoDUhy/fA7UxqHycf9yO9C3FyCSZ22aViY5Teu/GePcXhz3M4S6
9QemJRw6QcNixm17I83PoQo9GShhZVgwYunL4Dp3rrKjxvEfs5gJdD0z9sUC4DJq8WOaCAZonD9d
/NkG/6ucBqzTteQmluuXfHAiYPKDgZI+O4ELI222CVW4DMbjLXKaL60wo7xPDs1qR9mqjnoT1DLe
W0Vzg/miM3gHZ+JvoTiLTB0t/I5zx3xwlH1nO2Y0tdaDFRuALLuNM58TeVgaH6C1/YSn26d1RqWB
g4Il6yAv8ajtn9fi05IQ7so1smcHvep06zbe1ZCUJyCNu8qavzQmjXhf3UOb75uFoTV0uhmDH4uI
HzEN9kIvth47JzmqKftQxhb4vcTYt7PVcY2ncZclxUOfuEcclhGX2uPXXvmIjNRTZvHIEt1CTO1c
tVq+Rw3wXevNsG3Kk4Vs+aed95va/ZJC+3sRXQaJTDYTu+ailV8okjupaxYajjYkt52BsmRqP9jL
8sFVIIFS5kG+unsNPdrIyrx9A5elM4Ufw14gpA5owlacXSQ8Jp5wehBMtaJORDaTnrxBHWa9MHYj
VpX7XIoPGJo50RCv91m7fhmr1DzhXoVxngOp7O5+LGavDqujHGTEZnpwjbjcx/V6mgt1HNo8Dxwv
0a70zUwSYpOeqyhDvC15r0CuYKBQDOwneDtUww4uArGNZaZ50+JTTzUT6/uhE9+XKV5207w+DDpu
zx25i7P3h9mKm9idb71suKla2V7XbZPc/Pcx8j9akf3iB/Mff+v/oGEZ9CW25sAf/zlKRvW3n2Pj
v//in9Bo/Q8VIDEH5pVBVH+rBP8JjdsLGIlLyOg2+zHLBDn6JzQa9uZjhkZhQ+4Ikptk7Z/QyIvP
PI8xb12nfeXjAPT+5cj2zyl66x0jF2Wjtd0Y/eD2FhuHlvgyMgp3Giu7mDbRN8T6PCFhiLMeBc+m
/9XKbH7HmdC+iMR/X48LQnRuL/m8KIuLxOxyp9Cn/Qods1ut5GVckWYvE8j6T2vwm3iByc7rayGU
oCv0wagx47kA5vAwEaYp5bQnceVY8tp2E7SJxFiY6d/bPKZnG1YziwpeaRJuMOlfDtL4+66ac6wu
rQGPDi1H/79MDSMCQ8eYb+4n6g8kPYhDU8+x7xwnMa4HXXTPy0RlGnSGGxNeeXtFwhEucHeczPqH
FjN3CwFrPJbAqeMBhWRr3KCW0u/TQnRJ0KVrHPaZa/3A47/ed96UIavtiuEFmaL8kTgp2rHKxZ4l
LtZ7vxUOrETLW1LaEdgEC+bxIWMY56ZlkG88ttbAKEEufW5lcOP4DyZZYZGEbFdIlqRwk12CqzmD
fLxyIGpWE7VPWWRaGzDylTCjZymBa5s7qpcSm5hrt3OuznpbY2QATkMrUS3OY2WneRPyLoP4ek20
9YaRx+p+novTLAVetjHC4CRtnrSSiQDkLA+ZxWxiZbunZRv9gHaVu7ZR2IL7mjrh5S0DfYABi3Uo
rsLwC4xnHRRkac7MmKHNSF6X7in1GTgtZ0hq/GCQjboIJubRvet5JcahQH1KCmBA2kBOiE/Wfowr
2D4yOiwAokvt49KODLRQEVPkyghI1wqLknK0ZWosb6CDY7o1MOLkhb5pG81BvI2ZHJzbhCh5Gzob
GWjc1RLZibPN4AqnRBSAxn4aCNADc+QMVSXfEoHUfKNPtjw+xWx1oyPVYrsbpbB7dc7bSTYFc25K
SBFLfuqNLAmQEv1lD/FpE6+3dVYEBRbXOrPdu3SCjd8ENrGZz0FdGn9lTnkwmXwMyqGPtoGCs6Il
j+FL+ccYe3cmc7NMOp7KPrlOGvCqfIyZCZLtp0Q5kYbqy1vGGxnn+ChrJ4l4bt/4/0vdmexIjqRJ
+lUac5gbC9yUCxpzoe3ma/gecSE8PDy4k6oklUry6eez6mogMzInE40BGuhDFVCojLQwkkZVlV/k
Ezww0Rwx4lepUtl16fn45UmUDHdqBKmAQ6y9mMSNx7zEM/WVHc+fARIIieE+2FcNNw88NhmDjKHc
NJp4h1ZQJevFSl/E2MC0H926S57deun8PU+H1zlzg51wDXAKryqQBq2n1MuuUdTszer5adJZA0oc
J51/OmPmILvK0qo7BL37VtkxX4DkoJ3ycZccbir8Q8nMLKnha23GEB+J7CbM7nx0YFzrBJZ12vaD
MBtuLHxPEtKQehdsUmhKacMPtcLh8DSiUuD9D5/QIbBKMJKbWu6Db8vvMQb1/+bjxe9W1/9B6D8v
YFX8zWv9DweQ189h/Lfkk19M/dsl9l9/7l8IGRtomo/0gRrl+Nicec//xwIbsYrS1BJclkvP5r9/
c/YI/8GCgefmAuRDDeaA8Z8LLHWvrE2cR9hrstJiHP7/WmAv9cqMdLEVOfh8frXzE9TPVB0FEcMn
Xe0VvUjEvoNiy9szQsNc/mZg8AfyL3MQH+Kcz0AKPAFf5PdHndKd0wstJjw41ZAdeA+Vn+jg6svk
wH2flwmUVroOKtH8U0OyMu4ktJkLjRSf1hszud4z7wkqp35z2/5kNf7D7v3y92JaBOcAfxWQmMsR
7TdqEeUnBTTgBlCaW38bASpvHcP7M1zF0R39M8IJKKra6/dpQdQuX25Er+2/2XxcTgi/kVTZT/F0
XLhAvAsptv7nsOU3f4cqgg46l+SlZAGjLr1kUyOn6J7++qv+YUvFp/BVLzNmZFsK4n7/TUMucpmv
JcOvThxFZV4B8BVHU4DsVmYwf3Nh/+Q7Yc3h2yD6uT4P0u8/jcGBY89g8A5xGwZ7Xr01Yw3YJn/9
nf6wbYs5nXNCJ0NtX07rvzxVLlBKuP4pBVE58TwF4JvMjn6YmuLjrz/oTy4edN6AjS3fB2Hglw8S
1soVvTy+aWHDH7DKn6ZY1aby2nuvrP5rfsjL84CDlfEllheEBvuXD5u133Xh4IcHPHc2HQuMfaBA
VNtmDerNXAbHv/5u7uVe/PL8YZYHM3pBWvGe+uVeFdSNMLLMCMtZ7CVxYcCm5dz2UDt5cEIUhaTY
qmCfjwZ8eUcE3bGb9DsJKfLI7aweyirqD17bTFuvgnOb2ELJTQBdYCtohrsfXdnIbZS3sTrpsgXu
Qc8dmEO55lPSGYXGP67OVosScq5dBl9IE/Zf/vo7/tnvnHh9gN8ALfqPz6NpC9dQWRgesjZ3T6Ww
otMyCXsTTuLZWtq9ZJJxIjzwM/RyuSPo7T6ZzI/+5lL/2fMK1JJGRfhdnLF+udJ9ufiIwlAXaqpx
TgDZb1sk+sSx8+BvVIE/fhI8V9YPXBYRGs2v95TujsHEmLAPYVo0m1ljjOy75htKxd/xgHgy//gA
xTiSnMth0QcP+s/x5m9eYMjhHnUlQ3jwsfajFVvFseeNfw9IbX4ILB4EV41PWTU3u1KPS7XFgKs2
adBKk1TdbI4xsMvDgpivSbOJ4FEXk3gHvhcdTVCS7vWUpm9nGP3rcZy6qypvCkCO+QLlz9HlvK/x
lcMNcXAON6E+2fESHSWdDwxX2GlbCu9O3ytAKqKPoaDpizgi4OanBzO6ijMYDYo6L8VdC0SGaUw+
BBRiQFaYCHnepeBx3xcFVxRmjdnZdbwel1hQpzcBmqjUSOuLt/p37OOK4zpgy7dSJsYi7oMzR4z0
ximXC6caeTyVzSmnXWCD3ZpY06zlE/UOkibKVr5HmR2RvVetm+SLopSuo9cwbKeF4hLC1oU9lo+W
LdVdZNPKlcxM/JHj5xXEtfHUm5yn9AbCUfqSx2txmEhQfwTmQrpObe8rYa7XFlNvhq+nC67Ksb/z
YpyhYZNvlV0cPd9qju3keNBjpsx9YGbCNMrDoHtl+95wt06LDQ9GBYcBi9uBr3MhD8RAQmoFXnvt
dH2eYNLhIQzq5TrWMTezqJgooPCn1DhqSxWHWpnpky0T18R4lwFYCzASjv2tomeLS0aUlSOGP7xS
pjK9CD8q1bYRcgiStLfjF7ZtlKCINh6fo7rxT1pznDNKWZs+EP61mgJoEcpOmRtkkaTxaWXpp73P
adKkrP1Ob6spApeKL2XfRtxvd5i4fJM1iPc0qMwW5MbKS2hyip0vhfgKfWG54ijvf/XAnkwJ3Y35
3ZQpW4D+qPicSNtDtOHlQedH7y/4xrD0xi9mEGP94nk1pw1KKT8UbgacSqngiY+ncngE918N2yY3
Ev5Rn56ZJHGs8sOfa+aBD7Hp6aOBjHE8iDBGMSvZdr1cu1Wjziumtg7DE/DwNMjoyEnn4ODSd+Mm
vA8aODFiii+gTWsb+706YcUNaYmo9JHyNBCVq5UVSekT1O46vCr04TXNNmrT20rP2VEQ288vDhL+
vrnpPXIb0SWB2LgXAoplFes1nuO9nhx1zklzXGVj2zx6rRk3VbHs4cfmTxAQ511RyHEPEyM4GqvL
9rEaY8AnRI5UN+O5DWaej3oFiwR/RKMR4wt/mcjnXXmL+uwcJoOFphmuz5X6FqcQFdmgeupkOX2f
BFYJ88iddJE4qzD4QwN/q+qKq29HJNR1y5GbWf4pJ6zKdxVZ4g1F8273WXlbto45EnqnlcdDHKHF
0pgvU2nLbc0tfkzp0D2SRETTXKb8QH+s57MV7T8m0Yxkigb62YzVHHpMCTsmjc6enIGF1yTezxMb
xHl1/KuUtPluDoGx97r0k0meM1FEV0MXkeVpVsNBYciiDaaL52yZ/CvVO9mdhbP1igqe+B0Rx3t2
V1L4dZZ5gi4OzAdj26dHjNhAgGht3M2i4KcQWdm5ANa3DSSb48YV+VUmp7co6odz1KEvseohvGqt
jz2djTcjwy29kb5Z4QsUfpIB96D46TJH9DXD97lh4+2J9XbwFF20Zbg+uiocbuRaFd9naMCJbcGP
YpkvDopCtfsBihTKlZW+SXi6ia7W+Jnw6Lqb+4Vh3BKuN1lcvmlQciQXmnkTtykA2OA+rZsH2u7q
U8OI7GRoWkrSqsSMPU2HWkfWvoMi8dkafFEQMqqGulNtOW9zTBLfr4cbk+ZECiT6xGxsOPr+4lzX
o+dnSFp5ve9rEDGi7sy+82PKLp2RA4UTUAyFIeEhHYBj7HsfyaUe8cNxNv+J6S9pTCie2CStB6Iu
KhEdP+XAsQ+OE4idoX32xm9H/AP03pSXCJpjkRThDX5I0/YdDwKjPr65B7ikuAiXND+iW4UEsgt4
PbMLo8nTxrtVRqcPrY3MTonNclVG/o3fUbRGaGq9tBwwLzVafUvjNIJo5HQbOrmYlKhoX5o2MBCJ
TPDWhjllWnW27EOVVh5qVgbLBi2H6Ui3tPKZfdn8xUXtP6I6pIeeqNHG4WUDcYfclaOs+DHn+37t
YzPh6kHt52oETTDzOlclxtOaPq1tqDo0fIEretoFHVcEdMIa3lMtxEg44+X1OuX98N2lZse+GOh7
oL/lMjNSaoFmj8P6c3ELyAEFfk0T6nf0x+7Ev44iumgeqGbrqW0QsdoOS/3Au39LPaFzy48Q6G55
kVi8uPrq2oB03SzNEkdTNuwsBowyxa57Rs80htHtAjyov+rXdL6jnOcFw729zWLr2asNwhuL/H1g
ddF+WPHbQlNx6PJJA8OTWw31hiSJesSo+hgWgzp2srSAUcBpoQijPM/LQKeQ0vqk05Jm31636hAA
+mP661I82tUB0o4D5KKnsIyOp/p6GRv3Xsu6AJORt1874rU75VM6bS3lVdvztpiHuPvJglTsqMmm
JTOwp+eMOWa7ofDIfPb1KqDT2JCeSzrMEko2bPaMYtlbICOOETankymGn53rdufZpM4jaC217+3l
vsDjeV5W2nu72Jup5iC1AIWsAkq2Vv0u597cUWZmn0Kh0r0FGO1hBdRPQjD90cdK3+L6z/Z1Ebdn
SE9oZFWpq+M82RQbl90CNVWVu7Gxv6jVj4hL5hiXo2ner0hcRZL5WXvGVWIj17m0kHrU8M0ubPZu
LqorH+4BdhlKywzuCgqetUi7D3d266u0dauR0lSuSBwQiEjb2DkxUSTPQ7ao8vXb0s/dzdwBCaXF
54eAAXetpAdi3KlnBlTurfY6XLvpMLx7A619aGvTqREIrZ310qZLVSV6ldlOgbw6dykFYLmEU57p
oHmeCXrfQngmTMIieJxldm4Z7D37Mo+gBETuVsVT/0O1ZmXlZlOQuEVHMERnZitd3s1VF2S3oWyz
L87UtpvBlkESAR+7cMTrDsKXnu7nvH+VS0vplaWvc3cCJb2YXZfz3iYZLXe1nre0iEUFlsX1MMWw
DWqXHpRVhjcuVX98ZlF8YWMvaKkqKSBeU5lRgBa5SM/ty1BaxV6G7W6q7I82KI7aOOOp1kvP5HRw
jx7dwLuI3AdrHy1ZYyHWQ30BtcXhJWwb7pdgWYpESis6xx1tb65XMF6tn/D9NVulK/KBRmxBHJFd
qmbmqhkM8iAv0wMoiuLg8flJ34iPUYn0LaR1iZg1v2ZDJeRarsdRqudlpM5umJbzaOmXqHSn+xxv
J5f2K+Ys1ujc+sD69+J61Q3NWo/ZxApVNM4dE4vPrPrsTTQdVIFXzC6ypzHQedIoScdVeF0I58ai
S2VTh3q4rnsLuxaEEIY94BWMF310M36szG02rFKbNpLTwQtU87p6P5Di6n2E1k4+vGw2QPnrRIvF
4gYOxRPlZANvsfYZ0tcLgWH+o94rmX6bwZfmTv2V/Pt4NTSYgwgslvu2yZ9zN6Younmi0PYrzdKY
dP16I4b21gsoi7fdiRGBnCjjmqCgj2VnEpdq3K0v0C9y5Z4oa1N7E9QPtNyIUw37D9nhFJhla8Fr
gKLrMGaZqF/H9HjEXjDdtXEm7hYZDp9jXceIZuJUEV0+x4UI9lNq1kNj0u+VF3Iw57j/NCqfNAWH
fH6ylgg+8tXBWow3Pksbse9hspyXqrY3bmryy1YK66LvUUGHzxFkM8SoLf4rikfb9sb1+3nDcIq9
ikxjDvfGP1gZR4TBAJzSZFbrjC9cUr/Jq4CaY2Sqdrt23G9Oml1irPCRBsY74mTI7G7/bQImAs94
TKhlYAJUuToRKe98mbGh92Lahbwbr0xfx6W9bYLUTyDraDIMZODKsO5Peb4CwPbbZ3v0500/gf7B
Af9WUk6ydcJSkh7/Hlr+K/M+uix71uxFDty0vnrBK67vl3pqXmbEUILYosZ/kDmEDd1uJ1NGLlIN
5XsxMd3I/RwgC4LIOQS5lyyhsraqMextw/5bC9/qgIOab2qXRC/K6U44Cnhi43W71WOEFhLpviu6
md1d4NX7xba7vRXPOCAq+6blzLIvOf+cTZuyOQrAm7r9fT9ywMD3q95yaQmK+uBHILE8KrAr+1Sq
jZiy24jt4d2gLL2beXfsfOZtABLdik3/zLm5cHp1u7p2m4DKqfbMtRS7//7Vo2t3R+O7vQelZWMd
YaoUmmB+ci1MDWEr2UsSAdtnXdh9zHypcwhJcBvM3FLX0fLo0u98YL21b6XK7RPBofZMyWe7wH2l
Gs29sReFJWXQ5U3lRf7L4HTBSzSLz3R23K1Luf0hrz37tZ7q8dhSav0o5dR/Nzzb92MfBTdL4cGg
8zzrgOt9OhBPzqFixcOt0EOz85FxCMfkOJ5V0WeJYTcPbdIZwme7A/als9Hb25jPK3ZkIgIpOmBW
0bkkv9rUdoJj4uui2CpmKF4faZa3O8ahyyYHWcHPDdtCXAoPrbpkr1TapIxUK7ZlGwRn2Y/LV03V
KAemYFfz893bg6NPqY+hzZSCfoMmm+8Lm6TQSvbzTHh8IukSfMkRojZTwx1flzg+urjN9jNaCtEW
o0HsDsWNP/f9qbSJfhJ33Mf80DlLNf1VVxbTrix69pXCa25iEMNsY5lXisoxW2iB+UmuU3/Qsxsc
mnoUV3zOsoO5kh9W4U7HtDLROYX/gebSqS3zsPmeA9ijGVzvG95HWh7n8ccce+YNkPu3NlzrGzXn
6WtdrD84juOoNarOk6y3NJAGjYuXfrArCBPPrite+djh3PbxKQ+ogSYE0DHBXZZNnyK5ufNQDNyo
PscZa6ENtf3g7RptowU1loPqWAQbqKk8Pl0H5DLv0ozmSdd/hSrlbHkE5SsDv4xS6Y7+4RaYnMLp
CyehpFEEraJ9lhYwyz7O5Tu9v95DMRX2vauweeYLR8MkWIv+vnLj74pJ6wN6XLCRljfiN5fdxqRr
uRlxQCAw6fC6Gtr+uu0UlM6YIfw0k6OSKg12igrQA14/eEUDQ2GaBIrzki8rB7O+oy3S6eh3addv
ZvDtI9GM5S3voADUZdmjcATfw7kj6EUVyoYBQbYbGk/e1UAgmYkuxTUGcmbUsVeeePy+xH4gHUyR
mTrOmZdfZ1Nb7tauK67caSrqxKpQVK/qWZMI8LU3fVlK2/+BDYvfS73I4gj9EtaJgYGzwfEcQhQm
8rnD6krFZq9z+IY8aeHGk/Ahr/NsXJ7WBoctNAw6WWjvnEefpsq+fjMBFWbWYjjureP6ZLuZf5BT
zRK5kMxidPJYBpoXZ9xXHw2gyX0ZOfM2mmcqS1ogMxVJ5ee0aq+qcbqNGqc/1/j3yKyxgPCDrSHI
9k28KyEv8FXCddBJjjsoGcO6e+GD+uembjtyoLxAna657dqx2petDGnNiZ197Zicd100tl9lJ73z
CAUWX0dIzt/vFIFBkU7PRi3rY5VO6qmA7XtjN7ENH5RIuE2NDtj0Eql9qGV9dGQ8gxgJC70lwrJS
CL84vBgbm0XY6moYpSutwpssxEBXhB3YJJ/03qYedbpXYYagvqgKm0TFipCEWlsSDvFQ763UyPeg
gphyuSfVU8hL6FY3kf7sWwF0hHKC9qC51BFJSHGxB7v9Q4pV3naqhyCKm0M85fNGIGImEl7sjRH6
3s8csUXOAT+WkowjUXiL6o67IjVYzNNL7bDj7y1h+qTHuHsA6bWVBYNzTTV7bIHbwtEA3HGKVXUj
slIxdR5eQlWU+TavPBJVjQzeA85Tx3iKYHX36bgjaCQZmI36gXNlykugKQ9NbgW7WUn+VmP+Rn0m
Wxyh5x2MMPuA/vED2oJ/ameii91qXvSSU7c6mgNyLVUVUWrfD2477MBH2QlY7mpTF6F/BBxXQ0Kp
1NmLiodghG1IDvKc+vZsAcf3HHzceUO/UapvICq73+cuxKJC13TjsBFfwsPYgwlED5XjlR+S9whD
QRNq1tvRj6Cc4B0urnxFA5FfaPQbHzITjW8RnP47rjyHY/Q7Aip9eMeGzmwCdUnX8RPc2pP7OeZZ
f4xXZ74Ta0Y7oR3X6XeEWLb5iObyqvWoVk18XnxwBwac63vsMNgTTaawWlddPI4/K9925p3tpCs+
Dtxy3aERLX6MwZPxMwuqFknu1UhaQ2TRqu75wanq0n6Fv7lI6gEbm9kqbQLwD8LmZhRV+UzLbboD
662uhyww29S+jF7Swvq2SLmZQZDRJdDxCdoMD8JIcquS0iD0kZBDzRCjYwxIeyIM8XHGbGoJyc/k
Eu4kRugmd4H2MrzckALbCulPd2ldb8eBqnayOzuOQinZcflTr/1zO87xcwsmgPU3uwSTsnZotqGz
vjXt/IolME9IBLr7fCq2FkSJJJJjtumWAiBfhzjEZOeU1YX1Mhj60uMCERP9HRRyvhZnmc4Qy0Gj
QglscVOJ8gjcn1Pt5OPgGoDSntjKTvh2+iZY9/bI8ph0QySx73eGJqw+Is9MnZ3OksjKsXEzXrFu
obcv3d62qHBNkDbyRw9OxxW7v+7klkG3G4tcPgbT0nRJOAY4bUBjMq5G+QjSZNXueD94re/wEvOC
JzuTigL0jNNkz7Gl23qp35+hN9pjstgLsbRo6BOVoW/aJgze+F7gJJeGImmlRffirSB2LkeX+j4l
lo2Csyrvx+Iqdr+WtGL85q3jwkRV8jlaLi/MarpoyZWXej/9oHLZE0WRdSgZJrDOIZy8irkK38aF
CCGjqe6mxivwwAQ0PAWu5z3bIsvkNhAWVqnM8rHCjHiZvk5L1LGjsZr2ZLPU2TzfdoGuFqDeaYFh
PinJ3JGWxvT86be+90zjgf0C/1cSa2hXFIB4aO5aZbvMGlRp4+qJ/eqHsoR9ohtgPtqMSB7Ja6TZ
tsqtgbWnC77hDAvvhCzr73VIljDFGXhH+N5/05Y3cUzGXPxeing9y8bnf7eGlEdSg3e2N3PTg42U
nXiMOxHhfW58532QmXs0+N4wFUd5cF/ZKbJEpIbsnrYaRN6c1FgOC8EGFfqza93uhWlS+tpkTfeV
lgizswaufMnlrE4BW8rj0hbra7p0+VubuUhVdAePXy9J0HfkYP9bDW2eBMyKl8ArQBkP7OVXbwp3
LY/IWVq+z7LSlbsmXOafQDzMxkLA2bS2D5lviPxms8CZfLFEk5+82V5uemPiryXdHxs7HOCFL1Fx
DtCbL9l1QKay69P3FbWFH0BXq68RAYjzyqab3fVKL07FTjAZhwZAfzaJJxaw9nNqdXcftL19YOpg
gYkXfbZjv0dOrrK+AV20wRzhp0DEsSECO1l9INpb3mLoGNuEVz9pqk4298zNcAvPGcKXoBeWSjy3
kY/UG/d4hnF3c3EEaqTvDuWNO5oaWPMSEaDPx3Phd/IHlV9MCDuHmPKmdC6BKZdGyachNrYNTKbp
bnhhRJJqGe6cC+upO3BeBvE2uYrjdNcIelzboibdsmL1/3DK3nxBuTb3tp2qRzGF3adQur5pgTef
V50GP2Oc3jcEs+V15oeWBWB38n4KPXafoHYMrkTSkzRup9FbSQQmTGpCfQHhD6XbDVgPHGFL6wVH
HtWY7L6HeV0oh+LWjlRQglPNfoA37L9kYdP8aLP+xYmRR9uBXcm0UI0B+yVzMK8JVd2v2izvzRDn
tKQjomr2VAFvGDT49TiM6HsinoZmz3mAi6zlxCbDCshZn8tc+c02Hx2bwcOcFrfLPIpuKxi/8o7I
2mhPb+14RX8HWIUK4WJvVtr+kqadmnrjRiw4LkZY+PysLzeT8mfmV612b20dotyF47hsMOxm77qX
abXN+uGNAkZsdpBf8tPU9N1Dzo2K9n40+M/UVPXLzm5U+IPtkU/3YdEsH2XWGlSWWoblUYaNx2bK
HZZlz9NcDocURuUlUTfMwYbujuCb7uIgT8iNufjrPPMcjJeVLQ7MIVsvGSKrdeJzFi7f+75aE0bI
hspHr+N3wj6Jb8BUwQGx2imWXQTtmYFO+DWr1/pHn5kU7XIUUIgWPCMOgPkRLZO1wMeJyOLq59sQ
KRvenOiZfHj8H08O/DWCoIvvtDuZeQ0jDyfscJbmBRra4JQf6eDXp9AvBAUX2Wg7Wxg6xQ52g/ro
l3Bh1fUdtgDMcJarqrLqjW3G4G2lnilhmsEprunTpjr2deX9KOvRvlp6v+Wkuy7OYbmAKrxqCjZ1
OS77oGYaxCPZnkymmZiFTNXugxhdk2GkZjWhg+kS73XY5rlW/1qGebM1EzuKLpc/vcmJr4Tlx+cS
29W9WT2rTvjaw3nph/5mIai1ZWjLYX+p9mRorMRi7HfgkNPlW47P8qeKJi9P4ros7vNI3NUMgA9u
prKnvGko8XEHaz6WjZNPewb4+b4d/HfR2cuDFZT+hxWg8RATu15cp/uhhVc+A/Ct7eNquhgV2Fdv
tB5SVJV1zi1gJOsBDvHfOTL+zLpwyUOycJPX9/2Lj+I31oW8skMpcxVdDvdMUTk634dBl9/VoyxY
t9mu3k1EeJ/taWIp/WtTiv9HV1GMGwUbP1Y/FwfOL0af1cVKXMRzdFiCbLyLA9kfp35gnIAv+uAZ
eFQp5zIm5HY5/TArS0qvdbOXU+UkmjtbyUFsoqhB9ZQ23SEtk6Z2Dry9YSvP4Nl17tvMeOgzDfWu
KKliPfaB351hC6w341DcDi6NcEYgEnpYtuqNNqCogKOwMiMkWijclXto5ooWDWxC2yDlXaZ77bND
EU+U8TAiM4tzr4rgo6QOdGOF03hUBNJJOba4XDmQ4Zmao7+DW/zKNbpkEGLEW+CxVDoxFf7Fzdbw
KHH5fHbsmCk5O9j3vj8v3UaXy6l18C6ZBZMGzZmsSoteropBL1Rn7dgFXMwGxt3SZhrTCZpPFJTq
JtiVsTedbKLMm262rmZbc+atAbsVXlke27IK/8ah8ytq6J9fgZhNTO0YsA+yDr9/9GASpnKK+/hg
97LkmBNPa72J1jm/Wq3xwZmnYDuxONP3M+Rnchf6k9GXPvVAHY8G5U04LX2nQO3RPzBw/M2z+QdP
2KV6mp5p1700ff3qFswQ8wInoC+VtDzv0NnL4ms7bfu/+RjnEqz4vffsciOxPvIT4NX+KzBEMjn2
h1SCicvoNWL5hgJtDBRoLPvBd+DPqAQV3vnWSdstVUDBQ8EmdAaMqypyrG58Vy9RhX+GH4sUbXNH
oam9JFVKB4hf2E8SyMjLX1+aXxmzPu9r2xGgCngHwX/0fvGMUtu7Ikrw7E2Dy0thdVuxCW1UwjKt
ZMIAwH+Jq7vOLrqv9YqMxiDI3uRTnZ8Xfwm2uBqWH6KM5/9A6vy3hUH/p7q1+fHE5JD+30Go83vT
6H/73++N/Pd/u3ofMIf1v3Vt/+vP/ysWFfwDh7JHdJyWD18AgvlP13bo/QOLJ5J7SNzu8tNgKflX
LMoT/wCfLRystWwwiFXxlA+dHvP/87886kIBezBTccilB3C2/yuubXJQv/u9MNm5pFUFZonfvyxa
V2eO1gNzHJRXbDipcSgl9tckxyt3C4Sd02icpgpDjEVaKtHEgna2pdTVgi3s1GWZ2nPOIxrUzvmW
02a4rXNGnTVlU6Bx06xB/sycbq8FZhJ2qwzrU2+A+zgup8Zl9aiHfHmFX0H57pjbu0HZ+RG+oLpz
tFu9ZlhUUOy6/NA46AXEU6srwhYE/Vfj0bkJKbJpc2iEQJkS0GjFe4Q97ios3LCAgSXjicy2J7ZR
6csDnNpmPy1TnXTSsC0ymVc+dqodQXKDcrpedYbElnfz+JmF0YAKZk3u09ha3cNIAGe5Umoq2DZR
5ixdeCFp1KWHJfd/sOytzIqZWbBv5MDfXbb21IQge3R5kH7UomIYi6HjSpWT3M5Du361qgkrzzp6
RyetxLkK8+VJV0Azr4YMdveGSNDQ7Wzd2A1GhEYgXvoIlm6tGfSa9EqUofzuV9jKxkGSFs/oYS1H
5VEJZPefXdlWr6FY5GtGiOho+9J9C/NqDje2yNtz0XjLYa1jPWKSLfoP7en07NGu7B4oEKvsJGYc
fDLWxLnMxbT0ZFkNeUrUzpQ/R+Xiz8VZ12MNUSdLitrqr8Ady3dLkl+izwiQm9VQ1FdcCirQvPm3
FDKXNCZ4tIgNPTD6dqWBIV8DZ7tS+r3NL/8kycSlwtGh3YfA1c1PZbgLW7f35AsYAZxwUUyO83nw
mNduGo5kOBg4IcOnsbH2Jn4VQVVlR3KKG5XfC7chnSRpjeJ2d8blsvUYDZTOl/t/drcOWJQYYynp
3vf8Fd9xfGqHINVIqcaimIaH1jjv8L0wA1tDmoNaPuWUMxDaQ3RIfy4y4O80NLGod5OTxxZZKKvL
d6lR7kMYDOl7bGtiDyLF+S8YRu3WphAI81QOsDFSdKSmBVDJsUj7p74Y1ovmK51ij5+APgd3LR4K
v8ZgoWS+oYlQ7nC8sM8XndMS/8HRxYHBrAMll1Gt9bHkcPUDmO/yvjJ3ffb4WLGlntf7accm4ied
CeYx09oMBkdfxL7bKwakcaTvcbpp2LB427ryJa00tYv6OE/CP6LNTenetcLIv8dtJIutP/VZu1vK
mfOTynWO0hf14pGpfmUST1oN7d8MpenycFRUMyTV9qdZaByyxoIDCq0oWb9VGXjPxLJTcXbgkQIP
r2PGJfP84dqTf8KbJD585ISjbdfjw5wJeT1rAmaro/x7LkqMuSeS88tsldk73vOC0HFfneSSgmZw
NQMWSE3xXYgQ/lhDe+S7rpyeN42hJ56LWY8wfjgQbHEMFVOyBLGWO9Ov+qLPZNSuSL11Jxl/kg2k
nGoerfElDov8O5qF+Z6l5bQPVLrc4vww90U7WOdxEc19GQsxXiZXiAWcYP1vVr+A5RuZ+FAMt9rd
dc1N2pqmy77xL2mOZW6jSZcOcDg/Zjp28WtAzL9emXtsCFyLXTFF9fW4eOIb0OAQ3IRGoUSFhqM0
ppoQW8i7B72wmtBSnGJhryPEqYmodOesJOttFF7u2hi66XVZhvNxCYpol6PpEpCRUXot/i97Z7Ij
OZJl2V9p5J4BzsOiNjqrqdo8ufmGMJ84j0IRofDr69AzE5UZXdWF3BS6gV5HmJu5uVIo7757z2U1
giBg2UO9GcZI9Ht+O/YnsiuOO082e1uI5InmZ1rdWr3N5hkh34/bAztGAxQswGwcYg29ND2Omcz3
act2c/9GBgtTupI2I+9cn1XpFfsAdQXkXledqE0NdnVAXDUYBr3jUR/3SPY0GJoq2lGiZd2E2ex/
1JmozabI/fEYEAbfovIUd+QJltvGDp37RFgjm65UwVEZUZo55x+GTIE9G7t43ipZYarSuf/AsrB6
cQTxUoeKxhwRDd8Z+KeE2sa5PJGcwtnS4vls/cy66ZM8OPnabbstPJB52PW6KW+zoNGkMz29fMus
RJxKutieGmTMM4rJI5GeBEc6JJB6g0Xe/eC9nVy6EScYepcJHwGxMz0JMvxbCuibm3gSpiVDP81v
5dzlv0qQjU+ShOkLPMKKzZutk2+ZhkNgidG/czJ3/NRNE77TkjbuwLzF2wTn5Mn3J5KuiLTWoSXK
72xoLIwem9mLMKwsISP1oq9qtPy7cMgjCtBKh95kkEibxc70mYx/ccBwR82UpbJsEzjTdIissn4K
WB7ht01zBwBAPv4kelCwWKUx7dNiK4JuWy22u7GrLmB/Ps/XvMA2mRkqxgzRqOsSN+qDwG95wJot
UcwallJJ061nfAw/v0jTiui1T4195fX0MYcRei95358eSu8dBuF5XwnT0TQZ484baCb+ni54O5yl
dQ9KD9bNEi/yZxNzJNP5o55HXDgsjXzKT2DUxTdoBtWnW+BXZg5ys/usym30TsKfhyEIvG02hh5u
b2a8DZsJeYm047DPtjWIGVsee68sjsbvOOnWtoVz4WTVlV3f/ED7XHjEy1feiDAe+G1Ow2uq23GL
Ak8pamvSUzV34kkHI519sIpfRJmstiTtnahu431NT/0ltsK7HHfeWShADzMbSR7tMoyuCe/Vb7/v
pv9j1/j/C2EFjOjrRfa/vqG/fDZF/b/uPn/If7yY/+3L/noxj0GvQJSMeNIDNm7/EKeMwj9csicJ
NEKbSdWL+FZ/5xV4f0A9ZlWzzmqwOdZo3d8u5vEfdrRG/kKffQYThB3+KxfzP4+xKEhrDI3wHt/N
RVj55+v5OHixDOdw3BdZ/wA+g+Y7a/jK4i/bjrgBwMDe+GJeTnJdbP3Db+rhr7PyP8IDQ2/9w/9x
ho5J+oTERfmdMK/wF/3nb74WHZU66mvMwNZySqcwo+Mox2nBibiZZDRtlrp0r4XAzi4Riq5T52AR
NNj3kApZmOaw7sklLDQBqwBA+rzMAT7VhcqNoPBuQBCsizOR3HIPgU47Glrm0xA7w4lNKt2NffSo
GJ2q276hE20IwxcvX3XdjNowFS2sqpZZO/d+53B5lKG4zYoGO1JRURqH5HrAntxjmagFcRQfLKtj
DwKnVeMtj6PJ3CvldtZLtODmCkGd3GsvW5Ve1vZZtbaSWpZ5hffn74eIDIlDHzGRglAeXWMHl4SE
wTEoivm8+KSXtvNIhmHjRrlVnfxooHuBPmLI3VYh9dkagg5ySWoN/dGP8ExzKcfUaJENAZhj4q9A
aUqP5EHvPtGuQ/idW+XEFsXit8au8ETGUlwn7hUnTTlb89h4mfrZpMb+aH1B3N4OrNaAyWv5Uirj
9Bed0Z2+sWLdPFOg/S5ZgoEHAEKQuNMlbv0LFrv+lOECRhqMi2M5WF9DaSe3tvRnXhlyHja1FBKP
PEbd4hJyvk+cXPN8J/th4R+rqi4qnptjnYfV0Y0z7P/lEHfXFk3ynNNdd/JUrl8yryuPSaqzXTFS
X8rCCTa45J9boIF+1m1oY+Lq8WMnUTMfKyu5b8ygr0lVrB0KY3/rWRWGpYiSOOolscZbIj45rIL3
CU9OwM1MOldT0AC2bYKGe0ypU3ZUFlVh9Yjjj3udf2aaI9VuEaVQPsDOcJLiHZRF/B5VWKR6jAoj
V8xLTBsfCFs+51PGfn1AJ7z1DPwfFXYFFjs57bTADOzZ1BEETdLD/YSHS6oqFi90KdYgFIKxeo4z
kTg7FeDmpkUFaHe+q7oBnwapYP21jKXnQAgldsqv2GajWQlV8LQ4OkAPXxaIRZ5miDo08ATvYkAY
31puCU+217LMjgiuHU0bm2cU2Ojnwq3gOdIieZ0m4Q4bk0vra1m487WQjf9CcpJNAfbmIbrzaTlj
ezWrboRMHUCVdiyL61Gy0k011tdsM1dD1p2nKtP0FM4YYhXwkGs5OqPzNY4Fsx8zJYXDDjmxZAnL
b2Ie6wfuRhU3eskiDSwG1qrhLNoiwE+ufy3A1tk8zPpQtZ73C5df/4P+2/JkSK7cDpXMz8tIgZOT
Qnrk1+mpuxBz1cUOKB/YydmZXgEZJN/L1EvPLMGANgYIyK3QOt9moglOUCFIcxWOELeLM+Z7462u
Q+JjOJ+1c2d3CyGsRbUHqalPJyrt7DXxj6cW7P4zS3rnkxKb8IEAgDymlK9sCBmIVzz53bFWwr5O
c9Z8IcQ3vHWYBF8p/vDPudAss3ozpTtGe2Z9KSt97IVAF65aroyUR2CI/F4Xbptdcg9aHF7NOvZf
3a7ouPPylV9IFVCCYfJfaQo37OQbWy5YKoJuOblAMKnkKai27cIO+HTumU0SLA3df3JEk8zsoeWq
NoMbF46VcB1ktfnJJw0LWouflAMpSsgqWAWnMTD3MdvmWDrKA+E+/Izeeq+XEd6D60Qh5c3iGUcc
2Go5q0/Bjc/pEDtfAytIHuS4qPNgR+m78NwRAqqltIU/URdEE1LFY6MKK/1k14VBDHOnvmTsYN9I
5FKXlLojRpmhrKAGDmUttg5A832aFfNnW879HY2swr3JCQftlWU+4OK07s5gczm2qraeW+n1Pxmz
1JkgYL7XEdEsJBGJtG4Urby70DTtFz78S7anEXLOttRCAxavUhCsmK0HY29IBoZ6yyJxEls5DWw2
fd07H3OvvJ2a8sphmLdbfxPKYfqwWix1+6jq/XcMe/aXATvI1h4W93shwQR5/pLsiHCMB5u55B6e
d/JDMM7c2cOclEePqij2AiF+LgrX0+5oMmboLf9bcRmmYelAIkbeS2rW0ZnFZdFsOn8aTlg/+QGa
aqnA6OSLTjcaAC2O0apkcK1gIfacmajdNNuaoj521Wr3T7NANlu2GMt8iCugPccm7GJr467vndjD
2cGrB6uDYeqTLB9U/1oV03KpxpLyMittt9AWp4Nf1TOJB1xhLC7aBPNkNJG4VAKJIfcsYmVd0z4M
qZDbwOdx6MEwM2ma4IFKA4Z/UoDefalUeOf49bjNBre9NmbUnKZLfmmSQR9zKohQU2B4M9OGPovY
pPfyJypPnXBHrbCwNr7S9vqgE2FZppHeedqFfgBQ4HMrSXdQ210l4tfIWHFPra3XbW2qRA/UCHAT
Sjq8YJgzoLfb3fRoQUvxpnB+yLWTPC2Vzt6cKUCUc00E8AZFjeyHi2WqbVjREixaSdL5PXEqHls3
tPzXuhvUd5ySFc9MMUbUeGWG2FIe2gtpKM9mmRmMt/GSX8ldw6ZUvJDlII6+3dFSHLk52YZS34F6
4otzf6joO7ecB/wK3h0Vy8TRdWQVT/M02Rvjs4nNU4M2hHCiuvpJAnrFArg4W+5kh8LOsEB53ndf
MTDrcLyvDOHMxqQ9g1zP9+MLVy9+E91MNNEflyp0tw3LxwMNn3hrqEaOH2jqSCDCCMdr2M/78I66
sO8uXRXDAU98qPYdHyruQVyEfjUqX+6M6BnaYVAuaHElACbANjT1aAwU2dnNySVsXGxlGxZg409J
e/l09ONi+i7jfEQfY5udb9TY96dIufa1qlvlbpCDaEErMaIEHK1BS0krCVp9JpMBFEtnC7e1qpHt
s++b4SLMhA9G1T5B2CgLeB/21KC/oy2573rAuMyAh2S2XlVwT4ZYhDZ2HINgLQc7/L70VfToj6l+
cxaulFuU2+omi73e204MhMWeVFX3OmQUIEERVjxPsHGSh0H0y11lj+o0tpH/QnlncrJdt7z3sjD+
Qj3riO3HkWRvKuTeHl9RwRoLEBA/CUlmSaltUtPKMgTV+DOp3CKnYN1tkKp1aZ4DLwiwo4nZ9bct
PtrgZM/deJUWcuveANq55mXT/5oinIPbrGRXt/67+JyrWM0I2YU+hxjTfSCu46Brfd+Csa43Y2Zh
FqkbpWh4zSyT3mf2HLe7MqOECE8BHgByvklR7xizp+AQmNx9Vijr1o1Mo8zel8p11U0SDio+rK1B
d3FXJzdSRTRU541N4UUUpvgcjE9xUlomgtuaG7/0i3bfo9wO33moS3Xj+KN3YS0/XxcOnYojvYpe
TU8b7mXGQTkQrwHLsKnmJPBwuCQjV9Z+7i9LW1ufMZaAeZdaC7ogkAPqTpBfBMt+Jgd1mOxQAqJt
eVxvchp332uA/G8jmYriuuRTGJ+DSWfnuhvlIR8H66ftlOlNRQE0BibeKmcza47iLs7LL5727Zwp
wZre+dfub31nAT61NN50DjjMT6mo3QusNvi2QTpd8U7RJ0miDE2Pv/re8EPI7Rz6812vAsBdUZ6R
2C65HlEfnQzBy2S76NT/zTz25w4C1rluYoNzhxNK887/ZilgVTPJuvCnPV6W+txN2be2aJ8Hp//i
Jc0zODJerBF8LS6ZX0Wplv8GdfFn8sr67WkfiKHsgFy2/1wtQSjdbSq6cPdjCk/HWnqgnvjD/0pV
ZAeY/ez+k6nz90T7T0Mn34aiHCZOm+8T/JkDbsSiqJv35V5lEzOhkmwNIsuz4pOfryaaSvUNMbmk
zX+0vJ4IeBAWYEOiauIEswnOhmrya9g301NVRMnt+ivb0pTh3lm6N19cl0GhqMKsZaVfRtMDIl2X
Hv5npZb/Zzem8GZj4I6oGP+1JnOTf45V/rl2GfxE42LN9+Pf/uL8x1f+TZaJ/uBTTltPRHElhQ/r
VlRDx/q3v8TsSz28iVg0/lmUcYM/gFjFfAGChY9ywS7zb6IMjCsOJD5YcBFjELvUVf0LEEnI6H9S
RuBbxQgzMVJPDAH4z2ASu7HLjNAtW1PHh3TAFNdx74PKle+FDCR6ZZCG79iR7XqHHbOY9r2o+PBm
ZswcHlAX7CyxKvWskXhZPgYcylNtNbfxLKcDOYPpCUhbS2fdGvQIYMVzitfFKZdde+EHanaN3+mT
TmSob00Q6/kadvZ4oQu9Le4DSXv4Jgm9vNjVwBvzyxhFgn1Mzu2CnHlguDMYIjNBtC7hZvJMMBsi
FOAN4R9NdJObZcHFARi3nbSBOoHIKp8U9+kTDXvk3525/QKPnEZ0mTryB385cHsxFuVNmHmSzEEI
cI7sfs1NFgbKUQe48raWDjW5vLbxDuzBVXYYvSHqDsWiYcSL1VZY/HYY8qbAbZjhS7Rv3CpdA/y/
HYllXKXRqYyAnxGcK9uWaLRfRFtMe+HMCqS1vnYyTRLIH6RcurQrPwcywVcBu8cGU4Np/zK7Efxw
YO4TNRS/nZbVb9dltxowM40Vs/7tygxXg6a7WN6v/LdrE+Nrf8WlBIdBI+Fv6PpeqWIigYIQoNaf
nNUEai0WaEpvbL57JBVw35d5Vu/RM6wvYvBRfVPu5t3RH0T4YLlB2u9cP2NkXMCFZID5VP3SebWi
tmeyJ0pIFi5pxEVi51fY41/ELU0wdInAdxzAniQkDqKlPBYULnnbvCc1QVJx3QjL1EouTkHdrdO3
ig2qGB56Y/Xoz+N48qZueMrL2L4bZloQN+VSNppdTBDvK/LPn7aY5jubfY3EGWxwfvcROMqRZsaQ
kNn2dxM8exyF/GbA4Ez+0B26wDGHnPzue2RSc8ulNTlRkiHe5r4r3rkdsPrwVu8x4JT4S5NOy7PT
zTM+Mvbw/jRzsDuJvi+duNrXVQBvoCcqItkKHiR/1jFipt6ljm6PQqzvBZ/ivUysZZEL04IBH3L7
uyOe1EJ64zhTd3KbPDngnG2PgZ03b6PjY9COPVZaPhfF0EXxJ5Q3qAveID75SVOYDV7R6ilRgXcu
VrCmpr9jV8SFQLobWWTjrHzts5asq5TzDUXXHiBiKv+4b6IrhihFWwdAPiItNu0HJ3CWR8+l288w
697zWfeOvcvWfpd3Qfsr1v70KFPYZSXeiOcl08sbgYDwVEexoZisHCK18ea+favz1n33u5IteDfB
SCU5+BY5AcHdWJ78ij+bFiI85qKawgfjNsPH4Dbikbuh86mTNOi2A2asZ7eQ9rbNa4zrZSODgiHM
1FiwShIV2jPLLmP//qkXDKD4YgVShTtk976qadfWqvkGSz+6j0cv/Fqu5vn8t49ehUI94aNLT0TB
nHPRdPWPSKSJ2XS/ffiTFZj78rc7P1mN+i7ZRxIHsX7xMDv9yiOtYXhpu35d0BgeTTM/RPQYqM2c
Tw1tNYGj+XtacExrN3Y+PHzG1hGJkohkUtfpHcq+vDGcEU/cxLOfRCxnQtBqNu/V7ziC4Gg+EY/G
psBizftVjR2eaJFAIdmIyg1f5O9wg5Q0dyx1kD2RqGw/w5HGWLSGlSK05iLsgszclhwE+SYnnq+B
m00UMaxBirmfkp1vA6Hwi3Te42EfMSXwGRhHMxwyhvYJlzaBDEA6Q78b6xHLA5ktzBMmxlrbItg9
xA75VkZcHpI+hHewjSdXPGVuPRxJ8mKrVYUUz2U5FHu2FcMZrGJ48cI6fcpq3/9IR8zm9CKkXy0t
nu2+ma8Yftml9rYpH/HDVM2JFnoAAIJZZANvVJ4BmLoQLizjnh3HeNewiqfbeqiIuDkIcPdVMCd3
CXsJICaLJVecEtUPuGYyze52mp7JeNcvOfrPV7e09F6pLLo4cW4/ehRD4rZPwiuYgQaKjGxYHBCI
3Vfc/O+b1piTIp98U5UjhURaqpYpzl71pAnx1TrgfS9QTcJkuOVRcF9DjDCP2VBmF3dS4Y1J0uZz
FkPyadWePLJK5WfWnjf+YHEZHeaucF8ALcVk89poHw95fCX70n+H8qE/E5hHrB9RauJtZVWDJMym
x1NoCuAcWACjAevwr1SwtiUaEMUnCeL9oAg7mp0b4ImZ0rm7lrryKGFZf6OGlegm0kF3mBZjCImr
6tECgxluCX9RFksWmvdtzFxwl+QcL5vBCUiN5VrpT8urU9Tjxk2f8slIjNNBI+9pvkW6B+5RoRM0
UXubMngfWlkYCHam5M2Oi/qxJYmVbEWXYJ1oysgn/cirrlWSpGCowupOiDk74MvubvJA1PXG90r3
R0RcH2+7KzUeYM8rLglsgOTA9If6EtXFG+9sqLRj0RP2ipJOfSU0GFxqyg2PUL+T1ySH5u4QcUPJ
6bDcs7OQ1qUuSJadCzSjF68dVnsXAv1lGSzbv+St8d673gb/MgeUyoow7Df4Q7obJfRwmbrIfZrt
2L3xE9KIOMSw0cTZGjVb9MPSCn4hCYfuxiIl8A7PpfsF2WJ5tzVe+noa2J0ugOBKkLtPSTr412j0
iDmbUITvkwuFdDOx10GYz/wgPZdjH94WeV7cYZuv3jsEqFsubNQqpkMrh80gkvqaGBl/kLCjnbMI
v9i0GWCkruYdllI+zhnFLcnY+y9W6VWEkJsa/C9tAfACIjLhJcsFHPw15Io8qOqPNrM19Wkc+6AK
xv6S5E7CYmwB91gt7nxyZ/ybYdHJs6FTcO+uJLQ0pc5EQgbbWGUJDqTQ6qtxIcUxtPpY9L2o+ojN
iGaRSy8GwGSDPzYyByfi2OonmcJkL+HNjVyM9nZfeBvHE59t0cO903z85VQFF2eKX3yTjkedqGcn
Uv37iH53VP44ZZtIxZxYJSTD42yJNflSZ/VzwcfkfZjtmc29Wk4F/jCKmj2neHKXRM03Er243HaS
gN2+xRf/BbSe+daze4V5wKk+EZ5PONXLBjURoh3ggy25EVBhULrRFHr2b3MqA3ZeUG4+iiFEOyST
gj/H5fWJWO462wWw7EPJEM4GojPprjOW9cB+5qW2s+gho4flpbDLCI85aY2z9KmCcUqa8DgMO+tn
HzT2ywTG+1TSbLoru2w8ZHbuEwRV3ov2zym/8sNC6obIXXBLlN++Ygfw97oZaS7HtgGyIG/OjWO3
IJTm7EHEUw+7G7RQUzh3IVdlXDS2fkyHrrhWS+0cKquw8u3k8I7F/OjmuHqxu+xU2rkH2STlnTPP
4zWD8VCR/cqD5tRU2XQ7ItuAl2aceQvQGdzNMnW5t3NNa4XIyfb0RmY9pHN39rO3gbOON5gJnvpI
u+XOYz3rUWHV1nCdrTixaJJJ+HSOS3JHy1/+kEXTWi+DO5qaWTMvN/Gohi8CczYIvNBcwzpaFUYK
7t8EeKZHDjt4oQ3uzA8eYPvgGU0isrFwWvHMtM/RMme3fRWMnKhT5+6SpY9vMPnkv5JQNRMIgyxi
08V980xOBwtTvbToSH40CfvEtO4ePOGJ/NTUvddyahrH2kkB8WeT1cTrt4uN/5m9XEYhCL3uxZ5c
LkmYcfGtTwuv93Obpcuq7S3Wrm8wbOPYkx9dFJp+N5Dbv5VxtB1ITUxbUVpccYyv7PtYhPWHqOg5
2+d+WTb3os1ttM5hoGI5yCnY3CRWSgjUUeCQtnabCw+Mj0NlCQpZc0qVm7ynkWTQUVGaNJsq4qO6
XdXg7saqfWtlnBqbbPbivAth+dlxCu34khit523pZsVrZ8WNeWy6kSo8nxL0X3h9qCamDAodNbXR
Ajd2FGfTrqZKLMeHDuxgU9cdYmycOwsvvZrKZzc2TzwzehN4KJrbCVbJbuT0v0C0OI2yQYGLPf+d
Yyl4CjteB0WZJhcYkNPzbNgwcJta3vWSRSCqcvZzHL/ltKUvlYgcRxL59P8vkfxWM15M//Pf/vL5
oynaXSGmsfg+/aPQwfLb/z+ayp8+y08xoY/8J1/1Nyt5vFq/IQb/hwLyV2UkTP7wQRe4YbCWaIKj
RcL7u5Pc/gNKNlJKsrbDkxLkP/1dG/H+QE0J0EaQVWIkt+Bf0UbiEOvLP7lG6EXCpEzCI8Hrzk7n
T+GjDkXXgkgPUKDh3Xi00lmktzQwoigAJwvPbZyhyYpZiZBw1AopGkJ3oeTdqpo7QXkvOzA3i6FP
cMfS3szVdMANANSqRwKPNDSK7aKDlgCnbFx5TagGlFHpMXUNkZ6OZvRIKSoCsfssCyxWs7wSbuWo
x3FXNG14zhPRj3spm6Y/hqasPnjTz/C5vRUkQRVFN5JQb5TgaU+z6xyr8Js3DHKfkQE8ziqJHxbC
K7eDhZOhITtJl1sFxAeS1ZNy++E7+w7r07Rz3bzadRp+a4iwEiTJ0JONK8tmw+CUk431RfZD2VH5
Duxh4uoBvynAzxtVwHVVMz8LojnHwgSje7WjQX4YlPRdv5j5A/lr1ggpdn9XGMFk2oC1UZuwxQfI
hcyl5bieLOppwzLD1Am2GmVAjQ7jRdaCAmlGZ+CK5MgEkoXjZZ82PfFcLniVorpzKc4gDI7jHamD
4COmq6HlEpWzGvaT1roRwiPnrRol2cVHifIusTKCwRykCoQVBxOcD0LhXcoJBKS72hKu8Bj9fmPP
Y3MYyrb85k2yolHK71mKjf6P3HHm10QGHJTSgJOk0Wdob/pqwaPo9XrGkar7t0a0xILx/4XbJpCc
i7i0u5oiUhm85WB43oahrzJwGgldFmDkuicnhDWx5yeY35Se6ocWgtBj5YiSrLSBG5pjvz7i5si+
lNnMrAlMoogY+Vs5s6CI5PIuJ1hBN6GjHWvrFViiEF5y454sX5WfgVAsE5OOQsiLA6Vt3ATjahwy
jgLcadv2ixhUOe7TmLfQxvHLgcr7ToBrmEzEOgOcsHiTtOgsML70/MHdMb5SxJGAeUyATezVlDY9
H1jKq5juQ51saPZovSP+4RGiuy69fj8NDb5o7jZwocpEXkGGuY9S6Pi1KkWwSVDT1NaCiUC/Hwis
B/puvBpH9dCBaONtxi3Le3DyZbrMys7HYy1aNmlgelsYY7K6RJEF8dXpxvB7P9kRBXzYLQ+j9IhU
pwa+hz3T9jQGrd4nbRd+JOyt4k3jFFCTO2mR9O8VRStbD4Ihnml3PMOJm+iw5G5+oDqQCIJGZzPb
Tk/ZE+k7+K1DXiZfmAiHdwBF8bdQxT7WTEUU3Lb4w0u2/Fu/i9+lKuKaix4xajM5/mcUFKF9Dyyw
CwnG6jrbJHMt7wfCImZX4fO8GbnfgpepETSJJvbyS0C5ybe8zACu1JGJ6+PIOVAe3GqR3glwqsHj
E9p8ZxpePAnckaDGhe0OfVtdEQFixZFGmwpOgNWkH0i2aZBfBGU6RY82uxDK3WHrGqctjc5rFIGy
AWgb9mQACEORGzfYqZLPzreKzwrcAijWJK9/GKjThzLJPMpnBEzLyBb59zEMu7so6oPjbNsLOGYJ
TMxNPf87b/jynpKb0L/MS1iMd5lkdrMWFKoSh9jWsYGvx5SuvPKJArPaJHwqceJ1B14m5qOSpr6D
OmJrptaBfSM1v+4RI3Cb7INIfS9Hfz7i0h+gpBgsRPnMOCRLRwpaax0VXmn+XJ45bILmpQKz8hmX
VnwHDrnlG0TDeCNoZPlSGI8u3XiKI1hadWO9D/Ys7/DR2b8k2aJ1Vd1DyMApgZOE5/tq2273g6g+
Enk1FC7wAIfT8c3H9D9tpN0AjpFKgF/x25HHTPuBDVNvTZbcjpGZTlHaBS9x6tTOztHSbJo1QYBf
bmr3ouzyixcUXxFycKrh09lMbi8/4Rz1z1JT1k543MZgE1hso0ERb7WPILclxxqhH7Dj3bP0Vp9B
MhPOL2avfUgqy4X5TMfE2UFkP0fk+b6gKBAsQMaP907vdS3D2uQXz7bfAGgDplW8oQUvKy8sruGg
JB7CjNsA1/AXqEyutp0faITRPRhs76vFvPXgko04eMMs3+oMqONDg1DGgeJmAbaxQLdfy7qZT20d
zh6x2774Ecow3+YFfvi9tQwJpnh2ZdELO2P1ayYo1ezArwxfgxFyDVkiMeYrBENuAXd3E9zQNFBQ
n6NmX1NLyegOp2PYB0uKM0gt9h4STqZ28RRxavmWw9qD9Qsv7io92Uy5B7dBuAYWp58JN80X13Ld
UyZV/tI1cBZ7J1YA8OIA4tYkP0BZ4H6BhGGxJvdBujIkS7im1FG310CN3j2X0SdQVPMOzOJ7B6wK
H0xnbfJyijddEaSXwkOcAITq/5jzErRLnsTskGHYTaqH1GQKUhZTsUmH6GcwF9+mzLeOTsFCfw2r
ya2kQ65kLpr996kqhnjfkSAid8VMLTZu52vvTJCu8rbGH8r+rP0059JtdYSUPSsMFKhvA1wiY/pA
HKSJHBUhj3903dDlBNQm5y3vVxpvb0PKxM1Zx/PdwsfnRxqGGIS04qrj5zUTk43sdfWn0hygtJan
ihLSvatI4tGAri5yRgaPeCAE/v6iZB9c2/ucleZTFTj1IYDKhMkvgZQVF+6veEWG1LEndvNixDdr
wEFTLaFfYL8pae9GG6ElMuxCbPK6dfZ42JBJbXTFkGqizrJe4RDUA4sYVXTbuJJDu3OHQi13Q0wF
wr7hA5Ptmp7yqJXw5zl7QkLzuS8soMSOWgiRE/Xt9p0jvS+YZKvynCye+BkPKZTRsEYX8xFazw10
Cm/LiaCiAyyS1exT43xb4L3d6qUnKzy5LK4mR+bfml54N8E4AkNNVT59690p5KKCKPDVdqOp3GGt
wS0srRintGQ6jI5t6DTFZrIl99AsrNnfmYDhruK3fOsQ62Pyq7woJLMU3lTgEra928WIH6Er3rhE
EVKv6A35LgYzfpG4jm7qJojzXeuuCgcvpfkuG5OON0kyImOh0dNaITynvJeRk+cbLwymXR9a+bJz
qmkMrwrD8jlAUsasxmEHnXlc335LNEBvIODB6V43y21Q85hu5ySOd01Qh4+aqMmbF3pA1AK4pufY
iqIvpR4kgXInH4COswgkEeiCycB5xaWg6CJT3I9Omt3OpRjl1oOQ8kkedHh0+yaEWz0iUKVuOMGA
VQuw/ka6fE5UgE+5AitpH5QodyMVtatprtAbi4vpY5AF+gLkxBVbQiILpjaql9/woq0aK8bm/ljA
QRn2ce7HzTv0JFT1sXGLp2oyHBeZXm9HZY4J45jKqf7kopA+GdT77Br3Pdhj0HuIJkwcWbMnbIM1
BBWM1Q0HtJnId+bTW5X6DhoH7+h7iR50gdmn9jwC40+WHM6TrlQudtDW6sd8ma1XF1fvm6vm4Oiq
JPkJ0M5+RXjDrhYE1oex8WhvQREjdXel/OD85brgDxOGnSYWAMjadfzWjR2f7TYz711hmJDZgtZ4
YOx+gmTn02KZ1XaJbXkqInxmiYfxMfOmvuambFf+2bZqbjGiaNMRj2zc3Pw7dee5m7eWXuFbyQ3w
gG2zAEGAfFX8VC3JKv5DSLLNXja5Wa8+D+UziCRrpHh+BAlm5mAOXCiSm7u871rPctzekGCnYhpP
renkO6nTA9s4Masb3LdYTvvQiqPkMCsnOxYd8igqWwYgjiTNwYN2Po7MHtjKU9t4nlznQ4f/ruUs
dWMjMI3XTjyMjbHXY6pwa0Yv9qwE4BfYcC2t052AHA/P1CgrX3vAR+UiSTRzr6KKk4sU2n06q3E9
9xx3ll5H5d1JhPfepajYl+x9RlptI+sxhItXvXsQJc21KXLS3bCof9WYu9vItCttP5agxSy+Jwbm
TOHjJHZUPWILtXtr8dKxYYUnTMCZJ6511psZCc8Ufsl89gQX5DkgcGdF8NHu57ajQQgucARvCy/q
tqC8dceCE9uDD1rlpWigDpdQ/uVpPFdsj2hEdvbGNOrCPlOpVYYHgWUoPveghzvnZA6Gw1HaJmrx
PZZflJtJ7YTYo7S+nnLdnPe+nIS1w20RJ4EgWTe9w5TRFEeiCcHM1Jk3td+KedIfiGcmMaCeoFB/
W5Qm4codI8Nlk0TjNuK9D6hi6cW0bDObUSZrwwTpFG+iySTG3elbCi+qGbq1XLqDYSIm/4TlWw5H
mWd0B3sCbbilGWEcVbpJnF2k2EuYoTNexaUqimBKnFRHBVVbQKbtLkpPK9sdXBROBkAZlZkofdEY
ahsVDc5+ApWD9xdCdEdajcfaBUnfDQ+l7CYJokaZcA9YGQqKk5qTt/fjQi2q5TgVp7llmu5akzHK
5JUzKK+mDYUB5Aj8J1p9hSA/vmGRctrAHlXJNkcfsKINmE8BMGMcKb6iG7bTR5BePT2eTk2b0qnp
qMSSYKyV3jo92bI+OCo2d+TcT6p2MXRjZt9U4A7mIyPyXFL9NHvOt14oXHsFvQf7mtmgeZu9RjvG
EnLvo+NjR27U0QV9XdZEO6y/QcHCB5jr80XaRpdpL/Vu0yTEiDF9D0u51erTfTY6dbxJwk7SfKJA
y4jSwp8z4jH6Zm7KyYgSA1JHlcfT0xQ1lhW0gxGxYdX79oBfvLvqDOmsO4QRrP9iKoLekpqN/Bel
Z0QizIYyaHYcjXyx7FrCRG5CbxJQSrWof2xdr0P3p3s6Ck2nKdzVxFGYzJa2iRzQi1N00yKB5X14
cypWeRIZ5xPYX/PU10sgjPxpUMxUcXUYwmmF34bcpdFYqwbu+ogH9zvCXpIQR2m2X1sEvHxead08
FJpTBlqL0D533PAEExDyX5y7hrPKI9Hkm7kQ1jl8d+uSYEp7n9Sk2KQYY+ZHy+Bx0HhYEjxG9UtB
afsR/j9aPUZFw74Nar0cH6JWj25Ag6vbSUYq3Rsgxw69ZbgBMRuTse48xA5R1sOWzprCI1MJe9GC
GRIYA0qZavmZ33WSecnyCn9H8uZ4g93PP/acGarSmC2CvdLDjb1BqI8urgkduVEiienQJqneb4bO
C5mxpe9s/3erm/8HvXboyA0MYv9c13XRfe+e4h+0tV9VLn/9sb9FXUArwJ1RNdeFiY/qv6MLXUEI
IQGF4u/485fZwJAzbJNsdNNgP4K8jILj36VLg7B1uv6cipZ5RnDQ/pPS5VuvHZ1zTOyO7loQgPi/
lGlfIpsEaaB6V3dyi23+PoSQ13pooaKIjKF8QTxSFxt3sH1O6tJ6evGk3lE9/qYne3NpqrMvL22C
osOI1MotvMKO8Is240AzH9VZ+DhItgofX81c7uSlxtI1dURSHg0SkiRt8zm47QWcKg17Kk12Oe36
NLPxyIYUJxZdCkmo2Q7h950epemeN42FhsiUre/21BVrXWx6p7tbIIwre45u0iK7mJR7KtKR+JFc
sLEOb+Wyo88kJ6ykSo8NC9rqxz+98c6PT1C05zGZG4vT0l5e5Isfnx1k6zo9vjyRofNBLwsWtFIa
jEt2hUBHZsQD9eRt8AmMFyToJld2SCQTOrdNj+VvpXfyjsNPtEYCBXGRuCjL3ptV9hi5S2mmSOAi
A/EYB36vWQxY7hf3MczWPQQv6s4euy9sDvq1BkOxIaiqOaq0fDP19E3nL1OFviZOtr2IL214odE0
PLZQMbKB3Juu2Ixhr4gKzr5wCrqs8+nKlt+nBe0BUPTbmIzz3iUxYaOswj2tOE2QpVtnge8RFGLG
qJlaWlYb4XEzI9RGuzGsvZmb0bWT6V9KLaex5nNlS/b5iRmN00NaKBL//JT5nlbrsZnSr7Zlqbsr
B9T+xja65HxqSHi280Ee6W4W7YTLoUggfT/YkEZOPA8CHhKu9mLoQxsTYFseVFt53yzOWXidk+rc
o6FPObGOOuj6zrcxCykcDbH5WIu5/1F3Sj/0xvFgxsMZfo8oZoPXktFiZdVOUP0/lOT7IMqa13Zf
GqSHLCaxJP2eUMgLBroa0DDkACvO+KJRvF9VU0y9gA6xFx8kmIKodwip4tWIdmqOjJY/QPAeOKsi
TDd50cpTw0Po2FXXhLiUv/hI/1yy/LbjQbqUDXLfQqFN88U18Qm/HI8E5BqyBt+87fKcdC0CMCrA
3RJvEVTViCYDU9d1sljy6F1r3+JQsNkHts+pJZHViedaX0ezZ3sdlsdD13k/xsXdR9pxvqcB2q4d
iC6XsVVlt63sIBCPof7z+Zv6X/OG/78VLOtk3+BpeTED/ZbJ+5+Uix6e4of83y6ah+8/2vjl8sYf
//sv+LXC+e5fy6Tk68iDhUFLjSXzV3PON1jhmKtQzxuu4b0wk5u07QCh8btNiH22a+Kz/kdvzvkL
54RFtir/pHdHsOMf6JaNZSD+97zv0dxm2meBY/bnm3GdxfD9YuLEZYKnJ7HAq9REyqxidrtndpTV
x1gAs32tVXhACjFh6YKKP8Aw2ltmHu7JhioDB7jvnrZL/NiSMr/re+nuXjzWdxbBZZH7/adzhbsk
onLbb+zmGLQ1LwLFH3RJcdJq5iNnL7n++BrL3/H2GrZhmgjKdUewd3j9BNAlji4SBhHQSuOU4X//
+K9/7xZe/vXLTPHiAUfDBNJe8dfnRZwfaZmJJc0oLj++yOvNwq+3yCDDH7wQxXhQry9CkzNKZJaK
wK79xeDZteigCbojD4LIj7D/5LW8N2gAltnsjZD7OW9fy+DQCvXrBGMFioHTUXfqryaJgmeNU9XX
H9/Ze2/HMQwa0Vi3keC+mUhbrHk5OXsi6MMEgpRTkbspi51uUYPLDPNqKjRv8/Elf39jeGqYtR1M
NQLl/JsB0VFkTQfAk0FTqcB0astac4ZKh0/G3XuXoQDBh8yn5zOjv35n5awZvUJVGsxDxFtyu0eA
Pfr243th2nozuGFE4M1hMnFcsoTfDAzbjCwWFGkHwt/tVERXx/xk5/jebVjCINEXvKT/21hI9clx
ND2xiZUfyvMRXvkBlvcn4/v9i+B+R+lqOogcXj8rKHBsMLD8BDXpRoU27juw+R8/qc8usfz6i+90
agrMuE1kBx6dMtU+jg1l9Y8v8d7LICILdxo2FbKW37wMd2xRMS5jmToQbXyfVMaij/acYx+7MNkx
RCjXe/QU/oXLPjtg2NY7fLKv76ydHXz8Sc4nNI7dUVlX6irT43RDlYCKI1E865JeyNeCYI5PnFu/
zxOgOEyLwbFcmMzq11e2ixagnVuRvqDJU0e4x3M+BWmlf/Lqfp8juAxje8Gi8Om+BevWfmXHLSa7
wCkutK7bmaP9L3yr/HyslEwL+IzePMIs1G2l6EgHs2iccSUl+IYyssqnP39TQAUd02USd93fboQ8
tK6BxBGE4pYQtoRq5ccXeO+FvLzAso68GOSZcIpiTqBfUJbKdyYTaVSB7krsqfkXnhj4SnZSPC/o
Om/mbd3qpkxaXKlzw/BekcqyTUIwzJ/c0PLgXy/e1ADYBAmTmdpipL2+IU3EE6IB5jfY4/XBRKB4
j3edjjGmlfLrYJvlVWJTNCK4a2y+xrDTTz9+ou9MGyZ3x3qB5Vd33s7ibPmkdAwyH1pF0wl4HYlA
FKv//CIcnMDtUCFBLvZmRSKWR1Kz762gdHv7G8ZqLZitsD38+VWEb4A8EnSdnLeTrIAJHeuNYwYt
PqvVUFNdiwFqfHyR33cq7BheXOTNNBsNJSLlgov0XqURKlxPR9GoacdkCcRryyBi7ePrvTPi+Zpw
DbJsMBzfflJwKq0qjAm6o8t46DW0Lc3m4yu8M6u/usKbb2rKSRjHO2IGtl8v36xjnTlSEUNVocqh
r55DNCaVqkvJxPn4yu+NveXcYDL7YcV9Oys1AKJUP5RmAHlBWw2Za21SA5PCx1d57wn6lFj521AQ
sgK//sSynCaet3iLILkVOxT46hTHvDotyUz/ZHC8d0O+a1LRc5CC812+vhQ5LoTcSlCF5IvbtKGj
p6lV0Sfv652LWAuki87Psl1ZeL4v50AZzzaQPhfbhjINqiAGQH3XC//8VugtiaUCSZqrbbxZ+rBG
t+3Q6w5toYr08sSkqJZZ6pN7eefdINDEbMrJbbmhNw9Mn3Oa03nlBkS1nUX+ucyak7r/ZHnlwfNI
3syyry5jvn5kXUlgkRWPXZAIYdB6rtQDBF9/p0b650vfsyL9rd3mKvRPYsw21UojUujgqEjq8OJH
vgbyXqtyY1uzumuKvkaZOA/ZXmvAp6Pq5oWsS5uGKmY4ex3O4B5z+r54AwZQpsVg9CcGiki1gkUK
XodYoB0JWc2RGEf7yWq1+7n3p61o2vJcjk56mIpZIwckvEDsbZy4WWGs68zprhDg9zteC+5E2p9r
N9H5cPJaGvMuTiSilhr97m5O+pNYYdnNSLveZXHmkn/UX+aije6syujtbUXM9zWpz+WttEmyMruS
HBKMhQAah7a7aWRlfXETOEwr8k22ftNXp1RH7U0WoXJXrkBI0SzTQ9fTVl63wrpJBvukcIc9SELj
KqG6aG77Fkbs2EQTystQrEikUofaGxcsfi7UhUkwxw1V0fIr5TtWPIid4X27LIMRpqGNE+FoaZd1
Vy0rcFOWCVnXPnRaH2tPMEOnXadI2zeCfRmJZqetkxnbEv8ZviB6NbQJSxs92vJU9PisoOl5ocyy
uYlSR5L1qod7SSrVjeTgMi0nGOAaeGlxv0KzpR4LsaEjAFZxcI8y2ny0weId6hNwqVi69hb0pcBe
SgnjUlQIl/JCg4JwA/4DBxun5JxWNkSA+Ass4ydzrNsNpoP62no+aC7O53k5+mkToDWPqJ1N6nS7
RM7aWZak5NRWy54WV8e8znzHW/WDwjvj1X28w6kZromO63eTK9V9bxrJtRa35o1MixLM3KzD5V8m
N3Mc0i/zMgM1hW0di2WWgPCn4C9B3xmi2L1wYyP9WuptRtZMDDVzRcbh0kfHIbQtlBOezFFe0bql
celAxSA20U+tk7qornx/qHeQTEh+yKes2JSaXy565Z5+JYfNWqylJttkRSNL/xknIKu2qPF8elO2
Zl8Sx2nnMNSK6E7audntPS+cnixHUxfEFoVYp8lyWfPOho4sEbt/iNN2DIQnCqBTtZPc40ZrEZ6h
wVgPla5/IeW7gUFrOlj/UDYSJWUTK5yWJgoyYwivFf35O2Mg8WtVzmaoAOBUyRF2uC4F3trQ3Lan
tBCY2l3r1CyM4ZRMMe3YKnJ3j+4WaJmVFJ1xZTaVRbQgaoVox4Jp+bdIOGUwybg1trmvS5igRBrJ
/TQaZN7RWkRPH8i2FTgzlueSbSUqIX+X5m7sXQMK15cMlyZF7lHXd2ZrZdt2AnoiozgAmw4Rt6wH
cmGVfUyTRx55Gd6Kc+w1ZbSmFd0b55DgIug6LiHRKRZbsGNLM6PTx0uV6D9T/M7bMsvMNWGV0M2R
yBGBRUOjkYa5C7sWui76ZCKdXSKCrUSsptlWuyQzMOtHiAWJvXUGe2P5nXvV+2MAlcmo4VdQStdy
kFt2Gl61qRed4fK+NcGLrjOnPGnsmmXDF98Nuvdl34CTjcq9BtV6j+wM5U+ZJltm0/I0Mi3ysxk2
lwWk5cAZ+wzyKsDZXJI1Utg4C30mhc6RJC1qgC9wEa7m0INxorenHqTEFSoReZLHw4I1suPvdt/m
ew8W0m2iRHnWW5k46paAyAgh1YqSISm5GN7PM692twiBqksXc+xZUwJLsjMxb2fcADRLYj38GuXj
VaZqCGoQ5IKpGxBzum5zqJ2YlBC/CjfuiJgPK/NjZaTWlQStvIvKqF+QjuHOCXN7a5c02Q3bN1Y9
qb+JobpTibgU6Vmsy206ie46j+uLvsaqhkJqgPJlZFD/YnUexuhsxDxhKAMviaoR5pMw972ESjX1
l7bO0UB3oYqV9Y+uSy6ywYAOGRo4zpVS6zJtCeBTfGWRp3ULVNhYyTEr72wMiAHA22s032uLIhQH
jvB7bsR7g041pv9Z/9GkxLo0FaVUxyUcfSClWveJAGyy8adbquMOyNgaDgBvvrYK6OgZi1aIUIVV
HWB0KBoUPvlC5MbCOk9Ve4LJ2l0h26YGYlbjenBdWjuTmO80fu5dmobzNs5tuaf9NZx6cWaSja4h
shTVlaPC9JAvNEQCl/udOTT4YO3R3tIQK780RKRuyb6KVrVTzGezypDFYLwWR0DNES70Wt/hHDAt
fW3b9DMmFEYsC6E53SSpqlaoeIczNOr1Fi10toWUvGRzNz9raVkb6XXJvukd4lmNwd8iyiZ8OUO2
KnxQddRazMOYW9ljVZflThc4sWisifLCVnq0yXsdzItbiXtfsxcGXef+rLWEBYUEguGC2m1ykOE8
BzSDo7NaqW+SOLo1HBnjOEy1+WYc5KlYnIGY6E6Jrdki0aQjVQ6QrUd5+/Fe+Z2NEtIVKv0WXhzn
t2olPtAF2VHpAVCUdlvCvjykk3/VzeM+SQW26UJeS90oPjkIvFMA4bJUxtgGUt95u6Vl/hfZKDs9
YMl2tiQYYOgbB3M6GpSKrlNsZPYWFIb2yd2+c1mPOZP/kNRE+/XNyQB5nxHmcTEHTkVY55dhVpx8
DcjxOzWYdr+iZ61DOu59W/vzM4nHcQ7ZAMVTiktv9r1tUnf0HcwpqNIWcFgl+rraFXAEd71KP7nL
d06sPFNPB+nrLIf8N3dZAShp62yYAsdq2kMST3tfm5w12RaL8VSdfzyC3jmdUOcD6cSZw4Sz+6bS
5IZ8jugZxwAH+ynz8Lo2wj8/NLy8hHjjxvKw5RIskYxB7wPIyI45D5wkySdDcnkqHx0Z3pyyaOWy
10g5mTQcSYo0+RrrI1QW3D8fPy86aZ9caXmiL2paWoqXapi4ktkn5rAuVeQfkhKiv+z6AcUrre4u
oU8FDOKAp6BAMygKRP0j4gbFINpEkZccJV2O3SiGj0NeXKEIIWwyqBi+V4OoH0s5DEDWsulJLBt6
T++9c8S1GmESqrKOQvLBkclL3wQxzgy4rDXOQ0Ig60rgfQi00PwaianjXNtEG3RnYpvhy8XK7RPd
zGwWfeurzu/X3hg3pwURnKdODhvIi7IZ/uio4i1hTcVVWk3sIAk9gSWTOldejPsgjodk09Rg1E3Z
sINZ9kvrWFjaY47JhhDxNESBGZfOo18r68yElnE2aVN9T89LIpumI1Cuaj825ytHtNm9MPP6Qbgz
yrdyUtZ4mzuShySqXJwp2MrxfrCdCC0jIRl3TVg75XeN2O1kG2N0+amsrpIXEz78FM3iY0yi9/yl
7m2/Pfe80liiLylTbPO5GC57SnfNyvFSZWynntD72O5vhpHy0W0/mU20K8jJMlYWE7d8cMSMwM9u
NXGL8ja/8P2wPJ2Rtd15UptZgpfNJ0kOxqNbjriQTS/GCyBMbQdS0boy+0F7auKQbXrnRV+pv3Zg
GGWU3CmanxC0ext5XMICiBz31muiZhsn8fhFVk7KIYMJYjvNOt8KeokNQa0WaQxWdD5UTbVWXqMu
XbeYjrVxtKCLReY6LkWOWj2/My3K3TgxDi7i2DUoSXXBMWJ6opHBrr0fFRhFja4gJFOzwan9vMWP
nrf7rjB11rrlEGBiNPmOsdK7GIEIXhL6a9zqY5/+yAXRHBxvxSHyzTiALLCEf/ccURCsEozQucFQ
WKTmfvzVvTfzv5ilxJv5l0JEaLcqG4NREBSX6xD7IVP11b9yGbpW9JZMrKrmm8nQrEUyeJnDZTDE
IObo0sPo984tw+CeSDn7qV6KAB/f2jsTFz5VAMfIyPgfIUqvppNhnl3cHdkUyMGPNKhYbMrwuav9
Ihi++vha71SvPcp3iAAIJDPZNLy+1sgg9cTMwUybfKimWTEWW+Fw4kQ30/Qn43P1owbLjLbKIZEI
sPQUfPwjvLPeUDV3IdczM0Fce7O6+WiC5kgVTtBV9hGnsF3KVunjS7zzRC32OwT6UtkzflvSZuBP
hpANNl85y3XrZrc8DkkZ5NNtwbs3Q1qax8KJZuDthmQqkcpJP8LPi1h6S2MSQ3Dr/XmZ3LVxUiwV
ZRoPb1sOXi2q1pAR9d7cr0+9X1WexAIS/cePjS98kY2gPURN9Gbwh04y4paYjUBW7jWxsdkaQba1
45So/3mbDpUlw4ByJWXEtzscX4fRlRBuGtBZNYPaMPcU0aCZM1l98kH/tpeiP0cEi05xl2sx4l8P
eJPtem7DRgjMMkzI0hJat6tAgp5GKXiEbWM33ifj+7fBt1wRNRbBaLw1KvGvr1ggUtYta+gCSza5
2silbJmwWyZKWupPH7+x34Yf1TYq1w5qBV4Yf+3raxFuY5Kg3ndBsUCGpmYriumTdtM7t2PQbbCZ
NWxQg0v628vNDvrZOWJZ79De8J0quzqNu2fw583Ht/LbBM+tWLRLDM5J1K/fbrDRvfe54TZdEI8e
VZ52SWmHAt6tihkRZZedfXy5d24LKRMfFe1VFEm/NbgqWRtdqg9BrkDygsqSTPnNxk/nTz6qd14R
TWLDoI6BRPg5KuTl88M2k5X0DIfAmKHBoiCZ0iMrsf0//aKWRjRUVMtcWk6UbF+/JrrtKWwC0QOF
7+pkXRcaiKXBEdUtjYeh2Hz89ByxjKyXu23uCKoCkn++X9PkX15fr8L6HRMbFQee2faYoIyhcMgQ
qybgJYX1daiowNdtlWSbwZL4MsqmL69LqU3bJs6xk0bST0+miqSbbaZIbtXMhe3bLDULAHnG2K0G
fUB0H7shRk8TNRYhop4RB6IrvOF8hBKEAjObh5vWgbs2uXpp4dME8yKO62T2TkkTzcjtpQRrwxVH
bws2X0FmQWihWeZCnYmd2yXXZ92XGfgZHOZCrFD6IPMJXYiWfpi1wTC4E9KPtDyeI23c5fEvS8ZI
H8D1D/7UDyvPpBROS4TMIT9UN7g8iJUfNOrtnQ9wvOrhkSsOGWDOBOT7kWqr8ip8ophr17jp5+nI
c8jqAt0MAjrfu3weyWpkx3/U6JMoTkhbRv3cOCBYul77gbpnAn+ARC2PKjmvG1vXLrPMqbdjpQTB
Fa110eLTupIDPG+ryXZJQkaEUc5dSpKCUZ0X6OvWHpbEc6EccVtqNRB6C8eWymW9ixVI7EifwIXq
sdpZkXcVC6+kZ/CtTKfj3lcPlTL2oNTSldnq9lmdPvZ9c+ljij+pDM6oQpsbsg7T9jLWM3+JMtzl
aADWZUdIwqoabIL39C55MKTAtJkTe9S5/UFp5aU5dMlZHBaI4tArXPRJfOTSiQgohpIDr5z8Bodg
Fa7oX8hgxjGVr6a6xbsLCBV4YlPekWjdbnSzfuTcINZNYwPdmv3yyGBsnktX0uqIxBMKkfGyiqkX
MVF3Zy0474iApLjVyKgV4Rx4nWFHB8wrfvk9n+z6DqcXDlUvowqz9+1enGEX7E1KiUKMt/48Gt3G
L/T6YTKd7B57uz1fkbjHQWeqXQ49jh/JeyAX8Zm3nInAhDqPw3JOyp6PTNFyeurjDNJ04fQcKQ0l
OPTrCVhnTlx4sZ0rCwz+E6YaDhTmglouxy6GPs55TSwnt3w5w7nLaa57PtiFyxlPYEq7RElin0Jg
pY4tB6rTHTEojj0uFD/Nu5bZ0hBYTo/m80HSjbCJHQ3ksB3gZHPeFJoR6ytcONnl8Hwq9Z5PqPrz
aTV7PrnalMlBUjN65I5HmYKonivKMbUl2gOA/uisWM7I0NexB01ExW0z2wu/lHUz31EQtX9ghe2O
aBgok8LeYmKu8QlhAoITOHpdeVRPZFEdMJp743bojPLGEWl2OkeZzWhxusso9f27rrWM66SwtZ1s
wuhy1tAuryzsw1dzJ7NroiJ5uzKhoDrbuX5wvAHPlrQhUwL3dk/iLO/LNV1DsfUUpe4YMR5Uu0EG
moW1H3uvra5YLdy7KRx+4riW5qZyKS+wzJcPeEuH7SBSsc9A2H9rLOyNK/wbC+Gx9IqHVo/7K6PO
7btwdJ2aV0pA8ipqCZRfJWSZHfVeYX2bMxT11FK1e4fYjcvECP2HupXjtQFs8gQAPhjasSTFHjOy
QTYc/iHCI3WU9yujyuhGWbPz1Dk24fNap+TWGqG7bUUHdYLfkETDGgcczmQsaUjgySAipiO1/BWb
o+xYAw1yanfusNFns/+uF1iN+eha79Yo9UbRSDI1C1o/2MkVHIQInMwwhTQzx2TJV20aAPiubt57
TVNcCY5RwUCmyNom/mzttZ2tbVo7LP21wDlpYZ712wOzXtsR2NqP+aYKZQHGliriN+XWU3Y02kP8
iO8b7EgR5j0JOViopRkWDU1Zt52PPVpDOr6EiBhY5pedNSj3Oyg3g0RLpzvEoO6yPQnH8w0JHyYA
BGW0R5jqta9lK+ILjNreYzUa6qo3KNCO5GZK3mg25oyCiK8Q5jrhM7Abpb0mbXLJQ6yhi1rIg/CZ
FgMAXhUV+QoGUnShhD9fKz3RzgmlZLZ34bkxjc+59lMBigX3WZhkTrStLs5gwzh0uXKrP5Vz2d3P
sWUR5gd3YMeYlz8mFWUBhj124FUio7sSqqhPW9iNcKXZ9k8z6ftNXESkyxQqKY2NTFzwNFoPrLFJ
M3kDjHEe4K1wuss1naw6VlHIKLhDlzindsw22cJaIXvUP0+90L/k+ZRngzJoljhtc1/IwcDJaJXl
pqHmXq/HRNb3hapABBWeghoTaonYGtEwBg32jL1VMAVsUpr16Rr93QI6rcfq3Lbr5LxLzOhIalbr
4TeMLDINEtGuczfvx5VFLY3aRUK9fVM2yr/JywQdGpber4ZmTI+036xqlZJvYK9kOTkTQwGwSDOB
Zlsnyh+p/Ax3JHBf9ZqS10UvoZN2Y1md4znUq4s+G+Mjsg/Eg4Mlk19CPHOWEN0VSAHorh7N9q6D
FflzjHSv2JCyShqPTuELyQa+wAEJNb0INw6KpohxR7hefByVZJPv6N9op1GF9mjX1aD9Y8gIayOx
4q80HszDVFqqOWQJFuy932m9JI/TG84IfWzOyYHqiTWR86WTUMbDYtQGeIm8e87s41Vj2oAljFEL
Azp8TrQzRisPiOMsmp2SU8FmmNGJF4UK5Lk0cnj/OgaBNVz6aa/LwXoANNcEndRJhDEybOq+ixPR
bmzIPTT52ILFbYPB1JfaeKE1AxKiXAxPrhWp71Gda9OqS70CTlXXL40W5okHurDwnCvCdNaos4lv
JcZqInRzQGAZpdNNNKS5gcBC8wH6QjelBVzHQ7speupciBcBfa8XRz+oJk8G6dypa1vkqbGxAZmy
N8utMtpH2gAL1rDlqadBeslBAq06rxvv6soKs/NCKxzGcLPMm3WiTxZZxsxHEn9ncVFnDduAngZu
sh+lPbHBcKsZFxLbIoKHKPVZkHAYzLkP9UKq6GluZuu4xVVEcVWOpMH5EIygRwDLOG7xs5OvMmCp
Pgx5r0UBBRxCnUIbrEMNVHCtg9D6Okpf/hDZgAufVvqtEFl8Q0sdxktv6sN+0LWFRGWrveOgZJnK
2FvP5AL8zIxhopFrwfpbAwMjr1S2Xr+ZjLBF4CK0PWuS3PjZRPtRp4dYmC7d6WjKslURuUTSAsHp
VrB+xPXsG/m2NOl9Rr5zcJPe3k15bm1L0oiuQBjoZ/mACsQkjmblh+04gVJJq8vW8cOnaq5xVotG
XuX6CKAwattuB1BCo82prORyxmmE0zzOb21f688QwozXULjLgI4naW88a/08cQdv45d1eNrmujj0
fPDXk1rUN1qOzs4dkzV1//Jn5bnluaDeeM2wZyuc2gcjaa1gNEJ1F6nePi4cYz52Z2M8opTcBV0U
k1WrrHJvZnLVuuKKTXnzZXBHeZxGkX0Sd1Z1lDmJc6/z5h5Di9BPChVi1yc2yWKzkZ3UXZlctO5E
hI1v0xsqimg1mLTH29CMfnp2/DUctfzIFvW2aHICm2CrAYDSyKqyREMmlbr3+7ncy6wd9n4MrSgG
t7vxIBOTO+bd+kxYp2VcD4FokyfDdRF5aGG2tZoU3oAlVoMwu4MZ4wFzIpUfh15qblRJwT8yxvxb
ag0UlG3UL7AZGn7IvD0iZ0UdKQAqG0156Y77aXduYlubyt/7FYvn8znujyxXp8lTU7XVT/Xvrwy/
zxafp6omeZgl8z8A4fDft7/l1Z9o/+P5l4nYWOxLr/5l+0wl/NL9aKbLH22Xq38YiJbf+T/9xb+T
Gj5hGxI/43MG/+cW4eMfzUP+8Mo/9euP/DJPue5fWHiXIzsM+MWrRMHjl3nKtf/CrUreAuUWk7qH
S03hH1Gc5l9IPg02/y6YcUq5HJf/dk/BSYT4hN+CKgpMQsoNf+KeohLy6uBNk84HcWwIcjgJpLBw
3rw+eOMk1QZUYoyyUG2d5zwYds9kwwDq6U7KlJEU6p15TCJXdQSdSgVV0WT5Gnd6fRpnxM3Yw5I8
Uy4hNAhwQYjpelkF+XNKjY9YBfAWZ8BdJGg5cQIk1aZ3nCE5aYSsnuxZdMc4I0jA6fQlDacDaNHD
EQw5u9gzMYxbpWH7BzBRp+MmRd7JTiWPvpe1EMXG69EWbjwrbQZoBQtcmL3fiONwCemBE05eD/AY
2OazHh7PrWy6gxfrzq2cCfkJXeJ+2lgbzqtZ1SQ7za0Gb1CPsHV6TgeXOGaPQQq5fzCX/KCWgL1x
xQYogRRIo7o/EB0X69vhOXTImWLzSi+HTuyybIklks8RRf/F3pksR26kW/pVynrdkMHhGBe9uIGY
g/OQzOQGxiQzMc+Aw4Gn7w9Z0r1Sqm6ptWzr3pWVJAYZgXD/h3POl8crrmhivod4ME90dJt4PUg8
J1mIm65/oI76H9gjEmW9/oqZLTgki3B1Nqc/MElJtiKTiA4Dn4SAtfneTqR1W6OB4sFM5+6q/gFd
IvJNoo2RP2BME1ymabEoyKMfuKaBuBLEIOmQBduJRnAizIDIiBwiVwOXfEU/zT8wUPZKhDLTPrvN
V0oUn4z9ZPqZOoInmm8i1nd31g+wVBpknd5RftbPTEnHdLNkpY4ObtxBUwLmF+N67fQncyVW0YW4
78CbWESOP5BW5ahJssBKwiRnytxiRzyy9dKuJCw/doBiTT8AWT5MEiK7PI8z+gdBKylb+ga/pe1v
BmFMawAH7FZEZHqb+LzC1hlM4pvHUcqHDJwI5Xmb3pMeSOWhROa+I8dz8VQnKzYNjPp0kxUquRBJ
V2zjUbjfbMJw402ESwJ0BWIn3oJoCU62MrJ52zqpFW3paAT/nnBfUQ6Snley/smJ+wtKUGMA9sgJ
I1nFOc7aWKLNPKbRynGFoLAd1eh9AXFIVgPjCFpZdqJktzWo/8CIYUfbmE03fufm0tyxi1NFYWqi
MAtL1vdqY/ntuI9YVICeJunlvlQ63li0NmAoNX8YQUVBJzbgKxokW9bQXSEyyj+ICo3Nk18agBIi
Z+y2bpHVlUvxnPhUAHIokfKlsEu90c8Z6RQlcWab3gbI0BCsTNab3lVEjXp0RxQJF9NqAx5HmA6z
NwEZ783sU0WoG4F180Jymr1cxUFfXOZEWftWW1ELm2jyyA0MqkHcE/ZYf+omdJKKoEbhKDJhAnKE
MrLSy+oxTrLdUCCAO2SR6BcKZZ6U1RkIxNVn/jX4lTnxAjKxke8YafOVXMLlylJCIXclsWM8Gxbb
r0+OzV6VWKBZmfFGzrC69mo01zFfpzLqSvCe6VeCkZIHcoXcrzlG8WZrxkObnKa5qJbbFOH4zHqc
/ElC7BoXwr1PszdTkQ7SP7nBMi4Q1MYZSodhZJ8GYgNIwpes5Pejtmc89k5ijd6RYGaO+RV35hvg
D6HDgAVr3/CtXKrez3apmW/1XLebdcMWNiQhgYhw+Gs3//O/8htYrTV3vaWGg2iafP/37+1/fSP/
wQT9f3a1H77VN2/lt/7/gsvdEjZ7g//+bv+Pvn8rf3+1//M/+NUW7f5iCslGkO0u3kQ2rr/d7H7w
i4dFxCaZklgQXC/8k19vdgsEFNZ4bm4QtVL4kgXTb75o+xdWxE7gu1gVHOmRTPJbWXP3z1E5FdF/
a+B3xc+yEtZGAa8k2DoTKiF/GKd/JyupE28yYZog7iAqatqY2khw86OGyw5mDW4U0fFS3BGiR5QW
iixGsirmEaZYz5oyTAZPEdTOvdVtFwa0+8o3F4KsUC3VR21g9zvUM5NXnw5qx0Df/jaLQRKhVqFn
oxkbi008kmNqBypl1xPvMqfq7+y0su6DXrg3sYUEiZOmutJWkOLYifT1aNmPvt0QDuA59J6N6LZ1
bQ3XaBj3vd9w+08Z62V59sh99Zpx3C7dtITuTJCJNTRRuHR+vffmnEAvVCE76YwksLbBdRQb4kYZ
fXygpHitRJpeZqLAtmBfXULYEePWjvxoaL7DSfXvVUlccd6kPpIYhyA0HWH6w3V4v6B5pgk3k4+g
dZmRwpc9M1t98zQoNyzq3T6DzMwNy2v6qfstUp64GVr9sYyUBXRFKNMzA3eNB5Rq+Rpw1hix3JJ1
+aJbeSEP7Mr2si3YjHNpi0MKwxUOR2u8kws77SMtPwq4DT1a003uzsexYN1gTfIpDhKgimlGWZGD
pi2BLhIMRQhz4qzqee8z2Vkr8JhqxoP2PHVhyg28Y4jsk6ZkqIuY0KpbrTiXZT0f5tQ+aIOtAZX3
Xd41a7is7hH6xqV1nBobuTzRIGB9zPsFw+EtoWBWWHT2+Fr2FkO32lXxO9ldEYEvmp9A2OWhEhOJ
rt1ooOFv/Vt6J+8itTt/77AAbUYmxu2mJofskjfldNUl+S2juPS73U2EOs4NOW5kR23KnlhMJy2G
jyYf85C06gfRBud8HMpQxCKHsGGQp2lFE+yewr/La4+Cx10e/KS+zz3zYMSTd7eUKT2WKtJL2g4r
SzGPrLtA0SQTS/ZOOBzsWaN4LeWornvPPRlWQZqpYk6KSmZ0dh7j5AtBjowiXH8v0agDoJZLWHMD
XobcuxWG7TwMNMBYNzzQkqGZVKJFjmTAtCptcKD7oSzGNDRop42dFyBR2mSKP3ZbNIiXN1gB6B0R
JZXMY5eoNA94AuCqc89YD6ThMfnLyMRXW5XKKt+iJTbNEC8GjXtjItHa9UBmYiYaSeoS2VhH3hZu
2UTedybsbjMapN1uqrhT8ZVhp+VwHJEDD2Fi5YT8kp+TNi8GJJs05fvsD8s2L30HdopZowBSfqVu
HLJJWTRVeTdfojYppr2vHWY2cdV1/mNpwYY/5TCt6+9Nni4Br5sFfAP6pAjC2DIyl8yvCD4waDOf
/pi4kZKJjunUh0S682p+aMF8ENMGazTCJtF/1JZKyrCm1VIEN88Ej1bAwl5Ni8BC5HPjORiy6A7d
kz9vKR3SduPOUIaOkTUV5sZSRlmFbqbJtkYJFjtbLy94s7zcoB7A3MavQba0yTcENdTGSsl9zLOq
RNgeD98mbDc22QrT1II/S0UOmyMrQWowifWZmaIlv0nyik/fZjp0iJW2hh1VCDU8ofLMqebYaMhZ
HBNPnNy2G4r3tjPGdB8QyJczvPfZKNpKLG9V4KUhObjJQ1CRQ0swJi84NvmWRF/FH9okaA/mSHdU
jMw7i3o5u4TPEsmXJtdVYA9vU1WPNuNA3bK56UmNTUhRO5XaXd58xwidpKdwcvunbPCekkF/9uF4
bfuqnb/4ztTulzwp7rGxceylsYuQvRoeqcBrwjF6/wu+BvYQcrCXV2EuH5M7RgzBxupTZHRbUFJb
A0jnpuzUcHH5uYjjBhOxAUfopMqroSP+nj1UxDuq8KuHbjwhJy8oh0jrKcTOoD8aD/HUDOsuJO+m
nVVVxXTh1P6kBlt7mJ7a4TErvUI+AENX0b7wyDbXY+9eeqsCHzF3A74Hp0gDYFR2G2+VWeTJY0FW
6QdJf4IpSlpifvY7O33CwjSo15j2DzCM0B4mKgXLZ4P1YiPSfD7mk/5K4m7kb1yeZUHL4hLbEzfL
nuEaLBrdq7thIIXUNnBjKFK2r3053s+oz09R4mb3LL3HfQ8W5NlYTO/KCAr9pddOc98YJkWoAs/7
1GMqvwdaUxZ3KqjrrxU93JHsoOkU0RLiixxZ+Lig18kJCkBOW0Nwy5CSGfAgMv9rbPnjS5HmGD+6
iqzwTSdXrQ0zN/+7XyztFWb96XuUrIU2fgUPoL3ResiYDDzTlnTBXXu1mRXfU/bG5EcZiUl+tXIf
SL53X0pWz4cUYaq3D+zZLa5E1WpOhTnZGVXQPdUxueHkuE/VN6I96u/KM6bPU2uNEEpswK2uU3Y1
AzpyhzfkQLW3jFTldVz0gCELkOQrcagtr6pG+/kxF/Uq/waVlu0gYPmfvTqWPhKoQB+yJqotQutz
+6M2OnUP/sx/AlFZXNHWpuLSDZH3XHTCeV1GbpB05lTdoGmMP7vKMO8tLeAtFXOhr+tZku3MevIY
Aapk6+CIS0K/dFK2xcaDpHXg1MCkDM4IkFl7nwUUrBaMWhbekaV/Rjht3JA0XkL2ifuW2WlcLMhe
DYhHmyUuKziRxEqD3jMDkKzmMhfYGob6DINwtPaLlL1z32Wq+FziVF72NQAYtSPjM4KEEwVedgbK
Jtkakx8bnYzUMrojch3uPwxUbnWvUIXOt44bJda9Yc7EqWrAJmpvsGEhEEF6TF+bhD99O01FTI+H
uwKvii/y6RB3gRNfpeB2sP1Uk7oXVpTGZ7tZHPNqyrKl3OHxaPwQtcVDQI/i0dkb8/gQwS9rPqH8
DXWJMjMrGEpaAYEPVc5XPkiSIJyEq65zDL+HaWiDJ0TF7n1G5YJPKeLcd4kFPRJqKY9oF/W2sVKQ
A+xkb+VSlEff6/2DIhd2gwyiLrZG1i9XPf4u/Fq9JPKSPq8NG5bCaIR71b1r323JxJ5rygdp3vQz
MmKYEA8mX/gQP0i0G1w2tj0q4s9EjLYXRNzxc9a3A1ixyTBptt2YvUGcxDuqm4pPuNanhSDw5gqu
pk9QkG1nwdElo5iPtRkcSYZ4YmNctIqVsuPJ68JI5LM9Dbo9FCmxYmGNL0QzaHZdIDmwd7DYRPJ5
FgqqXj3PXrwDxDU+avwtzUnMfn5Gtxx/cM1xWEZMzzRGv0TGR4iG0U7Qf7w1ogwuM1vZO+gPd60n
9KFPR8EyooGSXS3OVd01/rYanUu7OMzqreEpdrFvbcjiZRLmLG9cGNlj7FnFRzM2igF0K9r9JA22
gkMXQXm1vfYjjnGN1TVAMYJ+p2OhwIzuG52QT2ynXSZ2JgOmfSs9k9GY5CI4TJqy/dpJhuBAdgpK
gknr5Ta3+y5sh7l+b/oZE41BrvggUsBuJLs67X6URRBtRVFm2d/URv3c8azivd91PJK4UbOuB32y
64JBkXT67gyFO3v6XQ/4a6v1j2os7+q0Gvr/9T/WkegftEo0Vr6N9xq/iof49Sf7gVrKqoZmNp08
3RGmyPogY86wEgb+/ev87MUhCYTPVxAWQ5oPEtufXkcEhjX4gTOemBSOb9l6w7vDQkcQg3SAy2Dk
6bdCLQnLuKG0/iqywVrfrT/+mYR6IenFOuLR3f78Z6ZTDLqhY+BrdyzDk7UQsPzS3dtrcaCmvrj3
W9nu89qGtTDXeks06mdlBk8L1QV5JpQZAvvTWnhULnX/ou+0V9e4UFrdnE1GLdDjcNw0WI7T4rbv
Oo6q2mNmRuI6vBon+ItMuz//QXTCJGEiSSUZz3V+0pgt0k68ApDbaUl7Fk7Av+JmowDRmYwlQeCs
x7gvT//+Q/zzi0pztc8LUkvo/M2fnskuimJb5UHPi8bLlSThIC+HL2YXn1Nvbtkr/Od04l88mT+r
EFExsU0w1wwZfhIpmH/8AjAVs6oVvHOaFsCTQHY+dG7sYd0Pf/FX/fkrwMKCMoSVHUMO6fy0NbDK
XjR1m1anFFzRcGuLJuLiREMy/oWYXfyL949YJrpIykRiIryfPrQ4hxPpLE5xGmzhXpKRkiIadbJy
NAI5bnOL0PdDsKT0eeuK+DafRmnfka8achElH0z8qP4aQWzw0I3RctQ/6sPuR63479/8P70niDJ5
tAIGO7wtzpr2+vvTB2cqzpXaT095kpjeqfHH4U7Xmmbpb78OsXmOA91qDVlct1O/fx0Xo3FLgCte
iYhmACCaVaXbOCqKf8rE/9Yy7//FoaC9Hg6/+0j+FJ54/Qbt/a3HKPOHtd+v/90/h4O++Qs6dC6k
1YdhmpgbfxsOetYvLNwEGgqHza5gYfVfw0HrF4TldIQELUqGdmtw26/DQeH8wppw/cglaT0MDv8W
7F0QYvWH052fvaLUsB5KSQuyjir/+BRZ4+zrwTL0jvRxSx3dlGj+FV82bJbE/h7nQ7BmY3uB3GJY
WTo6H0W1JWJcqYHhGenO9zKMOyif6s/ljKXzhun6+m9UvfUuW06pbbpIrkgbumRH9ioFCyssRGxG
VjT3DrOFF6YkafxozvZU37ecXP02zdIBkRJ+aZRHlRtZWwJcYZyBU+B8HhYXzYKrCBRHXkGKLUkQ
JaNNzLtY1uBPx3eY58R30Jj2LtOuFYRtPgYn6h3jwcoTw7qhrVLlVpCj5JAaBTHsFvbadIU8sVQb
pzABz1bddB4Gk0CGzoGgfhOVMy7lymdM/+Dn1udMLbM4UEAiKm49K83CKSIWSqcJ64lFd3Z2ZSsp
enJSeyYWVq5j5piqt6kS4ix5sn2UJ0RFDBDNcInByYIYkWa3PZp8eh9tPbttL68MU87xfkHJQeii
H0/5udMNcBk3JkWCLAYbrtgMpbIHdu3b99Yg8jlszDVzlxXgdsCQTwRSbN16BcgV0fnJPS1Q86UX
xrvTDSswmjRxTlDUuzs3mPDs1CM5E4FdpC/8NHp/FXd3kWP49ckpGuzGCwAVf++asf2Qz+4SX4On
pOZ1ixFZLEhV2Z9YAaFrnmrmI+QZmM5ybQ9eZ5xjTzRuaE6QLY8dQNWXzl+m8TCitFXXUadndHxk
51tbH0XFHVlXArsiU5HqyjeHOt+ooCDUoUYwd3SGwC7Dfk7z4GSyUm0uiOfSfMMmeASSwZL2aGl/
GIDf1Qh14sXifw9KgrhAx5xGe4QvqjiZ+NGRLpVo33eJ17jWxo4bzT44QcORaWl/bdyIULmE6GO2
mt1H3UdCn3nqmDKYZYQ7QnXsVbfk4wTEjpojdTNRGyvpZIH+aviq3FD9u+csM+XXJhAjWhRBL79L
6BrVFrMln9jcxfUZpWGjNmnT5cxI0uS+SwnmAFPzjIRGI7GNWuPEejI5+wjIEc+KsnlhbiMejDHp
Xxdc6DCPcwDUFoK6nJe2HqOOrGZ4nqAOntIu9tyNMHOyJ0ezmYlnkctHifH5WjkmnksSEBJx240x
lgyNInOdu6BHPi5mXF4HGcIU1JN13m7NTJVfBohLt2RrmwwcgoZeMwL5VYeGI+2ndk6gZphWyUDT
J15ggI9dORB/qsTZNvGcYuWcjVhcRsmZsOnj0r7usE4wNE9qxuMyK9NXcDfITL3Z5mln7LuEopkt
f1u3CTkLvhl9MhZiVxaPnIhS1yiqUaduii5J93FkI59eB4UtiRTeQbRd+WUuuC03TdAPt3HtAPKz
y/pSESLw1IPzgJYwQ4BKi0AD+LblHQ0yvRiW8YzMiBowWEqvskEaa5XH1mztZ1Hm/YV2Ez00tsdg
twxDAc5DI17aeFi4o0MwE+w8WnHyVWN/nHGv+pbaYNhYIYRF+5SyMj5p/KBgDIpqJT25NOj4ilw6
NCfpzhKkLd2m9pdPI3OL91bVKiBsRer4kHDjNNsy9+LQI8N9Z6t4ukna2jhFRM6zwI3rYnpspjTq
sNHOrJKTooL82AUlA37XipqzcptiPOgZi9imX8wm2+bsuPJwiXhWQ8ds+xeVzd4tCus6ZCJpvIo4
8qpnP+sN1qCaLwoMPoJaI6N2GKVyDfrvpYHtoeDQPzjdxOOZvFCEml+HkcGeb9XZzk7zbh+MSbtF
V+GuAvsSIZKAWoCoN22Prt07fEcDAqnY38TDmeVtUD3VmoouFEwodspuo4dyNswn1Gu8o641eWpX
OSIlIAX52705RvghRpNZMasOxzYYHVrZmwuWWB0xpY75tS2jBV8yR06YCVnuGEPAoVjGbryL0jx+
Ej7H3FbFCHk5LxiYbfH+8SQGToUJY4qD6TlA2bFwXokU6wDvfLpbGtu9L/Sqby/mijlFOlYNvo1Z
8YtYTtI8pC1T75CzoYZb1qQY+xJ0LdYpxcGJYqtM3R3B69gbhJfqS05wy5GHeTFQ6Ir4pHWNCwdw
UdAfLYMpB9JNJwCIloFC00H7woK+vjcUYUUbpizLe24bBWYRLGwO98O4Um/KlCWJGrMFkpud58fe
KeAypemMn6B0F8ve+P76JgBI3JhTXmZ3PR5vCoROyje/hS4R+qhUn+ba768hohIJ4+Y6Z3Cdc7QG
IzZAeMFxeaMBVz9IP8ELPdcsZ2b6kr1pGAuSDBM7TOyPPXMinCpPsNZ8UnsyoJhsxru2OWqXrHBv
QnJZyljcRNguwBIjpC029ZJP7aaa4gUO1JpRKDAYRrfE9uj5aI9ZE9zNvqtIwpm85NqQXfDFdWbn
PrOMSysz0OfeUD4Ap04vgsYz2UZsAslxIqQD2ptxzFDXbhCIfs2aQoVpw5lpEYwkX52uZJMZW2j0
BhDm3/sGHnZi6xq44UIKVd2q/GRqMl44Y7DVpHH2CABmBLEwZmSNdNAJWQmkD0ZbeWfRomo/KIkE
o4zdZFsUGbxEQbAWbBwE1eMSM7m00aiA1HYQ6HvRcjbWtLCNGVvug01AR/6aiCG+clXOlqhOaGtQ
ygSccSmUmWaSIiz4pQ9ZDKNvg6V1OAxJPF0MgNWwLYHa7FjTzt4O4o93o1qjeyfIKf6wJzf5kvTz
kyG4WDdWFpN04qmuhl3NXrNMXBNBt+c1q2dackrOEmk/oR2D+xX6TmMeRFVYxlllGQEi5FogkPLv
bQuZD4tJ8VS4snl1BNKyGxIh1XeAu9VEbZAzBHSHBARLkk2Gu3csCLTW7DcMI8VUwwSyc82gOw4+
JrtK1ac6mkgDc2tRf7R4Gbt7EOSet7NgTpDvXzJbuEoDwdsYxwH6WRuR74eMYS9R3liJOkUmBhxu
5xzZcSHqEjNJJdVja/rIdODglI9T0ENarzVpMg+yax8UERoEA3etmjcymBjYe7IySY5KrsWgiV9w
5t4MmeINhy7hyhqKoSQkySZNLrRavF/kYLnDXbp0iL9RPp2rzEiPUTDJW9O2k4mZ4VTvBgJuw6hu
CsbfRcxdTg3y0dlSP5MAk+yQHuERqkll4+D1PxlGFcHtmk1/OPnAESsIvUPQHDhog6c5zewPVoIS
W4jdVbdwUdtPo2ahlIE5F2eZz8VVb7EPwOsTixcMh+KTS6222pfiQ1AohL5o/VzymkqXNDDT0sDi
SVlvQ8ng/p0LEhofeS4/9rDyZYj6N6trIyZTZEbClrDyhu1f274IJsfGRgQJAHsnQkoUGulcwbUZ
46epJoSJ2s0Hn0C9+Di1hXZ8nuTW+rxMNuCmdimm98Emj43cME7jiDgLavI3ARQ0HOfkMcstwY6W
SdYGubMMzu0aO380Fxh9V7ko8nlfFljvb9JaSSDuk+FlG8MeJfFfDb58JpJpCb2TuyQJTQHegBi2
sdn3Xiv1ZVz84alv+8oJMR5Yj3CwRLq1QFBtkjlvHroZ0BLP/nJcMAaITe5zzW9xx413qZ/aITha
NFNFL/eWQVWQFva3NXinD0HrSupGP3NOPSEwyUvZNngCAquBqFo2HRXhwmTwupHteGdPemuUjNw1
IU+71k302SwDZOis8kLVq9d8hCy7H/slj8Kk8DpK0qFrb+tg8e4nI1oOsWWlnxve21NV6Q4vtlvl
9TE1AsNlJGWTn2KSaAWCVhnGF2Sao3HGelgh9ZKl9zxJhQCqyhCahKz36ncQtp4GrqeSm9hem7Pa
6xGF90GgH9NZR8W+RiLIR+gsXySb01eL38LdZlNiCtIkS8gstmz6gy07/driATJpx3L7Nk2k+USB
ywmbAY/Yz2MHFkPW+lsZtfPenb3iBPJvSY/syuxrmgY/OpOIZH3NanyHhaCd2VJkAI1OlgBB6ZJr
/aqtGZk/Qx/b4lOMcAlCsg0DPrFh4+Uyz3Z8mbH0T0uuvvL1da/6vGA+mcCYhXpCYhQqmqRotiop
kPe1nmR/7ZS36PLha0etmYpzH+Ad29MRm3LLCiujq6K9cUOaXDhrdm69OgMXWLgMiGdoNkw7Rh2I
Qo9GKXDn5y7qhY1YTAbZPiXX8IOMLyKvk1F8KYFnbPvE6Y55wzG/WBLWmjO7nDXQYnZdNeRAFAEN
gHahTQ9nPeJ3Iwuvf7WNNiIgTjkHV3TJpy6FzQeUrUnyfZSBXVy6oYbphSvK3PbBqtmI4srd+aVG
toq1jyG9suLVt5dU+tZvYKCF8ZAGHymSoUfZx89JEHTExGRusKkrbKfw9OBckkx5wAzhn+deYGoF
zkJ2TNrceQpLWtO5Luby2SmK3UzW/0MXTYKYv9Gb4VSn/Xs2JO6wR9k0dEdvqIAPigTNx7CoW91l
LGJLC6gLm/yYIBcLX8KbPUwAwvkcvgMrXB4UfiQq+9S9sseELVQT25syiabrWi2X2AsckjhJmpzD
tlTH3Hbf+5GCB7Cdhxetmi5TQpcEVvGAd4OKV7nyBTHFB4+b5j1GqQml+KNQkC77SJbbIsUUVWZU
yBptk10azbl0en4hVTd3PtfwPh26+JWaoiRaNJ3dRzt/Yxvi7FKeIwr9Sm6holc7YdfYU4GgP0bN
YB46X3UhByc6qF5CdIVtNhaGIOOxs0+yyY9L5WOOcsc82za6qfZZ2cnHTogZ7wOp7EFnVxdXWdPb
2EGHsKO8LPfBMJv6WOS1G+84JKf3BVUuVLEcuHUfOf55IDMTARE0zSIkdqZ9c3LXx/zrts7VPErI
QJqaPneld8gQvxybaKbdV01+N/lyviEC32F8PxXz1aQVVaE/Dcu3OSOpnYFR1YSOXfpP4ODAsFoN
4Oa+It1LF36IJtncWlTy3wpDd4cOMeZ6mXxug37EZlk7IyGfHKKDm9VZiB3UiQ5lHcTHQcyHtmBl
Vw0IW4RsGH5gYR6eKXdbBhTwn0L2hfQcugGm3jv5d18mwcnp6uVhmrPliyhi96Gq51ETFpr1YWvZ
c7/BV4wvzOG4ZHJzQDhymtj+H7Ccu7cjTlf+IO0bmJjqimLHKO29HOsIUO7gXKmC/nT07Pbz1JkX
jzTFfMOA23kokGkc27LT94VpMzgyk9IP8yr/3BbS/ByZZUN2LKT6SeKaQ1Jk7RtnHZ/107apbBFS
0Th3Seu4O8dL03NjWqhO5/EotXfjU+aFduvZl9mxBIVUsGwtR7brVhCUXqfQ3fdIjogxRUxBYFCI
Jay84qDKdnxlfNzb7aoe7to2rCRxoJaIQUV6gTqkptJPWI/6/dTX6KnbYHRu/ZhQnw2JqvP1VBj4
qcYO/Zesij2mw/a8EPZgXbTImmHHNA3lStJ/MUBUPWH7Ggx6FdbpC0RfRBW5fGl1Zh68Mjf5VBfz
2DDrDrsqHnZeX2TxudUTZciUTFvFeJw6h5jdr7oq3lw0+aHGLI7eZCm/qdmLDpwP9QM6/4lyKDJu
Cgn22I6mF9SNLIxFWcEzTZr6QMClYputH5K68G4aJyJucqAdGNhp095AB3bSi5l31Ql9n//NHOQd
ppwp7JF3U5BF852LLmKnUfmGAlszm2LF/MhAyaSzgTRLuIqbuV7cT65VOl+c3AiRQXGTxGN68dqh
Ocz0GzvUBVV6E2ln/krqlnzOSfj4PqGXox8InLtxSQ8ZEVLDDYa7fLpOFIYFflZyhCf93jrC6ndY
IvWR0nv+nvhZeZf3jnVsYdrsOrMc5ntUbht7nKu98geBMH3uAXrpxSEIJiJB8oeyCZenT9Nyb8oS
QrGDdyL5Ne/s/68V/sJI5NlOwBhk5fSsfh8+Eab7/7nc+9OSYfv20b394636+MfNW/zW/eP4pr4V
6T/+g/9j+1a+VT/+EZ7J36uT/+VL/GpDkr9Y5O4TMWoTL8Q6gn3ArzYk8xef8HNOHlaGeIB89la/
iZVNKIXMgAL+Ab+2u2bP/CZWNn+hLcHoRBzSjx/59yBO8o+bS35xdh62tUqi2aqvyUd/XEe0EcG1
sbvYu2h6Huf6OngS+3ifyJBCJ43IAeYURj74IJ+x4LCaWLLnvk33afkS6QGUKVZ88PZmXr4GkcKN
fIS3gsxx7/ndQZEwFvXlKfG//piGcdYhbnsZqUnTgS8eRnNzeSR6FjfffCuTbi+Nc+N/73RYHCP3
SVk38UdSgWDg+hugpVJFQJuO3O9lhTyvszbMJVNBUno2lCRNIDXmdEEjG8JPPZQu1x6GzVDbMImN
g+lmyITp3sN6LG40cmQspG41fUUr9NwP5j0YF+CsnKsbR84NSs4stKv3obh1fUWulsqJEQAOKEms
xvS74bydPOtOZCg8iuUkZbc3Z4Q1dnnOTbfAknIlOYDDvmlu+5Fw/ZZ1xGgYOzTBdwXpsRqdygbI
wDeMB1VYtfYXMzMOfEw7Vcc7blfwx2DqeiiK9kwSNC4skpaLvL8m1xXXu7xBU/6eey7bTn7XaSYX
sBHWJ53Oz7Wx7K0S+SdKGow7tmDS6UHVVfxU4r3v4rJhiRL0DJH89KbtkfbovwgcQjPx06pr/d4h
vgYQJvC7uSsZ7fcL01yZvU5rI+CwK5+7waiZAPd3WpENi8aUjLp2W3guVU91KJpbp9QHR9iXofTH
7WxK5Iw9+vIoCk5uWhxzw9yn47THFx+hXpV3UtV7rZ1HuRY9hJRsW5le2upijvaha6qLmPfC8HeY
crAZL/dOkSB1mnadCG5AFW+aeRU5Ow9O/sXgbY5G2swOqklGiDCjJdZE2xazDDGhV9DPtpaut3Fn
HJvFvOucbq9Yds9mcOXa8bWeR+qb8lAmEGpRw/NIHhbGIeLVdRTd1Hhu3eXGhHK0MZDtbTziPZiH
ZPucS6GhMvCra68tDgaTJpI+vnJpHIuCOeSEJWo0GG/k43K16GFHVvcb6UD7usL+xA9k4pr2Gwz2
Z46LF8uKb7Lqyeq6a/K5j9T/T5V+BeWrLw0u8zCrBDaoCOuUkRSf0f/tkkYc3IxHZHLtvXCDYyu7
D1PzOyqiruN5jDZ+VNPXDXK8tBOgQXd5/d3p+i+kE9Yf1/f/PDqJkQMTAKXpf3N3bruNY2mWfqFh
gsdN8lakzpZsybYsxw1hh22Sm+fz4ennY05WTXY1pgcN9AAzA9RFAZGOsGWJe//rX+tbS2Xdv32X
zAUlXdh5grUoku9Q6d4IMG6DWvuF49WjHeCg2fUVIec8d/1j2NR7OYznOIZ1njRgSir7IWGv5cum
3CPeP0Z6xrOrvTYOrtioTZ5k1P+UVv6/eXfjuviXdzeiCK4SlQc4B4ymOv/iEmrKCoObJoN1Zdcs
V3SDEkm+YTAkMPUxiFFhCuPW2bY8FxlHd0rGQ6rSOvgsGyaGLebtaWUrZDvqijBFadu8Z0N9Xejx
Dja6vtJFep7i/pkH69ZIx6dYds8QwF9nY4m361+hNT5nZrMKDKf1iwiyBzo6/7BgMh0dIk9xr/+o
XUQHbNsqD0Y2kOHDTgfpY7hGfc/Q0B3RucJVLHIuNoHcCOESrpsZCZP+RWjpI+okhmSr/EGDj9aW
Ub4MrfID7ZQgaix+hJI+N0LeqQba1jBnN5b2U6YxN7CQ4m++g7Da1xiSZjo0abK7DZm2NZzBXdn1
5xAp+4moR5EN6wYDuzp4KjpQnEAyItA+wAyCKrDOrPakKvETAu/isdd96bg7BXLDKuq6N1m3rxX3
cJGb9zmpXlnjPoIlnf2+a/EVtjvkTra/6s6q8mcrGnZqONOHIH8HTHpp1B463fCFzuddUnwgnacw
V/dFOTwNpsNAhKNeY93RwcTqVHeNskmhm7UJI3XDr/4BBvh6AB0lxviNJcSutztSH8xZ00ktHlqg
2jCGN62L0scmW2vucn4OqJVPSP1F3dGlilXmwVvNS7jFohh7+Oc3VZ4xwMPjHnIW+Eb7g63Fg/b5
1KmmX9XyvcoQT9xGsm7FD0lhtUmGQdjtG/bsC77dekXKDQrHwJq+7J9iS/6uUig+io7TONsHivtm
NumiZH45obIpu5kFbxE8kCngK/riqa2SHSnIDcLOczaIaxLKo6lPgz8HWLRnayI+ofH1re8WmKwB
hgRhk3My3aU+MA2NOwz34I1yliJBm70aUX4PG+thrI0bnTfFyhJ3a65exqxr17yr91Vg/6CtHAMk
g/XQdPSCawsMRtirrp0mvw6ddG2Rb0yohK0E5KuK64Vdoz7g4V6DJL8WxvSRVLAGiKTc4VDgI89F
ge96eqrN9rWfnUNvc3U31HiN/TLRLTRXjRWvNnp6JF+0Rtw7vTuq4/iZjbOL0zrFK2nsFATAUVWf
MhH6iRXckItXDnMpRKorWt0pTN5ZSq0KhzRlEJ2bPr4Y2byeeLebsqTcHRQSr9g4us/s/d70ivxW
OyOlVdcAVlTi/Liz+msMR3TbcaN17m9p6j46Xe+FlnUN3O/M5shw16Zyrp1zqZ3pSs+7q+zjp1rJ
/A6dWRhXuLcrrAevGST9hFsH1novB7zRl6Ovy+8knrb54KyT5m67LwMb6ng0Idf8sLjwNf29C5/Z
IG2Fg+HEvCigecJmuBYdI4qinKR6ZYuCKjc/qAHm7gnBlzMqFjQd2htUhXXCrOUSLinFI7qGa5U0
JBj3tsPbN/G5xr3huE/ZSHFKelEZwIhHR2+UOzOoxxaq3edAg2/W/QC1IHTrfo6GkW4Iqn4qpdix
Rt+xxfjqB9l6nYvvMilcf6qScGW5g69PGPLdwtlL+lZWCjwi3wmzW8y6e43+aH4pNfIwS3G/MGwH
j8R8tOr8JQor25+l9uImyjsW4TcodC/zKJ/mADwKlQCxZ+SGuQ/bBDRH6uRrW+SdT23S76Kbt85s
70DwrEQWYzpwuE6F0fiskHzAfU7Hh4ruJYePVnAd1uq9GAJK6LFSzML+xHF+cIfo25m6F6AbpVdJ
fcf8GPpFw9WEco5kHSxFCLoS+LJvX1Jj5mqXrbmoP6C2/kDEYom6DVtxMBdpvqhPCaUgXJ9O6BPn
aWq3jgHXygwMylFMllvmYCn+ULmx31q14jWm267ThFDtf4vmQCdrzDWttNynRJfqihvYS6xm93rG
up8VUcK7IbgakXbgtYnXFJ8SikZ8Qnu2Ww+6LotLqGsrMxPPf94O/guG1v8bkRUqQybT3N8uQP9u
vDx95CDm679Pj9o/v+yvfKu5TH8UTTkLvHixi/1jZHT1PxbvoWuh5JFuZZH+P0dGfGquCicX8iZD
rmExZ/5jZDT+IO7KRUXFOSqot/9PkSvM5ef5N/5kdjhLpy4kTD4utv2vzlCLlQwhmsTdFbyBdm1C
zUMYc91tZwM6AMtCDzbXSwJscWv2qeWF0Ty+ZrTcPbP2fQstYXtl7DpfS7nkQTcy873pzYvG9n6F
ae4xYMmC1BtI3ESFuqF3hutoVAc3Exf0qU1osGvAG/JwCNFSm6uCfhoQYSRMZvUSfnefPklHOs4K
lCYjYCMmvHXMGJCYBOAiAkp+aYn+xZ0mxxuDNljNw1SeammOkU+cfcR+E5C9gaCwI2pjWjuXHMwz
jSvRPS7L7wT4j43p2qAKZIzlr1iXnzC9OOyj9ISThTs4RrGpSD/iscg2A75gHwd/4+fm9INTn6M3
DIHIVJAii87agV8Sqwa2+1WGaXVy6UyZOlaoXJY4ZmJrJF47aJ4pas0LzLjxJa0omMJEY0OqMzC8
Csq/u1FZsbyzfUklcrZSO6Z4BDi2IDVj5sBS9JqMZg1RPgg8I5poN3HxFFHcQ6JC/ZVpIw0nTZD3
20mHgem4ZvjckUS8wU5IL30qCJAOVpD7pRmoF4hRbA/NcIhSWne0nhFFuA6k7ZmlFegOc5vUCfUf
KUnaXYC2Kb2WNItNtQwWXUROZV8PYgmrlgUR4nBTRqJ7qIdoE/Op2NCLA73Twh/IhvZoqTlN80l0
NLDJrAmujB7oxMgny0ooLIfi1nfGdc4wjshKNA8C3MK2wtgI6qC1PIB5EKxgZIBB0w/g29tvzSny
V0KYxboyolTlWKyyfNskWMXAzxfoHGLmxARBEcW+UCWzvms6DgNsqcmEPRuz1ZGyhcxL5WBREDJS
CO8KDoKKI9l1w/wWVe78JAJhrho1YwNay+MUauYTsz6QKodlz/ukmfDTuG9vrGIo2C/PiC4YuORj
X3bOVwjQYB3n8lKnSwBLjXO/CDOpnVgYJ2fcFDbgOlzV0mPlPccPGfbaYzQq2IeATmxZqpq/naBX
tppCnBiIJZ8SOwx/EygiKzyyav01Waru9U6vPwKoUC9xL+D3adqnCUVmpxLOoYvQ4kTTs/opXTh4
MRU46RJV1rA0qQPhZU6O/ugsgWYx1tV6gEnmYSeMl9AzYZQH4jv3KJzHNa/cG6TTAtsKUekipHaN
M2M5SLSXzG1JG+PTow0IaZ+stUvmGs/rsBGksDGRkL5Agt+WXNkNktoRt+9U144NCe6AJDdwv33R
D5+M3itgbme170GKLuHvce5w3I3aOamM78IM3VPSYanQEJWJzhIfL8iRA45sDpGj9R5dZtEX4cAB
r5bTXLKCqpBmCaPLJZaeLQH1nqQ6j2LLy8mu92bqbrgvCRyvoeNnS8SdqDkowIx+3glNirTsSdbz
xPKeaHyeK5MPg6DYgN4IvKpr8lVv1YTpl1h93qceHrxDsgTuW9xmfO42Rdm0p3kJ5U/zNG3tJaif
jfpzvUT3U02L93qm5w+oAAI+4xLxH23tkiyxf5y5a2MBAUChwkgzqC0PnwUUgHtaH7hesBRvYDKu
9U4rf5I+xFmciGJjdlh9MnRsuAM6fxpboS/Z1m5B4Cx8LgpU3kdrARWIcdLf7KljZ9vXmXrHztze
qtZUi1UeS/nTsErfNkbGAwCHXvQ6aLVFSs9KuUUjk61YhbZeaBIF6x1DXYHIgxJT1RXRUqwMaWpb
K6LWAaCEB3fJOVOnQXgqc6794N6rPGl20MGwNUTML13+Gc4uM/LjiMC0091tqfehV08iaj0It+2l
y4J9NYY/PGf9wsmZdtQnvY0VPx+di6pyrBQDKTLO0k1i6SNFkuWnMV8IGvuNw9doWnnPFF1eGlXd
l4KHw1ADZVq0mNcSvAmmiaCkLkMJVkJpnhwx+TrIvX3PjniXWsgCnRG9NKkIPbw/MS82joghJXZW
QYBdCcEH052wu2lZ0XgTXVDgSxUF3cDeAkOM4AAj+mR2eJgg22wpC/RtaJ/A6l2jAN6cFycHO9Y9
ppxMAcfsW/AIt/TF5c8Y0DaJyQ6aBEvrqbnLWdr21lM6W1d7GqKDrks4joGzL8Ns9DvTOI8FL7Nl
PzfV3HmNAnNGEbgvWnzLk0xpAaZwYNdUONVhMjjkvTZI2V+4zeEOJ9qzpZu/jAiMQD+bpJca50Wh
O/AbuOedM8Wh2yj8+a+6Lf5/jlPh6oc89b9eajx1ufz4/PulU/8fX/LXkkL8gbmTOyepY4dFwBKN
+GtJwd3RwbrjOMIku4A8988bp6H/QZyChJrtWBoFR9xF/3HhdP/gfookxjUU2Veo+n8GqOLabDv+
duHEUG9z4SVPtHQz8L8/S0b/Fi8Mw5CUfa7n267rm12tJR2XbIG9yjGCJyNVmuNQqZOf4lI65j1z
iJXl4b4eHXmEYMbYRZ7q5uST9eXWau4RGGQ/oaGm6IMcj0qS87mi1RDoihVgYouRyMf5Q3TmE+BY
3+Bhx2MuOyo8LUGMwFWzi6Bb1W58NiZOu36Ob3phfgVm59GfifyPNrjVM+pvkRuScVOVne1hpI4R
O2ztNbVi6jkr8v4HYzbzU5lM8yPSbPa7SxbPuyPE5xTr0Y5/b3gseR5sdFPhElwiNt90tYeHrfSl
Z4K4wggeJOChOzBaM/9qgHmT8ThOy68eCX1vVkX4ZmbNsFfy5WEhNPzveXYp4wQT5cRpKrUp2w+1
g26mOM624C5jrJqm0Eam7LF7iug72ikUCx6LcOiuE6cCuK1cx+/YSp2EbcbSesR7JI3w3EQmp0rQ
F1sls590M+9fW0oivqs0ru+xGMxLpsJAQ/J1MWlVhjfWBdBGMvbPvcz0vUstnMSp8hRh8n02sEPQ
LhJ07ASC+KGPnPw2BKPKRlzFEdeExK9CrshgyT4GtufnCE78sKpiTcMSM9j9s+nK7Izs8x2YAdDO
OOE51onqLnB/eArMiN9iDn4mOTmzb7vjW6SXuySyDl2nJ+u41LRLzym1jh2Jjmxz4phiLB+0qaQS
EsPHvkPp/TITtV81SY0Fp5ER03duKGds/A5AVEj/v0urq7YYI7Cs0MtB2yc5l0w1g/OQ5tWOWosM
FcrRcAcr+qma7O+gPmr6HaSuigvTdZ+J7Bc08DUNAlzOgagDpljP4RSS78YpNq/4JWRPIfr52Y1m
UnnKPL3qc6o95vgZOF0LrIDNPJ3TiQBwqPYq/o+q90O8EJ5h03XVafyCVhrBnVM24GheRVw6dmpE
Lr7LWX6livjpkETPLbfndaVX7kaA1wEJD4G35cN8pmDuFdPqgju16LCMEVqaqbYXcaXflGmGVyAC
SCqa2Ig9S3BABhD61rJGH6m41mxmWuY8NinkGSYWQ6IrVAgscJtDjNKnTBTTTq86e5tKNdtnM5fc
sd5mRl6ubGcuT4ETmL4lHc9qBQLVWG5nqjlLZspaBt4EStcb9OKTBoetRtDmiHiO2bFTk0s5CuLW
SlNvk4YsCl64DY4tsSWenx9ZWTjvSTwieIRq3l/AmwxXkZfvpsg+8zlcW3PzAKzvt+xzgXKUOLtS
qc1NrWUBD5/lb4REa5DQH8AKztehMa+OFk+rLF0WTPiOn0MXrKExJKy6YgzsY5x9GRadmDF3ZkFv
rqd1QrlSHNu9RYS9CfeCiq8ToT7awAe8Ysq1owos5YBTCZ5KW9rfrZNQgFkI41R3Bh8mNnTrgKTm
s2HrvKojZjxzckevwaRAfKvAiTmn+drRpiVWPZfjW5hxEeCiHSESocxh+ioOI+kzz076ZtsXcton
hQUGT2sasW+oldoGpDyfnBDdOLSNZSuBpYsCH+LJNb/tKbHoVpyxNWpK1G4Tt8J6EdgFezj2dXpH
mG8FJ/OzlNoCk0yKiUQOjsVMbXFcJkXwNuW4e/siKR9ad+gPajXmhMwHh42zm39S+9hiHlt6K91E
vfIhR+yNaZ1YwZcTmFTANb2KuLB1ryV2sk7A7jM1g+I7Y8txHEq7HGMjezjwYyDCr9FFtx6qas2e
cIvcjV2Zu2ZqFhBdCdbcISdfumZgQcNPHkgPfgnQ+X6i1Wp22IjUISJwlrI/l3B0N0VBGVhQpy6Z
lMV9ZtRRg2ez4/PfTpbXEGnYtrmlgrlN14kKxCtitsVmzP7QtR86aXUeV0eangzzCJSfva3rPOdz
Px6tgrMbywhU+wh2lJ91w1fiGMluKELND4h5RXl8kRBI/USSEYMvDYaK6/CmLYZ5C7Ok3BoWT3CY
3zN6CJ6lLpv7bzdsL1Fvv0rsXAQM+As8LSmneyl5bFAymklr14vA9JrZDODLY2NMg3rbqs1M4iaY
fpHssa5swvsjf7tHt8Eu6MP3FirBmMYvhmGf9Yw9t8LyGbAoo2YLG8JKsRREYxM91IpKaRckzr0t
SW0E/ORvVuYa7w0MBz+u4NJzSuzyNihZwCv1dqo6LH1a3wN0z6K8vBP0CY8V8s+jTafKsaCo9ztb
KiV55y7H4EQHapLlmwbVzLfnxr02guLVbOzWQu1YB/TnQGbHbpDzWctCzAcRnX98UnCK56wB3Cou
iOJIHqpgIIkKMCkPRsPan2DHyN5Ij1o6GaSxLVK5xRyortpKotcrSZb42tzua6KU4+iUD7qJcY7/
6ltrJnhNWIR5FdNGr5+xG0CSIZoxGsMP0fXgTI0sBPbA0o9WWzv5th/iVmBUHNqPmWPoW5LtwJQI
t0IjpNevJvgfHG/EJ18yoFIvCQFuxXepjqaZOI2ry9Srrc9auT4peJN8q81qCzfmpN549Eif2hXI
FxVtItg0hq2qA6qfFzdrN9TSm7RIPCsAVnHXTzMrhBCvmW9EzUuJO2NsYI45itWViMrKjRgam05U
DJ6m5TeNA+NLCVPIU6B9bTqTImEkwMy90C18G+3+qaBfmJE5OrdxvSGgsuCYuzvsjNd6xmcCgsu4
aJZbbHI3nzYce3CcaR2J13Q723dpseYquFaEVvIbgMjWKMLd3MRHyh8oOB06MC1LJ+1sZmHGJ4vM
WYj9OW3kupBWsdHUaof18Ync0zVRo98caLeh7r8ai9FrHKxzGYYVbgETxIosee9Os8a5yy0sYFea
C7Q4MU+nsjFVDx8MTc6TWZ0DK9qkVhBG5LnsxncjszvjSUY7KyvMuICcAO5ZqvHC49d5mOaGbUnb
K+aaK3y+Z9w/w1PATZDER2VsFD/uB2OHnU+9cIubnguZzhuzH6wnzSH9kckvE+Qfb2qzO3b8or0q
7U5CNsVBiQjANRZ8MSCwlK0APD0EOHOYEKF3GwqiXlErH3ISJf1uafowOBNHNPosS044EVUjRr+Y
I+uhYbnxxPW7Ojh2r+/KYsAzGMgjrWDVeydH+8ZymX0qPTBogpNCXK9tnWsNe/XRDTRCvbL4cFL2
nZZbszvh9CF9I/YVjl0Pbsy9EvUHUTzLj/XWXE1ZtRUUtB8CVVPerDhz7jm4pHVMTvE1hxqeiZJF
oTXFJIF46b5RfqnHQxu6YJIJvVHmqkX0i1JWUSXprq2qHaOF2BEHFbyoWfgAuBDLtMMhRajPN9q8
e0N6qh6s2Knfi7jQ2AVWMH9q5CkePEYEDjBpgFNVNe8dZNdoygKP0JqyETbhshkTwbbsu+AVgFPF
CoxYJX0ULFXq0jgLgBh77mBs3PQ0f4Ol1nis680lUTxdsbcCwYvb9KvINDrR2db/uGUZbEeQgDSh
cIMubWk+sEtAYECczj6mzEasAb6gXsknORt1UOuzIqr41hDA4SFbNr7eBeFZo11hGxqZetbsiU90
HxorETXNPkBO3ak23TO5iR+AlI/uD8qQfZlV554Vuuxuk6ZhkmwRr4XRNe/EXMJrUsn0GQ1FPwyO
swQwtbjnRdeFh2Qdr/msYIhqlmM1jy6NNDdzbUVc1Zrm1lFMv6PTYjjbRk+4eajys9m0zRE5xl7P
QfA95AOY3RmpeJOn08LIMYJNMgvnXWO1TJ9DZlwHZPH12GrVMWyk4OYpUNNby/rFsFqtZxTj77Il
3u4y+u2jySkeRRjH516L4p1lEtRrzbw6FIarcl6Y7mbMK0fz9PgpUYZ83YXcyR0STodY0YAx6a48
63P9mKkR69fRagjitdnBmckRrkrd3be2ZjxYQ5388INWbM5K+5jYEShAsFQB0s/0Q03R7zZLppUD
nMQrYd36Wo3tmH+FtEIPKoUQTXAMovDcJwl3Rs096cCHfeFgoG0SK34j9DD5w5y+F04/41CQ9qmk
JCqzZrnJ1QwWp94Ac2O8pzYk/66GcmvBET8WLSJsUIP2KBGzb1FEMczKJq3uR3zaMNGLdoUVOPe7
rtYI1xcJ9mw9f6VgYVm5qP0tVC3iXJX6zPIy2JjBxhmCrQZb7xBk/UUOwrfDgcfKxGVcVTcEkKcz
nff4dth2L3TgR2k2n6GWjpSDZPLcERPwranGzYWzh2kblaueNYO9vroY2OFNaWmQoXtLjOBphM6q
nkOenOsU0vpyK4g3RYXJri8Vfc2EF+yw5KY+ZMX60mNN8VUoHrueWoU1NV7ZjjNCHrS+zFdVnzmP
3TyZ22a2MWFb4anHn7lo7JDJ47EjTpHqPNQjul10dq5Bw+bI1bFdcW0yHdzfgA37FMihV5RK4nHl
3UXFQ+IQvezCfnhgpwX42VHG/rmxZP6egUikPoai9N/AoGgLhSvCdoh2XUoG1V5eslpTrqNp4Ryi
nqV3CM61dbcy81yeiyzJz7KVGj7GvMadjI1/jmq+cZlUzmqONTw4mkKdkjEHN52k97rqmVhWbTwx
mWY5haB5neD/QnzfkiwU1zofk8NEAmlvTYV1NUbT3Ha9Xv8W9Muovoi6+L0o3Pb3mEFgw9fIh7Hn
sclL4wKj1ApYMb2zc3X6P3phJl5cNK3PX2DemaIHNklx9txWg3lObB2bNnIlDky1fjT4nV4Qsflm
CH3dQn34LlOpr5mB4kOkImZOGv8PHqzrYdQC2SYsNmBNrmiPnLPaOgP1w7CBM2CalAdFqglLBDPc
2FwpVq5WKSjJCw4eIRt1Z5Z8bNXStZ/tdFTWEC2Wjp0iO4E9X+v17HgqW0qv7EMKH6Y+Obi1UXus
KF6AWX+ArTjNU6ys5BB/JYkp93YFg66vDU+dxqpc0XzcMPaQSCGVrk2nzp1+FVWuHGIZRZf/I4rn
/0NoaM0Az/IfaZm7j3r6yD/+Lmb+9TV/iZn2H5a7uE5t7A5/0lb+KWaafzBC0nb47wkwBmZsV8fe
RogWgNOfnRD/UDPtPwSPexfHNYSn5U/+hQb9H9GhcVT/i5ipYeumWQrXt4nKBRSLP/+bmJloOrDX
JMrZMyrOo63ag73J5jzb5LOU91C03TuYAYqCRLrkmvHIrKzRNNZqUlEk2HOmyLJun8m18Vzubene
ChLgd33I7TP7AvM1toLmNLC830+ZIT+LWDHOXR2Oe6Lq4U5kuBo9BwYmESytNb8SqsW6VVN17Vnw
DH0xbQnCNYba+jNNpX6qHZG+6KlGITqx+UMeGdoTmn/id9CffeJi2T5cUj+iDOQNWm1zqIFv3NQy
kic4fJt4ImHoKFSUs+B31xAtHdy6TIvCjvDvJI7uGdKgYCd1AowDFh8g1ufh2QWwu42buPDNMeEK
VnVUZTg0OhHoslc9EY9zB/nLdwNQyhFQmQm4w4NpmuXJACVyGMn4YB6I+rOp06bT20ny3Ldqeyra
cF5LvDxnokbNwg7RiLlU/TXNI1CU6JUrM1W7VdJZZzKzSFvVCLpv7Nx3rTYNjwtWT3RaN9eKDsaG
lp56ZyWz6rV1iUrQtfOHm4EWMGLJOgnuma9H7I/bmck+qFvrUJuq/hqQ0YXsVlp+TlwUfSJLhne0
jvDWgpW4T1HQvLhIKt/abM72ykTjAlRSEZ/xJlW34z0TatZQFBep75lrLUALMIsEemd7/CXBYJib
BLPAU+70wQO2v/HoAnld8/AC02vOsxP71AvioqqpRfR4jygOgmhaIcjgB3xw+i770abRYmbHCLJS
C2rq6qbIsZGaypq4DG1DE78Xs8pU5Av7Z+JWfZkjYJvKiPCUpCEuVSVv30ZJ3A03bvdmg9u5FeA0
/WbhAjEzHWU/6D/KSK4vUyU3AtlVHT1h4TRe2Ed9Iej+siw7ONEwWPNLt4OjnhoWkyfHM343dtUL
b7VL8FSX1qlnyUWcyNFAIDXTgbHXfsRNti2UBHYooRoc+2H/0GMN+KgpA9lNujmAp3BQGybMmJbE
TBiOwQ5RAqO8MRtMDC53RIbFaUMr9HiAUGu9R0Yt8NLNvXK3OVFutG0l+zwZhl+ZK9SPIQBFGUUL
ZINiquNgVACWMKolwrrEI8Y/ox8z0mRp/yGNqrqhuEfbuuiM97IvQ6iDMHMWtpKtwRYH2mpmBHnZ
v1blGRsldgfTMMOjQWEwRWY1zvkxbpDTy/ItwDrUrCLu/IilC/eCTFuykXj2gp5WFgo7TO0aKpmG
kMTT4REn0bhroTXz/aowxFe9rg03LG32oSuKCVFEKU6BDdxGIPY/0sfanMq809ZtBLm36W3u4/Co
rNgTZSlOSRTG/TpIW+0bBrP2zf6z/e44q0+6BrPRH4hYUCuKQ2fdk0fEpNo0hD0GoQ6vcR3l1VYT
Dta2nKZDG4VCc/1sQvxBTJRANg247YsebZ30HKdtQWpv0wHBxhdhw43CmZI7DvefqFy3ht3Hm9lW
kKwdDX9mzaP43YaIgPVwFFPO/LZgZCfqYAO27AO51DrmRn2o5yF6aHHu3BmzkQUmGXaXUenzL+ou
xOgFeaj/MmvSa6u8bKL3sSBgQw5w8dLZOcuLhFtiZ79PCHIDARXDedUInGI/0IY7VuU5P8SYG6gB
UYpprwyqlW+JPECO6NxY+QyLUS9WrVXa9y4iDLB2U6d+UvGDnIxiWh7atJnxYCR9B8W8zccNMtXU
bRGqR5p1dZfKSSKd+rK8UUY2Aw1oZEH2Q93FsV6i96tKxeZBVtF6HFtjXIe6Ns1/rneR0HIH0Bck
qOI5Fn3ergZnRiSAkdx8qrjrye90QkTHuLf09rmMVOVoo8RsuqykNt3uopCRj5a4Z4rBCZiC9e3e
cW8Ky4P8TnfiwBIhxm0zRbg9FKYLtbECon4pgc4Q9xqSWZpoB7bLAqWjLdFIjXj8qRWRv7GWaLaF
00ypx5IQjS8Zq/QaJ3ZAoshtTqQ7f6pJqT+s2L2a44gDgYwdcNAxLRCXSO0fOqsbf02kecB8MO//
Mju1cbyQ4WuvkkAOVrGdim2o9fYVJX/GDZ4ECtWvZkZEPbHrYQOTiR+gthcJO3XRIoQ9CThOPHxf
CVSMx6Ul9aZSt1AB8cfzVWrLwmsQ9YDpiFMFhMXYeiBF2exHg3VS0NPtFYxFrDRt1ll7tox87ms+
CPcSCjktbCI5DpmtK6sMS/PoFRHtdVvm4X4bgN5/7ZouOiWZxdRGRobC0xwC+B1zBt+zDZTyAN7H
zEHSx6Tfm4i2ziJNqzdE6szcx7acSi+wM+qjDOrLoBWpMNAIxXbvipFqJFbUhm/Q6sP0q1J6rtNj
hRyaKz2fmDbQ0jfJkunIM1T7ULV2ehvIeexTrG4T9cuz5NmLidYb+KtZq7JQfHf5+kvTGwGkhMQd
tjZd7u9g4MYj4BH1NUPQ/caEZ23Zv7g3nEPKK3f19AKMI2zQzCwqM1sjOxlMxZB2YPd+89BtH2Vg
avCQZdTe+t6cWn+OjeIXhXkla0V0Bz6jpfFsxRH1ATwVlc8ce9IMAUOt8Z2QVjBpfyLMBimpxboH
WKLcKn0v6zXEfTdZSTxc1Rb3mXpHIO2ei1zNvxnlnexNGwLsvvU02FdpyIi5Y5h4JXuiP6s2KZIn
N9Lg2rfBgp8wQ2s4Yos3VlQrR5ehjeJh1TA3+zUgZTT49JPf1Si9GWH4NjRIyAV8oZVpavM1qSOl
XC1SJRJ8pfEBScocABEkF1xalaLeSpkYxPQ602ZhOguwRIFtE9SOa7d7sEO9ntZJR42dH0RW+6gC
Y+Xtaeu0fgHqC+6BGNN95o7gk6DyAO5SwvLWNaO4tEPs0pIQ83uXNd4i4FzzaaZDMF6pjtlc0a/K
60AJKT+zquob7IoOn/iQqH4cTeKBEdKooFwAI8PaN9kgqDttoxVaV7I2T+I1ujXTIvBQqnZlLR+F
ZgXkQpxc/5g1u7gplcuKVRONehb1yCvipkkFjhS1Z1WaZbxj4nU+2H0bv7Hp8m2FrmxvrjYShGii
KfIJqYW/cTqkO8h57i1WY4bQmbKiRvnv7J3ZbuRImqWfiAXSuN/6vspdrj1uCCkU4r4bSSOffj5m
VVdGRlZXVgODwQwweRFAV6dSHu50W85/znekuEsnMzlnox0A/LCzaUswkmZe06pSooRGjjMv0Ud3
SyDMPwW+8o7KAhmxnIQrk1Ucw4MbQJ5C1Yea/ZVVfv4j6BLzQHt0+DFJMdKc2U7+CZjLXYTVaT9O
Gdv8/9Hr4H/mkvm/0XkNJ5l04X9vgDm9p230/jn8+FH94eL495/7Z1QX14dj24KwHFaY333XrvE3
1+Tm6Ii/V//ZXFB/bwykasilZ1BYMyvX+913TWOgg9PA921sMsZs1v4fXByNP8XNSJnZ/ApehGMb
3Ef/eG+MO9tQSR2E686anA0XqOE1DSIKzKDJ9IcKZ+Kyzq1ig4QkllNVTqtOEHNgS7PzjQGT/4fB
SH3105v4n4T3HG7YXLRhLHOz8nR9Dvf9dJvNgzLCLFdpK4YMwa0NOv1u8NwXHHvZXUGRAO1DOXHc
1Bj2quuA9xtWdFQMUJd9rWp6jppuS7QoehlkZoA22QwJUg+tnBIzID7A4AYCMj7Z3cWA0GQuZFTl
B7Ao4V8gqn8rZfoduo21yYLcyd3cwNTu8hb/kuZTWlJUkHQ0Vjh7hg4y20PWhsO1LISgJUEndBrp
/gOfUvA0wabc+IWrP2Htabmv+En5wShuvoRmz5mfe3+BHv6j5f63V4fh2tUJ1GLide1fMpK9y6TY
tYcITpXuIVs73UobmeGQksMNumgwySxAaHh/JxH/t11Wv4bD+WwNSOgmagrmek+f//8/fboINenA
wToCRVdNqL7S+DQsjTFp5HcINP/8Ov6LJ8n49a+IUcyb8wk61GlEGI+Q/s+/yw1sZ0oGy1+ZEHze
rXFqMBkK4xO9cFzlvjYegeEYn3Y7upuGYIA/z4qGXaJP3XuI+ec0U23usFlE51pO8KhhAH+Woad/
/sUL/fVN4YX67LU+KGjBPy5rwc8vdNTqOKb2z19FoarfO0+Mr9b8qwX3iSew/ZDg3MKoMIym3atv
sHRwpeZ2XTpqeJssAqCj2canii6tO6Hm3oW/eIHzo/rzo+zOtHOeYnZdctek+//4AvtGqT6EzrLy
SXG+Q8wv6DckMwBDSXIlAXMpT7k7QJ20uf02Xf1NNInc/cWrmD+vX17FDM83Wf8M/rR++TzzeCKj
F2bhGs4Rj03FfBRzPgA7p5SgCjltn0xzJCUY9SeuIMxQp1zKXWCgh/37l/LnD4zVF0nPxENoAVz4
ZeXskG8ijI+MvCfVX3Wz7F4JW+Z3VqT/1d9a/Iv3Hu0MFw1OOtfAZPnH916zdMBsSeiubBzXx9HU
WkD8dX1flo36Tiej8VlHc0ukjv6/SFEZLi6VEQtf8x9ghU0HobXv8I05KDHAGbadZWOXskpoAV3Y
MtNUwTCtfZcWsH//Hs1R/F8+LVBvHrokexUzm1/WcUB6YZo12CD4rV951saXoDTB6Fr99ETVQQvh
OOeE2dRkd//9b/7TxsZ3HQkHpoWPxVOY+i+UgMGIS9+NCtwpXP90IL19Zb5LKDtHG4YB1RUkKCq2
kwlL0iNXpv6HhozwpLBmUH5Ke9m/fz1/eic8ms9ZbOdvEAmrX5+WAB5hS71ghHmn7V5DDp3zcxsc
hgl7G8KpGLY1gihmpPW//8XGn74x0MedmZjg4wQx4dz+8dlprMAuRyExo/s8mLlVN/dsNsOxiaIK
4qMe97RfYaCqgrimAw8LOt62wjgXTf+P1fh/Q+zuPzsi/uHf+n9o+GDOA4OfPrY/xfeepIQJc23e
P3+00c8nyX/85N9Pkh4N04T6dB2rrsPJ8KfuafdvzBA4J4K7ND3xGw7mHydJRhCsTo5gqeJ7MBcM
/G6oxoVNoyU/ScH5TK7/Hxmqf91pKaZkMsIegTHbFezvf3zOJKhKp+nsflsl0n/A7jleihKXFwJA
3HxQtITewPmnWv70Rv2rHd6xfl2JDTZOjsQebRKsjd6cUfx56+wI13Cx73sgJ12wiRvTrt4Zvo0g
CHvDyhddhWMJDMfQvWZVAncY+HWVLj1ax8C+pIPubPWsMsSybczsLagDnJOjAZjGMsZQLr2GdVNn
sUBdyoO22w0CqPyy7gygUsYgTWbypTd+4OtbmHJs6KTHhfaWW7l6H0vhP6NB59FaF31/T7kTpMRU
OnQVRhkdWl4VoGghhnevheXGZG0RIrw8P1pxGW+HcDNiPcALV3wk3ChRKHrqO41y1QYljFfG520z
JPc+wuaLPzn11oTHf2ryigx6xLkf22voBE8oLHGCt1cD2eUJRXHw+MMt7XRLA/gm6BOxl0Il+Jai
qxd17gYhGZ6By2AeJMJzHOc9LDf4sMYgHnpPA6rnCzzboAnRtosl0S04a75pXYqKgY4q0TwYca9w
dvODTW1vigp0jSYp/qZTfC5aowdJywru0tZRt1tgiBlwV7PZFpAmh5mVWcOERFvxt46DbYWoVMa/
VJLxCdoByH/HFb2r5B6MLkVLrKnYDrt8VTa45Y0aOz4bm7FEXHDXuBbNVUsicyvtsNsLvTU29FPa
exICuAx6Ua+Npuuw/bTggzF7QiNSE/b+QuzSIKGjmejKIcpTZ0tWCD2FMe12GhrcAMIqw0VrhMzV
EHo+K6wxu45mr5WrOdrdhHt3b9CrcuNS3qYENXH6hxivkoWnggjBA5J8srQ9Ql0ry3M5paaeE/Xr
gVjn++g6UNgrtiJtGcO/fAs7yzu7Y2x8wPHOP6U7Ju7SSyvbxBGIhz4s05MOqCxbDY0e3yXCr/dy
xLGiW9ohN6vqEE15+ZLj6+S9ThoASTpUxWlNdCpGqvXxeeKmKB0Hr4dTXvOsR/DVAyTABbT4YsUo
3cY7Mw+llGFmp6yFu6EMbNhbyGVALWyNhBXUPH1VO8Uk1rZmMKWb2BDPekNmh3ng2N8L0GobK4zG
8BBSvZctagCcb630RiRbQTE7OE6o2rWrBbdx8PS9jm5O2WMN2G7iC7Xn2gf9M9IJP1l+Zj2WTUPa
loMIOrbtdUmOA8QaqBh1quxi5mX/TDMqbALmpsND6iiQELS70EZIQyJQu3FgsFDWxBwcMzeeUzOq
O7Rzw/oqiNf7G8sUY7MwmU5CBJlGW7t5jiRBCMn2mLZ4+CGCC8b0Ra2T2TIzOiE6EYPSiWvt2FS6
san4x2QKGbu3jhpw3IjkHTbZpF0Ca/x0wvSjzaOT0SfbStesTTcKc5H3Itv1kW9eHIu4SG11J7o0
8HmMTnryJWCEydDg+el4rvIZSZJU9V1BdOpaJ/pnlJJYbEo6GQOZhTs9catz4brpRoT8jdwxrzZh
7sbXCNwGCebWg4tL2FRSRf8xOU2/GXPNuWO2QxgiJzV7CtpUfeU57UeLeBDx0QeBH/EAe4Ka3oKG
N3RK2/hwcS8cGFRkR991L8qFdIoN0JAmGbeidX7U5UgmgKQL00GvINQKdg/dM1zT3EXDBtrcUxpx
FWuLvrtn4K2T0Y4ZxUo77g8UdP+oiEfj9SotaxPNCExfjO4ZatLStlDa4CVBZxjyMN6XMsqvmo51
DntPh4miHIIbqYjUfOw1KKkLfUzlPg3r/rvU8u6uHbo2XUclo0oVy/HiNVBjRlkKg2pW5fJkBY3G
ahF+eD1UKK2wvR2DY/5i8+Q7iwfeDSXEk5eV0dHmc8QbOfBfUDzAtH3c9QGp3CEMdl0GSqjM7YPM
IgxVwokOzLK+2J3iu6IE95w19IosHJ6Udk86Ui2rgBDoumEMPy7iNjSo5Rzr5jPmrl7OmHX9xNgZ
15AIEtnOyT4Sdx7S+llF/S0ew/QFmTZdZ64J75DKiu0YmwoSM1+YrV2T090xZUusdd/33l0t0/zZ
5XNa9spoaN0Nik+GGta1VXXwMWJ4sR5aJCHqZOgugxCEpKIWcYOZZ1VxOoCHaoTNOmW0eg5pD1gm
nf5RQX2fI/fTlnRtfyQsv1JN8aqpbq6mVi2ZyBQyO84syKwUJeddWy+sipsF6nMsH4dUgOwPjMS6
c1t3AGLvgGnL+qEGEV/cByasGWxEzaqtcu2aSVIwShtq/qNgszxro7cNGnhhGStRh+M6DPdYHpP1
4FnNManZmeymB04Uh/wVorPf65+1q76PrO/7oXU5Kujkdem9jZZYT4GxEfkHQhRoK1A5uKgztaZw
wN56fYiJG8lqNc0zvjJSuOrt8Dk0/XBdy4EHIBhYnkOTEZi02n6Za1N0owp+nO2dGxoH1zGq8IbG
aHGKFNHsTEOG1sELfKpQyGXQ9fKctR71j5pBra5SGMLaWswkjWZbzU2RfELDmrOguWyNQl/1anoi
issbmf+WieKNzeoiOOPpK7dBWz1BbdEe/bJodpJyuvmoAXbKgXteEurbsgJ5pFqqcA1Oy1nrJJhW
hAKcnZMwn4wS/9pqI1/fXFgXinHAeVKashRNr6wt8S6mcsoNt42HERGUHWjdNrbsI8eF9m2uSiDu
RTUWnGtGzU5c+WtIeq23LotgeMONk91cOelHHUn+q1W2s9fYcvZG7w8vQDahJ8Fy6DeDrZfUgFAX
uApdPfjSo6nbOTYYhkRmAttzogfMXDw7ZvBtRNdQo+1kmYa9fnBCS22VSMx332jqUw8U/YJxLaX4
HFZ2zPstnEOI8QILXp/kh1B0MdEawz7qXm88Ym8MfmTk+ckEkY7fIk3EKQuTEeyRUu0DgWCg8tBf
QOaZWnzgq9JySw/HPtzOgLJtrgvj2bQQcwgo9nKRj8qntjkLPzuowVzHCECVfAgF/E/YW4/oRsmO
ocB4TFQybQt97F8tnPXHribIsiAjEhEUK4jWtJ1fHJiYpP7ajszpMU3G8UeXODlfU6axtwYG7M0n
kAUoNKa2gKNttxw42jPXT9tnbyz1u4CWwEMUGDrwBgpQ2fzceUDaOOFrbNUUCOR6RgpDU4/9kFu7
HpT/veabktOkQ4SyLT2C5J5xlIXnvtKNjZYc1vMEPNiTBLSZ/ofAhxLnJCBGTetas3tQ1SnAfzI2
ertkxTMoBQFCYOmgapTbNAz+4N+SU4jV0oU7Q/l1SyYBspPDwwRJKb+jcTWCd8+oVNCIuqTBXN4c
qU17t+IVFF5hPJlOz0C9bKT5GAQDRpKJ9LVxZYtgf6M2p2eaVRkOWXUvXmYZETmfjNHGMYtpg3e0
pncKx7Gb+e+YYwwcOyA1YqKgW9HjDq4JCX1yaCGKRMglXpLtQOToFAP2HNPuvqr79o0v7XTT/JbT
pq0KuBb8Ek/TBR4iL13bObAMh9TltVSNuBtavVfvpSkUsQoQC9mD5gzIQbKaiKHVHRe8JVPbZMCH
2yjoHKLX2WU7SSLU8WA12FWZ3HJrCB9VZcRfk5YKWm0cSBVA+cNt1+jtPaU8xltX+tYj9c4CzkEj
sHnSXoGvKY6LhzDXok81OMlBo0PwvbYAbNBmj5VkMVSOugFgsn40JhXW4VCaUA1iVd9GRs47Z8Ia
w4GtNVjVbFmH+J5SluymNbsXh4/7PaXn5QkV12kevdxy5F1Q1rjTkG5FsTaw+axBVNDQZI4JuHkb
hCAFKKHbLOLOGON9ZfAQrjpMFwnn9rZZy3x0QCynfHvpE8G5U7IfHksjweaS/uZ4YdhOVEIzyUZq
FaNx/iDPUM5OmXr2zGQYNrYFNerPlS+g63ElIuJb1bfGtu5pNF6FioKzanbiyBFURMhzSIcrPp3E
BY8fFn4CYBIXD9h77ZV6RdtbO/5ovRESVYd+dv7QUVlexOwGCqGAEHqbPUIWZqF6dg1xoo5OanYS
1bOnqJvdRfSx9CdZas7VQrzZ5Jq7NWTpXuZ5+0EySFp1s1epoFnhPMMVQar7NHYvEbJBc3g1HWNu
NgbHcvY9WbMDKsQK1YV0afe5uu+YR1DBWzfwAuhhpEwIsucX+Rjg+10ebywBrQxrFdz52Xg1JHxz
stmMlcy2LAww5rkgbHyIMS7cUyT6BYFBXwqCXrea4+yVUjYKqeK4+oG+PLGDDmJXtKnzCDJaHqaQ
wjTiS8NzatB71JL+uYNfnlwBmJjMCgAErXOjkicVWMOqYYK8d8I8uu8RAFZmFZcVwtVQXTvupB81
Hqz7iKn/ZpwYHbde2Vx6G8hD6dYvnQ5AdKXQ2Dke5Ga3VqXvLRsCBRs4b9N7BGF8YagO/Mxswxsx
Kb32hFJxgqFigPgHheDWwbcAB9wWc2G7d2an3xiWxNNmCyC1ddN6agN57maDoOSUh/9ltg5OWqUd
mBESLW155PuW9d6tyu5bHDfFOphk/D4yrLEZ/nClNorePXsul7UFbhzrRzw7HMkEYsTGMrL2kC3n
IKAOYCHdkGBIztSeBM/Z7Je0Z+cktSJcUGc3pZx9ld5s8M9nr6U7uy6DOaSr9V32SA+IOEezO9Ma
FEnJWC/Eo8d58k7P2fMWYxGYYP3gvS27Jm+Oetji2qFfKtxpPGjG2sx6DdC2TLuXrk4lyDHNql6k
qhA6PV8ZD6k9Vo9uI9p3GsnRVty0q4sVXUfFa0vC752JUEadS8j6cmzLhtQrq9/z1FCbdsILQqFQ
7uQWqN0UWGkoB+5XdhebH71TOM+lyCcKQt3yXQ3MSCg/cF9KB5EGj3t5CjmpxYuBtYMXlOSrtPCy
Tdy71o1mbGNtOI29451sL41BkRGVEfK9y7v+aPRM61rhBeBqQMWCyidPTNnNqfVmD10YV6+Nq9NS
lubazc5Se5nkDPQMdylZ4stlUVJmVha1o+58DYMfnIuJQUkBIWrRDaHxXHDboMmMqrGvXre8DRyB
kfEUhMJFMA2U1pcFALmUOySFoLG9a91Yoy5YDiFnAivgQi2i1so3nAKa0wjm8k34sfHoJgUPUGxM
vAaN2u8Re5NCCAIfZOX1V5uSZwAvOhbvUxOMX0B9IzKPGstQoE2rKK/Lld1r2hb+5EcaImwZNPbR
5fBOlcu4kmzNy0FK0sdRos+HsWcWmfJAuuJBDwaxhcOnHcNEenyauLxgTtkrzSGx0FXULHXeTcat
dQnMID9RPYgBybSAnjODwCkpi+JIeM7Zk43mcdAQ/Q4TthhSI5E5b1M5BcWSOLjL6KL0W75p2nRU
3eid4xAvBqJHszX8QP/AJxl+YJMC95Jiwufns/roMFY+99ygNk5mylsyutdxiowte/Nwm01ZxUIa
mPI7zR62meZbixRR6mIL/TJrQm86wVSCM9Vg0PurFcmFk11OQxTr1TmCnI/a1dr4j0nfhUvStTBx
XTVZ6G+TXJkqyp4JEGbOwh8a556jQWYt0ygNLiKJCXEObruTVkSjT2YCiJiVeC8Y+V5mmJoYZOfU
hE1gjdn0yuZoNWiJS6sTwUsd9mLTNlX7loymfk7Kjn4ih37MRWv19r0ZdzXTyzhblkTDr5SgmGeG
6wXCmV+6R/y67s4sCb4JCFTHSurVMbZi7waptdoU2CjDlSj4no5tLy+Ia60E2dpypPFg+6/rXhuH
xWRVCVjo8bsPtnIlRYijORT6pzaF6b4PpuDBYWXC19YJi+1ogq06eTCRE4Bija1PF6DRAF6FW9bg
sHPvrFJZ3U+aInPR0ceyxfJY7Byixe80SLiHyq6SJyygrIKqbGv0RofWLcQrg6lX1V64E4hnJxrB
GOp6z5nLtXZmy2YmSzL3JPm57oGSaoT25EmAQ8k4lAuYFSGfZoWjOVGZundBGC7r0dP2MnOqg1bq
5XLUivqbHnMA0cIyXrXYo1mM2x3X9W1q5PWl10u5aVIPVXFSbKT8nzYJFi8/ZcodNmbGdroqooSy
ktEL5NoyI77jJc1yMDrGYNuldWOw8RATNjK/fXacyXj2BgKlWTdSb4hyNYXL3sGS52ZFyj15iKvH
tOUwvontVo2rCUd0sdEytLxjT/oKSbYqBc8t4keHOy7UXmj+aQ8ezRhozxyi02UUJf1tGqMmPpau
Ez8AnsNgmPkaYu8ER2VYJXXcfSVuPm2nbnC+pWJybp7yS2PjUsper5PEcSD1EoZFCakjnyxa5gjy
5b5n3lqGyuly8GPiy6nnVy+dRYig13Q8or436NZetQ3dmhNS/2NsTcVrbQbDFvtEfWFuObNTAATe
92M4IbcBPblWkCdvZm/lF7abN9uI6a302nQxW2e+aaUZbapR4TZjgHtoPZE/Jy3DanpfFbVKTiTW
AA4yhBS5510AsqdXisBkO2PaS798kLJXK+LmsDtdxz54tXCv5uggMSQDweqwm4B0SpqpPlENMKKG
eGTpAwERvdCU0qyV5g7NDg2ZZsEGg+JrjOvB5jIixrPMLXfdRfdx5QLnop7Hf0xlUJzChkaH1GlS
EMGuOgeCnWAHjqTKFzEW+A+PIpNyGY2qoyS2hPa5QHW2773KNNWiGsbMX5HkpvkBH6OwVz0oqnRl
miVpvXEU18zy5b05iukF4Xy4B7pUgIUysm1cWO1WtpX5ZFJTcTEracEmwUNM55MYyd/btNl22ci9
fPCcb7JKo7dYOdlRakZ/bTRBk2hOcZ51rD26e/gIMv6Eewa0JOaUtZSu1r+Ok3SQ/zlcbyJbJVs9
AqqsaLQB9kZRYkFliuPflzDNtGVYifAzMCK3W8bYax6oToRcGOd6/kDDHVA8LeAC7TtQruGR2UvH
j7hIqdy075rSaG91WOo3MZjFZdRsDMIjs803jI/xHW6Qmrt87TlnnfJLZJxiRh7HsjaenMgXx7j2
wWjldazjF6TujxENAOQDLafB9zjNp/fK58sDkI4D26LX8U2v+gmvuDOaXOOmps9eeNp6cilZzE6A
6qkuVEgF3wdNzgscXyLb4F8iLyT2piGnM8l39xBFAYnZOm+PrO1sQK2vf7YWZVnAkNn5hkrTnhwt
ru6V07gHFSb1yRpkv5/MqPtqO2tuz/NZOwcPWCOEPKV+OEmQr5qMoIiFMXspHVnsSN26B5t1G0dk
mT1YqrcPmihMSJZj91kkmFmXk0NYscogLCaWqzijhXn9blR6G63Dzi1vXJFQv6uifUp707sHyJl9
nyrXfZhEwx8N61Ab9vVrKMFbNDiXGXfEeKAg8uvDuuM9fCjwn35nB8q9xcy/edTIYgYkeRoRr8s2
una5297KMrWZHrC2UBXXWRbgEymvuelmx8rgh4ygxIwJ+PbqKKrqF/qYd98mZLV5Q+7F2etAjAQu
txKq7IfslkZ1ClHDTwRtTEE53dOXzCfC4Qa3Z+zcM9wq9pluRLdWQBoWqcJO1tdcNayyWTcNOY8p
GoJL3o/OgR8LCQnW2ocyMopZjfI1Cvp0je1AvXNl9u46d5quo8o/a8Om3rWDzUaGZCkSfzw7ciRx
NJgD+QwXgn7kP4xxK+hgyoDjOUiXe9li5liYg8LBKnTn0Zyp/eTM+PKMlaRHm+/1ooFysem5vjKh
6VA4tBgSneTY/s2NSuca6DocJctUzc3iQM9NILO1nk5MdrleqeqA4R47xuiH7VuYqubEdPV72aQi
XVSytS9RKNzz4JTWvULO+Fa4QDQXYFGx+YYd45uo42ka9HDHqhpcy7jA9a6jKaRNJ74qKCOAAPQa
kJ5RtkBekN2bOeE+jPnS5ohw7DS3eDFDtixgKxxZIhROkmwDrmSmLSWE4+qZearc57y/66iW5U7R
sLeiHcJce/QkllvdtC1201AxtJIy/+aYxNSYHXbrzBm9r74twHhpKZA9tvs33Y10PA9dRslTqvdY
9wObg6ybMLcyp44bjKBL/Ai3ACknrwFAMs1B7q3s98q2CmsZZZJeXg26ooVGQmkbOsZZKptFzndr
anRlGz3YdM9tTN8YHmP60j/LYVQfgLHkI2mvrlk4AFNZ/4OiOzl+Ard8gm3+raa8OydvxKUHiZSj
yZTPwYg+YTHuO89lDpNKk40mldGZtnL9g8QS5dNDFYB/bkY2rhFm6T4oXR2ChwnVhj0YllIFr2u0
JS0hSRGWcPNtOJVVKLAVkuAZXyCeCOY2kb8RomLPL+pIrun6pveqDGZStHTj6dzFAau3HER6wPza
HkIoniY5u9EFWpkQtHJ0Jn6EJ0p2K6DewVwQOcKyyOOoWSC0pZLHnF1sQclKQtWvgxvp5CvFryHt
Sh9fSwaY4lrLwBnUMEcRRXpUvauIrQAL3yOy5/ifmnb+Hwa+dLBpY/HEzNaEactA1F3mhW1/1hBz
7iomqPdsXpxdMrZLjOFs7Xupg75duWJSr+jN5IAB1zyG8+0q9ySwotAnQ2ExH1wPlMOvFE71s+f3
4jO1ynkTm5GcBJCiJW47qgxtXARLH3H4OOW6cSDSr+5GnYm3acwiOU3jC8Y0gnYNx+Cb1RMcT4Z7
S0MZjdqB23X72nEIP4xBke09rdDWMjWIIox1/8Oo7OTccZy4IxjP+jVBUcCaB46zr8SS1FVxooCD
Sjyja/VXsjcxvKEoPafNQNWDxCK7xJ+G+9605WvUVdN90/fFic7vuXjQ0NaWCPJ9hmnre1b17pqs
ZXPKqQ2/kKJPGkjKhAa6bJi+t6EZ7ULDB687lRgjuxCZuOyoK/jNx/H/vUF/0SMFpluHr43d85++
1j/Zg87xVDbv+c/GoN9/7O/eIN/8G15EGE+e/VuY+B+gRdDegjQ41hjh+x51ULh//qsNitiySe6N
f0zdxlSJQ+m/ssnG33CqORTtMGEz546d/4nHHKM7BpzfbYCe5diOqWPYdliMPdLOv7igmX5peFaC
fsdYLzqzxPrQelrjlqXXKGzuJrpM1oPjsq1j5ETyqRYBpDQjYFZl2PDppyTtuGG6D54hz8KsoCQ2
/bd+UtAtkrOGtodS0mmrMafMmTLUi+30qqJP2kcN9GAvLECYfHPb+L01NWMz6hbwYIccdOGGfIfy
DHcQTRPepD5qfzBIo6kPENLskqACnVud1By7h6Bc1flrG8pr4XACFwSNOXiK5UiEOJKzPQat6kv4
U7DXpzx7IRmjr7HG5nceHa9qjGbhX2wma3hoW/Nscl/IinFtIG+CRTKB0Bbqy+FWshwrfMjRUL2y
8BE0TsGn2VJvlpKR/SmoEDxEeiy8NlgPsnvPIeKuSoW0ZEjbXLssCxz55LTQVfZacQ+5li2eCD2u
81Wgk4vDwUVytNUpg8/0vvxIO2bCqk9PpAyPbuGjn3EXJ0xYb7IBelFixROQn3JVxqxpdRLTR+O4
t8jCFlShfc1tilSiYDHjYG03z150dUT6qLqS2TtATTzPV6sc7kFjoWOpF+mx3qea0ZyTzI8PetTg
LKAStLQ2mT49616+Qy1m05gdIz10sAXmWovZvgzYCjUIxfbwPbM8JO3aRLXLcGpH353euhrYdcCH
i0tCqPea1NM9nzVnIwEwvRKDe8pqcLKlq+DVWsPcPKJfQrpN1zFdCl5u7huP20HcWN5eS/i8TYpy
VrKMEpwyXLd6WDLL2I4MVEE053yGVEaRv84ooFwNLv/agDZNP01t33dp+K1q/GHZwHzsO/2gj91b
PaYvbJn5Vlb8YgePQAJh3I0xU1nazfdohicTuKZGG9CRZ8H/wCtUs/tQnETEOysk0ptSm2BQM55R
ZNQ4uJuqcYJdREYUyB41MVqsDQe3UBGTMLDDo8ATnaF8cfTUnkRpnlQ7tmuvB8RERAKLUdh8WPl8
SjPLJ4aclHrJ4c1lK/kxVi7VEqH1Q2+CU92Ko1t73QPCNm+9rzjRaQBKaKFkMqM4shodLBtLu8a9
TE+MeO4sYqiYieLPwhbets26rUESe1Hq+hcd6/falJrHGufD0h0AqJY8m0nLHmySXV/YnpnsMHbh
FivLVTUj1Ct3Q+jyM6WDOrejm+qBdVGWQpyTB3AzNpFxbmpByUojoOXE0brnv+PgBMqNbm+4JzVR
y+o12bodfMiW7Hscli5q9HjOGrzKS7vxX71ErcayQ/eJ0KALpuiYaywOSgMt2nGufTAIEDMorzGu
eTGmW3fig4+0c+GRzK460D+2dYiyL5vYoyW7NR4r/aIhA9GBUooNUzhGsixobiGQvZMrtJx9Z+i7
JnXNMzqCsSCme4s1nZGEaj7yKYhOsdOPG2nB0lvMobFDrUcsld4Uxz9C5S5tLigdT2OOV2lZVQMQ
JXvt9jSZhmALtHqT9+6inZpliWRYgEbhIaTEhXdOs6fnSU3eraYJmkogvg7xWtO7m2UrEAyDTvYO
79KMUs2rEnQU12JVG4hyXAdlKfEmaumm191m2SCebDRpfVUJHCzPku8mAYtj7qGs5fmwNMHFduVt
6tJ9SMYZwdc5ULz3ytTEouQ0AuONcDEj/We4dzljvusWBPaiFkYLIY2EpDd2aDikYcTL+BsnPO/E
+BZnZTojDGFTmTFI8Sn3Zri4D+JiBo5nM3qc3gBvYXKh+Kr4qu1GjdLmrZXbXbkrPR0dgc/H2LQ2
f5FVLF0UwdwEvbp0c4+cqgq4qSyh+9OZxDk1u+qNkMWSb69AyAh9kKO51DB2iSyfG5bNDHhfRT4b
rcmIc3/Z1RqAwj53vIUEnXBNbHvaAWr01ravldhqOPsjQs+Nc/WjWZRHu468XTAZ03XQC7l2mFng
rCFLczbRa9c4Uw12jTrMbt7gaCeLiRPXvTR+RAp2300NkZ/djTJxI5T+NgYc2m1RcKyngSvPtkeK
v+MKRwmp27/6PSa52ZieHSMdsybbdQYYqXkv/MG+Tgx95MklldwvaE2q1hbEvFeP2y11ujGYHlEz
bRiNNIZeGWiPhjZWcxCaiUk3WemFXnTvf7F3JjuSM1l2fhWh1+IP0oxmJBe9cfpAHyI85iE3RGRk
Jud55tPrc5Squ7ogqdELLQQItSlUxZAR4U67ds853zl22SR/KFapW0kDN8tCwGXHSJJERmiU9qvp
JB33htqjJTZbElLXFQDclL2mwBhAE7lzb6eEYde5NY6ge9evSkeCX7cuKmiD1LDa7xgyEN2sSmyX
rPwzj167y92BqHHe55LfHXujOI+MX/zC8+epscKecnar26XGGLAn9nagmZEnm+ZW1C6ASxhN9upN
zsYKYwiB5RjvK4OueDvOU2PLRbP82awAGw9z57DlgxnLvdamf/VKdLP+SuNFHvF9di+iUOHObBWv
eVwW+sESUQ698IS4CyQzr1csLTJW7xIhlkantPjRdHbOdpd3VytnAzqBNQzPOjT9JU8yisM8k846
M3yy3KbfVDIngO8UcqWxMbOsKxF7KEayxJfcVhlmGkajeFkQwfPxFxf7n82czAc3icZj2s7NW+12
mC8caEYZ+uwkOAJ8L40+/v+AX/ZYAf+zAR/M5/9puKcCNqYa9n9h/se2z2f+m/efPbPnkNYktYSZ
n2n9f7LU9V8O8TapLY9qHz6Iq8TfU6TeXxb5N8f8e1L07wO+Jf7S4pah4stpW5BG+a9kSP85nXT7
Fha5N24YmvuHvvnz/yHPp2lJHq2BE7gdoql7RuJz2ZobZb1lla6vthO7GCYxQkONm2mBMPt0l/eR
+k/CRqQZ/jnNyj/jlpklkyVJ2nDV+I//EhP/EK5IjyswAOG3jONiG2ovPBJcEy9DlniXWevNyiaD
iCnGymoIXDSOnZXOKuB/woJnZdWhyuLih4rJlpUxmOhNrhPWL1GoHsx+CY8r1ogtZR7DfcwsTKyz
UdnObgzxGHd4RBOcGkc83a1vNAZ9aXOUhzujzaYtXPtlV0bsumNzmD7ICzti32t64lN38c7Uvis2
8oKe8ZSPpwh2mK0jsgjWH6MUCIr2fZFIIwCyAF5z7Xr5xa0rv1MSRC5qRD5gkjKb80z5RaLZOknZ
r7+srFUvHi+CQ7XIkS3sBNaFungaXOMswUE6VT97x+2Ogx7ba2z3VLBUlgDM5g64nO3+IeJht7VL
sexMoud5VQczbMBNQeD/dWEzT1Eg7eq+nVr6wxqgqVVkRF7jCUzlUGeSNkIJ026U4tLEVAPyIeYB
6A502Slug86m8DQy5HTEomdt2yVHr4gWLM/NcF56I7kfEjva1VNTwwJpbuVuTSn3eNHULuxt7JxK
9y8Kc8vWS240em4Dz3k5qQ9nRbtvF/xAsjU5WTq58qM1HGko8AVr1jsgHenLMM3G+zQ14z5VbRgI
MjN4p1lFw8CkX4Sd/q+mSLHvwMZ7tIGqAHvRxnA31UV7SiJJ7YtGf52nOztuAmzNZ3pj9D6aDX2b
jK4O8AZ0QOiG/oqSKYpSMHe1TGhZ6R3KVPR/i3ba1CcFyLbbMlwznzvbrtPdQz4kFBfGIdgNWl2A
3bRJgO4Vb2GjNPd1lvUfCZzuQ9lRdrNGBFZwAho/nbWZGfLL5b5Q3giYktdTwstqb998zrXsitt/
07+ilvlgmuvofRUoAUju43IX2Vw587iyHs0Zs8hQjPMVxXhFuUUWm1aihtCxr0lOrUpcUFtXR33/
mOdKH3KqPR9tdtC7ZmXnW0gyKCO1Rw8c6yVIPg5WeujVrsSLeIwb1GAVN9G2LW+VQU5fB9VU1295
SWbDS5xmU0I/2FEr8odkRrRj71+8hLYD6hUMPLFCvvoQNzoYZ2+9zBhuj5Xq3UMJTmcny8WrIPU6
N6A9Q1MbMVLPc1jT/CiToMUdt8PfYM4HR1Umh7PbYkUFF8PaUGvea1iTtkY9MyqXxQLUccjlabnB
vwc562vSGfJppHzQLLv7uV7XAy2X6s6t7OVAKmbc2qO27iI3vno8ZHYktK7AtSiRnmbW5OVwHi2Z
fC/gn/8UEYXSXs5IabE+uCzWhOHAkWgoPPUDOeT6xP4OC/9kE3kBVbQ3HEdfO/7ZuP9U+BSVOPJE
7VLBk/YqAEI8fLdwt554MsNNgav7QzRcpXA9U3oT6SJmxTcwHCk70tmRvT74WsVtKUSSXA7UaBYT
SeQU/bqrGyIwcTbtVee59X05mhPozjZiQTnVMD3xm+/TaJRg+10W4yEMYp+AlNNjtjZvja7DiN/Z
klA7xyTE7WqEV+owqtUXMJbFpo5z/s5Iw736LCx3eDREpXOSDV371mEVQBIIo6vuW5gzLHbuQgRz
5nlFkdYylCfUhPiTvBOSmxtBRIPNRi5rZr2CIwrZ3BcWYKRLXGfqRF40tHey9n4vmc6iY12WdEsN
fXlyucN/2InXB2taFSwyeskq3HX0gVgWl212GPWfpMqYf0PSA3+cDtpliK3jo7C8IahpDy1j472Z
py4oiR0grGouQXSVUrEIJBKVRXt0x5qr/Zk7mfbwZ0TVh120+dFLAcZ45uQcwylx/aUoymMsbk5x
yrUo3uybMH9AlxitQxFO9nzU6TJ6l7oIrey3NlQ3PGGZsJ+jupLzvq+N+otKiPkrDEX5VuVcTZtI
03QVctviLdTy3QpvnV7r1Kaz0WhC+y0ax4/sdltbXDWHZ9NeWl/rieiZ6hOooYmcuATeXv9R3con
eo0KFz2h7CgWWDRIN6GeOAo79zg5aZ4+kuYA2+lYyfOAb++Z0MGMR8/ipnA/Fl7zJyo6CaoIs9w7
a3P5Tc5nOfZ1rcgmjPoMHtP97RUOG6VQmBQEoSVfwluTHlTYqXkWsdJ3JTB9qo5y5wCTiBUf87rG
xKMbone6ebJ5Wj+TUWuCFKzQnpyzUHukaxf7je3Od/BLZWAD7gTTx+wy2SHApHFy3rrYzN1rZ4VO
ehozPLqje05FypXfJoZxKw2ofagzjfleeW3yOal0EJuWMnDujHnUy11C/d4PDW+1vKZs06tdn0Bh
RHxzzV1uGW23WYVnUU2IxGVYRvQYT2r6yNsaY7IxyWduosXJszq1F3KurmFuRK9o41SRWR3LMD3y
JZi1pnQrCemSBE8mOptEfya37/pMacajom2PMrWBTM20Vr+dZBZ7fMDGwkYgHF8BAZcp3P6mRIkp
M3QLqO39bl1vyaM1Hgt0pqKag9S60cyJS6DOzD9jx5hI2IHViETR3SFVFb4RxxbCLQBDihPxMo+c
nwXlyIY3Q5Sg8vYK9khvW0rhSYKahcEs5h645IB8KousIPWThVVPlTh1fmQ182kQgdOxzTx1VRqf
GGeqLcZkQlWMDfrFBks1+5Asy+mAi996yBocXtMCkShbK+67KVDVJz5rr1Kuty1WZqj5Cn0+N53z
FHULGZ8lKmDEtd1HHep1E6ZqOVqcwnvEHXZAsfT2ZaPg+VtOfkAojq4jsS/WL7xGbfTHizYanCUQ
RDb0hdf279g83uIssBO/QkV6QmYn4Xy048Q2Jh8p9bGJWP1kvqz2vaWozoWSO74b8dI85C3BTJmF
ebbNbe3eVwaH5QEZCUJ+l3kH18jSbZR5+SENlR2kUaQPyqToGWjX2NxXCQ9bVw0WQlBR7+bQtBaS
Oqx2T1W1qjvtFSOtN7GBV4Fk2jnJvOwFXjhVmNiDDopy7WMKNfgBn5DkKlxXy2+0tNzxo2pK392e
PQYeEwJoXto5hHlMSaIX+xtr4aogSrqby85MQ0he1LtUo3LiI2ZDKqeTmrhLGBZRoObJPiJw1JTu
teUFxp55n04OoZVpyN5m7A3iNEajgbPGcsLAC8MmD6jaBBcpXAj/1qoCfuTJ16NlBKMcrZ8DqtSD
PYmOubpbTPbpFAzxwh2GehvPCRlNVsXFGI6nLPIurH720qFul6GnPkSg9i6TUmzwh9z4Wqewp3qE
gMAJcNZXIw3v2kgnBk+3ivz3gETAtsxVnP7k1DbtbHN7GGgg2WZo6ndOjuOnM0bzrTYT74EDrjlX
5oRZwTP6vWmLYW/P6JApQicbQU0NhyVJxinqPTeFMyQ+jUIWT9HaeMMeyjNkmcNw9r26NA9ZXXSs
AVTztE7aBl7fC3nfhiZ14d46f+FzDh8XnuIH0DXmhg0xY5lV5v6Qd79bm2iVjsxmC9C25uSMwtuy
z9oqa7oPWckQWZNUX4KwT5fM2Y0ovq+1cOyd5qChzL1Jd0USOndLnMdv1tDCNdX9nlVMd6A4ErN7
x+Xm0qooO+usZfmsRT4E4B0Z3KJYHBFZlkd7Vrlv5+UZfvWrFsVvI3Sv/cguK7Ni4iBzhmktLumR
SlxOprTzK8dhqYsv5po3TfE9Lu1wrZi+MGaG0SVeszjQbsSC2/qZoeD0fQ+SVGa+iY2AdgEIC6m7
TtsFUv7e4kDC6YAxNGULDaU2GRYfOvamio/AQU83flhbRudsTfRd5EQWogquniylNwfYkSJMZbFE
nTFxuFMTsfYfp1v/BEM0UrqPXa/2b6izLfC37DGCKXkM28g+u/1gP9pWQTm4WY+7ntgBiWDSdiHv
9vOw4KpB0mgtRtDSvL0MlQ/vj7jI3FKUCTszzLUmEpKc3KzHKDVtLTc+mA6E6nHxgZTmaA8oJ2FB
JXcr0vncCmVuSYYC7Fmr6rbsLqx9CjpwE9kKP1GRtTasvjmwkyZoTGaI1R5pNRJwPSOd5jcwP88/
TIhvVlhXJM2LxbhZcYwzhdbeh4lpgN7SxXpvXUZ2j8XjqaYDc2uR9rvLDWXv1OSNwUqW/IcrXfmu
nbV+YgJO8aMk41tWhtWRFZnxZI2DesrWJuNZSfQZ7HgLJ7VP4zucx+vOZGj7tkiLHl2rJgZg99Uv
ErkK3yPO/wZzeBGq7WKGP03aVmCdQc7FWIfn+KVJBwPa30hfOOTGwFhy5ziLwcPCMnnPNzf7tozY
L1cWA+zolHLXIZ1SZlhfTDCuPt6drcbAHUNy3jomxbnjnDEnlO2XpSGJFAYmJZsr/rGTIsD5YZxM
mdAkYk39fe/1HdaI7EmRXVZuqTfCbu8r8d6Y890A33+V7l70+jOLp2s5mRaNYPOz66V7wKlk6dsg
xD7KsaQjgo4wWBkNqWzwPooCQW5MvloWG2gteO1g18VP6TwUgdfjeuWYKS+IhILXcVsdPTc7uyom
qzbb61lD9kMSdPPg1jFq04DkZ2mcB6FZJkfoWNFBjsOzeVsWuks5+iLngkdipcl4cVT6aCouV7SO
Zt+sum8eboc2H6CbepsOPCOFaQCjT+VW9Tn+NQ+LcgU68zznqtgZ+IoCQHlcmMomdS4JyUiS79Sj
d+54bPMM66FztIb4bBUiWNn97wgnqde6dnoqeh35mqQ2MkcLPXmnxMLBmCEUkuAJF3fw3ZQeVnpX
6jdj8vIt3UTTfqUfc4Nxpj7D0hqfoSE93Exk6UKy0SVcFov01BfN73KmlgZAp4GC55rljgf8yawp
z2BRvmfFVB9TNyNZJWfMmFm73K2CijvtCPNb8vOBnBwwtCCy2Xg43OY4Ugz9QABR7UNztLal46FJ
0QcFjszc65F+eRmaPPMIv2lqX+gtoUNGzN7yeKuhEBvX0O2+x0Z0mJIS/hZMiqOZkTwloeHtJgPz
PstcdSlK297qWk8XKnvcyygrQrZwJlfrN5EaHIsYsjzvGdf0NonlA0rJseiTn1M0/F6iFiecWVcM
4qKhEEDpqAk6q632HJuGP6l8xj9vmHQnFRMJt5FmArq5Ak6uIIPTbFErM9njFhQnYRavCGgu5g3l
FDtO2996EveEor1D56wBwf+zojSCwrdl34zj5yCmiFprKbNjw3Hw3Frmci/D+HOQ1By0lfEmE09d
i3Tuvwwl64D/HzmdscXhAnGUDbcxRhTjefbkXSWbbZ1SZuBUtb40AttsqsQHD3AwUAgYb5Ic/9aI
qUl1F+utcAAQpdpt/bVlhW+B0IT+sVQwhM0bm5ijeeM5LWL/4GIOK/QfegSOtLAeC8LX8VS80PTF
eEnBbNKM0QalDLZ6iCpWyAMK/odRuzbvHoNuP4idtD/Zef/MJZuIv53cpeGYHDyrf5janFEP5vJD
3MnXtPIWn/alcUtZCvMifUd7BwwIoIFkP5Oq8+1E5KzyLPt+njXhwJwAT0btHPlbvROdudMIo0Rc
rPFkZxeDapF6ShLejuXzjYEwjOUppGI8SLoB26sHKLkbBlBMlVW8EMOcP7ySnka6nSgNuWmH9Rzo
Jp/RphNCd/m8VMekB6xBjNc6GlYMDaPD79usY/SDIlYSt4784sr/Itvcnx4wmA9W88thz/UyJVz/
LEbfIzJlvyvn8WIAnt+UmNn35uy4gS2wpJbTcI1u0uQwVPWbBFIaEFOlCzYxXLkD7pVuyn5sqYpa
6LJy2JhxbQj3o7PqZ6yYxHPNdb6rVntmlyl0c9Q6HUiGzQmwo/liOAVdvDSy8Icyo0NN9d7OEQ50
sKaWyeuoZvue1xktxctl0WF3gfW6bqrUZOt1XFPh7vjcjniSbRwFN8VdJekD5Xs63/UadgEx5Gcv
TJ8LUcUHWvPqQ+vV2RspknqLD+JhkFiPSXYQggb1tDVCY9hFnPPMyTgjaY6ymcLrJ21iLYDDvltW
B7MCZq7yuNZZ7TfT9KkqoN+k3eMjbT72HSj9bBuNMZ6LNM9qzP8Rf7NgmqULhbVWFQ5CTb5ApXxc
KFlCxWXMhqpRvxxWXfRJYgTHgDc/pl3UYMa87cM905nYpM77TIjoPVtVRsKpogZPUku565IUwq8R
diV4DnDsh4nIyg+SdvBUMqn2IFdqBqps2BbYiUGkmy3GVKcWBs+FJbfuPJTa6DLq5Vyq1HgLRX2r
vebqgcJmWS/kv/EJCzLJ3SavihR7AiOZE9ZWME6WeSY/ToNTURagbudFO/T4QM8JI/pW+BQaDOiW
unCXF28JSaOj1WsiTnHN6Ahx4TKBiT6UhjQfBWz3KzkkeWjilsppEBOub+nG2kWESDFE14W6mGO/
bRn+qFoQiLFsKS5eq8TzAKbslC9CvPDgL6+DlvFhjBqclyY9oQckM9nsZxPbPen6eva5/NccfdSS
LTb9KBtFRpf4zSLiL1fzvNgkZBFfheVS46FKlplTiV2logtvtn+HIG1/mqSu8PHQRfsrzJPihTHk
M/VUtmmy9lEMqIpeNm7H28JrWKegX5d6nzE7n0FU83Klott3dTkGs7GWmFcTJ3BrMst1FJq7sep5
FbEe3EZLtj7gWZx9dAT41dhIWZtlN9IA3WG+0LSEFZVDECCt713iI37dzM4BTvvruMQFv/z2PbFo
im4Tmu4zoTRurgjgjdE1P+zIJa4Gum46SDXYjT+QddnUiotNFL5gnPGOLmZ7jJzVRrvDeUby54E3
p6dFOH8Sxv+NTIseXFJi8iSYMWWPg4vxOy84TLo1I/LbW+WFstUH3NYPOiJAEDvu7GOwpyShF99l
7PJiVNDu54LZuE1Xee7w8n+NOop2YeX98HrLDXRNYzxTkk2lZ84Q5kngOEWYp8d5FFbAqcvVWJwS
pqbXNCfXgG7cBKVjRKdhdo2Ai920Y3h/7BNMPTPC1N5p+ovFoN65/XiQK1tJcEFrd8y60rgfbzF/
/h4vca35dqjCWxs36gYCzwjUgPq7suWHz2ufONrVWBvzglUTqjRx2JPlUt5kZZnHZgiIN7D2J0u0
vDlbyA3ONFknEeInn3v7TH7/2eRNBBhw2rfwPndzn79QCHi/wFXwY13bG+gHtBOuGZ3MPn4JMyA3
2cOJqRCTKlaj9q73Rp7Jk5NVZ6+SfcwWoLV5MU/QLizNA9ny2vp18Qz9q1IOW8sKgx+Dxcqfl2ws
QcxxuxBBirlSZ/W+5rF418dd+ADSZL01A7nYbPvch+3+qiL9qLvUo7bP+9Kpdc7n6AJxyjnYCgN8
u8hHj7kIetbgU3CxTYr2bRnSDzVS+lN3NdygyqEJ8THsxni7IrA8t3jcfYHo/4T3oD03XQUPOtLx
mxKpDrA5MdLMXbXtcZZHIKFpUKvtnePWxqGgojIaHme0pruIuOMp5b32VcwhVWy5UzN29y27l0Hx
DohKdbEG2hEwbFH449b9KRptlw7H9mhpnqcbW63JgTZDpsGEaYHow8JxUkBY8U1lm6wcdXmQTeHx
Z3QL8WY2t0YvZ6jV0Z3z8ifkHNyK9SCqC180PZXu8tq7rKhyQ+wrnm933pJDtjDG2fheMwYzzsPp
MZnWkTKVMqOzqO3ND5W0BtiDQl7o8lVvIP9Hf2bHDgNiiLsrzwV8l2T58x969sbv2Om517E08EZE
oSxT67krVYLnMbGHN9UDdRzp5ohuXaxggJJ0wni2AtzdEGZmzMwpAHwBz9Ad47laeVy15vg5mY56
HWKLwprcYU9VRqoCdjLbdsU0KPJrpHBE+zInIIQBrZjoMXSB0kI2cJJXjMkk+gwOSb8EtbTnRm0H
Dgl1ep+qWvCxJHB8L5vGj9Qpv4mCGn6/9N9cy4k/UK+Zbs1GfOcMfAhutE/MGyNlJdINpnseRZ/w
pKj4z3Yg5XK36CpmpDTVBx1YvJf4v83uzpC6+ylzkTh+J8JqXw+j+pUykO/X0dZHN4z0HSrrTEkO
eHE1ogm3eur3dZKrx0HbPNFicKHmzXgh9kOs5Q0r06I/xYsPscC7bbqAJnRy/M1vZ9iX/Sx8x0qT
wCTPoWcbGTIP4byltjL8NEzzu97Q8zObtXjfYF1aSdXTyWM0RU8rsoYHukAki2jrnoGWW6H6WVVN
P+6opWlOnZEXr6L3IOSwlQ2cOZfXnOBE5zuhS/HWBE9GNpqp0rZ881bCa+KY26MoHohAlTAu3K8y
NqO9S0Mj1jqbVjzDG46VqMSVZPKXBymL5Coz7WaYxk+77mHN2FGzy+z1YYjHfCvqwtsMgHcpLBOL
r/ti3TYUwyZgfOBASVHR3kNqiTyo9RrVzXZcshZLnru+4c0xySndXHDpMG3n2XKAwrUnWSpuHc7a
BtwC4z3u3/AJyAHP+kH/gAgXL7u0JKlpeiNmVAhsu5kV2JOdhZC80lLZL4hN655wZPhITWCy7+FM
fIbwwvKVpUPmhSDv2rZ4K6EM+VVG27DjeckjzRHyMCqdF35Luwg5EQ6G1U/X0KPkIhy5dWRp+hIP
Zv8EdqIodoJ+eHBAwkzOitwEZDwSk1tAQdzTMscPVzk/z0tmBYkaxoM9e1zQcBSiIB7xLiGdStyM
t5Pa4eKxczyMizWGgE1NXvdtHiB9khpc2KZQkoIwa23TZBp3lapfuJkxpfR2e3CrWt7Bpx/3BT4j
XFTiB/pbeGYQSS850ySxOC40C4giCFc8ascUWAWMsPGOmIx6d7BqFZE57dNELkHX906Q1XV7xuCU
AFbozKd4EuMBkYE1Z19PJGCZWhoaiqfwOR5nTWFpw4+SIgo6TWmfkaatB36rNvOBvdR3VjgoH3UN
fEC1OnRYx7W7Xsp1pidoKYv8gPrCHRDVbT5NLfgel6rvbcYu9SVa7eEqh/rBiNZtyTbvrpl7fbRz
qq420Nsreh4jlnGNqVY+APbpPgUb6Xtr9aeZNI0Vk0ZScSo5/MqxDux7Iw8DCYmYgt2uFgcSZ9bZ
NucghzfzlY3YeHbeaGAfi1SZvPH3/bGIJj3MLBE4utDVN1FhcW2bw61Ouw/TTuNDbCf49iYrVuA5
WNOx3EG/M7e2LQ0c8HLQuynTSIotFK1lJfTkNuXw2S9yeUgXzse6cdIbzZx+clnh5VZdt6m14rBB
M2f+x9SaPPUNJBCsx528Er7KN31lPqA17BNge5tCLa9WrrJfq1EkL53XOr9Q4DxY6dYpoXmg3nDf
JvnkigkMfJ9gV2+BDn4YCLLXympaEpmlxavCMrZmJusfk0fRBQ7KMROwPzSrYGaGb3ag3DxEI6+R
IMyFMQiWmVsWV4T/+VjFpVdvutk2z1GR8NZOewQmg6pL8v6fIbbYH17MvOHrajTPbJ85bcZUpd8h
y0quCfakD3Ky0gDPDo1L1dC8sxj6BKP4c5q9nGNct69SxPkxaRSJYo7T5MPi/vneL4RueAqZSzC1
zOncNTpuUxCGMpc7yzbyqCIiJVs+ugvMibB09bUvCmcn6nwK1jKjKZNNX7+3ugg/e1lPeDImklb0
Ok+9gYGPnurbBSdjLUGTUPuI4kUxS1JRfZlG3Ry4Bg7mNTbcgwHZ+bGyzfHiGCivFHnbT5g8DH9l
0w/pZZ4fcqpoAtH30Ufcl/KVKHSG1+FGFJUEODf4s8dDN9z240bWWjAhJ/ZOZlu4CF49ODKyxlVy
6+olCDHuEnLCBZ2wGX0YU7Ql3iugbAL47EuByadcNTStimamrQbwiE29+0MTa49DPsTV3aXYGdos
X3eEGV4cdvt+YloAPHmaglpbiouRiwdFW+S+0zQMCLU692BdQGgm8/xzzCXOSxpL3EfCSRPuVrV6
92ZiFU+ItN6zMOz5AQFb/xRuXJ4NaPXsjs3xlLYOKfIoygdfVmAobdiFx0X2Hx176AyKPSQ66n6y
PU6a9sBRit+F/P51EMUTFrzsMjNzBanXya09uW9NQei2I+3OKOnO6WuDX+dhAjA7b8zBTt+o/0Ij
MNwVc1My1n4t17uWF4RfZuEoIXg5xy7ODnExxSdVJKwjQ9c9Yfi9r8Os2A6ycIOyWsojuwyatkh3
846Yp5NVY5xZ05b9Zus4gBsJOH6EZYvrQ0r5bmj55LbhqzfX00PcRuXWCbnFwY2iEG1S8baY08cY
nTDBDRVAE+X943nLecE1f0nyubyHMdD6dHMeJePsY+lg0J24RF28pYC8yeVJ3tWOVwXs/b7drn6x
TeD4dL0zialT2RSINiA3hyANZ/MjbhsojXnhHZRtF68WnBv6pNGkj2VanqxKD2d2AnhC8JFvE0s0
b3nGL4rMCuTFQjSgFxCqTcQH4tv4lRq/0VO+j0AfBsJIsHWQMfMLs6n3U9azAJihYpqbOkKXjW0z
f+QxPWIztrN5x8lR7dEkzTOlVb/r1mLX00V0zCXgLDc5UuQ9zy3l4/9aqKI2bdTpCGZZH833LqS5
AB/2+oTFMt/RZsRKyrPKJ6Ia7dPUL2IXxUX9ueQj7IV4mMfzXIAmiz3L/aNpCn4bu4yas5VLKRtp
SI2881egBYny3sskX7aAidgaxJUBd4YoiCpVfEwnVR2L2BGPVqKTe0lhWeCtMUFib5L9A7uB+DsH
vAFDtCZ1KllEYnew9HnRnf1hZdPM82zt2BrOCnLn4rXUws45vq0EPUHZ3ncTevaJQSX6ZknIDJHe
VlGySR8TLuEFF4EBqEH/cVsFvZshrqyNV5n950qX0BvbjeQTf9p6Zbchd5EXGru19dLfsWFbT9Bp
UA7CKn8JUwrJkQW43pcGxCivdp4VcbdDPDSgDmDRPY0R8rlf20N+6uM0+1NZcnwuOV4RZpbw2niN
Ungn8iIoelL1hG7C01BIuYd5harQuaX5kOcLHYZto++QrPKdW7kDEKPJ7q4oBvZzMXABp/Qse84q
42fate4eoA9cuDw8kQsmVSxVe42a2fpS5chaMeM9sykJSXImJgbGICipfbMKTOqpAUbWAISxIhdv
xDS027x06v3assioU9I8wMCsPyJ1wzMOHep9a4OMPnyBgcwTw8EeMS480ZKQH+AeF7xsuepzdWZb
gBolnqaqC59Sz6vorGb2KolVcLoy8yju0hy/MmgLx0FLi7Nzl+Xzq55i+gT7GuEJHzuaNWPtlhk5
e/cgiLCMNsL4Y7Qddm5enk6sHdhvr/hqeEQlJDMckPDnTuj1q6wTfXBj1LuOlijf48qJyxvjOurO
8sw2rA8A6t/cfbfde20O3R/MNQuph0g9r421HkFQ5T5/t27Dpcs71dmk2WmgxPBWbSgbI+OxjB00
VHRVotTY8hJelijYxXxP0fgjjIgeZ1w/7gfqNfe4yZg5o8Q4lEg3zx2RPW7MnQpMG9qG37nWRK4A
7f3PamhQEu1aAofld0DzmNwnua6O1TiF9206tFcbQC2hfP79EeA2dvmO7fIrt37zwDHuxnABWqNz
wzU2Ks95Bv13vGJpmop82ce02lt+7la/FRGk3azC/DOH6YaEgmX4VefoHwr31QPxhvRH5nXjvZKI
LuxpMcNmI2GJ2Kal8v+KXf7/IQo+SDGyHMDZ//dB18OQfrVf/T8GXf/ts/7mg3dIrTqa4g+tpGQy
tPh6f/PBa/cveibIsgpL/L1n6d+jrkgnSoJHEFiIleaTOnZX8b/+izD/whwv4erbQsCGsez/ihX+
1mfx70FXB6PyzX/OUGN6lnBYyf1H/7knMK91YH52vcI1scFPtbzHAv7XP/xSHv72Bf9bORQ3ZELf
/eu/4Oj/p28Do1s4AvinFvxc//Rt/gd1Z7LcOJJ16Rdq/w2TY9hyliiSoqaQYgOLCCkwOuAYHcDT
98eqRVVmZWdZm/Wmc5GDZUgkSMDd773nfKeDk5jTfPO3pGHjg7VEuGPpSKgW+mLcJ0qP+79/QRt3
wX+8ok+cxs0uHDEUv72jf5P4R2opWHVjKkv7prrTgD9TKFkccnAZudUGNlv2HDIcPvRx+DQA+her
hp/6Xs2uvbeaKL/v/NS9t3HAbp1lyO9pVZmTSpblwZ4Kffov7/fPkQBWFPp85Z6UkumFFfwpeCQP
RDGbqQL+Htfq09ApWHeBzd8BzTAMRIWygp/pm1UW1p9tbS2f9HGxzSUMceRwIxcOQ/Fa1RNNvIkS
8O/fnvOf9wlvj5YRAkaiAJxbute/f5xBhFgdDoi/HTj14f62GTRm8qZd70zKkW0K6hVhP/Wx7InS
tASIjVuy/Zb3HB4QOQffHDRsFwBHR9vWEIzEdWJDUShSByQVPubKDxwS4Z4ZSPuIXKf+OSQ2uNm5
0U9/fy0elpT/uDVCuBSh4wKq5Z9/vJYwW4zVo5re6qFMH2bZhjeLqpNsJh2mlOEsorf5m9yKujOf
INXpw5eqwv1coVg6TH4krgOZoR++N7pQI2joq0LI98kudl0nT0GbOQzUsxHeqkioD4fxDktuipw7
/9D45FZZLN8j2bvnXgzrqpovISLSg0YTeFe0pX+2VQUthyAcaleklhV8CjveAYf0acGy20KPu03i
jHtqtZV+hn6bLOjpXH2UfgPeg+FOwinCsY54EOmFMSSPAF8vU/5PixSxJclX/RfP9T8e3D+uH5h1
MMm7ge3aro/v/g/3BXKFrpDdLLd27KpLbRXVrs6NdRPC7bH5/wYgMV2w7SEKVhMWkwNB0uY3E0Ac
vLrp0fmaERsd2+edIY4T0RG9CyhRKMxE7OpHjqGMLVFqTsdEq/kzGoz9jBeQxj6R9e+2WyQPemE0
siaR0VrNiTU9hMWQ7/rBt/7LjcPK+h83Dk/mbUvAziR5FP50sSHaqOD2EHRkkJ9x6AxUwFR5qLLr
9pH6Lto1NpBr0kCXa9uEyZFDPIASWKnoAxYvfJWdnL9ak1i//v6e/ov1NWQtJxONv0hb+ZOhqUxm
NZYSe4mBxLl22/p3OiL97Bk4BdP4X9LQ/uJjCL3IcSI4DCE2qj+FsNXsDxTHvdzOcxe8W/Vc357i
/PL3l/QXC+IfXuVPT2kZ5pnfuUzQCxfPsFVDsUQ8T+in11fz7u9f6y9WBExY7NHsqKHrOX/6+Lgl
c62dBo+HdJ2jK9TySTSJ/+C1LlSuqWPZrWqDNQNoRPUYkbe6+fs38BcfKbF2XnSLgKLY8f78kQoj
dZNKicssGN9sgzp8imk2/P2rOH9OvJHAMUILkRpLuGPhgfvjDeyw5IYMXDgEy/ZJA0SkXsX6kY3X
Sb3UUXaZKprmk/m8aZCHtBQXqkRUnEuNdt4lfy4aEGj3BO8y8tJE1iZ9D1EI/JQGyj2T5auzhHbN
ADkCEemtwlpaKp/mCyzZf4nR+fP9IcOQQp29kgi627nq5qz7tw2eNPiioSkWbBu2HbDnIGYR4eOl
9ilc//5z+4+PLbLYmz0XUxSmQQyDf3ypdIGqGAwiQtnqJ/fxXIgDs83xmLRVuXMJezzwUUf/5UU5
Cv75qcYkyXrDcYmVNZAcz/74ugZ/iaOIDtmOpXlhgFVv3YQKJIon8+4yMPFB/nZPguyINoF/AOZt
F4AE/pEnWPJB6hw5+9wG5AG0Xf+x03CDWNwazNWYeHugJV2cfcRO91Fj1MgsXO9hiKYBvaKzasoe
aYaZ7mQxEukbdNZj5BskHqpcRdlMwUI4LNZBa7Z20ONvLiICYxOiHdBRlLtgIl4igsa0crW6DtAV
UdQxBeZ5mhGJsejfFV74nET1cFn8H55ePiuLtMJqUXIDFSl572oxXESTO0Rh0jGKl9xeqSZUANqC
fF/Sl6X125T5x3wbDkxDVqXraOrGT6eEqOqlHiwq1bvex5Q5gGot9aL1+NiG+4HrxH9m/wJQ227h
rzPkEYn6HkjJOK4vZbuTTVFsK2Ash5ssEOhES0pekxeP9uQjjnfypseBifTGbgfnq3OL8ERHtdtl
5FBv4qwwWJbsMQZV7gOui9mlvjNFN1uYLQhpc0LkSv9Z0mfZAGREo10NDC/XC5F4R1JnvGucjs06
yObthOckwtZAe3nZO6V7wFAwAIKfJ29Dpyf6PRv3oTDDSzMOXzmny7fMqYsd0gu1jcLxm0oZlKmp
23VDjw/Jaey3Js/d61i0MlzNulb8rhIFYrRExCE1V2w2b1MyhKeRevTQa7KKUijlt2YyvXvAEuOl
nZZpby+lfEQWrT6rjq9taEO87nGa/CZUPNonN7GR1YT6ioXEfq8aXX4zmYtzEAADI7gpfKxrpa9g
zgbmPImVEozuNJAb83F+LZOlv7rxPKDuzqN1I9r5RaQYz5H5Fmehm+Rwc9U/FRy0zgPkTsb7jrWx
GxXwyr5mmItuiZaTtSWAyP4hYgbaNQ1coikZwqV8e3imVH9Nh/InGoP5Z367QmNJsW/j8RHG736p
X/AoQ25X86WJ5xM4hW6fW7nB0lLUv2JQjy+1xS3ZuAOZJAPA9rAhsV0EJTDZviF1OwIRXE+JvAYN
A+aiIYnW0rONDKGtfodWN+3E6M33im7OhWyWLyTDH5VlQc7t7BrwcOtk07egC+qDlxjE/TNAydRl
CgPIAqGCYTiJp+1bq7tvOjIDUxRptz/L2u7fkrDwD7iW1D5y53qLU8VBH206crZauWmj1j/k9LB2
rQgTyLi8KfKAYS23lThBioe2BsoIF0L1xAo7HRrVGGRKLmkafpXsneCWrjN+uTJBJQ/6GfUDFoPK
cidcFCl/AHb0M/7GkEbnKBC7h+GF4A5Yg7UIn91h/tmFsn4qW+Nf5MCqwDO4bBgPj3elgt+gLfc6
pIrvxBkYssMeG+49uzM8VH26SyNjYLQylXBq/RDkJHQXDD1W/xDNy3i5QTlS5Pou2CHLarjAuunW
TCjznfQ6YLM+Mh1pp/mPboBoN8LmOWdLTIN2rs2plwIdsG77DdAEWsXZR4NLbIfkvNrQ0KJrZLWb
YsSgOgmVn0mZclezmJxfroHkY6DxbBjoWJuMoJ5HRyiGOTGlnb9zlffmxo1kDUwIBkghcNpBcSFi
bHhK4hlF8Yjmtrtb8PfGRVFxxbq4utZEp2fOnE+Eg+WTHnNO+qFZvH3eORD0aDHlJNP4l9bxwQpq
em+4055tDBmEnjjoFGNmx8GwrxY9bKPWIYqrOaYAHgkW+lll3o0nOnrgOn1n3wrruS5IbE2n8VTJ
MX4wQ50DtiGy6b1fkKjqxlTx94TybFylsQp2sL97quulPfZ2j3NRudupK5LzgGJ63TvGRo7qLsgA
6qmg/9RC182ImF/JrvJuVu2bmySGROfiYc/z4li7YnyEWdHsALpXD2ld63vpd/WT5zfXtEB3V2N/
/5F5bQ0L3CpgbgXZG0MtRD+Tlz1kceu+867rLUMkifUzK/cYu5Y9yiFG+rbI75uQLnXgs3O2ztzw
XGiUC1hLGT/nlIMwRzZMwtSddiVZ8LMExNgW1qk0msi2hsU7z9pra/8uUvoIoC/n7iXsga10dqof
HVPOT+RjhUfdlvMxWIL8aHnujGahj79VSzS/D8gg4XiU9tOUoMRjRsZemIJl8VqQlWEtF9rPXbMb
mzB410QM3GVpVN/nbsJ2m86Pll+km6kgaYPOTr+1uNoHJqXyCBUaz6E7yC1gT+vFgVd7RYADI6oz
4YMXJQOygTw5jSrk37poPDN7/dQAbF5SqSzAtYl14Bbd4sL7GcIr2lWEocyroL2tLhG+OYS3mnM/
gOH5riPtwhXtvR4ueJ22qvOriykzhDh6Cvu1rX0YAkMYnBBh1E/9kslPmYEjYwoubximtzn25IbY
bLY/RB17acYWaPjSw6fxIiaBnq+w/jdk2LlQ9L1AgEKy8NsEom2ehRzxvE9LGY27QDOgaFy63taM
QrW0MeAtnuLGj/tW6M1U+d4dM//lrgqtb2B+gkcGREBJJiGupF6UpyVrPv2O+bdVtC4n4LKtnqt2
OIvOxdpHrFrY3ifFkjzKIvI3WOEQIyKuukPDYL0kQSbR3YMUpx116hI09Em85qAW79pYGZRv9pxu
R2FHF4Pz9tL3XcIoF8YiVvHM3kXQ44lK7sb27LlR/Ba0gf2kVG+dnN7oe/QB02mapu6zk5nFsLNJ
0xdT8WYEhqUvd7KiX5Cjqvsiw5jnpPycHYdi06KKs5nGaGuHBs9FRTS58w8n6oIHNXazWCVuXW3b
KKiedBXg323y8as0E0PK3BX6SM4Gk1gEFiRw2Jn9KmLOJPAXohDDD/v1SPsHTBKMl71nNBqbcGji
F0/bA18+GPBVR6rZfm5A5nDOJPF41aQIncBYlm+1jCaSCJYSG31X9nDQoQnH2xwpkb9q6jw6o9gd
d06BfdOlGGJcFQv5kTRsQQEZuB9gugOyDQVDnMIwhzdGRSewDpo3D9SPcdGSu9tRC6LVIagtl4mc
Qo5Mbacvek67Uz6SLuMvP70g/zaQDYZiZnbu2yRODsOwECKDVqNbVLOe0wIqtrvUWxRaFfQ+thvL
CYKbNG1pbi0izJHKR98PuufBcVt7lzJb2YFQYKwChAkJoIqnuzE1OxRsm1wB5WR3zVDCKHRW3Vzl
R/Tf+q2aYNbFn1ADISQ5L204/rAbzIlz8l0W3TtzEO+gsN5cm9EKD51VwdK3FIS4Ec/VpqwzwiQt
u4MsuDCGVpZuMdJFy0GVYrBpRTmck0JZoW5u+2dwSwX8utDFJKyd4VxUiLVXnS8lgRR4yta8heGx
iWVyLaPpOYZUfUD1DNaMsReMHyD3hCKdJ+zhBOkZxkA0mszXmMf986KCZj9PtdhWGGMwl88JjHI2
wc9hCMmdUggHEs+PV3Hl6j3PdQgAvK2vIXFAh9Gykw9mXSgMbGBTfp1UwAcihFGFvvoF7RcwrRlS
Kmw0dwHRhG/IH9iCwnB0SQFJkNz69UIFawHCWWHAzX7zM7gDWrUgcp/Rq6451KQeajMIz4UJ8y3V
QHcBlgp/zaPxum2dSD0ArBBkUvgolNAKBXsM1D0LsFe72K4csauYBj2L6abYD2ghvqYkPTKFgWVL
w6Le4zqLeNQZ3YtEAPSLl6udm/WIzumzpwW5m9ze+sET7Wxn1+BXYaL7iCuTaJcgAlIxocLDfhaK
k5W6MTg/KJGnMm3iS8tRhISsosIWVtb7IQ4RlcIyPKokhERr3WN1JhNxSDKMeIBFvFHUz4tEUQhF
fb4C96oo8SL/GkWO9T2VZfQ0oKM/OQFOMn5l8uu2MH5XSZ0+D0ZhZOPIax9bHCtMFEX0Gix9/xLg
y8Wa0We/WGbKMyOp6dVYM2DHDNntzkat/t3MFU6YKi0OaYLsqeyz5GwvSXMd2wm7b67dO50M/RnF
BFZcgZQ/00N8AaVe8TjRiTEE/h0Vx7dvKsrI02qJ5thzAtJ624ye2IZqig7NGJBDRs8BWScY7zfS
uObPSczqvo7GDmxBbborLPCA5srSzgcUL5BrQFV9GbtxmtWSV9kVo5++NmE+Qx0QxnHu8NgRXEPi
Jba3lhbtqsqY9jd5WB1wf+bfuk61H03uWSTJWIwRVnWzWNGGo3r+OtgSBxxOnq2nsPuuAqUoc0K0
k+BkxvQsQA9vbQmVZoyJ8ROuDdmYJINHNs1817oL9C+25YSxZDi/EWhbvTIahUtBTA7WkoUAy6bq
z0UwEfgQBtz8YwHRgUsQKx3q6jf/6flr45UcNBlHAh+JEFUaKq1QPomUiEzGr5xJYqcg2wLT26vd
27RPLYvTHv+7+VXqGJnCMjoXe1Q4jchCo65qxfhDpnH+UUk4wNvYlv24rivyHJ7cNO33ZeNy9BXL
POAp9jpWhmRGsYIDYa3RXFFiYUBii5+B6fjqULjCct9UHHe/RydHjuDQR6zuHU/5SAiGWZpjNGc+
GaaxHcybEoGD2XCuFuJioRkJjzbeFGTsUr4PalIHvRDcUC4uDiKRNQh3sQ2ApfYhGvC0S00cQK3M
pQfIwFKwLMOEzDSL0p2qJo0mCJaYhMCjtwB4ZueBZh8AMx95yhY1dL6spGnE3dTI+lS4UfcKizxf
mxuS3zQ3+5wIp9+Ljhb4SgDs7xdRq5/S1uOu0yUb5sx+i1nGjO6DIpTim0OIwe+UrtAJmp/45NKb
jyE2HRCOGCk2GyPLAN+Nh9lvUGF7lmEyn7vaD/UqHJZyN8rReqA3lrC6j6o0GyRU5K7Gtb5kCGnP
NTz27xSaFI+BacKfed6ik3Jqr/rW2GFUbEPXcGw3xBbXYK6uGAjdr8j4+qNrIiiE2ovfGTLxbI1l
RumX1c/ViIcvvlmodziLflYOLSnTwZeG9LjVdDj3+bjcF4VBJ7TQFEOBJRISPQMCm4ap54d0ctQE
LVwKWQhaIWidMFON5P/N1dLfQb9wtlpkbb/Fo9R+c3N/PORsaG8JDgx4lGHq51yN3d23MHZ/1Byg
tsbU/YHHNSHNYbAfdZcLf8WeWIVYBfAwrXs4rBWm6DlGGRek7JvTuJxy26ZUoD7+6cgmvKPfmhyd
cfrCMvbVduLVoii4aXHsO/c2pQ9r19t5hmW0ltXw1gLbvQ8jHT3kXpJ9jYEieGGps/lMr4vdQXHU
xiTpBAPqepvGaJshc5i0+OqiWxgw07bfnSNN9+v2EkjtkVpHT1PqpXLrE4ZHWu6YUezfeMigmMgH
RhkLssaLubh6jinKlzeM0qC3isX8zEh/LNZjOPWXKQ6AI/Ty1LMOw0ZZYviQE7LKqHCH44hw5K6F
ygP1a/6w+C2IGnFDbyhVij2Yf+SVLBMTVKvlezjQmQMiqryPoA3NxWoC953YHq6crRjlMKR7pl5k
8lXKfWOHQvORNpil4lmeBRoxbCHQJU1ZYFS1l1NaqeYY+e1IyG+jP+dyogGnBrGPNdWvmHKIG43p
Y1SKYD+RzfAsCFvedRxykYqyYZEXOLEt94Uz7X2CNwil7PCWt36NLXxw9LlzRAXFoA3ITXMSNA9p
Yj/DCvd/0dzA1W7yEB8mgbN3C7EbKm5T6IZ0CiOBzjDwB/cUEyvZ59yHsz+TaYhndD7wjffoIsEf
hlTf3LFpdKzH6N0IN3hLYS/dF3Or10W42DRr1bSR7L/3wJ7cUzgO/ibkyPI+2iSFKanUmgOC3jrT
iD9zJL7XiyJzmgw5knQXxLyN3JT5XUXFdSXzirtuNOOxDaLsV9KCrNew08CkM1gjyaV6Vb4sXhLy
XZ4w3QZvTPBriqQsVmSzDKihwoQQoBJnCmrBqg/fQpER+qxL57mfq4gKF2sIRZG+sxfiJ7Tr3oLl
bpHFTTFWazIEevAzk8r2WMC7PVt1TthlYBkEmhILRpSSHOXX8/idpRS4I3gfzDBRbTjsk4je3zGX
DtFrd41Wuy4Lhif8S9YBW2Rcs6KGjaEQczLkXNKIa1bO+bmp6/g+xAWwT2v4AsZI/2HyquZgCoKw
wmbJN5jxqIq6G6glzvVjNtWPHSqsV3vCut0637Pa/xGVEWkrNaFgK059zdYnTbxDKe2vcfmdfLCi
hyRJrSeSDt010pjwXs2mPGVd8VKlsFixg6a/G9uxn4PW86Dx1fFdxjFkK5rxGSgD0daxb56MMtYB
IkJxnthNEUlUW+i+wxPRZMmzvyi17/rW3zmKvjMtXvdkKm/Yg5nud0OHyYbxyAc+XkJjk1Lsp1jd
jWUb7AeP2yhP+9899cvnjPkJi9e0HuYBgwBCVGC4elUgxryDnYJEnty5fZASIV/GAVw1SAqEhLpL
+tIPw25hQus2Fd8x06+tNXe/vE4tx8QY9xIOfYukDTiIXglWUpDNw96LrQFjvCUagjXwlTry0mCs
J6el0OO6lbhsySLTKTiLHIyL1ZTHEFnZosU2yivEU2L4UJH8ROqW7AcBFXCusAJh/vGvA2DwuiND
dekPQlPx1T0IirZJL3SDa6YJao9+/1oLSSiaBo2Bexb8i1FARlCnHWmJvRaRR6PBCtaMItZOltH+
Gwd955IGlZB2Qz0xlZ8uIAcou+33ZUkebJvKYpVkNepd1IMI3XTosB0IGEv4kOQiszucDR3W0KhR
N3wqsy2OH8FRCoTB7ULJTMpisKpd8IehrXLalpQUEljX9wpb4FGNhbdxa58yfph2CWvuxgoSPI9l
hnMFS94zifAVjtrUIWHCCMffEfXZH0oYtVC6vRr5rcgKhODKlh/tCGjpBzmAuPrDFgP9xo3sF9j3
GfXWSP+tmNF189zqNdX1dgkBMu4YWdDcaLP5GgsvfsY1jCBziOpoH4TOXSRJ/Qwb576RTsZIczRm
PuBNzn7EQcyuGOTcUm1m1/mLyIgd8qhR0+hHgsRUrmzpBthyUxEf/YwahVwP3ybzOMqLa5QEEnSs
F+ag4AcmJoxsMWDIm7S8mKa1aaA0zX6PTj1hP/TJWrqtp5HfkM2bPeVmLJ6H3mO1Zd3AUZYvdDkx
6UiUIZkffOiqHH7MtSM/cdIhkPaiQWHo5+zcUdutnXoqd8vSO5gLZptgecl2X1p81RSEIxVjDALl
Gor2ndZxSzqNwYA/9cF94Eu6+gSGeV4vWa3KM0yZiYq4ubg58kqlf4DWQuPqm4tkf09qgIAiwZDZ
i2fPNjOKTFwYV8mB5MQdl37EoPc/pgUobZeQcj7bn62ciMyaHX0oSWdk3gSeU+XRHqrYdyBCT7KZ
3tECTj3eKI4Z+D2buwlpchKCSAQ1gofIdaO1D8VqrTLaj4l0brIbe3hi767YIQv6ZnmpFfL2m5+m
R3aerMplVF/LCMym9dxufcMcVVXqrvoAbWzogVKvULbEyEM780yYdv+aELqB38GlbQ3A55wjabDK
4nSzIG1BYtgbkC60Lbo6jt+pGTCCoVMD1oNK+m7EZfk9s/MO+xAYz+PSdxaRb7LIOfwC+8Jbyqar
iM5jeLEO6RnMeRIdZsse0IZS6rH+qPpslZV8bkxkc9Cio5pZgnGJzD+6RNj7eWTFpds6nbJatiD/
p+V9Dqjc1JrhFr0On5vl4rfq3SCtvmKMjJNd17vzd0BHxWHghHwiUMx/n5vFph3GoI8j0SLXdT5H
1mkqBZ6tIOBjQCEm8r3qkvji0iz6RX1KJUJw8TkjL51mBZ8fn6RIA3sbS7t8pYwjWK9t95jV10bh
AfeAKTG4GItX1TeHdtDACJV56zvV8Akmr4yU99oOg0PJdGk7LG23tmZ48BtUzHS9c4HRhSEj60r2
2tdkR3ohFhmJv5yGlm+1v6slO+OdwSaTzfsBjhVTNhTLGmAIhIYOrQ1mA0cnO8TyQExq9DD+xpPZ
T2dwpEbWqM1BUXO+W1VEd9X3mjss+M0npkvSEyeHG8JkLT561UTjcyltZ1o3dl8c8EbAPkRv/AAl
FwcepId2P9Cui9YkF+BEMkGzGisfSFxTnPsAhmM36uye2QlDB0hdh6mNsCy3FmkLKyS4y9NCbvwB
6ZnpNk4aOoewsMoSxQV6emfO8/ecVfDXYrdw25DXPPs6HukUTxrn2eKxZMlgfOwLBmcjCuct64Q4
lpmjKZOa2rtrndGr1j4S9bPh3HI/zsRBMUTTHvO0dEIcvJREo3L0cryN6fmI18IZ3ooO+34YLuEW
lH27N6Gdc4wDsxFgJFuZVO5lx4kJKEnvnKja6lXaMlccN02zXCv92eWZ+KqLSazbYBAPxe2EaxYn
e0KxV59dHMrrWpX5Y74s/oFHx328ifrfvNQJtmEk5AYaSUWNJ/sV7jNnLQv4v16es06hyn9A6eRx
DBs5K8eNObLCTlhoIPYMrMp730XiD6jzNhtrYvtbSYuB8Nxg2OgiSjdV5vpPwxJlJwAv8hdZORBi
6OSxWRT55G4GDJqr1Igc9ifuRPpG7sYCiUjyq+jf2yyVzzb34zXVNrdS4vb0Gpb6SSLWWtVMotbs
NN0mZ1GlKTV6d1ZjAXOtAKpuwkISJKZ0sR86v//WxKxtteUy0jcV2rbVbOVcsRIYLNdlBeVDJ0GP
IrtOf3koaT/kGGaX2emaDQNF4gKQKgLAIGYqJB5+7VgJAMiiJKGscucjniS2mISngxZx3YQ/hBEf
mJC/SFJwT+TSPHJD0a+ng7RWZZ8/pgLsPJDW9lYpeNAAz6SD6nKvqXKHfc1ima7TthsP3NYNx0WX
pqlRYYo5KUteg8bq5tvGM1obBPUzEbZ8sogGluihGm1E2YFqfzm4q1y67nHg9pdGqPkOL1lAppTA
7dKbHAFNimP3isFYP3N3Zd+KStvv+FnLjR90yTYRMtnFdbxc/Kom7jMYqCfjeWTwXNrWO7rL/rUA
2LghwhOXU77YgA1bp1kjHEu+IoyvGw15fxv5y/yMoUE/VMAqduwO5dYP2u6+mixN/WmNDgMY+x9V
8bCe3Ko5CihAG2Dw5b2cExgrN4bUbc8gO7UM513njcuZ5grI17QQP4ok8d+sAlIU20F0ySTaE76K
DcSLbelMw6eIGucuM05srwLH+OU6tYmLWcz0yL1Ycnj22o/aH/NfblTSR0+T5TkInNGsZiobvZkZ
HaNe2NAjhrOf83dcjOPLnMQRcNqAjLe1Nfbdsz2pjlCaupFnK6wASs92hW5JmGErqaoOOKeYni+F
9Ti7KRYf4SsbFkZabrXfo0+xNT082I0v2KWcc6prjhx2QIumdAxPMg+dTjoGmOFSvqatQj4CtpIJ
aH0StXgNKvHlIut8UVo0T+TCxDtRT9nt/HqDZmXZmyXa8QJFJniB3jQ+iZnkmjy/GhqrO8fLh/cC
TuSjtN3pHfNEv80RoRzdGvLqEMTDOwvKu0/u92kWt5OAUcXZLTznWJWdtS8xAz0mfVasYzkWn+MY
d7vGONa6VWNGUWKxLiCuOlAFEifSaAdaAtIPeVcGHd9WGy4fKmmAdvTQBX/hS+fk1WkL9D4n4iM5
asmmIsTp0HiV2nQw1NYJfn+C52+yiGoIWZSIPVcathAHwH3rBsO9xowDysG232VUAlkIeVcKl7uy
r7RWsyOQWpe84z7ntwbTrtYWARygXB910HRbFeH5JpE7PA42zYu8+k122s6f2C3KeJj2HJix4M8u
0QhxTohMfIvLbEBa0UtJPsI0/USh9BXSWwUZGuyy2N5BbMnWTefne93UX4B24Sv5uDyytlzdrGYk
PHibVI0EniYPJqjxJ7PgTEuwmWAcgUSdLWbG6ZaHdT3YHtTgwL4rR/08d/YBtdA6wFB+mMmdXEsD
mUkyEeqJ3mGIFZITBDQRX5kjDgu+9tL1DkM+P3gNve4ZfPwTTS3v0OHs23l9ghZZLxll4zDk3wM9
t4CVk/xE3F7x7DD7epEVtWG9ZDS+VW3v/9dSQ79qGdsD7+6TH+BPvRPFrrVbSEeHwZ11r/9Qy/2/
zkX7/8gHQmWIDC9CFvh/NoK8tMwm2h//bgT514/90wlCtBkOEG5rK3QjFMQBOsJ/OkEi+39saUUO
Anf+f2CHiF3/5QSR0idIwedHQp+58L+cIM7/RIhwvVAiZbfoA4b/V04Q/yYn/Dctd8hg1PdcfqHv
g73BFPJHuSENROapnj0cQE6zfhU90HcTHhS9ZWZu03vo04QbyQRfS6hMSKT6r8lxvgGSe1dBaT3F
uLS3sjGfPVXzqujVgCbDJ3YaZDDlVlM9F9rqjsGYMC2B3Qe1j9MsvOGrrwVxVA7PSEUXfZUk+hxo
3Ncd1T3nOfleR7rZ+cP8hLn4S+ny0Z5JCi4TCS44yklZKcSnl7hnJvdk6NSi+Z7WTcLZbJwORMDQ
Dpa3IVqdjN+zrjyIpX5oy9sotzcqYIidPCYiJozYkYJexkyHwIXmqjEPHHH5LfdawG1LKwq0lQ44
s66scn6Lo+SFyuIHkQDvhdVzZB1ZJE+C1ZM0blzyfU2vJqVjs2IgQLk25yAyC+9B+/Z05xQgMpaY
kSoOcOzuDb7kCMzDPGG+lvbw2x6iczfDRrBZNK+c0C0Yqymhol2xnzuK7Ao/1ynICaEUUxf/dJtE
HHw6n/cpelzm/5AJEC0HWAo4/FklPuTen7+3U5Tiz1yatTZjt3aYmq81g9ifA76GU+yP1l2EGmiV
cRTZoPLzTgvpqFQv9Vdukx3Dnh1cWgz2O5NAuxxyBO+2RU4sLCdvW6QVKqioae8bNTlP5LR8ak0X
hoNwgzxkKN7den6nmEnXhuMg9TvdRJY/lrti2JLXBAIH0sy6GMvfWRUWh+AfxCNgw/7IH1/6ck5x
zgb9dlTWfR3AT+ZPlQem3ekxY8yQ+f4LB8b8PrToN4Gpz166uO02EPKKLS3N5JSDAsUnS+Akkiuo
qUXkbk2WomvW3uttbL8NOGGdOOB9436NvqZbnJElKnVeGElsVA9FatTdSyxAQs0TI+qJrLqle8sJ
D9qM1ghRsHIRcAvA6RylDvjWGYLpaVv0AY3/3O12BFf2b1bC3iH98GmcoxfOL48VvQX49iHiihRh
VjcqF1XmaEV75B9J/L/ZO4/dWJZ0O7+KoHkeREZGOkCalDf0npwkaPbOjEjvzdPrq9Mt9OlW3wvc
gQYCNOThJk8VqyriN2t969qAQWz2+dKpIz5MthMxQ+c75cE8s9FCALZPM2LpZbYt2UMec21DMOY9
eBt37XCK8Noe4jSZyUlIOM7Cdr901XUPDJmWPGucs1uU5qE1KtjLCvE2nPYXG4P/Yx7m8YldrDig
8cJbr7xnGw/oPtVD/pKZVK95qQhEdGcu2dR00yrsrei9KUHERamsr6DyxadlHinGo8FXDsOkRm76
qPlVVk2xYazCoIcq+cbL1XQfM13aVJNKt9PYO+uu9U6Y2JxbIt2ACkYuzJxw1PejjWFtroL+Vpgl
76nalu9uZvfXMX7xuKUPgTAdl/di30dpB3rLYso8w/TZdSKEg9sy84KqBUWoG4Nh7VWBPsBpL7Jt
jt0HVZ/wSKGw+te5Db1nJlf+oSbv/hUud7S2hI+ecBBmr4mLORq/ns+17+rnUFf1VVzWnrNK3EWy
j7StmzBvln2O3/XVK+SroFPcld68AvFeEPIx3VXdIH8NLHgeNOjXjaXbdlk5g+cDGiiXU5Cwwgvb
6guWCiILp81vfVoSLGkeIDWGqqyFsIsjPsXMvcRonLLqxmqCc2TlEnzOqotBMIcspdb0LOUFsUNS
bST55GrHYMRPCf8aEv+sSAO7G5eouorsztwmuAbpzvqr3tPDPldd/VqIHgF0mTc3XT33bKgbsemx
yyMAY2UzmMU8DyEPIxvn5SFKlvvJpTCUQUGY0zzqY2X6e+4hi2C1COS5cOMvcEPLwc5Itp3qC3X2
Akth/nALR4UumMg4qPFBvymkvmKskT7UMf4DCBdsbbQiWdP2LeZbvlw5UxBt5sVmSGu5Ie2Ja/Uw
IZg7RDrI96JJm6vJQtdu5TW4nTwTQHUdTmHt/rIhO21CL7PXbGPuWSh9IxuHvWxGh/0MKRH0RM42
HdBwOD3pU38iyfOIiW9ZRC9C0Yj9+RiYnWFA1yNdbRdKIr74NBOR7W3jaAmv04vQby0HVxHe4cTj
lxX3DJJNMTZPsgp+u625zsee09c+BGNib/FR3Q5OEGLLZlu+MUEyPsgx6XeIflBRWubBn+zq2sdf
+VJhMdzW7BS3OPNfMIvtaXHoGbkTmH9Y4TuThmVXh9VPOfGGwvf5NNSgesw0j5siEzcLW1FUw/Oa
2848s7WQx96ywnVzeaWDdI52zhCDfs05erqw+Cnk8kW++sfgw5NaWSS709b5CfEERPW4SIpOUxTf
6aRurgNB1xs78l7bnrOeI0iGZTHITdC3uAuWggWo8Z0DA7PmKXZi5NPQHllHdvmBRIFPYXEKkWaz
iWREle1+zYU8jMr9IQXSZZkIVEo77s//lUL2GkYI7qPf3f+4lMjfJTU3DPvuz3yqf3z1/1K5GxKP
9Z/VutefP8n87wPA/vajf6t3A/lH4JKl69vI78khDCgo/1bv4okWNvIJalfewBid/1Huen9cfLCE
kyj8bLZ/Kbr/t/HZ/kPgHg5Dz/MJCqeE/q+Uu/af9ftf613lIWr3bE9S7PpKOO6/eBe1DcpoSZd2
N2V9ojaiiZM9+rnk1rKMeEnczn4N6pjDtVn87ApCFKDCoGC4EYzaPKKu1uAmYGqu6nFWiFtTbvGi
CysSGGLpXRGX3icvMR0bV6lVBi8wlAkArKTcTOA9V63IHmrlTM++W7qYqvqB5EHxAlAFpUxVjE/a
reDe8tn46V3foebKIY2oKjhB3U+w/OT9HZiNrGWa5E7lGiFljj8nIfSokzO7U3dumfJ3xXLGTD7S
8ffBfB8iCMcQqoEEnGRTE4wCnelhCNvSgSC85I+VCBhionEeHnO7zMPTokZk16Eg7YGMTJkMRwZA
SGWcIap+LCvoZ1LDi4idci7i7qqfijA8cbngU51HJZv7eU6rH9WoUsPbZsCBoikOfxB1TF9Q+ko6
ZJBj+bbzgf4gASSDSoche1/LS2V+65ItexHTuMPv7rLZvJmgrn9ksrefSk/CnGyi4F6q2d2PxhwT
z3EsynWi0PZlFnhffFjVcHQ8PrWrOmpoCrLEA0yZTITKM9hFqmYojNaRrS64wVkQ2FHq9z5T8U+P
9eR7Eq1/Q4zx7G9bwgu3UTLGREDl1Yi9SpJiFUdjsErdJt/zV0EH27nUJRAJmVHXugItPaTjOqZy
unIyK08/Ft4cD8agDGPkXIgT93SK+i0jsH2J8XhU0UxKOu54va76vFlRuJOn6OD9dRU6vT2XhX+C
mBSToZl+I3yiuSoobCFLEgK76Ng8Bm0XoyyFE0WfAliEPfXaWIudrGN1OU1LtuSt7p3fcZYHr6rJ
eZPbok2dj6SiWtAVgEW/J43NLgUSpME6EDcXb8LCRlNoFuKaOwR5Z4B3D5Vj9MTKPbly3RmvC5LT
96bJNPRJ3TLmm5dkXxPW9t3k0jNrNsrZG/I/ighLugxBgARP8dpX4MaAWKEVXGcmmwJ4tJmpThTS
FqvLpWaancXt1Qia+pLi8xBgMia2xlb1Xhka1coB2ajU8N4oFkeiGni/h2PggnwDdwNtoIwC5yDY
2H6Sc98nr70oE+rWKWG3UiAqQkxuW+N4FH4HWXXsQWIxnxe6ONqS4EnEJ0Py1o56YntHQmm5Kx1/
mK7oFa1wQ9ZUDbM4kE6yU6nHqDWxRvu2ZZfqryqv8d4dwFnWhAbQt6J9lPfqVTGgsm4oBJJmp13o
oLsJqYG7UUMLSzD1RkjF4zwxWTJoH9KVFAUy4BVyr2LCjMae6ppbdCQhqzaCkXrIv3pIgpG0zdmP
7PG1490VrAQ1IfHLsRWUUPATUa3JGMOZxF69PHSJ7p6EAUIcQB2rH9O2nNl3MNY1v0AQVFdDViKL
cdwKfw+FVfbC7J/pnipNila8I7CUPI6mYkBWW2ITw1Ilv1Us9IAt69YMNYQdDZt8yX5D46nXueeM
QGxNlbZH3pkTCwVN1Ag0VnXfDLq4KbD+/XjWxO2OWZbACDYRzRfTX1IK84QkgShxp4G9RwjJMZwk
KUPKfgZfuiBeTG3iuFOSuvGrXMSTQeWvqchrvV4wX8pN5OaGtXmyJKxU5s5v173pCUrnKZLlravI
4psOmuxsSgtYykUzvg9DEeCFc4vXEmQbS2d3nG/6UaanonHCadVU9HWcQ7G1mRB2HcgBGa+HsA7v
IivIkFGbJCTWwpvuWQPPa5UU8gEdOfLjsXMNGcDEchyjGlk+sh5UEnY963PXEbjmYnN4sgvpvOad
N+4YAsyrpQi9Y69H9lc5V2S+nSwhvqZ4yNaOJSdD4QktcIvYtt+LuSdxq4TgVmBjSFdpSY+UqKLC
clT2n5i1pg892uqlxddx9PrB7EQzRA/cljrY17bfPpWkTH7VnVY/pD+NT2OTjyykike27w2MIESP
7TYZykfTX3jm7MuqU13TM+8D248Pdl47m7wdCO8tCqPXrurQryEO0skuyAYy5JHvvMd+wcvat0V7
Tj3IOSTS9WhtS7XGCXfpnTucmX5uxbgOhBwPQvbONhuygF1iVh5yNJ7bpjHjjdvWpFPVKMfNbsZx
yeEa27+qEmBSHxkHlUgR29XVTOosDqdmKZ/rbMxoAyawyWghKmz8qh/OlOiUn6UfKFg+AkcOnbW6
H/oZ0mQNwhgemUxX8HG/uZqbqwWF5rsZXDwHQCSqUzWl8ZmcdUwJ9cxB5TpT85CTnVPCGxrCWx5L
95GPoXhJ7RZfeT+Wy4OEgHrU7lx1pH9CKfPNLyaF5M/4i9mOUa67G1694l0gt99MbmftTdO5+5Ll
wAYp2Q8ajuUuCZfghsoFAR+d3ttsI1xgsqRZ/DNWgc7RIwYOS+D1yBmdjU0U8r2obOKx8z6c7+0e
PO1j0WYWAtxL+p5d8AaLVY88NCqBqW3GBnoRuKm2+4LXoT7aoMI4noWec3STIn0ryd2Kb2fVZXwY
jSq+EF5335FzGZG3U9lYp5ZAFnNZ8REigvbBfwxJ4SRZxs38UxWwUF9FDO/o6hPXYjofI55ZCVDK
w6YBPLN2Zc0306hz75WRJbP0lpOZF9d+Ia6KKQ2t8FJi2XBz2lnMVavKnfR+XsbuN8GurJvTga+F
k/S/XTa9xwzb/dWIifwivKnu07IkAaL155o9PPi056yoi31S5y30ZnwuwiMAHL4kvwj8YvZq7Ayo
TOi1XDYzfxxkd8CVktWQ8M2LpiI8NBDZza6aneWzxp+ttn+6cIApR99dOzEwa9uhYKUXKLAgcsJt
cmdbboNxzNRmJflxYubzChZa7rfFbY2U7oHCFAMY2SSoAjRo7Q27MvLA+Z1YL0NTfoQpZOG16xTj
Dpg6rOwoHRA0uXV1cVZ4MaKppvhMZ9c9qyiKPh1c/Vs0DBeROtSRM9ML20Vu6qZHn4e0ZWi0XBC/
onztgrj+XkSJutopffeGVTDJAGFfeg9JOU9XTVsVkAR6HlvT4LgtAz3o9Vjp9ljUS+xspYrLO079
edOgaFwOFDtlhfA8ip/BZlzOHdADqpUsc708ZP/bMMNIybc36Dycaa4/Am24agIrhPaGOwGzaj/1
n11Xuls/MW25znFv3zpaNgqlcA4SNZmVEMj5/Om6w1UCT4wA9ed46cIntp8pg0B+2Q2zZgHncIL9
PfmTehOhOySP6dSHd7W67EY5YIKfjtqSsMZJ0A233Mx3Bda7UwJyC1Vk3gUHBwtjxzA0wZsU8zc7
kLKFu43UJ7QCduPfo6xCcRQUI0oGbp1N5cU9GtJOPzqzDO7GOaZuS9y6vc9k5w47ES5uS0liCaCR
HakEqwYY+OPgwWtAbe1R5NGb37pOnX4z73QeahzF3EROGUOasVCvuwP6ck488ABZixJxDswvf0by
TinkPodTWBIkLyzvQfSj91EuxtfrMHH0mhEymPZx7sJTghHmPfWH5S4XjfVVBrl5FOhH9FlCZzsX
w+z/Bo+oq6uFXSihTkyofxw1dS+sc+dDtmTDGaMe0VOMy4RZC38wxc5LGojiuuAUOtR17h3m2ljP
Xgy8cJu1VbsXndud86QJ1/6sBdmhLlMYGw0k3BzJGprt8oj8PBvmV6Jzuy3CQSC9/uzXPgs7TUIE
XuqrjoifdAMoodmORazPU9yKI5v+t0lgHYriUm8WAJs8EFl/RCV6Wa6m6jQlTnAElsDJo2IFlpyx
MzmFAHT1jJiTzEnqMSt5kakdrFQjJ9SQCPNkG/4ucc+3ntMcJyxl2zrosh3SaDLMx6TcR3qOfkVW
1d4qWXL+AaKH+T/RHVqd2pdMmBFDELaxQSLs3cRhWd5NFwhjbap2Z89WccAMnZ7r2O+/YU1W975F
ts46wm1N7eKXT4q7b+cFJHuOWRh/UM4QUxYmD5opz6rteaAkd0Tc4BD8/aGMzpVL5EuFow3td99e
9TLmprZQFIwatGbkdUe7ZMyOPCpPt0Mxdj9pXYhxa8aMXDaTBB8Ipm1WwbXXnUbeIDg85wZNJ7kM
qkyBZ7Xp8LkE9Q8KUWqrTEWX65RurGKrcvTmpjnNllwwh8Txjtwculo9O+I61IgtE9SFCHQhoTfx
INnYTt59B7kkWNfT1Jw9ILJXokqq4wwcAJWO24hbd3HZB1vGu3LK6Im3/b2n4vMw9S/OMqo75aco
ud1sWUNXBIRhj+GKl/PCYI8NjdtySfeyOjT1xLtgWHSm5BVtSbim+8QhGRb1sye66VNX6XTnLRK+
sPA6cz0vnn/wJPmBJSBfZy+mlrARYaYFz6K4Tau2uU1zxYyg7Q697TRUgD3TL5E5/QdVZwSU1XXf
2rkcvqqlvc6TrD63mcnRzwtyIzVkpy8ZRuIrptzAc8k0ewYHdU2ht5yHMmxvTDb0j3nC/xtjnbuJ
aZV3dRZjXVeN5R7zJZc3peePT0gBiTlo0w6kQGZ173VEplRny2Fb5D2rsdnBBowvcJeF/gTkOxof
oxhBoQg6sRtVwO3GbHHnWLb3GhT1hY+FKeIS8TEsYCuWABDm5NfbfKgzVLVElmxrhrHDqkz7okO6
43dc4XgcETfCg0RQB3wZNDHRJonVD799sIf+kx9Pl3wMWRR0Jh0mRkyx+qeR5I6uU6T2B7Po4mOK
G8YTvSPB1SDeq+K73FTihSC3kvI7BVzH8uRDEldxi9PIRp1llfYqvcy7ySewnWNPd7PzoDcAREeP
9pLWEzBHK6ikfqyqtigOuLWDbRV7XbUNsnp5G5LKPfpMgI5T316yV1DI3NlpJr3DZUDyGbuWvR1S
bBUrBfB1WDuQiwB3AoR+tMmAZPc4qDX3S/VInnD3KdGsrazWzg/S1R+NKZOz07Yd1sUesiM2b5zY
XJH2xotK96n25+7QFosjr+NpBqHpFA1uL4LeF9JO8FlZO2eyDJaZMS+CF+jAUuwrbk0HN252KRlR
MozVTiP15w/RhYRnRC1rrJXBO/S7ElN/EywqehUTfM9VMjtRzz/zzZtGFnFiglOUu8DUMP1lNWUn
yzdO/kQ05fJYdPbgXeVT0rUgdScYVAvZhkRNWfhBmErsO8d/D/M6D7c17dveYTiH8GvReAoc212u
aTqbj7DgxtqNo3ZXaQz7gdbMeqoC/EcsekhNDYkKTBA+fvCR080NR76nzjXT9FtQZApXTR+8MplB
zcN9RCVNUm+RshZxWSV/qyZGYazD2CGhr7d3dphkP6ifLXw1gKeQMrJLawjyZKWwStneoH9uGBjg
m5BNx6povOS+kxh6bVK2MbSFfcw8ImM3S15c1bEVaIt+XFVVPMLjaktsoUjp3Hyl1cTHvSVfHSGf
AFBzaOnEzC73Z4IxEKKJTZO6HWrspurfcONfSuW2xILH4jp7ShkHMvBmYnlb0L7wX/OGwx2IQeyt
uKdTD3F3rj5j6zJX78HJrtMRiiCphwFzARe1pELWdhrDyvtKM7t6ResUvCEkZusSN4l1VwaXiMJW
qQDattPOO1BflLAabf6RShzbGSkW2Ro8C/hpOHWC9bHpAI+7SRB/qHqu9oXXezeEhJAwIIs8AD3v
9yQ86cD99ph/sMaQGRmcKktB71DzvJnWQkRqe9gGDYuzu9zFUJzll02N6ZzsoUA8ehgjp2adzl4b
nV8YkzNg43G/so3NTqKtcz4kObon5Hx52dT7SOYW2We4iXKy8cIm6rc96ZP7lAUkvr8smt4H76JX
IpqvfSGQg129108hz9r3QADLtAO/h3eYAdqQUiUDC7SfAj8gF0d1gUedkMbO2WsHFFGxO5hP2WIb
Pyg9WfYOdZyw1vmguuYU+v3yaor+IqzMiXXDwjj5rr1SYorfNLvRfV5Ijw397OtdETjFnmlt9gPA
Wl4X4YyPjNwPhPx56wP60H3cvdSha17rUYACItmVKJNxCUpvnVo+kQksxdiHjLxVULpFC8z7JgBU
3g9x+JTrhm5+khw/s2ebr2geoar3EgIfUX0BzqBY2FCCofrlNiEu2Er2cRAOznnMh37ZwO7xvxu3
b54zTyY0YxpD0yqVjPRQDPio0xOP2SO9AOFyKXYORBcglOPPycdJMcmGWakOTXBjJn1R1XF+cmCb
mOCHnPN/ATmtYkFgXLf4F/0nAxsPODOLOsjlN5jnUUeEkKPfPVjOm8Wv+3c+SY28agSulRgdXn9V
CRZs1Mu+E24sp41/IlubZEewpqHYI7W5XnMtca5MxUSGCGwEdVrCEmeV6Lsa3yzXpGKdHI575aXV
1pIXde9QCULXCot8KbpIC0Z0MwGXQTtMSJ5M9HIv6yit9gGVUUPLFLabGuZovx20iq7HyYrGNaGh
y7YWBibgmOaMv1IRdpi+ODsH1moQgcqRbesM8pFA6ppbBvYLIJG1bgTDpNYH9AhpPwxu2qWjus+4
2WjBPLQ0kTElzTkCGA8hYuxRno4xw6K55AHHF4HINbgbN9pluY0/2AoemsC3mTwaUg0Uvp8Jhe9l
XQ4Htsrw+7KY36LnI83S62rrPqbVCF6kXuZt7KFvg4TQ1VwuNoAf2nqlfytVzB8ZBRnqF43OmSmu
Ym1aAFBJRl8/pChED9hQkmGXpJP/Uum+Oi/zEL+YPKGSLoLK3GV19laRWrotte+nR8Mlso162a1Q
ww/Rpp+i4pOFjvVT6mp+MhlCg01STqQd+By78znjKsQ8H2Q5TkDAL4d6vMyyUad/U8w1X8IE+fOC
mR5JSjW2W5q15GTZLJvWXXl5Rl3UO2QoeJJDNVO/bKsed0wtnN3EQOHMSEetURv3d62YJdKmvHSI
ovLH5eDwxn3AWlw9RAv+C9jhNjG7MpaPDV54FjxL0D2lAQD0c1L3ELqZr8S7ZfQHfB2YDxnLVC37
2Uj1jmb5y4XKxwjBKcvrZDQ3DBvSGZeLPSxXFRth79BOAIRPTDOBgepU2sduTh6TGuc3k8T5UxAe
SLwwyAYBKgrXXDaSWk+oGf4m+UZNNoEAI1rVe0xpTcjtIC9ipRsvfmqkHTxRixKzIsKE7bpgFUW6
eFqTSuGL8ncoqZzZvDAHWAetyH/JFvPwOnBMtim8iWF/3esavyQG1ouZO6OibLx8///3s0UHluJp
rn79z//++ZPrYqNZs+vv7p90hdRDAJT/Yy3iQeef38ln9t/ums+fX23yb37472zq8A9Ugxi3JNpD
CG0eYMy/b2jdP9xQkdgjwK2zhr185++KRMf5Q7qIjVnG8mmV8sJ8/fuK1hF/OL7vBaHj2a7/57f+
XIP/Aybb/svXf4VGO/8iSFSILsk24NnamOh4NBds518Qj5FvfPDzcwSwMJa8Q92S6ryq8DGRX11U
VxOcYOw2cuu0xVs2ZegPyrppbtSCrGVFbHp/7pZh/B2x8dkUSZGducjifA2+I70qY6d4KwHRMm6F
TbclIFGxhOwaKBjI+NKHMKFWpeRlTrV1ktZBdEWJ6R2ZlDgntE6M88fBwZ3fKyv9+Mvr9W+4ulL9
sxZT2Y4MXWosdOToQiG7/vNTB+4mo0g5RKoAWd26yuBfjgcoZ7WLJwj2jB9fssbip5jKDUdcGo7l
Jkkq6z5DV/dFXVM120y5yCc1BgBu9UpR9VoOE+dQwIOxE6wzgAcLrhHh9VxwwZRexJZecILsQ9Pa
NiMxXf/58/LV//nEHGHz5hDs3HmfXOSsf31NZyYcjKtisbfd+BEf0IqJgvMIOuFDXBLGbHpDhDRx
feU3Pc+R1cW4C4YJy03NIAZhT+w29tZdEjIi5iWa9ka646ah6f2FvT1+oridj349HtSUHWuHzeFa
9s0HG9FdSQQImvT2JDOJXDHV33XN3txZ7PxuwoF7tEVYQ5nI+lNot8lJ1nnOrDDFOoxs0zkWQ+N4
a5GKjuDTVK6jMTWbgctw74ZTftf7Y/jBlKT4mBEB7rAzFF8yd/obN57rm4ziepeMF29rN/pvpdUw
9sid6G7O9fDAl/6uWXr9hk07OeEMXzZh2AXbBXf3fsSZty/ZCF5Jks2OkJkg0YyqizCZyvgRCwRl
0sjcbc3DpocyabJLVWjveQW9XUpTu82ctO+wO/V626CHfOkkDUxMAMaLcfC61FmhfnuY7EEFpOmZ
VBRsHZVrGAyxfl7T37ovFjTSW7p669FpR0lQEU6S1cJQ+Bd8jenFs0rvxfXL4i6J6uYOn89wEjDj
Do6tkquoFs0BI9YxJ7OwG5Jg45c0UnVwMT76vT3dy3Ec76eLeYHUvh4MScayOVFECGdzjy9yrptH
xsq0ZnIpMYbbEoK0Ez2VkUIBG+G86NBqcc26IxRP2E0feBvGaxrk7mppGKmJpJ3ORRzQmgK62AVe
pq98NBINdNPAwXZsZrhEmHnW7MEAC+JSuG2tEeqQj6VtP9kxHIDcyzbQsAFnAUUjLmtJ73pGeteo
Fy9+v2JAcuowOfT88D5he3fE37fh54+kCa8b7KMEqj5StaAZyXLQQPP11OI0IMltJBaPEJ25Se/a
yQqoshoFucuqyeyyE6IoLOs3ULbie5gNJm8mouWI2FkNuluxtXH3i80uCjKBQ2QpJ6Da9KWI75rE
xDdYszk/mS8sHHCJYPaCWfhmjnTxPLlpsm+kmk4FUgwyQ2Q9vxVslndynP3zYpf1w+DX5XnBq/nh
jh7Wpsz3N6nVSJrWUNYbI8Ls2Wcvx4gdQOMqHb3ppo5TDSZXLoUmq8QRLOVRL+Pyt+YOiItd+0+z
KN1b2Cgq2iByDH90kzjMK6ANuftWgFyzhqratRi/Nz05qBuTXbIimTEFX2OFSwyjV8/sypO6OhPI
MnA3kJR+KKN03EfEqOpN49E3hgtKT6SyVovxzdXDjsUk06al5SXyaS5IGVRpsbEEsR0gyLdwh9kh
sYAn7rn33U3iCnUjMMdHYVKzlCC3ivYxCLakI0/nnB56A5JwOkYIHXGN4/evcAhuYKOao+kvtSuE
e7WxhxA6wFQCnUEfmV671ExHBx7qtYlz+ZqUnrrpWjd4KGYbN0zTJu1OMvj+VS+VvJtYVX0PWT/c
6XbWz1ZvusfIAau+iUXvH2kGLOKakRhscqH0rWcjfiC7MHFuPMvpD41Vp9hm+VHODUnUCjeve5fP
VXKqYG/cdP0Q6lU1+s3X1AxvwquqTRhYWI5TR7g7AqHsfTANCdM4nrihLDhC1kPSlwBoeYrDgLaz
alE+0oBbd+6CmMj3JvXIGtS7AwTqrrXPlWznunyq8HVeiDNNdnQsbbpNDr2O3MghMBs2tP0a4Jhp
r72KvZg3jOEBRg9L7nDpvyHoVPyNF7gXxJ7HDuOhxRUrz4vxnMY2f0ZaaHefMvtJKII9jcO7Ss9j
E1insB5wvKLLPxnfQs6gdIPKuManqmNLvNswaZe4m57ooPI18DJyqRBZn5LFJmxzxJpxDyEu/TAO
wdiLEC5dQpN3X3T+8UfVY1EUPnVuWKbRnn/yJTDPbnlE7rZDiXmWVXhBJvsd2uxa6PtLc7cqHCZd
KxJoo5Yli6fuNE8jSg37BqQyhBuCRjDLLyEtpCNdqYmGorCxLgU9szfd4baAjP1WtqnC1dr216S8
oLK0/R5BO6P90vgLTAO6rRVMtxreTzBtm1p7K5a2J4wgv1lEf0Fqc2Bk5sxow6gsGGm6AZ/2kc6v
QCv/kOTOvOfkyU/0t+KFxn2DQSp/sVUl31SNX2Tos+p1dBlJMEFsfqV83jesNAD3d+RpsOp2vIwQ
cbyr3tFV5bXETm9C31lN7QQQdJq8LUGUC815lrTlVgwTdFeoBR75BZWqjoHXce9GqXsKHRjIqNbN
1m7c+R3qTYV/HK/bhE57A0si+paNVvvYQyAEdJQdar0UNNp4rRZm9woEXRLtQ6Q3O8+G8aSbXJ8r
djrzGbh8+UCWknxKfK6ltSZL49eQVpFZO2kbXLEL5rQZMD08EpLn4Vy5RNOZPM13vmGi3wCG2IQG
oRCfREQUGx/OLr910J+ZhqEd+VVzkhoyswlanvuQRcexD8y5sMfukq1cMboxVrZVdJq3qdfihoGR
uB3DrN1XNJWvMnKcVQ1I7ziBwtlrl/8/ra//llPh6m1ErBb6Xej4LMnKnWP3/kdSa3svBw2sIrBS
ZkjZzKe2mQVA2oJ+f1WVLblu7XsY9deLL35fGpQtXlX7sxss/zZkPNP41VObXpLeoUu2DzJu5nw/
ar38GGfhY5AEL3lXmLXVc7cDTrQ3oDzHfSDqlk2+M+1F76FTmDLxQoBZzdxz5iiuGxJMdUl8eaxk
dV/5US4BOYe8v7OCVpn+Y3nyqh6+RSqIbLJ990qkScX6gOd8lxWlvDag+Al6j71rR8Xyvh91h8md
cVexRz1kPcLad+4cuxh/A7uN2os5vZrgHcVL4pGsPqtDo1PKIqu4zondVqKGJ9PCYYDMafae7mtO
ETms3Km1Nrn7Q0BHZmDbFN0IiYCYwTGEi1ABysUss9xQEJ47SdiS6N+ClEXqA5z0tVQdmOhCmt/G
jW/SNAdhQ2zHve9G9TvvLy4vb+5ux8UHp5wU1ZsYhpHBblZZSPq5Z/foZPt3lsDjMytx5x3vrvvq
GQ8QgWjVsbWEOXETJFdeBuwqSJjn91GWb9H9UFSY+Ng1Rq9CBnCQdvrkXpvKe5hFNH+44FXYccT5
sWHUv14M3DX0OG52CALS1LhP/emt58jDIcQUDyuATA6xcvNjpud6q8ifXC+oaB9JwiCGxiqXPaFh
Cj9laQ6qdCOAtVSycwbjYND2dKCGhGylysBjOu2I6M7NgNKo+sJLyXrsQ9JOnlHN6f3A7nvdhH19
CFQTHrAcJ9ga9QzS9IKm4THITR3nCPHB9r7Vw+zGIAHIASl0/hAXHKJwFqxlh5wI2Z2X1HvbTp8z
a65OqcLLnUYVBRnChh3wPvy2ylNPIaP07dJXwHY5M4CLzFm1dTUgqXWXWaP3v8g7rx3LlWy7/op+
gAdkkAySr9v79FmZ9UKkqaIJmqA3X6/B6u6r7gaupAsIepBeDtB9TjruvclYc8055pqyEz6BqjC5
Yc9QWBCM+WTxq5TrNsj5ir7NW9zthf06FfC+DGf2vnRU2IcYYXpPRUqzaQhh8VFJ8kMhKLFr6ZZb
Wb5KqRIpuZsNi5MwUu5mor3oLKwwvBbgwYBBfbqhvUqVeYxKviIOz3BFsQWq0d52ZfzW5sjtsYct
MnPn6cQIDzm7Dh5zXHCEvAauLTmPlTTC/Bor9rL50HtABqjATUY3ZkyCJrDCi5qdY9/1uAShdcTy
Y33PeMM4MDTF7zgcxhXlH8nRtydjTZUb5EI7bMsTDi8Feb9U7zClSc1WSoSPdFcHV/pGs3tmlfbs
kF45mpMEseNS7fGa0vW5bqNEv+MLBP6ns/KcGnHK/KfTgx5M/2DaSbZ3+rq6FHbRHJqEPjuKK+le
xbYpnGCmkDS19nzC7JeWce2+NSg9LHqv3ia5eGjiAN+HGQHrWNjSwj2NzWHyuZ5dEUC569ZpFfuP
oiCzlQ5e+ipxOR8rlWUXL2l87IksTMOBemhbDt3qfz4LC/vf+x0s+19n4X/TNwSDmR781t8XqNJw
MxvQME1glPzYiR1Va8OqMePgdahcfy+NIV/lTtgyTqThUeDN+DZJThwUhtFNKdq7jpzW3oHP+jOr
lbcrQeFTYAtC+atqOb4GDRh0YjnRzQib8dEPYmNX/pn/SR7W39xKwTLGjffIH50MW6yizleYlbmz
IuAd73oj301Bd01SJ6M2mAx2N+ALwNRzlJI0O5l6c5fo4M5E+jtoaNNvkmTjtzKAqjF5IuPURtjx
2LGw1i4m3+8IZfxn54bdaW5SWExybPdzU8YH1wmm/YTjdd+wntvgdKIoPvHv7CwcthNeOgoRTGtD
LGVhLzrmISGScz8AxoY+NcYURdhyomW+ANo4h4l+6eey/IUTVF4BrNkgwLvnuTGDH2Ju/Hvbw7a9
Em6fcFVLPmQ+J2W9gkuM8hP+UYEmnKN7f4Lo0JZCvTXdZJ44TLWnQokvKM90K4BfviDFUwLB6eEp
YwSgtrSh2z6cTXcVKS/5jL3R4CEe+ecqaZxLRLfopx57Dlpj4xq/ewLy13zy+7cyFfmVF5y/E8Lm
KqyoK1+mkMENG2pU/wwoy6gSMrOQkyvI+CxzTNb3HNIU8n2d2V9wyaiWgMvQ7RJbhGv0PIcLZRRP
Ti7SXUa1NzJaZ75x3OCY9GdUcrkT6k5ZV3CezYHdd7UZQJVQeohNN42AJPW9i5csGuz07Brhq1/D
53ITK3+m4rRd9Xh2OJ/H9vs4aZg7Atdxz1h7l/yZ3WriSyuS+LAclqmOc+92UJ7YiEHWW4DjvwSX
hIdGod2bZfXpsaN2lRfdvGhW2hesksG3q53oZewtQFKDnb9Oo8jIx9GLMRQsI3FmBdWFu1qH6czk
DvBn9DQCA7N/idEdD0QHm8Vp7gLUsLVF+8Cu06m4zfaU79Jlco1ZrhJHXObZZJlssz9D7ijbeWfk
XLMgtWCc1kX3cwZ4cjYod3rsuMueacb1d9Ng1gTR0u8Kv5dkGbHXk+e9Kk2xq8oxP9Two9x6SjfD
MnmPywwOZD24xfx1jLSYbrZmODCJV8vk3i4zPAoV7Oo/g/30Z8gnLmbuUcY4mYQmUe1FEfAWbcCf
VUPQb1ENcBE6O6Ik/hYu4/3clV+NNZ58xXHWMIeNMFtjV5c02vW2PvhVDXsLekBcGQxh6BZYDqVa
i1j+vUzn/2M8gE0X1j/d+jcf7cd/+/VHyL995Aj5HHI+6n/W4P/2BX8PSfl/2WSPiEcJU1go7gim
f5PgfRtcAP83uybbtV1rySf9XYIX3l+u4PMaWFYgpJABAap/pKScv/iKRYJfZlAPyfK/kpICMPBv
QrQwfd+m6cRZeqn4lvyl/6zXVr3MmiIA26tJyDwTlZk33RQXp9Hzmk2fjt2+r/L3mG3mahS+/54A
O75QRIOC1/IPZ18ElrzGpaN+pHGc0Mgwy6sVFF54RDKLweaKOoY7VEvJ3XjA+jgUGeEpBQQL8b0q
joqUKzvofv7B2qFEo/HaHzGHZUZ4tL07HAXjvelDzQlQ5tdORf8NRwdxQsgQj10zVGenKcoTi0HS
1wuxNMKrOG4sYdg/sJII56wxOJzZJQJDT9hZPquEe/ZRJY5xNlN+EPa/FBRmLHu5xlscvoy0Yuxz
13DPMsCBQswHN0Jq+CSh8eUkr+Homy+hOw3BrqPt45zazCzo9SlNO1E2i+8gCsEFyDgv4fyO0c7t
pSJenmJZTZsuuRD18hz0QmIBIN3ygJ9t1w+GLlWAWzuZHoLEwReSewXnK2dxSSsQXCv23jlt0O0E
PSBLjEe81+GI7hcOH7h5cxpuofgrSMUI0hhz3GlVmX6ud6HnUE0fxb16aOCHHuXgljsc7wlnqQoW
nRoQTDVRz4tNg90Rci6gr5zFDQpgGhxE52ITHe3fcZuhYMjYpZa4yJz6gPUKAlHJxsFfj625GFu7
APv8TIb0Z8OO9Dg5dF5OnE9Yw1jek1ua3g6OVf09tVmScDXCDn5kan9pZQ3vVtvL05J9OrsoBQ/S
n8TLACTvCk44dTH6mp7B9GumxpYDPHqccmC7r71UuqcukvhQ1RiQ2isAiBNQjdZsOvLT1BceYap0
OLmEZh4gRXtnOzWGLY4U92ce97B7Crd9ckwnHg4lmBVMvAacOF+QSYDWMAY3UwbxnZZ0bqywFrZX
t/bti1t54mhaBmF6aKfdkVMKibVi4JL6tVT5AeMxBddRR8hYBcSJwqF5ys05/Mkook6Gcpx3r87l
GYNndohELbhMpRXcahY25soFcURupIdIvS5w45MpDjhAQzxvvJmSgQHjPQQG+9gARsewLRuxTaa+
fkSqn/H1pJSHJMaG6rmfWuch2YMSnyFz/2vl1CPTV3nCBmbsAEyVG3dy7loItVhXgl0eoPOGtfMj
RHfIO9HsyhJzCpvw+MJ+Z/jO8urLIsFyy2X9xObmd5A0oMpstUX8RnXQ4BYIFt5BOYfcp521hZBI
uEnuykR2+R1ZHd710vNGuRuE4IiDCx9F0xkhEZXNvMeA7bWEhjv3hCNoPZj2wA0B2+MmmNv84nuO
3PIx7F8K+jWuBnEyguK0zGQOPNSHVoYhMFC0PvjgpsGpBIuE/7Nji41dhvVKz9s1ir8U6pW54W5C
lSmdq/ig/XmM473dcXHg/mfGiGOH0owdX4QSWRJdBi1pDxDfBretoVz4nvpO7KLbdVZqsHVIXd4W
7QhI13X2Zu+YWyeqCP4g9az7wTT3eeSQhaNCK3zxuLQL3NBfDVind34U5JQPxcPiNs2iakufVreD
kDdfW5oEnvy0htls4aBaCfKb51wIOgS8UN2Hwg93qIbJb2iMcLRB9+LQn1tzImNGIT2qIpPdTHgb
UbLv3mHjmYcKDRzgC2rrgVVBteswPJFDaDxxrSn0XdkKdlZQRfUbKU9UnXqqoY8P0S4ndsTyseif
zMyq3wywHycvr6ZqI1LP2zcdmGCuf3OfpmaHL5LczWc0wl1gKXqYI/eMJ3e6tKbK3moRNWcaUA4d
iJenTvd4QgB+PE5JFd1J/Ip37HLzvV8U9n0FsQXecN730z3BnWQjPLt/ofdxIbAPVGDhXaroV9LG
zWwKU5+xp093A/6aS0ofdr9WXWCdnCF7D9m9vdPIq16rpCuvXGb1kKvZ+dm6hVRIV+ZI0jbrw7sI
vMuFrk2HsEY0w7xjI7FlpgvWSPniGuczzVYD7YRbmKW4U2ZmdKic1Ypz3hmcvo8wk/HSzYPKOJLn
81MIx7Reh9jZfvgBs/2kYXrnsWOfvGyBdZP10GtQVZwwVdwdrb7jRcoZ2Z6IrPIuW362B6b4vi0S
sYtyNR2EpeWXNcTTXoYRtz4/J2FoFxkxvcwawXWw0DIuoOUWIGOEC3Hgca/rimisJXfsOofHOGgW
gcWIyr3v++oYzFO0D51Yr5MwzH4YRTe/tKyzL7NtLvEoD8os/HgmbLBy1jEy7W8sr9hYrUF94hSs
1JY8gn4ZrR4To8PRA/pCVXsXqLzplTFg8glIw/KJ8w+2+wlvY4UHBt/mna0b6NhgzRnr0a/Vz4H7
KcnS2LSN7RQV5YNH61t7HKpkfi5xPjAEk546mU0tXyHA9C9jCpaVjqh5n4QNZI0os+/IskW/vK6N
drTxsOGZBN6VCRuks3KGAMoLkNLXtMY27XGr+Qjxs3HTFX2KE0qZBVGT1NUv3pRmvzI7U+vOLuGS
x8hDNKZY73GKW4I0UGVTP6CXzoJgNxLK3NL3lJ5m7fZvQRh9EiY78NFiQPSDFAQ+caTeiA5FZT2Z
M6/zhMnrNFXhzc1gqdDWwJqgGyg2IvUgnlTNh+TQ4Zk/jxzfn/pCIY823ZIZDoitx2zQVi4jwqdO
81s5EZJDA6+Pgol/T7XFRO1jbaTwihcfjyuGB6AVDec9k0crLJodtXDDC32vGZSRGoxIYdX36H3j
i9KzwVYgwKubFaiFTeZsvdI1nn2qxUeHtVNtCv8BTGZ+o/6W856dpD+saRLHvoYTVfcQMzEwq/2g
mmKL2Qy/tVcEbwhD011oyfIblWPcDc08wJOXcnqqHWQG1mAcTERzwDQYw03tpp3q4wrzcDOfR6uU
vz0aPNY6dGkVIauSGzzuCXlYACSg7KG3+0zGY9+wM516IzlnOZgcTpJq/B2G5nCZ4dQmmzE35G2C
W79rhrH8zPtabAej8c9RaLR7Bu3kXk6coyyW4juvpQeaDI2+dmGwQOQwfVsh7vSqGb9zvMv3ia5u
nW+3B8vUzWayDI4DEPpW3iTVpcKntpq64cKhk6xzUDh3WS+yQ6i5rZem4ey0rfaml1ymNv4kQPet
aZbyogiqUNniAaSOwHtEStRkJrRJHVFlgKbuSX8KkhrPOSxOigmnkcUspvKUY0RQzWdPtsPOnlrj
0TcJXrwPlGl4xPibcc8OLeC1LzPnN4esEnY5gOpXHlIsxYfW+uW5Q1SdKEvi7Id+GHz3nW9Zu7nm
adTArsfm4XobZ+7mq9kYIEdT95HD5HTCwx2vbHLnF5LSAae5xaDJ2jSZ1mVksbQdatd+zpQVHfKm
xSGYBeFmaNPzEki+cUcgjoMGfJER/tNl8Z68ab7igvN3atacM+db3foLv8+svPeMk/VTWYv6wufV
7Th7tdOurqb+QRkVezMM5P7VMayWPbIsZrENOeECKFFWvRmtInuaYUlUW81i7B1Kbn6xGwWVfdnx
3Wx6ADdKVQi6HFZzQYmKLO9RWV25bvImBObkDsm8VszZ5HMJ0JE1DjWZEhVTraPRsFex6RinyOOI
4XTNsSTbcOtNF79B2+RX0UuPgiSq5DiA2QnQFpCd3/6UWJ/wFv2rDJT33oFoPfrAYztWotTFrvMo
VjFlCmEHOjYDqbHBhcyqu9RWxbpo8J8bmMMt9qF62o50pq8ALPg7p3L3tPuAjil1TW4qhgI0pWG9
5671gd8ALjrFjIhHTrzPfM26NAE3IaJ7UbkA8/voEBYlTSlp2KxVbhzJ5hwcN7nN4MhWvdT5JkNL
ejIx2m4L6pv2oZuFG2WG9ppWwr2xjBiel6P8s7Qbyl1RcjbkNzlJt/iNgJxtWNkehBxNmLIcuBmR
FfuSwNgEZfwjqIdsPcTRc0tqEUtC9GJw7FgxDg67Om3vmM6pThr8qy2gyOamcbDpx9gxjHxSOX5R
bgof1/XXc5DwbDCjn0h+58hkNHMbqFVt58nNPBCAVGXcHj3FDiLHBoumHc54Nen4soueBKDT8XvS
bLLGSFyuB4xmeSY2ZjZ+EIjZNF18aAOCptSx3M2dp+5Rs0o6Csz5ymfP2eNtgeAKC5tys6kmohMI
G1G+iR5D7SsA/dpdR1Xf4SfuugUDzVafEhB7N7Ol4FAKRRTPihs+TCCqQcjjHrXh0XZ+tfKQNi9y
6ghldxnX168zbw+p2FvNttMfHMMLXztLdG+QM3W6Jo3FwJK2MjmPQJ40O76+f8hMbLtbGengNXPy
8aO1o/CMgXVwDzU8Wg407ls06C7atsCYwBTMDDgn07aSR6mjMcdwZ88HPZpsFFRg/ogwsTyRW9Os
1sjymHvKYZuT53mohb2PjkZiUP9wnJaYJG9Fs/Wf21a5Z24wapUjvdHVW33MGptBJQe5bccUIawJ
tkSc+19i6mIWRgimt6izWSzMIQhYNO7sffJ9SZcoyUPYxWH/k08WYAjaeSE95PE+l6PcjxOPajZB
3VHEQXRKcbYeWh+VYOXHVrAla6rPVsQ9n7uQObxGIIjfKapM9gkA2WKbe4334nNwAfrKCpH4QWqr
4x9N6f+0rvb/Hq1IUtkuXBvh6j93xD7/yj6K6KP4+GcZzvofX/l3Lc76y+YYRg+85PsJ3ov/0OI8
7y9EOM6NgA5MlLh/IhZZwV8oWF6AXdNF4IKh/B9anOX+5dtusFhXEdG4V8v/ihbHd/w3LY72PZtn
DL58J/Ap6vi3fVGi/KSxUwasxmwfSW8kh7wdgTxGkCQDIx9+cYSDRiuD4NCVOTFY4ECEKaV9kHNu
s7dOC3Pby8VnmVmD+wB/oOUkFxZsiMFe8DEfb96fbTqckiNATEh58PYI24Xlbs5YuvEtdfvZsIJt
rqmJe5jYaiLfJHW6r60ummtV1jASMT0l+AY60z9740yGdhiYMuhCDrIDMx85/Gio1x3GWW6bxUAT
91xvJ4i+Ps1Rb1B9eoQZTYEMl4NObvQ6NvXST3ZUoWi1zmunPg5Axl6K3HMgmvCBnzndjAG3QMc3
CqCgUX6nRscBBO6QZyFQGLicx/ykQDnw3JeiNvv3ANTRxPOUoVEHafjM0Ag8QZhMn7Qjyfi2FI6V
PNFHEjbo78kdkM/+tcZFRrilTszzCOtk1YMEsSarh+LeDF+lmec/DRsAEHyLpkEzGY14g6jZr6fM
cl85VdqX1ibMFivPfDNKHmErCUzmOOFQeuiZ0LY1pZ883Be7WyTH5RfPOOYqfvcuBhlZ+vWh7ER5
IRSCDsPLXHzKjjRiwxmCtFJiCn5JP/BWoA7KvaKn+k7kAaUYyiNuHZYLY9w3wLZH+FT2QvrwhCdK
sp049Dd9MwDWbMwtTQHkkik6fexGHoWQyXtrNeKnuTBupuE66ebhI6I39IRTcLjyhurYYlNPZuwl
yadttPgEWUFv+rEpebxbPdpMLQ+ekSevuimBvI2ACC2jzKguwvuYkzdiEPMjMtAlS/KWdpo4UGy0
/TQ6IAvRq+BQwiMM6nFzeN0/KXGbT7EThfelXZC+TXmjstTwPltVjDsYJ81RlXgW8sJ/rlis0xlS
wvTr4nulxoG9eK1f8MpgpO185yOxuumc8KRfRzZgKIlnyfbq5gfmv3dGOQ4THglrXqZXynM77FFd
WzDnBMze+TgcSHDfa2Gtu9g9Sb2LvHnAK5DhuB6prSfz0dEj1eJnMRG04AI1UfLM58C7kvmUj4Fy
ZXEweWydMmTat8Yz/WenTUu1IWOCE5z/CEFUjzZbPcDU05Mge3cgwwfVnMvXsOpFexI0RhxxiZDX
yLEUvhap79zcHPiRVVeETKaccH6I4/232Wd6V5MObamTD5tPM8uj5UPpB89eYel12ibcKCJp1qhj
rpzuYyeJH+C0yo2XhiYbUwjS95oQlNhMrPEfRypo9HqY4nxrB7J/1xhNbklCFd7EgftGWi6h9sYG
IRA7GUbrvrMe8Y96B/hOgE450PTPSB7ipcu94SDBBnyijeTPUytKzMMydT55fye/0eFxYfiuxXKw
wE/7YYWZAwcftQ9nZux5d6lTUZpncjJf2WluVzu1CPZMKQz2OaVVe3acxV2sUvu5z0V0CmuX6Tlv
7AtGSaK8XBR5Hyckljfs2akFrtvI2XdmF90xf1oPfR1JDANJe6FxI/9KeQvzqoYoBE3ZtJdMNTbl
iDPeFYrJz1aa+ZCNcvoksnpClPbs0DzLUAOZrwakbDadFywgquGPcmGt1YZlPQNuIJ/kyQwicWp5
N6ad/MGvI/PREaMAuWSRWDiBcfJeoiw3McyBOPsa5pLQTm6ieZsa4lLtYlnt/FNaTfTw+mmJ9EaJ
Et2NRqn2Cd1TzVYlfnyyyaodhqC4mWmNuxwICT5D9pirOGitw+hb+YNM6exx+eBuifwk+5p/rGgP
LJ6aHjZRC0mcZtTgrqcK4arG3P9SdpBchygESiqgmFZ12585/4iDh1b6qWY8qayTKY0vQuaH3PXO
JK14DUXEAiioADwDaFpzLyrOxTThNSrBn25ZMH1aTVZuMwTmAwEM+YPSOXAH3Y9UZnrPRz8+WkpC
ShbxxkhV/w167lfaaG8rWX2Q67KSdV8ydWd2dUoMGGJu5xLvsBLURIekaiiNB8sovMM0R8URNPTJ
jGoXNyYjxxYr0PQ26YLlSGhF9YMgp0GvUmTobe2IzVxkz3MOtp5lr0/mQL9lJjIHxdkkt+vkMzX6
ITsJR+B/1EEH9zrilL8yu3nctaHTP1q9k17H3tA7X+n2VgtxZuP/sxv1wSlyymka1ijN2HTrfBqt
m1+Ki+WQLluVsQ/YTtYBm6AhKMkg01JxFnbho6XpGarc6IbYWmO4HauOxce+stNTrUIqWlhWVRM5
bZCN9Py0kK6ScqCftM4+8inLTxg4u3c702yXw3hKrtS+9/sitioIg7ZRPVZtVu/navCR2R2fcwKk
BbgdEeZIQX/ohiiNvZo7w/6Vt1GfbHnEu2rr6DbmMGNEGTDqLqECUDc8BxLR0MJEyQfD05yl8qso
m+5uUSjuEhWz8SjAP3nDsvILSOGgzF3L0r/jzwKGErlT+mw3ZmWvw6Bl8kKzGl/DMP4OeLtjo5Mb
jj1XNMhup5oq/eCGWD0muMhXZevm9rrGlcofhRZqppgK0z6Z340IMm3kZZiH7TpY8N/ws82hRUZl
3Lx6vnI/G6HCn4BFFidyO9LhYksGCINch63rl9JD0opkBtbEa04S0etep2H0Ss5Wg3Qe3N/sgrM3
kAB6J7zZZXOTFXlyyNqoPgxF4GoSqDUxa11gdCc6VNzzDBj2tMn3N9/15xNrKec1ATeAyckYT5Xw
o41dVeZR527LAwn/5Nzjmlz7IlkKQbhWbtDOXwzt5oGyqWZjuzNQmxym5Sa3sFHHhApa9YIqRaLC
xdDqDoS9bbqXGnfjmbRH+WPBfs9HweuG+pftLI6EkreiwtIrTEKo3Ig3OZB1/HUIhGJ6MOzKPpUl
gAylJ5ckW1h+uNzPSJxzpHCbvE62Pk4i3WJ3FjPu+bT2/QeJjHeJaLphuUCUtRislOh4KHYaA+EG
dtHaxeRyi/ruLMT02yIIk6xoozYBqXHa/+6yZuvMLlqQ4Kh1C1Tp7IqI3TDAkXgPD35lNgNPlaC2
+uc2rNsXKkYyhI2RJI813syIyjY04oaULGZWUCv4CwGgb9XSxzk5OoCN646Q1e3xnS/qL0nuzZ/U
Z4zw7kyqG+KoAFKi7B9cb4KWjuyAi2ideDuNOXDrRggReOfiE1Vs3oPueZaHnTYJi4bqTkDWI68x
hw+Eq/xLbhbq0seGQmjSyr3nEwqLDstRfWEOyR+KSLi/SLlGa4x3VJaNwrq5HRnzrs7cX0EcBlfZ
BazThjh5suuqOrumdODOV0Xyblh5e+W2SXwK5X/TVN5XRDzg4BWowhEbt1vrWP47kzj9VLAYCyDS
KbbcyU71VU8VvZM18u6xzCNKR2NXT9w9qH6L5rHYZdgYDqTXJHBmb3oktYwrV9XdibxvuCmMoDjR
gTK9Qh4o7sY8foNUEt6boVbvLPXJwng62UzK3tP0p1D702rnJdLaAqSLNlNslbcaIX6BaEZbzbkJ
fYmbcxdIhPgc26zJKMNl9vO7quOGx/mxfIuRe1CMMwXVggCPW+PNYoGgkUOiji0vkLH4AQ8aef5O
dluh5/ErnND4JUxYfNWCnww6hgU2z3F8EdG59KoX2fbRD39JfYuc0EzHgaiuo+NM6QbbU3208uxj
pMfvnicqQhbcwXJjuh07XNPY0PkKpC5ZGm/18JUkQ/esAp2f0nqYeFv3/RHDiHXyxi7bikaZKNQq
PAww7QMk5ZWusvToZd9Dbwbfka/tY1ryrTjCQmZDifqajJisNPBz6t8TaN1iKClhpciSfQRTX8Gu
YaudwbkzXJ+mh1jV9wOYGmwIpf40ecPckEX7YyowQsO28+BV00qQgJs7tIBJcKGb8XqMkukpDJOG
80KafSgrmPlTNHj1Yo6/GMYQ/wnzbaj3clZ90FYvhjEPj6qf0VGoKLHeC680fhIyAmCTmPrgjhOQ
mSTIdLCex5yhp/Wt+9rHcxv2OGt9YgnrPgjYlOoJGjm6m4TyUUEgYyOh8JUG6m0qxoF31kBM3igo
QcT3TgYc1NUSSaPiHHYFnrUEEiEH/r4NLvBs+f66ZU3ALi9IxJrjqXlSsjYRdvJf1TAeBtAK/hI6
kVaf3Cc8EpdFyERrixftJqeujr1dtkdi6GB2zBIUUm/V28AL5avhiuDCTiX8MjgzEWrsim7d1y4N
gTJytkHee1cawfVFtk7+7vlhx9nIdY8l2599ZxsGT8FpNLZWJhKTsJM71rD+jPFSUfBHrQR973u4
pO4Kg1lF1mlE4A3r1P8y8dWQSmhwgWDQ9n4G0pDkK0lnvmqOSFsNeuLWDnP2Vo1kHKc4TCAb2eOH
LOKcZ4cqrPuM3RD3smJ+iAyjPyl3Hh+MphlAnQ0KmFLgIaMrUigzSsVjkAf1R8QueS/rQb9pnm9L
txlZoYnorVRDffVbYRKOa7Xcdi0+OxFW5QMMMGlwYunrX+Yc9c8GzYXequkdUkJuKbegcUA/0r3n
v2cNHVNeI34nrO5PThyz5p8mtqF+ZJmIsHYCwlS169pEgN2w9+quozeLUw0Mf0fWNn/rXMXJdfay
eyhIkiqurKT4vHdvGfsMduYYZDYlFfBYCXPR3Cuv1XccrlOM0BFNwXUquNVUPEQfWafSxwQhLztq
mft7xdLsKdWcYWFlYv7IReBsAqaYi4gsupeyonmRJvbfkpA1pBwVvTqpjzpeh7ZP5R5+yKGgDZ0g
wHzKOZ6dqJob3vrZ7p8DTqEPnRh4msyp/ZqLMTkFPYAPGGE8i8JhvkHE0thMtBldaie1rkUDxDm2
Fq7wQoA1dT9WtLFQckEjonQ/eqgAGKYIgH3k0lIV4gEZFMxGHlpLShMaywISE1v4ZN3ZmBtra8OO
GaAsY7ufPKWvPMf1ezyG+pUEobudcW5e8caQCvFFeWfTdwOXR3knsgbjyup6d0Mpan5zq4kjVto2
Cqk6Tfo36j7kxjXT+C50RrGvG2v2VvTvync6HmH/N9D9INBkZ2wNnDqT1AMc0znV1qvC9D5tZMRL
638Q6OQOlhr7GdFqZ07M4Pwd1lrQa9sLey1D0rV4nQxFqciiPVhkew5Wi9W5NgCF2JlZnUrVdACy
5lZ+Gg7zxTinHJfg7pDN9owqb9GsaFdb08y85q/meGvI8SkJ0+ya0Kq3dgX+dXd04Cb939V//wVe
T0z/78Lz4mb8l/+x/eNsfOh+1dPjr6bL/ga6J+G//Jf/u//y7/7I/xXowLSAgC22+f9c2b19RB9o
u9//Iuz+x9f9TdcN3L+EoEHJc7BTCol8+w9dN1g8lkI67E7AObK5R/H9h8dS0q7kIrQGUjimsBdj
5j88lu5fFmZY6hSELRfOgfdf0XVRRf9F1+VtTlrLsRG2pC9dEkOLB/OfOAcKrFZpNxjp/SjKbtqp
Sx6teLZulV0U1KSY40ZbAxtKQV0qBgocJaRLty4UGlBE3YvsG2MHtana9F5KRWvbWPi1osSErxjA
MXGS6B2uCVbABK34XhZmesZPjdbLA4CH9nxPIxHuqdDPrlO0NO1V8Ysb4limadc9NGPPY9VqeIRM
7nNdg/3puiG/k11EZHOYuvBZD4Mw9gFD5AylZubQz6GqCviQxjStQJGZ9jzzKVbnTNMTCGMxmUIc
dUpOm0TUNowcJaF+q3ixaRV9b9BkwNljuBb+Y+ctS/S2WE+23OhictdV6xGXMDOJgFFcDEoYD1Nu
kbPt7EfcMpdY108hoe61Lk086aNL+WgyrmfynFuoLApoI4tFYhQTGIT83MxOfw7rksyH5hIlkwtx
K9oN+GfWacdmlOwjNN9BRl9x7w4nepOdnREtHkdPgjidUh6zwYKPwy/+zrMCilUWmzgY/HJCAKvz
W+xM4QWElruBYLrK8bKXGh2NALOxr8yRk6DjeldygQisjb8nKFkswcVszTMCqlP6hCcs2BD6poCq
I0pLPnkpUHJ6pCj4S4NgKBt0lz35VUi1ra1+dAqMAJ5PaJSpPgibmj3XyT+B6DygZ69kkdvbtA1/
5zY+lwjO/33U0zCbxl757iWQWHsVbJtS0B0zp+MVZyBDeyZ72v/8mex5kFnUdbPsLEV/0FCNURbH
ZDvM9Y4b6MEhdkHKdDgW5DSoYz4y8JbrzmXBD3DwHsVnrRL3cxhe2qbv90Yc/nf2zmNJbiTLor/S
PwCaQwPbQOjIyEitNrBkMgmtHMIBfP0cVLGnSXZPzfRmzMZsdmVVlSoCATy/795ziWogXukknAyx
avToIaQE+lIBtQe1bgBaKqLlmd/deDHgHSZo8yqdQO4mZnZtlehHrDnXEL/EpiYHEIypJL5jTKTy
nizNg+bY9EcTRyUFnqoQ33Sv/A6QmYHOSbe6qa9Hz0FNTB8ydtPHvvcpsa0hN1pQLbU53WtTf6uR
EdlwqBkf+2S2D8ZAyKY3LSxafcoaocGmAHP1HtbNXWwOX9FUXCp+rHw7jrAqO8SRs6/ibagPb2S0
GPVCxOApomvY64jf5bbHN8VZ9cAm+M7MoM7SQ2b164WPhJUuREAECIjCpaXRZXTOoZqeGjjrO4J7
5Q3bdA0+7HDOKIX1WsXr4L1mGmJ2Pl0D05+Crh8tZEt5pc3ibhrjB4X8fOJdI2WUbauwesrKewGs
kfuIb+6JYVHnTWvZptM3UHehADKvX0+DYEnOSX8epjMg4MPYikfSaghQUNnWhWHcRTI9NEIjhlKL
R6yIcNAnkFwjiOOWnlFknQJy1I517Kq09XeLft+TyNuZ/NpVgY02y2mdmEFVopAaBFs6sFyvA2QW
GLsVVjrOrve+Uy6ZwUbjE+u4AJjpWSMZFkpvZLxCkwd2rVvt1vORyFccoFPFUTEc03VDBhRLDhr/
tC+g4Q3XpZvSOGA3HBxnDvnzGnSU7e915YfpsaSKpn42fIy4fBskOfRKM+v2VQSH98rIRURfUZuw
eOk7j328yeBPxLZJfLCekaZbHLziiRlhWnhhxWzPXCy2jXWENTdoY5IWmOqazryYhI/PXjTat+zi
dbCbZruR7K/u2lnaGaCSsBA79lIkfzSpe4pNRuWDZaopfxucRq09f7GF4SSNNWB3eY/Mmc7IGO4w
iJc5zxN6WuNS5zmBaRSWqdQb/UqanXGH057XpWxu3RDK8JymakOXbU2TSLnHySi2qds9dsOVQz05
VUYCycuvzywExMrotDBgxAb8IJMlZgQPTw8nH3UzAkcAZmtlWi6a2ZC+0T6sMKyqD700QUdJM/D8
ybgJRaOuq477rdPKr4n7NW80/zgZFMc57mSsOYYpOK4U0qeu2LlxdQvd5C6t6Akbc+8GhS/cx4WL
hb3gUEbqwD11rO33UJlRExPzSPj5DrLMcmTXzSuNK3Ij5voDNUJb3qNolU7MxjJWN1xkj7NeJ99t
S8UHiH6QVfJqPqUZR91RVd2TjkFqnQLq/w43eYGjRBVWq1Z2UI1Z+bvR//Jg90sp0f+lGiJB66bp
/uVef/3+Tb7/jfHvb8scKP+2fx8+8+S3WfDHd/lzFnRNNvlU1ZFowQJOnBwA0Q/klcEiH6cpP9P+
s5foH7MgXKtlkQ8qa8nhLNv/v4+C4otggEQWFwY2hGWA/I1w9VfEq98DoTZTpUusxyc+yS8ilkHx
p0EwpclkNEFTblRNKVg67hwr3urEO1ll/wlP483+B2zrZ7iWTpHSr+1H+BHID9G2xMCJ4+G3nxUV
pElquw03tP5tB3e4m2CntORGy8rezn7zWuD67BShGxpm5wtRaxHE5ksObNNIxtPI8pAuu/1Ps/u/
4F7p/2RxWH4r07DwTfAP5Jh+fQXCOql8p2jCTR1PG6KrhxyxPlCGi7dSbmanDtgeBzSqsBwpl2qa
9RRaC8Kb+DmoaaO+/etfyPjjNf+pFZUXBqO26ek2TDOmXUpWf3lPititNV9E4aad+3hnpNYhKm3r
jhtQeCEKgFnQ1vILjTnQ80dnPibVAvmdbUo/M3hH3G/fCAvat5SU5SeTKh522NTgueW2HnuJV0y9
ueNHDsJxwFjnVOUZs1uScbPx0FRLe2WwaUab2bDTII9HYMojZVTN6ya2MSDbZ0Fkz68pGbBKEDnW
Gfr/to+To6PdKaO646FBY7e1tsCmIuZtNNGvVe+vSmEcIyfc0YBy1ToGSjwjp3yZ8OuxTgvm4atW
nhy3p2RAmUfYFLlh7TP/aeiH56HPaiASlKHXo3uwuqdQYTycaGwfKpRZhoAWk1MX3c7WMXHT6xwA
DNUVgWczTLvh0Y67dWaF8Ebyq8lW9zSiHE3T3Y4tVpUsKoK+6LaLIXmrobNw/mIN6wdLTKO35HmI
nW1rfh9dHngkyHOy7XU1bM2mWrX2M9G4Y1rYC8fgoOc2fvkegXoAlZUHuFf3EihChLPM4TrqEWDq
Rt1V0r7l/STCZe77zilwrw1sO0b0AbnWG4K7F6Mkgz53DBteoLRuJYR/rFn3ZYPHfrYItOQ+I6+r
MR/V7pYw0Dvbh41lfQUx9ta2H6UcVhHeuyzyLy36gD/dJLLcezrN8x4t1MUYRGHbX3NMre+Tjk2S
W2jnia7DtdtnFzJP6s6Yx2rxbODk7UIaZgqr+ojMhkkbzjD2iaHGT0uO4rOdyvjWmKPq3ccrSlLD
Xj40uFATPYwPrrLuXb03HunXGg5sMfpXkkL4XEw/2inl0kHlMNU8FThO4I+aIY/zkk5Ng4IdukDs
vrincKDf6k7rrjs5ayaRphFMbl074zvZ1nxfkkMjKsSx7hwPdXJl9uYFXd25lfPg3nVG0Wz/d9WP
/6sPSZKU/l8+IS/fkjb+xfb240t+WN7cL9zhgCx6jlgq9X6Kn+pfyLMJy9YFIsifbMi/SyPGF9u1
eR4yV6Nm/JFM/fE81N0v9PnpDl+j++y97X8rfur+3klNIbbt4e9zhInhTTj6b/HThLHWsyqUAOAQ
jUYjF8AQPGeaOMeujDfSbYlYEktAJycqwgm1CK90p8y3YT42pyxNdVJggmzbYCY+CK+a7IFhdC5L
yxDa1c4obXke9QS4iA8DdxNRIaPDEFHyCHq5eaEaNMfOVuWHxMQgUWSp3PfFACJnMfBSYFBeEgaN
btVE3eCvbY5rMij4XMVY7C2UXsOSsjwYXm6dkjEJ/VVfWy1IW1M7q1SicAqmZgI8/qh98vnnjMHJ
yP+a+JITicClTD4kOVZAG+npyeitZkZxnsGjkUijNYP2iKwGycrKTbICMUAgksot06e0y1/VLJIz
s+5DKOc5sKNiOID7le+OM8cny2jiOxadzr0zW/lZJBT64jpo4VjhbEi4gxyGSdNWFoXQHV1eW1p6
543PS7fB6RqDJ5bhisI2dSdLaCKZ7529asxPRtQlQdRCA4lq7r5OldzRK5DirmDzY7vD9DbOFWXa
HICAM9CrDN3Yoe55lXqmecwqcJVBK0xah9q+jjlacSw+aQsmhBuUxg0oz3WdZp9RoSXwdPYeCaMK
8hcwLfwhz/2Dh3DTLst7KErmcl8i79S+V26smoMaEKudiCjlSlQA/ugxQXMoGm+A3Ccx8J5Urec0
C4BGgwHtsgRezXXk37Q0nyIRd3hEtyWh1SMODGwTcOfARoceGlZE6U6ydSyw6GjTKb0drXGdDFr6
pg29sQ1bVe7KVMPZUNFfdddATXskeWxv7M4br7K2GC6d7ua8lf4ATs0aPZueMiWHe0+n1gSPs2k8
97ZynrDvS0AoSuq3PrLnBQFzKNa2ZLXZsyjeF76lMGL1lKJ0woi+NnaS3rbA4DZsuogNErCYoP/z
Jw3bPtdR3qZ8aZ5Aw76L3d5jh5eJ5UG8mFiKAth7NlT7pnarM6Vb3TYa7gnTwOlUw9al/6RSUDar
bBqu+47XmKB1+ooc0t/YlWTosGJA0bK8dLhVzGnS11k/zrdZky8VIBovmYYpT0LlOxMUMalRtO2O
TzUCxU5JmaB7lhr5iJroxrzpfUKO+ERGmvLgGHxiRXsFES+viFaVZ9X44wELecr4DBx837eFxXJt
BFAD6QN/FUCdS9q2dC+WQ1ie+gQOJ9tPnUSFFIl7WyY5pdeZjFn30cpwbn1dvowGxpu1Lmvw2K5X
OSe7JlFxUJ7R9oeyiRxOk5T0Tm8WlijznppI1uaM1d8QwCrqlvTGcWoiqcPkQ+5pqEt+1qJ4HA9x
unDg8VUCZ6tMKxMfoONC/6qsaGYhcQsIGmmYzLfqXa/AqsS3D/BRTo9YfdDV+q541o2RTFNckcZJ
cK6mwdzZPbx+DPz6ilu0yDau3efPSTLiFvFhmwfc7J/6hiO1bnbttaZE+ZhLm8hDZLCPwXgyim8u
8F3oK2F+lgaJeswG4XboUmaIEivPpdLH6WvZhvprLkcEBtnZ+5FPEXfYOtrCBq8fVGJQS5ELXBcj
uY6m+hYNXcVI6ISfBOGnfQYX/5tUI+sUQ/CN9TDRI0ilszXuxoik+UOCeuIFltt6UdDFlTfeTdgR
ho2LBudsXfCuTOMp4l0HrVptkhR0wD40ljrrAoU6P+MPro1D0Zs9crnBGn2lZ9H8QGGdQXNoDGKH
7CGHLHbHFuB0wy6jAe3Mz86jXWk8XmAM1nqMJ23uEXKMOqx2E6j4QPgLhCmPLnlb5FcSXx6wp3Ec
8R9H2JZ58JBNbOsj5LO5JbvhqN00jsU5wlH8aCdNRCeR78SrmSPLWw8DwAFGxUcCUwncVUa+xjyx
UvXoa3ZJ3gXQ+dx0n0XsHQMyJtOHsJqU/XQ2+V8JeNGTVacJCejajTFaTY0o/R0QYNPYiGKaaNRK
bIvdFtTcuxZyA3XdmIvjU4iHEJxf30d03nCDTy4uYMaTKlgWH1IWdgdVG5Y651al9qbt8CloteJU
TXlCHwO7EwoaqKFJaSDDWBB3dzgSum2bS/HedPOdNUBWhWgY9vdizKDBRxq0snVHjpKxF0xTy/43
c95lNIl8DSPFeSbZ3vuB5ZDx39PAMMTIOQ6xV6zNIMcFjPZATGr6jNjQPNp6p+47VEc8ssPU3Tts
eU54WMDiaYZ1p7eN9ay1fnHihm0dWwBl7Dpxoyk1nWc/t8agdzhUeHZGjx8Oqo4P7KrV8/lbkVdE
ehF3p2lZUSPzJ3HRLg4QHy940xRy2gJI1sqdlVvmdwYnBuJa84rp1iSK+GgjAC/fHQd8hnE32iVm
ZT6mY8r9zhVOx+628ju5kUXTXTROWQQ1B8N/rnOflSNFceyzWa4iwmo6cm6oheG4dmLmNTxlFISs
24xgP3l4imQvLGjA5HtDm9Phk4mLTIm2wUDCcxLIYSqZIXzavvCX9a8NubFLbxDXrAh3mpTs2e09
GxDtnQiDbQQ4UNxk00cUQAlB7Bi3pNE0gUHG58Jf3RzDWBOEVGuhqBaJ+/azZddBE0ikIg8zjG+5
+2rqaB6VPbucpWoeX2gsYm7YzqxrNLd0BY65UdT4OcvOWczFeo0ej7bKoW2ojm3cmHVgqebDEyLf
1w0QtR6pHhV5RMhDk9RsFGSb4FUN4XEBS4ro1Q4jecWSeHjWkhxXvpjoUh/06tFTDbaOHBePvnFd
1z4Vsk03aTGk/Touym/CIgJqq1C+zGVVHWST8Z4POH2ux6z2E0JCLHUp+0DL7FOgJLnD6WdbZn1z
kybzzEc+7DQdL2mKRSxtaKRIehxNILeRX7YRMdqXKS6I22ckH6ON5tFDRUoheuxHJ/5kwQr7LMQT
Wm2qvpr1IJlLLr0xKpr13Mm64a4Mf5n0KGB/pBzHpwSdA+fQ9+HTQD8H655Y7qSztOCi3QdaMc0b
3J47BtJ9JgBJrmRK15o1oZ7gEHU67Hkg20yPbANOZwul1+UWmBRZ+6wSH1tm1I0Bz33uJxlX5THy
zHDfRXhQqiFSD/REqSCnV2UN2nl89UFH5eifovka0SRM22ocmx9jQeYtHHB/VPMreKbPIQlJZzgi
2rehQZDAm2hZoXPLs/+oD6QVLSywJ2VJDERwig2UCljsL7rF0+g5biqNU/lo2jco3d5hTlrKjkyZ
w/eNuhqBX/m90XCjLbOvdWSPCBjcINbKqlCjHS8G6OBUfr2XPC6CjmfAYUzy+q7yE/UUdhgfbJUb
aseubNVrcXkaQCFo+FDo6dlrLcGElQQxALvD8NUDjDygfXbjIHaQ//vq6gwJRpJZ9rqgWuNTWhq9
zR6Y04UEI2+5Awk4DsJkwZZlVXsjauXDydBpjWX/7d9AK5T3QnfsbBc6lBSt1FQ2bw6LPpy+dQpR
kwFtevWoFvroI5dPh9tRuHXig8dgmJQxB32nbx9sfTCvess0bopRb0mc4SDemDVhIMwpzsRzlrJC
zE2av7OMatxz9bCPKmLRf7O6CZpDNSf+iTAKEQNRufTAYDjzQG5PRBrXaYsx3BDEKfK8gAaqtW70
YriGQ7BFlc0q73PewK4yOxiIpaa/gwXujzoQibMyioXX7i0jGPgv5oFihnKQCxPcGjMhOEV/aq+o
sqGCrqF5WANGEQp/F5dW8clNIn1PUSbOuSdSc80ipdzwmtHTB0BhDAYKMbP1CK83XOtssaAjDCc+
rBbav9KCoTb1ow4smXoUACYxBpwNd1V21K5m6HD3/NBa6c7SERuBNXgkHYNrzsfmx0bAyb6OrC2v
ZG37xspNvLGAcib1r2ZPd+MoAHwmWoYPFaxgAIqm3lTGeJIhTlPsk+nGN+P8YqZzeVO5TmoExPmd
wG9ZFIBexdAjW6yr3CTf/VwAuPQAzuBxnr8SZiywMXpTdJ4oDv1aG1VJXiaP7nsqLV8MVkH3FAFz
/mMv1VyzqwzVjs7WlnYq1+iygA+WMLadsMugS6SEQBzZG3xvHZ3Q2l4BswvK8p5i0nxJK88ghVyd
ymurNod17/ruCZRCjkQ2djkVwWa8H2eGi7V08jkOZNnG3xyzZlikWBuWjlvsKESeIRkVZXyKOr+/
cRatKecNePDtgWhnWDRXkcmfwWSkZ4wuMaEBxQN3mqfhwVDa0eENJRWRv7opd9vRt6J7hM7Hv1Z0
f9fYHXR1dAQK1F2L1J71m+5d27YCpAFBpsEXybPftQb4EI52kvAQZnbW4WI2+U9Dyr8Qtf9Jaac9
w8Rd4viIgq6zVGn8rOrTydMUZt3NuwzG/G2t5u7aih2dpIDuHpOZ7K1ejvH6r3/oIkv/IlvzZ5po
ph6uEtfQl3jkzz/USPRqDt1s3JGEzq+Ya7obiuqrtYmN6qGeJVDAaXJQ/1Tz+f9S3B+ep//OreQY
y5LlP6+Mf+LAnd5p1e3es1/UOPKcy1f9WE55X2zbYDvFFcPOwfCwI/1YTllfhG/ZggCoYCFh+7iR
fqhxuvcFkY5ri3SqzgBj/sOopOsIdQbdKfwXi39gnfJvbKeW6/SXS8r2PNewHUYMvhMVQ79eUg7z
c+12PtCF1t7Dz7g4YfYdHwXnQiABYXdLhdD3BvzynwvQ/3JVxUfu95/sLKKizWaVCCx/y28qYBTb
5uzMeb9xQl9+hpYrWARYbNyVPejRwRAzE1PCvs/kDq3Nd2Nb0/6RDzGtvnpbf0dE5QyKZg38ucw8
76XyJlizhHDw9SSYT4nvkFEnAzB5N2TTRo5sYoi3ph0aNM6BjZqdwT1qUedso5YnA4dgMu6wtAFO
OvJCFIVUiWl+MIhi2Mq8beqbetBp8bBym5LVWgG2HmuKoxni1MWjQN6R6Z056ix7xnEwr/VKw04b
6dm1izqxkJrpNDe9dIHr8/PCaWx3o+kUt5NdbbI6vUpNIPmL9rcCja9TYzeKCfdSlvDFakpIyVbN
gJ6gWY+di1gVtL0eXXjYMSWX7Ed04hMrw0mYj2oDs7RBHz2szTR6ohXev3PsgeQCle4UiFY7XRn9
7cQCnvBoB2sYpC7d9cw5Cx3IpENl0LyL0truezjinViVlc+JOEo7/1tXK46bk8LBG0nObERmYe5E
BK2ddVib8V1bNUsBuzUt2wYjSiF5ZARbSFrHhJeEOilbK0EKUmduEoq7HpPCuohkTuKNQYf1DUB0
N0B2E1fJHzh5AME3I6eRPiDaQeBvblziL25R4kiow3JXWf14NaRet0XTKINUpv42Tbr5VI5D/diU
ntsHTd3SOO+advVkjBq6aqd5wCAyRba19wa/ukEN5CwQW1nB4DP1HQozhX2B1dY+lrOqt+D40IYc
AKqdnwA/IPMSu0ReDoyJeNCqpg3twv+n2KuoUv+0NdcmYgS0bjMgf93Ejmr1QDAu2EEvqQOw4ZUA
kBssZ+WVVTrsokFUjIdYF3cWZFlqwBFcn+wJf+5mTidqCpwBPHo4duS/HM488A0w4h1CCF5gCCsb
QE0fd2+gybmQska8RKKKP+lcrT94ZZK7Fgv1xc1seDTNxIJyQ7Fg/IIUtujDPb2wBkYYa+UgSN04
Rs9PmY2YvpcwwzC/cMDfFFr30cGdNAYk2zjjJkMaM3eZ+rRhiWxs03bJsVazeVcSgAQ2qxsdRR8w
apj24UV8NLg6cGcAkrgdQt1/az0IHxRv5t7G8mSFYggeBt9L5DwxBdKQ2vf6uKFBDcpG1bWPGPOZ
b4xSOu9NkjaLQKJla+Z1xw6cPJU0SuOB+dTaRL+Pu7p4Gkg23zqj6b6UfQ76PQahyJSuTPEQhSnF
LZYOs31DlV5xXzkNBe5Tv5xhm4hmihBmKjkE1CZzm9DSk/K65xq5v9E1VjQjOjNYZYMob8y2OGDq
0kkYUBE+uTMmOFgt8k6qoaEhJBL5aSajrLNGCLmLZIzkCnq/0i5TPbXYlzJ8+umkMUcKVBEROIQl
PoSQpVhDNyj2c0OYjhxn6k7cCQ330COL06bYF5wG6tRLb7Qij2/Yhdg9qD/bzTBI6uo2qTzzibfU
XlW41h0OT3jxwRfJ+6g347VVW2qDTaK4JUWZ4ulu6Q9k79e8mC1PE25mYiKqYzlv3Mx5R726hEjY
ujoVeJZXaH7AUhDDZARIoIY9X4zIZUJ1nMpGflOt7v4ANXLy8FIfQC8MK4zUYWiTINfm4VpxGHjK
BX0wAWuLtF2Fg2/Ue2H4xmuClxAoSm/b9QbqYmlhThUpLQFGf0OQpX70ptEugjZEltqEqrReVDHX
35polgurC4b9Cgcn9ZCdAaYnqPN4htzsySk64DM3oOOYmA0RUER8A5dXxRsa1UizEdSId21uggec
tL4lcdDrfLpgKiTUEdBo/o66MGKSikLZcggrSdmVbU0XCwfvrWWiYeDeZF27CgGxWQEXjhzWgEzp
EbQ4+GbgagQlTWFFaawz2S3/i27b7Hql11/JFgKP15EA9NOhDmpQf2euJPnmDpp+1jLpPvWpLI4D
Z9PTnApuxKJ18r0TE0whoN5Pz4Wnc9OLvERdW13mASyByPI4l2RcVjhNm4YNsuV+q9gQ3I+ZsehO
gi05hGV8AG7vyu9TP8S3khNBHCTg8jYEj9S1x6C/5Q8F8YfD9LnEMXeMMq9KgnQxiZGGjADSlzOg
wlIEqGAtGCqQdyT0tPe5S6+pVgpXvSuIqCzwpa8RoKBrKwTquulVWC3tNIsZ1qixdu9DREQC9zgs
3kVEATy7pw6MYOWAXaABYIif4QEgMxKyARfnjSOlErXO3zaSaH0xZ9N54PZb34zSgDcrxumV1m/9
yjGiEeWJxcdr0VNMstLbmZV6JJaSWPBvCa6MXsfr3E4LDsrRhHxTvd3dWK42XIdjaNwIt7U/zYmj
qAfp4tHmg/SBoyO0KHBwku1Y5TvDSnDbeVXHMl+C5/k2J0NUB3bTujYxGg34Hm+acZtYDRCrCs5T
D2cvv2qGwX21+zj+PmeUgOBnblg9UhXp8cKl8SwxT47sLw7zaA1UP0ah9zKBA3zn6ZLcOroec56l
AUjH69CTb1lXXa1BwKLI2L1QEUHBI8qbNR5yt7QhR5vSWrdotOvRzFs+BBxzSZum7w2d5NfVUD0P
haRmSaJW0kNRBUnRTvGWwQBjeN9p7nCaYmtZOZqxCpZMOqUKIShbNn1ajVkwB3MQTnLT15qJhG54
H43RmacyZlGMxRYTUBBCxd03muagdOivjRM2j3QgWF+9zAAv4gous41vtOB7dIMhYWX1bvfdc7S0
gcHgYtBEC/fuhOlE4bYnuT4B8MN6sY7HPuXTafZAvJQyJRcN0DTC/x59aiua1rXq1A+W9ay6hiuq
0MuSQQhdNLAEjz2ZA5VcebPH45IHvP6dYHVI+jjLKfmVYI8pfbDGCwwH/FxiKoYNcbwIGECMqHdF
Xn46AqjXvoaJ7L0Vcj3aTyY9EUD+7N7MZtkJ4ujU3iLNoeqXZub0fVQmdwEfcUXRVa3p93SoWtYe
JzeziaXP6lFlirovuq/M9jBRH4NdlGMg5us0XZQF0NR3osxnb5srR+UrTqN0LPdm2Rw6x3C/FSEq
zYg3eXHRrmVD8M7sYELagxU/K4DPKxtzNA1qIdB9AArU5IpJBsZCXg1oFMDq2unax6RH9St2shJ+
JiKJBjOXIrlV1HnF1kq0adWGYJt6OguDsY6MCxzWiNuDHa8Lk7SzZk/rIhnJT/s2RIIJpMVtWmva
BvWSnrJW5ptFw+GRO9CnF9qUGbo9qxNPFh/+bOjPXInmd4VmuJED0dSVxDl64/aSrWFMcxDfMXfv
Zn1KKB/q/Phem3SQa73i9eND8TRaittVDq+q3HltOj2Hltc+tJTKiTVG8HFa9yQpdWCKdf/dZxr8
sFgZgQvw2rgIKmgPi1yte99Nrx0kjSlx/GDVU8UjtjWss2pNeDPG0nxBzeVIKzCbnHit95P6nmig
quu5Ke7VzE2F9HdYL7Wzk4sTh+5GhsoOBtAe0W/0CMaO0xF0K3JaQyEa5wCetCDmYvYe1mSCRQjL
Jr8umOaLdUZySRxsmdNWDGbnvs4aTLIQDzazC2AThsGMBaGhA0FRO4jjPyXVaDe9EisYj9oxy0O2
9uNEqp6L2PFp4htYSZj0aQPtNzMQHzikczAEepML4r8OiiroQyYkzZp4aV2retS7otjWLC7J+xFN
O43gdYdN15bkVthM5M8TPJL2WGh9/Jm5dCiuGjdkKio1QhSIdiKiGhib25PozfxB4Yv4ZhRRtVd0
NdSHPuEzWnIyrmD9SjREq4rElmOsfQF7S5eMif2AlEok9BNeQsZDH9cHRiaQCeZ6UCE7MzpSDQip
VdXcSk9Bie0KLkP8FjMDdq9xzGktKW4MN2n0U+7BuNhO0hIwVKS5Ulr+WUJOcpHcPQrApE7mZjUU
GPj3thPpR0cqEiRQralSQwyje7PwBDySkgsOIEp26FJb3gA8RWqzMiLatsU6dTWMdbpLyC2xhI5s
NP8q/ea4lG+tTMIbJ07J9q2TlifdA1GmmuqAK3++HuPsMZ5Z4hFpc1g4q11JOmGXVFq3NpYWdWU4
l5YPwCXRUPWoo0Bozi2wxi7jB6kkMn9Ql7NNT/MmBNYkXceLvW4clNhmJLJ3gErLW2V1Bd1yslp3
OlMjqvkkF+7EZOVXFZCNjYb7fOVOBFWnMXUA8tmkAqocaFWlw2tSZCwydVM6UjyJEu8GN1g6Klnb
PFNM2CNnGs4dWwBvg+2RsqtyvCDWj3Qa2L2zr6zRP4RuiL2Q3WVEnhv75toPG0AsOrbKSiYeFQsy
L69jws7HeZDKCqrQp/+Im/en17q7xhPt93qKM0IxQ7fqBtpiKm3wjm5smC8GpXHfPB6gqPA1h7Oc
bHVn9QJTShLG5BwHmWk3MzK6G4xmPTLxxm39UOAQ3xssT5D3/Ukn5BFrp5ySWrLPWr2ninB4rN0m
ewt7MZMaFxOVIL1btm9EQQps5SIZjG0ZssLZQUpV+BAhway7BPbpIenr/BvsSnk16TGT5RBDMlil
IxahlV5PmdrmA9Nklno+TkfLI/PiNfhEsXBwxhE1K2ZsCRWLMJ1JAYcGz8zaqxMAOjWI2pWnTJWt
mZHaI7183HY6frXXzrHmYT328MDW46hxUQzCmO29XXBM2FapWVIrVLUWoAOXHfyK7hfnrXOV/lnb
iRGuLcPPprXXev7BH/zR3xeNaim2LWOGaGXmzqcHo3udoOScCBWr6ykdZ5fFZMxgCk+bUtzC6qBM
RE1yiyxQ7bveNO+sTgzFJvIEt8TQc9SaTWc0AVuAzrOCyzDZuyShFiZI83Ig8T0Y4qqXdQ1sY2B6
6ryY7W6ljd0HRcBet/t/ffR/oo+awrP/Uh+9T+jcLX427//4kh9WRY9ApudjX8SSjTHQxTv+pzjq
eV/ICjgGpn52FMu//7tR0fuiG/wLXP4WByJ2af8w7rtfBMUtmB5JhZLuJAfwb0ij+q/aKAUcFh5F
G6mV5jLhocf+qo2GJnk/EOPG3sIpc5ylyoKoSs5WaNRQGhTRqWau19ZSbwg/dnxMVBYdKfbCdiE6
nvV+C8zaGLyPNG71dQh84o74+XioOBCfC5fk1E/K87/YSfy6Hvjn3/e39YCtcXNPvIl8VZKr/WQt
BhLSDZzGwrWoRb0yGl+c2VuGf179/6WYa1r/3Uu1iL0/hRxqxypqWZvTPonIqs4j5zzUJ28745Te
pL1WrbFmEPfX8UJmhn0ZB0lesfGLte/6UUCAXsJlwhhfLebwym84l8v4ggDQH4yaV88xx0tuhtE5
7KADJW6FlwJZZN/OyV09MAPmyWOWChtJFo2Ep33uDS+01U401TWquanigoLhrujvB5OwfNa6AG1y
YnJ5bRRH0BbVGY9KcpZgMl7jXnVrnSzFFaFJdM5ibrYYxTai/JiGWBzyMtrhXiMr6sfDOlK6eLRU
NR7AAakdpHA8E3AyiFf1H6n0W+hcFeBVbryC3aeWbueK0musjMlGxna1o3ziEdDshdnwtklryQJn
rXLthYoT/9TlKWUWqf9MzYS2s/2anRYIY7BIxlU6R2dUaLaO7I/XdD+wwO6Tnaloixo8970ryEIO
Cu6Q4adHcwhZ9Q7ThQWnvQWa3m36Bc+r0dB7BBQwbokTG+swT64rXCTb/2DvTJbjRrKs/S61bpTB
HYMDi9rEzDk4iBS5gZEaMDnmGU/fH0L5V0psSWmVZr9ZL3pTlpkqBQJAwHH93nO+M9Ymo/XiAUnN
OTGUAZUfJsISc5gRQhOozhkG0kqxzGqXpDYVbZgRlAVHdl9QzG/lwGQ8H6d0gwSg2HJitIwIVaE6
dc2XIaxJgg0HUIcIfiacXvEtDgbrnKdmFRvdBWYzwPWe7Jdt5AMi1v52zMYWKAq1S+l2OwhbtIgi
44FBGzKxGrVT7XNPoqKIbvwOjE9vWfrSj+DwpEiGG88NkJG65r6No+DMtksPalIRbasCDUUS0zz0
O0A0/WjND8ZYEbqFsKPo+3UfZWezVVsbHcV6G7f8mkfHMnY0jhHYe0w7CeKeLoYwwqIat/GeN9Wb
rfKHdoFSYEjfV1Dt/Mh7YJa4abBYw7XkWjqDTesn7Q+uBYQtrSyCkBWCVJLM2e135Ab6bPh73NpQ
x9SKnLi96zzmeZOuawuWPhgevbHgqTGoMTzispMN6KaaatpL9pUe7khvMy+M0OZRGyilyBsmt6Vs
GQPjVL5HY2dsyLEC+G3fp4UzblJvRA014X9Ju+Ta9Ua5miKivNqia9dtgmV9MuTeGOq9Q3wtjbLw
rpMj+8XMvwCPe1Zl3l3s4e2spvGhHeMLgLvrto2u+0qUh8LB447Qb2we2ZHeqAoloTK7OxLuvQ+S
SJqdUD5sn+41pY5Yu2F9VadgCLP8genJVo7+roqyT6bIt+0cA5JT+CwqiWGlsexrwCfRXuDsoyN8
Gw/+OW7Km1HB9Q1yeZW5FRvUAIDMLgxcfBGFVTRvy3yK656b92OD9EtqeWc0ZrgLYvZD+dKq7mkU
IYiuaYzh4vJfIzznK5PTIuiocbhVsNoR5XYI4qoSszjMxLWmfl6PKFcPdRkjE0+lsSrpIG5qYEW3
XiADQt3SGdZq1R00otFzi3UR74z5AbEx6FcAghe0vbqH2qemm1vbQOlhmEx9RYNMQ8XTasiVeQm5
0jzzq66+qwLQY0NH6Fdc0NIk3ZD/Y0Ivjc1bRM5lbV66VXADQOe8lta0ddz0YaKld54GqCXd1H6k
+kd5X9IwZgAmVrUkNdOQZX0tydVbm14QbVpbQ9qqYfUn6TzD02/isxBOKQ4bksuMMI63yuwxABWN
8zHLDaBXM+sdio1s9pJDPgAWkMqdD/UAbcQQxVdimIBjwhlnPinXRp+mh8aPny2jtmnoBLfES+d0
vwJjB76NNmDPNnIwEnGWoZ+5xj979/sXKEXFd8PQ0wuUIHDpCGUJRIzqnYxAGHYkjLQRB3hJt7jU
XbKlZ7z5kXPx+wO9o0P8zyO9Ky3SdswZGoTWoaezfbAD/4uYm36lTUAtdGjfXInYbnSIMMQ6HmxK
xZT/91/BWuarf05+v30FV1DjOIKJm6/eeeDAww6Qx3Fjs1opSJe2NNZWB+HWWxCvjCuNDbvf9L6d
y/aQ5kZ1TYrCiF3cN0nQCqoL5Ac1zY7iIxyu+jaFCkGMTc0qH9JFu3bUHBxSYRJ3QBrIAexVfpDj
iPmZROMNUS3ndUUYqCrDr7mrjJXRNrDt6+yW72Fg2dBM3P89lv9JcfSze/v96b4bdCe21mieHUGG
XhPcNfVorafJa+gcG/P694f6UY3yx5VVi4uG/8GEs/z5d8WQGIhjhRAsDnGnvraKUPDJsV+Q5uWb
2ik//v5gmFF/ch+/Oxrl+PdHM2KSKskukwcn7o/0k6wnNqHdWTKEn0VcV+vKTdtjF+no3GvlfGiN
ES9Dio3Dc8P2yk+6Q8KdBEzW7jGaj4zvOsY1AYtbONJRimNuIWgAcxPRttjIqciPyE0YuqXESelR
8GkFUcSNZVyOS1FSLeWJTZ3y+/NcTuPdz5WKH7mckigW+DX+eJopcC/T4D1ycCuHMbWL3S6zZErp
5hpHHBloMbsKHtjvj/qzB/WHw76rqWVbsLgVg3UwbAJ+gBp9VqngzVwT0xvXpnGeT+N1YDRkpixV
jhqQTfyNr8Ci5KOXQPiDb+vHM9emQPqQxQxhY8blDa/E2GmuQNwgIW4dY6VL9wY3P/Wm5b6w6v9h
w/tldf+Tn7P//fHfPTnd4BNPlsNjaXX3YjXxeN3mgXWeVWAJJiO8/P3p/igLOT08nClyGAXwB23M
u7ONBtwb5FWYB8dqIOjS616RMtZuf3+Un6wGPxzl3Tk19Mh77RT2AltHZ8oJrhpEs23mln9x+352
PsupMAJ2Fh3Q+8Wg9Lt8nl3zMAfQftoqpW4Txl+czk9/pt8f5d0iwOYDtYKubV4lpfoSD+1NIpW9
JxmC+fzUWfdpSNQDAgFq42qpkiWT2qvfX9Of7Jdt04ScBDBfYncX715qAW33ChoHdlsFnmbG5fSA
0UCc4VKxDqU1fihKP92EPcyXuMdYXMEZX6ulj4wt9tVAGIv222C5pLTIL7AMP7m1pY8iloQ0wR39
/dddJFTvVhTUuHipoGcu3xhX448LJzP/IJtrvlrYwSJmwCAiM94Xs14mfvPV6LvjtuzMQ9dEIw1p
zGrsQI1djIR8QxK33vYZaykxR2fUqME2KcQmA35LFCOiBXYQX8tyCM/MKqN+s+wLofpq6VSxN5tI
pyiNuN2Wc0FhVQaAafQXGQPgngYUJ6bb25dN03yrb/4vTuIvVXx0P2mc81T8u2T4H0o+Ik9e2zZu
QE5E3/erBIiAP/7yHz0rGxMtLlqUc4sUkx7Vv3tW5j/lDxZa/uT/da3sfwoTgeqCgTCRjS76wD/t
tRgM0fO5tsB9i9jvP+laKf/HggBBHC05m66V9CQSVfIOfvxdm0HCDzvpxx2zmEjuEI3X64Esbgoe
nwgkmr8kc2/rVFBi9mEw0bZXZTdvwPCNxqp1WxukPi9yeLzpCvsCivFu0fk6Sul7xlgGknRUwOFY
IBFalMF1RqLOrl70ws0IYQotOxqmRU2MgQ5hsT9pj1/5ojcORlc/wt9GhEySN1lbIrf7TYR8ci2G
YEKkU2RyVc+LLmViqHbQWcbkVPaZs+0WxXPk+fkaFyUy6KkgIweJ3KK/UnoymHzIobqOi4mZLYl6
5n3gxPqjNY7hfbEorV1TJm/VSX19EmJPRj+/hYXvvIyRrQASdfXrgDlz7YsUU61EhsP649LrECnU
MNr6x7Fp4EIsGnC08CnOgZEUobbciiySUKtquROmhtC76MhxxIo37yQuzws6K/Sg4/SyWtTng+vP
I9iARZNeGOEHOPjs05KTaD0+CdhDiZa9dcwBsTn6dnNRuiegq89xhBnrDtTxul0U8WNRP04nkbwC
D0k3v6E9r08y+nlR1Ec2Wj4Ewq66QtKUvMaL9h5gLjJ8XERI8qu8b/BgLUr92RdgZp0G7392kvL7
J1m/my/zOIPsO6SF6P5bj9316OdgIJsAaXp2sgi4Ywxd21I4B2qjiD5mJzuBtTgLEBEBnz/ZDXDK
YT3gZcRYbnLqPFwVQe1fFJEPiBTPUfe5PNkXkJQTD7l4GlCiYG+AHo+67GR6UCcDBIVnQzghrghy
Au3LYHFKRItnIjzZJ9yTlaKlLca0a3FYVJkzPTd+xBrtnCwYWE7LF0HYA7FGJ5MGdpr6np2hf7Rt
YQSbefFzJIuzI0MsQ+0HGV2u/cX74bn5+NicDCFI9o0vhI07zoZ8NFIzF++Iu7hIvHHCMFIs3pLm
ZDMJ25Pl5GQ/AX7C4LRfXCkt9hTG9BhVjMWzEkbD8Ii1sLxz2mI+s4Aq8dym1UGdDC82ra9sxXvN
3FQnS0yAZOQt5OFa/mqAhsE+GWjMk5nGXnw1vRO7Rw37nx7GyXgTVpP50eUnN21NtPh7/2TS8bpi
8b4s3h3PqswQFWI9CKSuXniYmwh1IYafQMv5eQixqSODsLLB+lT0PvYgEw/9m6NGfMW2wD804lff
VF0EAMNohodx6MrLaHEcpY4tz/OTDclZHEmhoqVGu6h5mtFNRZuwaWkdLi6mZPEzKXOxNlkTHboc
PP+OvCusT6MXHLATATfGFVUs/qge3cIK4WkN+gT3FKGnwaO/OKryFkbjkmLorg2xWK6mk/1qWJxY
0cmUZc+8dtfZgLlpK4MU6YeEXvglwaj+gejb6MJM8Zduq9ZiiwEedPho8KCIXSUtDGHp4g3LTjax
0FgsY+nJPjZnTnUsGaNjKjsZzNCkEU9N43+FNo+FpVu8aNXJljYtDrU2a5qPjalIYMG+lp6MbPni
acP97l4QmBKBa+vgCiOhrD6YrUyuZk9iifOjsX+yF5+cFUTRs4AWifB28dF1J0udf7LXwTQ2Icws
rrsm94gdztpPZhWTs+Mt7jxeJRj1wkRXn20jhOtl1B3iHoCpw1WMkbRd+w4uo00jYHuvSZ+EimwP
SeGRvFG5inhKHXmrJgnZDaam33yZbKJg1gMz8mIGch/iZT/UJ6ehG+c3GVcK6lvpzPEmG3Ta7iVa
luhQZK1EO+IyUyVjFbVAgiSZPArtsvdKEQN0nL1po8YEV/11HCbv3GwLiX+1aTpkOiOLk6/z+9xg
Ps1kIB43eqiq55gpur0qfZjzLY7zx0kVyALdKpWXZlTID37dVx8VXetzL9EkkEaqBQDvlaF1U7Ze
jhffVx8q8Ldc7sQtKVqbnvCeqRRpxsa5v2KA7s5re7TDR190ZrYZCyW+mpUpvAu+YWQh23UWT443
ec/t6MF2QIjaXPHcOtkhsCVYGkQD7gNrU33ZZ35yjRRO7tgQqw1qM6hAowHvYaWNGK61nrXYGVUR
Q0sM1NOUoJHTxUg6UuKbtI8rEL9DER8lwedE0wpxTFiR1hAHqscuNNMPJVkyGzGRCWwq66Ete/uY
aphsHekph8rJzAeA1sYXmRQjevIQNiOBOgDHSU431lFsBw+ZGaqjKuKHgvjKIyJGsv6mHIFeT+be
0UikWId2WXREx5CyveJ9R38xNvMcfxCXLVpPKlkYT9pDN4/01ypfYw8N5Vh0IahOlYIVnfEnk8Sm
ztqQ0qHXw/xJRyIG3Vgl9Trv2MsUJNlfZmWvtuXgxi9xWz9nZUiSdOeP+yAGHqjcLH4NugnJijek
d56C2GBUzkxPPcp3lTFQinueJLRwgBZOohwtR9k0sr5SYBJedNQDdcTJMIIEQpasd6RM2Wc6LFlc
GkaUZ2CZ2geYzSDojTqC1GTWaF0Q3zPepy+SFqmxNhsbQTcL0LogJOPB4dVyaxsavT1eHfJco9RD
u2EOzesskuHKa6yApNimAddRBNF1aPby3rS78ihAJfS4Dhx1aYa9e49UbKow4qdij+KITFhv9K6n
GQXNBUZ+kyBiQrKv3ETp13Lyg+duStO7Vgn/K8FBluKtTCmBnr10rK1gIoTkbKoNNIphl+tjPNoI
3xyLW7wSGTy+ukGZgC6imJ6QBKC9B6lxTFEDk9rdKEjkViOsV5cWoYshPIwekfBHwEN9rzCuR6eG
UBImMxyFIQj2VoR+n8ELY68zP1ANg/4pcZ96gycSPXp/p8Kq2rdpJm4GGUkUvE5DgEKHlPGAMDrc
u5lun8MpLW5R8xo+RKwuPu8qs7pwo5RndQ6z5FJN1nRZA1IkiARE7C0FLPL8yu+jjxHSinClhx7p
vp1G1oOZjNWTJZPy6DdJusUFMl97yMCQajs2Ey6nqrmj4Ctm5C8Z2lmGSAwc8bVeG5Anzv0yN/f1
7I9YtIfW2KpGuZ8QoJAS49X29NqiRp/IDs2ZnUxl/5ZInXg7iJDdbkgj/5AQvnXbp63ovp1lxRBp
XQL5evZ79WAluIGHeXCeeDjR6FdxXh69IVvm0NkH0gnvNFM0pjxhc+nj8uaZDUCrAJSFtZs5jFmN
qWw3uSW58UHgYkwXNW+QgF0qEEXoCdCuJULxBPnlpS+K4s4vClQ5NEWu2LzoSwLn9UeD9Lhk7WYN
RHWGBnviiR0kfq5yrsGtojwB8ju+eMQSTOfFaPUwIXy22udRLgUQqjCcDi2guE+BDut9kJsEcuXG
QHEZlqokHqT2/Gv4G/NB8Ob6YojG/RKise62PWMH7Puz6dUbN+NerxwAQHIvMfx+6AGz7IxCJx9n
AgfuTD8LrF0/oQWSXtRD//CjO6iT+jrvu/k4x1b7xVo84aiY0Jtz4bGdkmp0N0VT8zYi8rtSeV4+
oNy/EFUYwozPevd1IXKM28H2wK6YAaPrtSRykzh1ad14KewycwjDaBXFBO+sG+1gLSBGmrFG1yW4
k/sKkX9TFRmG8046H81Q4AvoqraBXBMTyVWZZvnJNqr2MCBpuiq6ukACM1RPtT9Hn5sKfqnOU/HY
CxOi5ziNIRqbriHwjwjjGPpCG54Zvj0bZym83AP6tfEiZVYoVs6EKyRin4u6r267S8AxZNSkLhrz
VSrotLElIAqgHuSB+M4qXbUYI7bCiahDp0VAE3V5WW6skln4OgmcGR+LIqYgdwuUfNnCEOkJ3dPA
/UVxbLQxHzro1Vxgq0v2jtkkB89h9o16TsCS5Zd5GGA6vXnFnL0su2yCOzsrg8tkW8a92dXdMdOi
fkpHYLSpsDJKVV74a8cKEPGLxuFPelSwwOWLi4ZkjUtAtRoPC+F4wbrQxZIBpOvoINs4vJFFximk
OKtsnockue387GvdWq7F45Lth1rjnKhjmE2TBmlcz45zAcyFAFj2leZD4gT+3SiTGX/KLG1GZJ2b
XiRVT0FS9FZz3qA+lqAQbLSFYeOWB7TR5rp38thgaxrh5CDIISNEtW24NfjWzcyfLnoHIlXLG+k1
TiGbQqgKyEcepcTKg40UlWVE+lsPoJYo25mMZKz7DYoyrP+KEPFFXzkysrpoJLLqmoiNz2j+3d0M
k6Rdysis3Kougjml3TQ+I/y3+TKGaXEV1ikriUGu9W0lFFNHZ9lTtB5UrAQMAsBdT9Q3doeEOXPb
4CBNYo76VDVn+ApI5QrzbHy0JdqdfZa4xZlR9cFLW3sxBn0cfVe5b1fyzCJaIXxSeI0pANWA0vnU
nfm/ZtZfNLOULdg1QzmV/DxNKfED/66tdfn6+TX9oaH10w/4o7UFE1V6mEGF+w30Rs/0D68qeDhs
qi6kRZt/+C4r1VpEV4SVmZbNfP6bhOuPzpYlQawqZFomInTWdPs/YupDifuhY4tvf8G7Oliuf+xo
2bot2IO1MAoGle06vry7Snhr+WuCqqt+ZdHXulBG7u07q27YEzjqvGDdZ2V2USJhw6FAyb3JyTbM
q+tHxwi668b3pkeqON/mwfNyYhPTjBD1eKj8O+bLzS28LGAyKkG8S19jZulHZxMa9brsYdMxQghg
UybEg7/1HslulGqFfdVIxzqnOTG89sGUvxED5TDytJNyX2Q54qfZiXkR675hIjBMrvtSTykeIavw
x2k/mS2pF5I80uoMijExGBXOimTTlQK5TeK58e1YKsZfyVxXDw5+m/vOQ0vuph08Gaho7rOc0uw4
jmIy1mMviWvBVKX1jiTkaEFGRuYziKGUTCyG7PHaT1t1N+ZxvzB0rP5T4hAy5ieZfS6gxdw5hpNv
Ky+W99JJuic43M4xM6LsTmWpS7vC9g+2Lud9b4454YOkOl32jPI3qOCrLXCKEcTnYHg7jHEZ7BTZ
RZ/8YeQ+GrqJ/K2Wbt9hDB3mi9JwEfMTIwCqPJwZYGQo3QHAVs+zTG3kPBMKnqghr3yd2Un4QdlI
X9lEZ+0xKn0TDWmCQAAgDuauLpz6fapjlBtQuIYPSrjGY+XHEdXHwHLndQJKge9WU7qNDW0ePTeS
b4kYKmo3r1pjV0zD1WiGdH7QxKMVKUFObbMy8C+IeG4vkzyqKSEtUJ8qgYRzZmcVEDAaqu1LZqdG
vXFsGDphFowPTl8w9mmI7MJ6guF0rQKS3YuydtHCF7kmCd635T6tksa/oV7Q1ZYqmB6e42PHYL6m
URwOsxrjVTZVhb1Nena3u8ye1Zc84TW6iXTlBGsEEeW8dSupBYHgWVKsWocG12zr6KMpqavYBo3s
vJ3R6dnZZtA5aDplA+mlCnEPF3bs1rGdIQ7u+o7vaXGgkUnjFN05GJBqrr4bfiROM/hKMphCSKJl
8CUN3PbgJVUnPkHLRb1PBJ3o91YWkL7Gsdpip2peycdeS3HZ+dFiXtWaqLphaD4BahqhnpddvjEx
FX2iP9MYl8KIi3QLCsd/sYt5To5t1Lt4NMeACPlhyj5UBHd+nmgePPM6C4ASsXsoyXen+SRMQMeJ
SSQAfah8OCsjwOKrKHEVu0zDde0NzFeNBaKgyiZWKux2k0/1sCJW3vvi97UL/RU+3NZTGut0P7bq
1uyC5qwnj4NqAPnmvaH95g0xfvOUJJF5bY/zvHMowgrshqNLmB+sv1vDsJunoXYwFThDcTHPotr1
GorFdvSSEmhrD0eHIAgy1OiW0vIi/5BrQdYA8kksf08Tie8XuUgd8tgTFyVpQrLGGQUejS4RWPPK
4VfJtt8cSIGIHKyd+NbcrdsUPf4YQJkrkYD8WKN2bq80u/s79uAR4ZVBUQZbjeFgX4WGs4fgaJ6p
MoULJLmNz7Wfzp9bowkJ+2vN6QpQknHVqSi88hsHz5QsbHU3ZGV83/cGZYPuXXFmDsh67CaokX8N
/U0TSrp2WKCNTVh0+Uemjmrbz2BpmiAIHogsII2dyNsZ4eCgpxWqRgwErcl2fUbG/gKqs7hJwNdt
G4iK+IrA6nXwLj8vmVDeesL7IvZAd9jHuP3EvcdmEkF9G3AkAcBOn/GUyeEcuz42dmdUuM89s/3A
3Rn7lYm+6YbWZbPudVtN54YzDs1qYM/t7wvCVDcB8sOULTsySn6rSfEGwNB9wAzAj7AyO4gx4VAl
LwKsykenGgbkvlW9NMc7u3V2tothGnBiwga0VfVMFDPS28cmEUl6Jz1aXNwSi0UnNO1qg1fFlBdR
gtxr03P55y3B1UuURzn140HqwbLPanNqaERVZX0VzkjcEX/5qCoVdvvrulL6bYzC6GsEcHFTNibx
w7JuyA/TFq8bhWlwn5CYRNMoLNQ2wCdYrsNcxQcbpR0xGEU1nuMiRIxsTYE+74aeThZslwzMX9EW
RMdKGKQiRL/We8F4RNVpzRtjMtJ9D2ToTBBCQ7REp+31SMDkuKssK7nEaQeTUBatdcCHEO378aYG
EBmizmwKMNNNP19OSYnnOstQ/ZqVbaYoVbLkDbNETqfFuhjGBe2X6I6/VfANb8tCNU+Ia4dz+qxk
44ZTi1GOoLweE/yASiWEq3jOY+MUT9AGKtxybXNQrrdvGz0T6AiEBi8PktrFAp2klQ83KPf1eWQN
IuRxqUmnRWvg4I2ZCcTmDIx9Le4sb7yVglAGz6TE1rwNeFHT89Ekll6EczGSpxFANATTc0fyXP/V
5uWzt8LWOicy+VXVg7uZ6ZAyEbdC9iNN88FCP3rwUkfx6Gqtqb2F/YVwiaBn69L7x04Ia5ci1yTg
RnnluQhastSmuDsEvpgZsxBAQzhMnIyXs1W1l3lYYIfpg/RKOyzk2wR0U7kSI+FlGLSF0THWE0G6
jnAPw8OawGLMcZUuyK3iDvy5Pkcbal16mJQvZj+2L7qo8xhWI1v86PM7o2OTe59csjlz1OR2dWNn
2kPMbqpD0ra5WNtlQKMQQN9nnx/MJmiwDFWJD2RAz7GN9Rj5iOm05QczZ8Q+dNx+ZI5MiSJM8FiU
0hnVrxuaKwGi8jqnXf9JxIy/tjWNTNDwbckGwwc43lY02+jPfRpDUR7d1h2v8johiQU6a3jdOI0i
sUwBGXWYgKwMXVotNZdUL9lsEQ0E03D84NpLsIczZOGXIKqimywwrEv6/SoDYcVTiMeoFbxAmS8+
9/aktgzuvXvDXmyLlRmEzwr7HeOWuB9fDAxwLykE85hws2R8JHPe3UdeqW7ogVnn/jiAT8HNeFRh
M735c0cC6lxOUAdH8r7ZGdVe++BPA8SJpBmcZEPD28O+4kzTrRfW3o7p1/AIX3NBY+bZqy9dSo0S
LxXp9U0wQLGrAWWuZWWFe24V/M8wRIOEDqO+jWsLjQ6W/xTL5qxZqRirtRpRQ1TH5yoxumLftXUd
nJX4mEKQC4xnd1pE4ropS/tJqqFHq9yYsPFirOYEGdWYd/A11t5FTBY6Rkh7bFo05n4NFhD6L5HV
WKkIFJ6G+nkAUpVsagJFMA3POriKCd8ixap1SeHAJwEsUMYtcfOKl9oANPou7UHMQsPvcMXRveuQ
DGb60YY2e1dWukkRplrWXTLZ/qYXPR0taaqLuHG8GzF25pdYVKQt8ivI5Zb37hLLLTvi61KEW/ds
7cGLxCiaoxWIrijfhvGM4FsYbGGOnpP1wW7oHfugUApCJkhRiPN6y3ENFrwq+isZN2XAwDQLw/Xo
F2rvita7Q1dYQvXzB2/GuKDtrwlABGeT+4b44OPJoK9tmJ89T3fdoRhm3uRpTQeGYpWcVdzL1Vgy
sE3KrW5acoxsHX6V2Ezu0F0mTP5KEROU2dBxtL0YF2dR33Ze3mxqVbNE5ajadxNVW8L4XsgtInOP
dWoJ7nHdJnj1h0piBqbE2FL1wl6oM9/R27F0x5T6WhtfdZfN1GhdfeaTj8h4qa+KHQyVcVsri8fE
5r1ML3fENF0lZvFq+VUpj+Tj6W3Qu+OKfxvxjGsam3lZDICTS4zDK35Vco1qIDoGOrXPrNQLb1IT
zOVqgjAv2AHJama8PuApVnwkhLbY5juJ2iofy0GhzKxIEvha6FjeMYXHk65peGx0UGGVTYwZnOrI
Ta5H0kmtuoUiZJXhOjCpAFdTWJubMCfLlm4hv8UyTp2VY4Yl+m2jvkjHGTv4KOb5YLS0wiebgJx9
YGDJuRJJbDxgNuBTvKhxEDh7KVsy9pxy31pdcE6iDVGr2qdonsmRuuPNXYYrS8LY84IiPyvbhZ8w
joW1NxmUrftKJTtm1mDIa1ltXRmloHQS4jPtBM6fYcLe9vEhrrqp6a740vY5U23zI3VAtaVnw8xT
xJbBQwNFWg3EBa/8viL2QIX0epO0u4N9YzSrzNIY4YIK+RStv/iWyaneitLHoOp4vnNhZpJyykmD
rXSDN+pUfw9vR8OnbElR9v3wRdZZ+zZBqrJWBpkCm3CSKdnXhbqFadKAIbKz5HxAoLWfjSwDfNHi
yxgxZ0eteEb2EN06cc1zKUdFU9l1xnOv6oeDXerwAlZyynV343Mv0j4xsip29kVqyqeqnpkaFXHh
LhU6jBXiyunDqW+t9TChmk1j881hiTnElKUkQI1AkoZcd/yILDbHdU/KhTTipN2EkO/OCkZIAFSy
uHgguQsXfFK4R9cd7Xt7Zoil3MY4IlG3tgO9S/p1ids/VEYJioWVV565ISZUBX31gUcveEbSioSF
hNZyIdJAoSUqkvmtzsnaYySNeD+I3GNPOwzjhedNzEBcM71yDKs7RHRZr2M5Y5EI8iS5qXUVThvH
zIwNUgcFtSecmg1R7e09ren4A77b/uhDB/rEsyuOIqr9LxWj9x3GlgDkpZwQDRiDLZ7QpVLVizQ5
Y/6aXCnTZIZh9vQyspb1ipktIdudlyV4lchE7fIs2wdehfnKN0YcVcgcA3w9F4bmZFPFh6wCI0eU
0YZkrzra6p5qXnURR6v0zjSZ68Zmq+8Dqb2HNuqMFB5KCZG9jAZ3B9i6JEdGjkS2G0Ksl8oFMoyK
8geRiQR+ep8cC1t+VWwGeStjF29wmBrt5WSP6nF5fW4R/3v5ncaW/+jyUuZezhWptl1ftJ9Te5zW
/8XmXMN6svTBmojLwNUwjhvThVO8gozq3JBWmncb7Sc48/+/tBr/9+UwfWJ31dZkeoYk1Pwgalvy
KH+thTvLP8fo67+cLKBnn//1D+pN/vW1af/1D1/9E9+lRFdmSQf95CJI/9YjdD0iNPlPqHf5U5yF
/Mkf8rdvTUIXETMRm5Z1Qt01LC3Rv/7h/lORLEFMhUKRKshJkv+J/O1HUee3FqESmEN/bBH6Mu5d
8mnUlj0BY4B5nqYnZGXj9XeX4Scugl99PMK+70X2jL3Bl4252tL5qes7trtm+BASevD195//o9b6
z6+/aPq+swz42Zx6Hc2ULW6xZr4tBY5EMFWJI1YmAHq5AijUBrvfH+xXJ/OunUrr0cUdkNOKYIBt
US5YIUKlyfVefv/5i+j4T8n+v0/mPVOQ17lZJvixKDlK+0qIwYZ0YSamezl5bT7uiZ5isaSdVd79
/oC/OCHvneKx9EwUAMsBe+2r8byA+tStbcI84r/QWS+S4J+d0XKm390eL54hrnSWsx0wjg7nLvk5
cl2mjYwu6Ykk8kp0SxBd1VT5pFbwY+j2EKPR14ffn+A7nfefl/SdipytCdvaZkIEGYYgfzx4Y3iY
vpapVQ1sssKhzygglHFZDOAGkf4UhZcz4vFk9h/p8//8Boui/rtLoEPoNtoZuARohdZWjXvLGeK/
OL9f3cDlv3/34chUXeC1rbOFGqw+miSngwDrkpvfX71fffq7tUF7mDsbi24SZKn4i0kH4jI3YhQm
f+/j360NOJadktwuZ6tbxaR5qAhJCmb191Ye793KUOuBNokkaRsnygzjYjR6xt9lUai/+fXfrQaS
jbQ36YTVgEKSHcdSKdHR4lHa/K3ro97p7CVAu7xAArrPi0m5x4Zso/Yxa1vjL9bOX9ze90a2hu0O
3HrH28+FyLZTaBuEtsUpqufff/8fPSP//uWrdw+/X6Q20/op2BdEN2S7oRZlv9XDhBKpiiPb/5uH
efeIWzbQZRzFao8OWbYHBuu5uZ1zQVu4jNth/HuP2gJW+P5Rq4q+CqyR5PqSpstDWk/RTa4A/fy9
a7Xco+8e5AEijhgoD/bSWLz1DXvIy9CGOPaUOl46/sWl+tUdt348SuRBzvFU6e1rbYMXJMXwxg9F
rb9NmH9pfPrVx79/oAO0K1wcd9+pCkwQqiD72Z2L8i9eJr/6+HdPdNerQnlMWve95g60OswIvzVU
+Te//bvnucMzC9gz8fZ206fcgwlTN1reKZ7/3gHeo6/ZQTgk8nD1feJ92PCK/+bszJrkRqFt/YsU
IQFC0mumMlWzq1zl9vCisN1tjUgIgQZ+/V3ZcW6Ei+PqisOro5siEZths/a34mGFpW1i18f/nkRv
DJDrF5mQHTKyYONFNtfNX0gFzI9bA9HyO/2/BNQfNnPuxLPIQERoQdwvRD9PJd4yxWT+ohOUpUgs
11nytFcj5dd+v8WJ6mRXNMOVOikkZRrOP5ZuGeR+Yg394pk78bxBasSBtkyKDo7G7Hq+AEegZ0JC
8p0/kL4xXJev9FtI71VbhWLFfJrKXaocktwkwSuwXfhNBf47ZHIV2YcvvUjpNzNU6/DOyL115uFO
lPdbVSajXbHu9rj43dTBXCJzZ6Hkak6pXlsYtA26tcuxqbkUZ2R1qiTnMLYcn6EM4uad3//WbHRW
A9gXID/YBWUhksDktFmTAo+D9J3J+G9x3J9mo7MaxBAfNhOZsoKGVo0nG5UwootLa2GSktFk/1DN
YvwlA7YKGLCnA1R2lJLhniRp2n4BHxFPjH5T1Vk40qGNkcBrWCGTcoYtms3+kdu2Tn6Ltltu1yMX
HQENlhTQl65FpWECAnhIWv3t1Xu3bhQEBZ6iQIYVldzSrzG20oc5DITfmn1hHv0eBEiuw+UtSLIi
7nGTOZooFRcwAOxS35llb0RZ7KwTIFvuMUF2vdD7WpLrlCkV/thkhIirCfLnh6Ex0JoSy2X1EyK8
mXh+Fmf9oEikYRIpXvAUEImDxGMFxK2GBZ7bReysH/B87ybDQRw0UxzhEWupcsvHIPf77M4iAXZ8
OLTTZosZVQqFhek78MyyfWcNeiP2Yyf2OUhrKJefbNFCvnckOmpz4FOJ56RyQh+3njGNGhTgENwb
D+CNfkaV9Xun1re67kRzxOXAIAW2RZXs+t7seHc79VMdtX7z5l8i1G/bQt0aLanabQHYQXZNlq3L
S8jhC6/Pyi5h8lvrVC4xjPnQui6ht1wpFJGziBrPvjvRnA7EpnhoQt813uo7aoDQ7iAN9eu7E8pQ
n6hwLS9mJFHTn+dsAFI4Zvb8361f4vIP+wVz4nUo4xpiEhQ7rkH8D66d3XIG3hlv0npNuOcvcEKW
LgBZtR28Z+A2pj5memxPERs7v+s4c0IWFXeUrRbmeSOocNd4mzB5uw+ey43LiQB7tC9T25qimi/2
rL1I7uEb4dl1J2KxUZcw/KK6mMa2jI4qBscyqbfuPaOXN4LW9bGB3dkMIDrSPHJotptOV/rOlMBs
/vfUeaN16lzEkR8NlgiPDWdlqnV+pmuY9nBwhvzNb94Av/cqavFQtUwV3n9wJDT2CMbI1z3bh3cm
/lu9d4I2biHqSlOopiYUAaHQxMA+LYPA3m9snKClsoVjXJsuGPngqyI43w2onMv9GnditoM1TxDM
/H+6zshEULoANZFf65cB+32tjPE4ldbRcspWJI3JpfXZf2CcaIW6Rpb9jNa3Fu92Ju0MXpZJ69l3
8rrvNYvTMYS+/LQxAgEMgyMxdAV+y/y/5JzfBgb47T5tUDt1guwCDrRwScHNi29+ZwPqbLAbCktL
PEsvp1iXK16TAR2NZKn9+k6cWBW1JMNIQ3MCZHw4rHXzDypIIr9RJ06czhZ6mrFeDXQ5METmLP4a
LCiN9ZqOxInTsIxRcFIH+pTAsDSft+b7bKDu8WvcCdNpvqgm8Lp5anlWH3iL91ijQDzza92J04S2
oJgFMENKMhPdw1+HPsLepb/xa92J080wAmx1ZgobKTzV2yHlcY5K2PR/niv/r3kr4oQqmbZMGFkt
xc6gNT8EVMaFXIn+6dd/8jpW8RhOFIpMsbOWcw+VOKicc9fuJ7/Wna3VKPgGocTYFDqj36KWPKFk
8smvaTdSQdWHX26gi6YOwLMjX3cCCItX2/8ycX5bY7IGQJdoSHTRrnWamzp+GTuUxvs17sTp0IF7
mKXGFEDFNBAJJXcJmULPnjtxiufbVc5bisLXfvu72aEpiMU7zK43turIiVJYjkBZ3AY78OAR6KeW
zCg+gIi18lt6IydOlwrmGB1TusiAP/nCAMIAf6yxkd9JI3ICFRgxEvblaAoxKpuPW/KjbiD88vum
TpCWqJJKFthBFPGudhiygus9d++9vL418E6IZgOkjTIQuhiVzlBGXEX3fVDKz35dd0KUaKKVhkd8
EdRQhkBC/SVJG89P6sSoZbAiKOvOFApFnYco3b72U/ro1e/Q2UvZyra1AaK1CNr5hZn9PmbzO+yr
NwbcZe2MqGOGzrcCGrgMgmPQlneNDT3zAxd80e8HuwhS7cQGKE1HMdgHuEN8TdXe+y0toROiQY1z
uhoxJn09PI3VeIbRjN9KHjrRyeS60w0J/NNoF7A+yS2L/XbQ0AlMuUM5Okrc7VD+e5eOWwFPGr9n
1tAJywY1yzVsxoKTFJ8s/Aja5C+/yeeEJORICrwgfERWdz/Ulj2llvutU6ETj2ZaYA2ycl3sqC54
sbtG/b+hc+7XcSci6VBuQ9tkupgDSAnI0F1lZfbFp22oC1/PbOjj5ziJwuAUwxgbGkj+nWXUb2P7
X7xETOwJTDlsyXUDfWoMTk+eZfCm9+u6E5TpvCSaxUtwmvgzKi5SZLH9GnYiEjUcE5vqXRcGFkWH
FdCkQzTxF7/GnZhc8d6170M5n2AkcbX2eNufgBPwminsYmP6+zqljAm7oEfjaR8/UiN/Nmx/zy/0
0sb/TndhFrxuG8WoezjBLeakBH2M0fZmFt+2ndCM1gbeb1uEtDGhMItIq/ZmYhv3HBUnOusZ5og4
z2KixCg+sWH7qee11wGLuQWxWwZ9PGokNNxDd90eQ1byMSc4ATVeSwvodK+HXa6AjeOtRheAuHwP
1uUzHh8+eU1FV6wFKHsITzmMC7hCcT6ZDorZFFaGfq074anqJUE+ekPHt+3RjOENoAueEZo6EdoC
cwdNK52LtKP3PQSHqBJMiOeIOxFqKgVtpFl0Ecr+woaBh2ntdUhhqRufsFrd4dgzF4TE5LiKSB0j
1v7yG3AnQHe8KMyp0DPUDPxrNW83TRI/+zXtxCc4FWUHMo8qULl1ARwl03kQKJTwa92JzxHlISix
Ret4QrL5YMeHBP5rfot56myeF2k0iF0A5cNuEJbvs1HBLYoK9o9efXclVWtAsSqixriAncPfqGR5
2ub0h1/Tzp1TY+OpJYTxYINUHzcpr1G04TcPXSHVUqYdb3umCtSY1CfgVkge9MNPv347wdlYVgLq
3c1FVstjx/YHkb537LyE4B/2IFcytQbIBy8yUQUYMBCeqwSK+4nL7bC2BGYkfv13gjTuhm2ACYMq
+oaCOsU+B7J78WvaCdENiscetfkK8b/MV8sME6loYX5PdfBde71VVICToc6MoOOoSxBLMKBkSP7l
13MnRuttAmU8rOciJg0sxCwFxwsgh75+D7J9Gd0/fVonTlldValJe0zJLQBph7w0k99dnLkyqb6J
J1yY0TScTJ502HwoKfd6hmKuQAou06isWnZV0FLAjyMl+ikCn9hL6ctcfRRJljBeGszEMrQXQNJU
UOapTkPZ4uvZIrYSlEswwYphgZNMuCTnaa38ssNAhbxuXCtmDMsw5Fgeb5ed3Pbx5hdD3AnPDG7w
pp0qVSRlNRwSu99mqGv02y1cpVN2MejYSKeKCEhdGk13KtSe/XaiUzV4nQCDYypmnn5uIvXUd5Pf
JY47wVluDGW9slUFx8gcMojQ4fsiUr/1kDuRqWk7BS1qhPFuA0q4It2TCbJPXsuKK0UKQ9yzhjic
iqqhYHGtSFScTBhwv4FxpUhtm0GV1u6Im2yHi7Ph/GPfhNbvi7pSpKWFVRS0dlNhM5RYRjN7wE7q
93qO9/fXEWTA0IER0IjpMmYoyb9AczoYRKYZAG5+Y+/EKLTAYVbBpqgAKG2F4RGSZ0VZssnvHYG5
cqO9MyZVopRFGszdBKibFL9Mlqyel8bY2UwjQUK2wtuxUCDF5aLiLaBc8NPyGx0nXJMEDtbhEsrC
9JwAAw8RO8Xt12+diZ2I1T0UeDMdZDGzBEznCGyd792+gcLs13snZlHRDoAcPJ+LsQaAptHi09ZH
fnueqzdCSfYq4CaOcYcf8tU+h/N57cf6yqvnrt5ooQvdZb/K4oK2+xyOZXXFAF7o/AYGHKxXGRKK
dTImOz4r7JOn+QwjY/Ab43JEdb5f/524xWNcNw5ywcjTeb1WKv1UT71fbp65kiMQrVHSD2xykTD9
DIO/p7XTz379drZV0OfhCNpXU5EM2bdhBG+6Zuw9be2lkT8c7lyh0YSUeQpEjSxgE5x+g8skkOIg
K3tOGfL6m+ow2HZLYd+HSM0OHNKXA6goyclvYJxQVTtcUCQcSop4AWAyjuRNN7ynYvrXz+pPA+PE
6dRskNfB+65YOFzSD3gtbrHYABYJBrTIqu5KyH19NmLuryl8fXih63qKX1DilkyPDM6+6jlL4I7V
4V1yvALphnGQZhok46sNNrvrwbJ2Up/AHgjgHbZPQ/d9rOtgOnIcLIFrjpFrP8FzYEO5boQs2ZHj
lRqInymAcR1JQOO/LkegnoBzQjbhSwBl736OaDsnOU02tLn2jbbnasqAJQ+BJDdneCFvAMsugg7f
NhSPl4+awR7+xxzFgMiC2pgthdrwe3OpbXxqwyVOL257Ecine1KZqyoaq+yOw+kdXZ4skGcXY78F
Zd3XspmVLcIRwLjzKvqF5YtiVXwC1ZAhhQ1EMDtWvRQjzrNZth9T1YBMJMZGRbcAGM0zkBo6CW8t
RnsFwbJbri1K6B9gIB+ynIULYI4AcJX2uY/aMfE7hbhqL7EBWARm9gjPwHpE1geeLxWs4r2mp6v0
oqzccZDsZVFz8U/JuucyaTz77ayVIG1sWw9MSBGbspiB5ynjyC85SJ1VMl4uKFRkkArY12woeAef
JutBevEbE+dko8KK8g6PdkVFYIW9ddMv3iq/Qx911skW5a0LLP+Aa0HZ/QOqwZqrkWrht5RR50xT
8wboLcLnAmRQdsdwfoXy3+ivfuPiLJRKVMuyyGUswAAxf6l0skjmD6n2HHZnpZyGBtgnm41FhqTy
ISbtXW0rv0oz5oq8AOWFg14qxwKOmaXIgehuiw14Dc9bjivzioYmsgHFjOQV0HwnMg/GHpIg7qbc
a/BdqZeG+XYZ1Bp2FKz/tUp2EwezX0UHc5Ve0qzg5oOlX9QhXFaBIwJc80izlvzy67sTrks8WboY
Iot+ymx6SMaJ4o0djA4/LQYo+6+38BXMvSjcKhwQwogdTLK2p6ZpPA8IxIlZCVgLDHqxheONBp4y
QMgcZbCGhd/gODG7hiiVjpthRFVt399wusSg7E+K++n7GXGidm4HsBXHEcvwYBLAu2n4DXfa3S8V
TJygTTYxWTHjvIpU1nZdstIUSagTz0nvnG8IjCKy5rI7tY24IPan6mC0EH4Ljiv5ihRQUxvuyUWw
D/SfGmrzf6wAifTo9WGj9PWkjAkdAAbqJExRkwW06Ax4tRDecf9HD9L/X88MaO/rP4DaVsDf+3Qo
4CJB1YvsgH89lslAYGsI6uwLCs4egiCDmzBOcV12rEAl5ec6iOPR7+u7+jAUBfPQtDh/rsDSpsdA
tABQiHqAg67fGDqBzUNqcWe5rEyljspb0VSoOwOTXYeeH8mJbRsahfJaMhSURk132NZ2ZUAKssXz
gHXBr/z+ps4B/FKwngdq0BDIlq35DPX+T7/RcUK712LXmbFDAa+l+bhV9JfVMHPwa9yJ7GoCK2oG
1A9QYHbuYdBJyOyXAvi3UPQ3raUIgrBaQRApNFvmYxcwPDWs9qNXv12RmK57VUXrMhSlUenJ1CCE
iRhEc7/WnaBeE/B5BnzRogGw7IdoYZykAmw3fq07ET23bBjZEIkCZ60HoOFvwZl6h+VymdB/uCq6
OrEKXgCMq3Eo5o3UN1GvUnAPx9VvE3OlYmvHm3TpqCjAhxurQ5um002dmKH2HHYnTFkGDBsHqatI
4qE9Tll61TF4M/qNuhOiSg7wpciaochYvd7NSrBjotvl6b9bvyxVfxp4J0iztduXNcL+3ls24cgf
zhWI2SFcOU4ct7rB74zlasjSnZfgwVdjERqqgUGONQyeuiDM3vObfmsCOXuxCJp5AjANczMmz0aH
HyvA0/97iP7cNKwOX6+RIFnoNFToO7Jrcd4opPKtiQavzws+1evWB0zGoIMq8BQlqvy47IF8HurY
r5qJZk7I9s0Anygy95c1OH2SgsaFholE7jcyzskZvHsRlmLo8RiOrMQ4pU8BAxPPr3FnczW7Hnaz
Nz0UAkA4HVF8CEp7n42LZ/tO0AJIU5ZSK2AGVfIDuaN7kdSf/bruhCxbYEcYo0IQRatj2R4msPz+
WSlQuX7Nk9dTpsH1bajLy7DLtETCcU6vBY+N53R3dtaRtCAoK3S+rGqknSIiD0Cq+O1QgFK87nvG
LUizM/Jv0aqjHTR16BGOIJS2i1fyBa8Wr/9AuqylxMm2L6Ka7znw1+HjiHq+j15D76rKdg7LALAK
ARyPYEx604ID+kCIjM07vad/Xo9p6gQsB5Rz49xg6nATiw9TBNjgVdMtkzrjImbIGcw7Dmhp3G/j
XbDjVnAn4Q4gvpKIsrMBRfI6YcEeHzJbGtAVANDuPoB9vZGjmKa9OVrYN9ofYwnK83mQ2HOPJm63
n1QwdrvIVt/sTb2caWngc2DBwKgviEtmX+oI9S1P3YVT8QIjCznnuLAx2MMItR7rEMrPh1bWAKbi
v56be0pKEOL9Bt1ZZqBrnMilIPlUlVH7sIBWekcaUvltsDR1FpoxAMkb2dGuIFv4DyfTUxZVj349
d9YY3DV3EfC1K6iFzrYn7JoACfrOMnD5+f976wZC7/VMNyYA2h5OuMUkweq4VjPQyzkMVmsgu3FD
qK7hX9LXX/1+ibPmRFMWA68Zd0UAD40TA0//bEFc/eTXurPm1HsJFyBFwXofYc4ZlPazbsl74/RW
SDlLThRWjemU6QoOMvMzVNXsQ1pX2/etjYJ3Mptv/AlXKHfx6KqAZ+5O80ZBD671pOBStwB5ba+b
FRVt7why3/jkLoMM8oTKLLyvgJTWXXc28cVVvg36UyNg03mEotsvqwTWzuvJdWFli1L1GLSBBBC6
8c9YiDw3sMQJ6ADAESQChq4AnPubputZ0+idBfqtL3H5998ubwmFltOiBjfvqinR11k/x+cxzfDu
D3+9PvRSF9DEiesYbfMGDsrAdAAkiFr36ks2JX6lrTRxAnves6lpdtUWSRLrMzTX4PrWkd9lBU7J
r0doaZCKpKB0Fw0kvGe57ALE4cbrHkcTJ5BDLqO+T/oyj5bmJixhljFyzzF3whhmFj3MXtG0texU
ZtNZwJTPa/lxNXQ7qGvNnHXwFm3IbRIHt7CIeGeRvsyIPyzSroYOskK4WvGmzGW7wltpnnURxPTZ
r99OkJYwdlh2CkvKDsYZJykVO+xAw5/9WneiNMw6BZOKoCkSAOlvoXr9DKy0HxyWuhq6iidVsBDT
FPCD7c8m08NVOPV+UlTqyuiCfcN7ilBN0bTtlMs6vQsSNZ/8xsUJz60NJzPDSSvXgjXbmZD1k1Rd
55dUpNyJz3rM9NSzIcuHZXro+rFo1ei3ibtSur2GR72ocJDqNWwtBzOER9vH76y8b810Jz4XqPMt
KvwQRDN8vqAaO0oOorDXmLtSOgtIz7xo2aBqScABoJIwgS8VrB0823du4ZnYUXPRxRkKrUZLDmlf
qttx6xq/OkjqqukMH0q4FtMMPtQWb7ZPUAG80/N/y4X/sMK4WjoYAcGlfajqAmZsdLmFw1WMAqMK
4NAXkJLGookzSw/JtIj4xJFdW4+T7uIFOE7J9/NksnA6WQkno+8iickCfjttEq8MPKz5Xu81WzBF
4G7oy3VJwTO0oWFq4PDVzUPuNy+cjXhoGs3TqIZ7tao5Fqi9hblTHfOI/vT7A06wK90Zu5TSnGAD
LU8iZWsuM+aVaaYu9wtHtphKKswpunC/1hhuroIlXvpq6qrwZLLAKUuj8cWA3dzPbDqMMAN/Z9q9
Ee2xE+2sNqiGN4M5kTaSR9pFLbwH+h9eg+6K8MYuTcOQlvq0kFoc0iBAAdfGQr99zRXhVdCahiyg
+jRCWXMYO1U99AnVf/n13dmT2SoljfikT0GGVw/W2QpeMLHnwDhbMrx7oxEPsfoERiV5hD9q94OH
NvE7BrkCPBvX66TNMp+GgfdHkKtBhGGlH/WEMidU+0xTi8v3fGqSTZ3jUoMvHsCU3G/YnTilK4En
RwePEbqKGoor/YLy6s2zcfJ6GTMrrA/Bt5tPexLZQxd26ph0nmcV5hyZ487wgE4YdSuAa1n1/itU
8JD0GxYnTAML49ISNhunCtUzebbW9RHrsd/jPXW1XxZlEGWz4GCVSPJjFvRZ1MSvvJq60q9aIKU8
SmZOTajCwyZJeSpLyOj+e1zeuCZevG1/vybC0mQiMPZLz7zs4+WxNqIR552TXp2ZktgF//vPvLFK
ukqwcoFzZtTiR8QkDWBZA0/VYTN+SjDYXbz+EbIuE605Wq+qoclTyMCO2bj/7dd1J1y7FssB9Izq
JDd4LjViavNZlH4bn6sEyyQLtYjjix2LWc4ChuHwaMqs385HnXDdBeXcqlWddG37czR3n2zUxp6f
1AlXW8MTdUSu5yTTOjmKfmuPkKT6yf5Ro/z6kw7JnugkLeUpEHAAbq0cDhQ2bu/M+jemoysDKxnr
VdRyeYLpU320MZxMU2Dyc68Z42rATLQj5ayq9Ny2g32xodz+asPhPW79W313Irak6xoZiJVPsYpQ
j3I5cEgSvZcjfKt1Z2NlUYR09Z5lZxYgdb4EP8d+ePEbFidKu4jAEpFOyRmcr7I/LBbqRF1v8xe/
5i+/6LeEV9SPdLShys6xFAMEuO3G6zse9UPqF6su7kvCJQ+neJmdszmCRyq56UPPk5gr/gKIa9I7
QdOCYfu76CEGP0EidZVfMINoyjqZsrO9oI+6NYJTb52uftsqccK0hQuZtvvIclC4rgYlH0PuRxOk
ruwrjCEqokKwnEP+0A7BHRuaJ6+p8r8kX8AI1YoOMCfmRkQFHNNQd12vwnzya98J0UFGE3xUx+TM
xghGr5bN7OZSqvceT/DSzh9uuq6eqwk6ydK15Gchg/lKl8siHuYkrKoT6lST8roS8P6917Z8/3LN
/6Ug/emPOuGb7KQclnbqcW3dVhhmR30DJ8YTbIFt2J/rcoOZ+zQK2NUcBjphb9/aXQ3J9dhLXosz
LtZtB/ti2y37dV3uQfmd0hWyuyGEpLU7wC3UrrCEC5Wc7joepfJ+gd9mxK+3gMGk9qBsXwXwmaNZ
Q6uD0glslVHRg08HP+NprL5LVQsTHViXNOKa2g6453zHhT6p8n1aVnXsdtpuz0DIrUtziDtY/ADz
vTfbPByizAScHbIdaPjuKpIdB/peIGepBbzyVG/QwTkZh0+SCFxk2qRNfwkp8M/KTGzJOeS+9GAw
Qt1xWVbSFHY3G1yXupDOw/cRSdvEwM0zCqMV/oC8qr8ODeuyn6IyMPpBIacdYR8M2le7f7mI9K6k
FTuMCwGNmo/r2swRPEZROFmeLJ5syCkg5TYfyxQzLTsufN1jkZPFxuFtlC48OzexsQJ1YdO4X8El
YDgmXC78vg1Nk8L8m670WCd8wiksFWmeCgBwD9tU8WmAfrMd6wo+6bjvJ0dkSGBri55Ng0oOKeEJ
6kaWpihZgmMj1hIuzA2+1lg3B5XiZHfIoqAXuRED+TZpwfN1t1vy0zR2p2epxrh7sIqk/K96Ikny
QHVJ6Z0t6xTuyL1FjQo7Z6uJQESwPDH9PSo0Unwv2TQSnatCezERD0E1xmlMhKPtrnZOt/XHlMKB
sDqOC5LB1wkqkLKXaEu2eT/2A4OTWJXCsXk+9KYf1gBVLBaiLRB0ErOY045vOY7XJEYiDY6E3ZDW
h4532Zl39XAc+bYKhWzKHszL5WS5zLehmbvTqrBGPfCxMi2cGUk1wAmiGkZyvcSWsiPcEBksQtd6
73Pca+r0a6rpMN5mm8XFr45Ds6mL9y2S+YcsjROCE5TWlNIjXOBo+xTBRpWfAVjpttuBrBGy2qEG
W83imVkvFWq34FQN429Rc0DWwt78IH2Amhm1JEw+J7GI0rwu57j9gbtP2iNoBBuXfG7jcX7oTFjx
F8izJnFu9wRlQtkIM/cbGweku4vqFbbkzdCPBhUzKhjZw4SgrU+DrHdyLeEyOH2uA9h8w8GUdRWP
D4lgmXwIte6iH6wty3SH4WkmqmJdlyW+CVXDxi/tyvf4COZ9iGr0asWqD7RzzPufpV6rrjp0U5f+
gP33JD+juhxGkHhdwt6FOo9xv4eqb07xP48B+zm2arHXgsh9f+lsCBNEWSOSfrYM0/yq6oh90FlY
nUMype2HVBl4tYdpI+uPU1dv9nFFgQcJ8BINbkCaX0jE/Hpe9TD86vByU9+2fKJ7MY5tXxYTySJ1
a6YsIceWUUa+ppyw7O9o7coHlJAHN3hGsj9R2iIO7RpXeQVAUJBvjYV3NjwkFnsFeBD90sPpOctl
j0rHp2Sv++Ehqsomul7HxuynYKrb7SrbVciLBHax4eeQl135sZ6ySh7lrgMwEdswgylvJvi83Cx2
jtX9HFodXlM4TPafYNxRjh9MnCX1Oay7Mcn11i5YO+H1q+oz9NORup+yhf/swQQYjiVShuuHegsV
lpJ63NYTj0etqjzEa9Vy27UAHJ/LykiU1wTJUr3U6ZyxayGl5AddBor/qOsMXpTVMHe6PaRDVIYw
OmJ0u57haK5zvZIwyDX8gaPD0NtVfqU6Qw9yuMNGwBlu6EUTVLM6tFswD6fhguQ5AGhnu4dpRWHa
KZZq/UbCfeWwV4Nda3OEFQS/x3EJbtII4eTY9jURRy5W+JDvE3KvABwJAeTZgXbWNterRpXsyw5/
OlUe6kknG9Z7K9dxhIU0tun1gIz3Mv/sIq2rj0tts1v4cCjsCh2QNRkMh5v58jWlNuoEx0U8d56G
lYj4gALQIS76LMq607JUcM09VLAotrfrNldIXcC0uMuuwhImr2eUs9VwYYbVWnCwqmmCZx53iuQ1
4ybI53CJsjzZrW3/UnB1bq8WbdesMGIMynxaSbnfUTjmPIbR3DbPSB+RvTs0fa+zM9Dxlb7JOlxj
HnbkxdIz6xpseros4wlib1Zvd6IK2+44WhVpeIerJEDxgprLZkUJHXw8P8JEV6AiY2BaPzZbmJCr
Ee/G7cMI3F0zHZadwUUHcPHDtKosuo5oNusP8TwFw3fSbGl/x3s6Y6INtejrv2EabzEdBLht82ms
0mY545dt7SkWHZs/8W6py5u5alp6jUpa3t8bReDydcKa1PMc5ky0/MeClwyw+Vy38dU8NlUFgTPK
sDBR4N3e3tSt3uWVbAWFcJhASByeZgnrw8Oi94E8D0GW3iyiz/5KSYeELzDpcfnCIvgR/4LU/vki
er0CSoXsZ72r5Bnyz+3XOE/hCntqbIDHpR26XxLFNX8JlGHEVxzLc3RYsqnbr6J1+Nwp1ubAITcf
casBI8mGAQwJe2VFcsw2gqkvQhg2PCxyW45yxmHtsSN4NjxXOiD52jY5AdXziSfDst73luwsb5p2
jp9FNqXBuR4DOLxuIznATSLENBBrfwxNbOdvqiW4lqUtQCpHjbvgfatR9/lYM9AUc8icytsV/3Bv
q77KG5ydkFsgHd3ylqn9C6ywK30UKG3b74AEpN9rODofWMvva9GF18s8B7RAna2k1xMUWFcZrLqf
bSQAg6kzRP1LGCEWDxmBgTK2tfhICPb9MGubIceqM08PNjDpaUmz4WjC8k62gfgEZu/yITFY4vO4
F3C2ncafNoSj+y7KBkbxc3vH1h208xXeu91Vx9XOcOLQ27jnoYqp/jxFFcpHcdCyMfCFGsRBsPo6
zIPDuAbshcArhuTNKqPhZwqP4g9pgNq9W9nOkKy3EA1XtxnV2/IL+hrdHDK8sto8DMgS36aJttvf
ySDWc7VoSJcPNQD9H9IJnunHaQtq+VT3WAy/0VGUBzUHktZH0e0GRJWyYvCI7lQiqxtLIq1yaI60
KdaZi/tV4DD4a9DJI9VWRPnQRpXAUNUoqe+zYCofiZTldoYwchg+QrOm22fAE/hdHTblUohp3/eH
BPQGmasND/PXDKic5SAMgec33aap/mIGVYXfmpouH1pKpkeplIXVOhDs84JHCLvxn2PUTNGzhiFj
8IXiKSz4zDhWUmCbtI5RRct6Hu/HpFELOVYSDrQ3dWPVcZpMgnw3N6Y8JjZezqk2bVvgcmLl/QpN
zGOGzTZRh2UVkFpV8QPJxHDcEzgmqhKyPKzf5hC0poT8uDZHAtPp08az5hre6cdyHb4K2Jcdkq1Z
r1fo6Npx+Aw13n7c6ciOpGYdB9xkhV2CgsU7ti8UdKVtGQLSZva86pnEyX6W8B1csuiuGXTw/5i7
suW4cWT7K45+uE9DDQESIBB3piOGrF27ZMnLC6NsVXMDSRDc+fX3ULK6LbXt7rEccV3dL3JJIAkC
icyTmeeMi9jE9ob1qL8dQyRF3YI3S0iOW4FSpvITh4E4wvDiBl7ve56x85ZAmIE02KLuOFdi53SA
/8nfRok87RwZlBXBziDEXscZVOmDKU2RPbJs95rkfbWFxlhmfJIqZw3hehm0aHG9qG0ldlbqFSaw
o/IMcUbTranyGO/wzuy8OtPQWkb7OgEV7ErLVJWnTq57C2cFGBaOJY+cRVpWzbBiJHG7c1LYBoTO
SNzL164o+njVKUgvXVQ0dt6KGrJBi9oNgS2JxGr42Vjo0FvZJu3pORKaTnFVN3w6Z65SZK0V1KIH
v57hi8KFxUXHBWogxbojGrHJVETyOITJ1EMgXDe6GFFZZQXQEM+7q3rqKzTcK4fQPgBNZphBRZ4k
+jyrgWFi8iJVLZ0RfdtqhRZIshShUxQLY4dUBySJFTl1Wz0rBfN6dq4FSnfjKJCiY3SRt5VNWgyC
nvEib7xlKhSoufwpR2vsa40OSuc2qnl5YooWbn0QR6kVkBTUg1i6Yugg085hJGgLbo1NxHsNp9Ib
bMSCUYNMLngCTA+NJce1mm2Cm7Ev2xIbM6CMV4tsjNtinQ04T94x2/TdinqZItDAMSDXI27iiMXo
qfij7Fjk1w6ZVq1oh7dFEcYUIQ8L0/qsRbUeLJ6BS5/snET3yP2H47kYZ+HdyUzOcS1EZi8FlJMG
uG9wdRdmch1226vOirYZL1jzulUh6a4K05IAubmKvh9V2HcBGxJrobP4Rg5t63faOowZurhKZHp8
M6TxJm40iF1c9PXD2XOCaWqk9j0E5BXKfrPrxth0QzPar4eylcs+95zjDNX9bxQcqmAY0w8RiKzP
CSCti5hQHkGmoLlmfbcrS5wMO9FH4x3RKbmtCibiDU1itBdMaT3J08qi5sLuwT8M+nt2CubQ1hd8
BItKa09ruC3VbQTIyVx0lkaBeTN4QWuh5CK02K0QRe2PpThFGhIcA9DcdYxf29ExTFy3HY2gN7Du
EKCnKc/8PB8a1N5A7ISy3gqiHgoQiwxbB/PT9rAZYbJJWi9aYmFAMIxH427i4k6IqLl0qevuoBKP
BecoEyQ2v1TM5DdkUsO54Dq9jGxdo5CqVVlW+YOdyL72I8Rv42qE+OK44R2NbjkZ9K5JRyEXaVHx
IJ/aaVgVJmW7EQW57k1vCe86Uj2qfBa0KTxrE+Ze1ys/xF4RIH4YY/suacKxuWGM89HvknwQKE4m
XT9C8B0MF1s1DhOIgIQho4ZWdFXVWGVD4pTpIuIdsXYdccEvgEbp3t6ZmITyrLaGull1YK6wbyeu
KA/k6HbNcetqFr1HLJZXEM2gFt3oRCfuSTp0CvLFUdHBtBJtxK3TKm2fV07r6CWIR8YCJBs1j7el
1Un1zsLOhAgbGxOWLHrRQwB+BHAeLmXTeklgFLzu3g8dy3GUP7KxTT4OgjnVSTeU3fQBMms9HPy4
EQynt8JGZtpP0QKXLsELFdK1ESpJLwcCNGtZFq6TrxoPhm+BGD3yttVcULqsvJw652gTS9kxKsId
siByYHJL0Ag4/JbgFM3P27oR2g5GGXXxrq5qx+Y+KHIE/L8ppWq8BNjjUeA6KEKejuta1bBEceHB
h9I5tv51Bvilf5exTG5dKL0D8sl77x2pncx6n6NkAMDPUDJoiCKtEgdYHfD8/bDtMijAmHZYdHlk
xBsOlormVvSxLd7WdSVpumBeZcFZCQtmdde8n9Ih8i1KPQdeTmjyQIaOomf1JIbxNzdMpbozCfoz
lyKFEOfVqOJBgkKDleYCquUsG5ZFB77itUwsWl5w7E/YYNsxs4MAeSQP8HdcoFF/kzp23G+cLM7s
fOFOZjClrzjnEYQNSkTUCF/SKhjhpMKxht/T9JdpAxexX8ssysytqq2yW5Wp1chtXcuW4Y1NsjeL
iqqhe59Jhu46Hmeyft/0WdWtdGTnViCzlhwnVRTyoEJpR3Mypqkb4ZV4Cdpba+SNAqO7ChFWxUGQ
dNtOYJVGy38VnpQRrdZ9OIiryqFjU/sNmyZ9PiqlfAO1Wx9tjlHrQDFPpOVq7AXcF4GIpd+k9sCX
lE+u5cey9fy66eFE+03b9PWlR3ov/q2DYo9YTpltxwveg9Or9KMa0imbENHjSQLGOSw9h+TOLkwh
O3yso7F8I2FDzcJpGpco305QyXNbqym1EHeNtrUeJizutUcZ8XYNDp103/dOskZkS+S7Ej6+FwdM
RnZyBY21GL5QSnKetD5WGnMCAWM9AqSw0A86eTFJzkTa21NgsOtvMsLypQoTXvgtC9tdaQOYOwUM
57ALUQw82/WdkR8AML6F9EtDOZSCODobSkgf0auCRuF70LQg1Ihy2MokNdlp09gSrQ/gzem3yhNx
oKcROjroVrI3iWccdVo1Tq1OTdjWx63WZbqH7nlzsKqsrhdDa+FduoN3m7VzXJFlorhSg9vfcrg1
zSKaKkSfKNdrBl/1Xr5CD77kfqr7CB4KMvAdNBzFgDQEzGEN2LJJz3o0T0FYVMwAJvgMzG3WT55P
GRortsgQyfrEqURlXTgealNR6+YVUbfteBQ1Ci+lHe0aRAVhmiwH2xHp7Dvw5DKqEsmXBE1Z1W8D
wp8usGIAsu9BQQKRZ8NE7S4LBH8U6zOh1yZBhL0ei7T2aQorqv2uNRBnjGgbfxQsr+mt07dxF4x5
TRC/e67qBj/thLLeJQkJP4jZI9qIAeQJNyPXhyZTjbu1AXWQKKhyN2s3ElI3IpDc5IeSYd/6Ako0
AdRubHeppCvuMe3MmTAJo1iCtjV0EZwL21kN1Ou9tzqyJNrqExkC8LZkDsKvWoN5YwE3KO93jJfl
R6UGsBkCkIvT4hYEhDKF5x33ziZt3PEOiFA0HRtFw0Meq0kyyNqPHT3J496tbqzQ5uxAoATD7oCY
xAD80oidyNJkMCB2PAY0IlV/YWToabQrIWXqRjyyLxKLcyRp4NnYx6wHT+5KdobTxdBMtrPseIdg
ROXtcA2qb+K+0UZ2l5bl1m9E6JEblDQ107oM0du2sUrgPYPKh27JXQGe6int9BvMeXZckAzVmjyF
rjyoe9xyW8ZSVgHTCNx8bYXZWzSgD37F0JOotdvzYzNo68Lj/XDK5RSLVRmCUWSp2DisK6ilrIlW
9taF1DgMX+HUtzGimPFcRyWa4rsONFY+qxCyXvctmIvfgxcHcEM99m78FhkP0A3xbsQ80D5NYRak
Q5wSjggiIkCizU08cLilDhAyeFiJnTILrMfQllgYdHewJRMR4MC+pSXkdzwzJWuqbX0LVYE0u6Ki
BLfBAGGRqwQ34jvJ7J8HsN1j0/sGkK9zDm/QcwNH43ZuyjLsy1VahWkcUNfT/Ye5hHtbFirPjwfP
mxSukVn1FeLlXp07kdcfw71MnJUQ2io3qAz2+ktkWIolzERRrAxjab2gcacIqkChd7wsextGBLQv
O7wLoGyhZqUGgNSjFr8bx+aqtuK0CwrWErWzrC6f1mDVm+4sBjUwX0Hx9DiaygHbJxSYjqy3l5l0
W4SZTb9zSgI/Nk6K41HH7ApF+RUaX0BbCvgO/COO64VvrQldEiuBxq/xBvDp0OE0qm1y1wgTUQ/S
TtkEwKtWrS62BRJvyft4quo8wJsCj4PIYsQCsJiqy4O4CjVo+cHJJU/B/CcA1/Rct9uhdCux9iBt
D8XfsOMi8S0GNs9VL515E1ppF0UI3ysEbzA+2SKdatlvG/QaSZ+WQ6OwjZHGPbQ4QMOtNo0dLToQ
xdsoMM6pS25LF27aouuliQPP7Tha2Bo+ZrcJB/vSwgaokbxVgOhcPy/aOL6xhwnWI7IsTnbcIzkL
ckkVXZQAebugLDogtn7MxyFapOiZtc9dXRlxCZ2bpPNHkJvrZTuGDPEwnVy4MVKT5qNlIBbiM3Qw
yUtINHXeOh51733keKj+TQ0vlZ+wmigvcJWX0QsV9Ta4wDVijTip8/xqBC9FtqJpbeejz8Ah0QGX
j4sp8l3VgDUGi3qIVkiSeGEFvXhZh6dxaSfTlrj2UJxKjfSDz7XTQwZAx+ZgMyeJz+gUFii3C+2s
2ECPwaIXaAf2OPaUcaYeac1i1CvIkvZmhQJOnQdIFrL2Q9HntQXdz6kRW0sBIHxrq3x+Qxxx1YIY
qVNE9oj28rMWsHgWoG2oqVsfFEOEHtucMsS0rLGKjQWR5PhDoTM5LELOw2bdw173C8O0zpYKZVnV
gkJoqcn8yuRjvEKYoRAvu2AVRE2xmlXvIAJYLtI4kcMubGxPBGh/iiRbgGDExoZKwhxlGsjwl9GO
d4MzBQCLtbsZC7dEEUoFB89HeoFkPvqgp3RRYRmolTu0pDp4CcuUhQCCuI0DGWdw8/yms1yhTTFD
4rfBYZrDWXQDSxm55lTTcdhmRDjitjUQKDrpgTIMGg+euKkLH2RwynPmJWp4Y+FpJHwmQCFlu5pJ
2hH9dmLq3LN2DtyPQ6vMBnhgKAMHb9oYRtH5mJMaEYtpHY4N7mZAYb0AKUTWN75d57L4mIwI6lGy
Onq5fTBNZ1VwBjyGqKls0LLbQYSpNLtalq04ZzAeEfxFkU53WYwk2/s07cts5UZuYQElqrRTQGKc
m+TShc+PvUyl57KVhmtUHWLtsl74DZEgIe89txWvCRDnBKpGSGs1HyRYirNbbbWldVFGyGNedjKt
ahBxjELRwOsq0HWjG1QbtY1zpHOxSFztrIyH6IcvIQ/aVsdobI1YH0xIjZY5yAeNl3gLm/FGHPca
CdITuNiCn8AtcuvrQqWZ2XmR05dbq1VR/t6xbYBXfPbZVm2ZW62vPNpbJ6UN0rVLq63bBDYOcpuB
hHtcLMc2F+YsqRv0b+XM9rrXk0KlbiDsGrnLxFEFmJNMZDUfBa91+NoBchrQArIdaTftrAmq9HBZ
Qdeptr2OnBH+FJTbA+INTbsZy0I6G4PkUb9WGZ/sWxI3jO2SDAnuQNs56lqWaJO3DZCPAvkrZLXq
gVmrylDaBg7PU8vHnjvlup6B2oKB9WVlE3QMVKvEIkhj8gKZy9FXUA4U/lgNmi1M7DF30wytnDba
HSy7AFMh7VvpZ04ECUBAEyQ9YcTU9S2rIRZw8CK3zU/g2CbeSrG4ldd9j4zjQkUAv9F0izrLi6Qo
FD8OI1Vk173AxByPVGT1zm6hFAUYD40X66weJ3aRtl4e7YbUyOwG0R4wVuDp8JYr4G0iRyLGBfVg
YgctNrO2AlDa8FEvkN72hFxlqHKdmbm9dyDmtGsSSAle13yZI8NZt1s4YAYT23ipNhc4pwukUlBj
hgwxfDc5XjuYdvQMShZn0w2SgoB9O+zklZwm74QBjrCOqRUCX/e5DVJGOmenBV3bKed6naVexU4m
VYJQgNCxbN71SSsBbGctGHFWTaSHMfZJjwwFUvcUtYR2VYsu4EA46vd55wp6UYJNpKarmcGYANgY
WCeAMEyySwOZ9322GHMzCyU2NT9jJnSLrYsG9X5TFbp1FlE36uKE1qBf8ocws8nWnTRzTqyaEGuF
pHuTLJSIJKJOXdUavpGTJ85+8NLWPQ6nKB2ukG5xG+SR4tBMd07BnOiDzkpbbW0HvbtbO+nH6hQ0
GKZ5rcCxDq+mYO5wQlyrHn8bK5bqk6Rrc285tUwAGZRwRHxksFskCxMQPvKwatzT1s7rPmhGKOFu
DW4hXbQTpVmAZg+OIhDXnevFO7GSKNU/Ux2krm/sPovqU9NMpNh50HGc5vfshWjekc3YBUntuekH
QIoWcFkmLF0DO0ckE9QF1nm+hE+d4WiECZ2j/N7o/lxapnOC0bKIwTYRlUH/j2bz3EkNEAs+hGHy
vPY6ZYE/I/GSu3Y+Ge+8Fig0yBFYtK1KORJkVeBOXTvG0Aa7LmJ51fha1KAJAMIE5TMPmQJ74VBm
oV7MiarwjMZe069gQEHu2aki6Q5NOujhpJy8nL0xQ8tdhC1V2u5GQPXDG+HlujufSUmdTZ23oZ+D
vany4YdGw6JwkLrCaYuM/IUYR+nt6hitM2dI+uVgcIBXPAHZqjKAVgxKrC5r9m1rVcJHpxztgfbr
DHgeaqyvKls58aLroDJ+laJUFyciRGNARio7EcpbT9sSrROFjQQtAODQVGXjJ2hgdf1SoDDGCVDM
YdoDcKQIaDHwGrvZA6yYEsvnDRzX1Gewr83kR6pE+5IP1QVEnKsB/c5QuyoGl8fvQBmAnI3f9lBl
qtZ517AkDdAjGw5I0ccg/iIL48SoTVr8ozYN+KYtJtbIujpNYKPEDfCmAOIVgPnbuXHw19Zx18eR
3sr4HmdG4D0gJ1GACPW8pLVZAieYWnQNWKG1/UfYDvYw1q7agHl+GBY2T4GhTWPMzpF8LdoFD8Fm
8H0lec/VFPnoFnlZ1Gppy7ep+5p339ct8pwhiymnG+B1q6WTXAnAFQn7zp4w8qxMuQT9qAwTz1vh
gLSBIcnOPq1hp+u/aEq/J6z6Uunas1JlIGG0QYklMiMW9l8Vl0lznPdWCVLPGuVmwKm7FDoXnqzo
xVADuUVolVp2gHQJ3tO3awLnAtov3cOzSsloAPidWMZblZDnVYsEXVqnqIatAnhqSKUjDS7+gjrj
K9WBz5m1TFVjqTkOX4HhovKum7EM24WOEkTpPc4k0O2Cz0TBHx3G4i9m+CtVw89lGVMUPOIcoWzF
BURmGvAoLStAzX/xQF8b/Vk5pYZEZe3FkqEUKv+QGXLbCx1+XyX4c74tOOhVrqOQrZB/Rqhgxm3S
Kuc7B39WMtkQ0hRly9kKEPQSlcjIexBgjt9eUF+blWf1zuGA5CKTCV9FtlXjNO9Cn8Q4979vdOdp
NTXNtINyN8wLnXKQTTcSsqlTef3twb+2Qp9teG6QQdVDiuUSe5Le1UCTepDvjxRCWYLm2tct2gs2
6Npj+rv0JsEv+vR5YhH1HkiI2Ar6vuyNW5n6LCUAVr/9QPdKuF/Y3faz3e2lowNAKHJXuZAxsGdZ
jD1yK/jvMJKG37rwufEvhUsKvk50+jqdktcEK41twjppY0QpUbyE3Ojd0Dmxpn7jwRl7uLt/PhGq
rn/9F37+WGqE+VHcPPvx19dljv//Nf/N77/z9C9+XR/Ks31+qJ//0pO/wbifrrvYN/snPyzhkTfj
ZXsw49WhblXz7W8f7jA6lPNAFyWS9a/LPw3xt37p/jm+OtCrw/19vR714d+/7O9yVKQggDLJx+aX
T19t7/79CwEGKahrY6n+80/j3T/Tt8ZRezx6e4cLUHJEOVJLklH7/oMFp8oCdCT3Xwt6ZLuEeszG
2seFPpvLr03Bn+7mC9P07d/51p0/TM79DDioP37p08sjIgUibli8z57a40eOa2N2XbStzp+H6/xE
D++4QJZf+vD8SFIHrdXk4SFnW/PZJAj7CLld9DgL5NjnD0zrz7UCKJf2w009WJbfN+Z/sf4d+0i4
lLhMYoF/9vQeO3IJxw7DQrj/YIX8XE//aAHkS5eBc8SxCKh8fM9YV59NhGBYBi5xKNIw9x+c3z/X
RDhy7kPCPX3/KqDsiHsoXScMCNf8ebYV8LUtkR6aF8nP9fBYBah2Q5n9C2eAeEewdZzJucnos9fv
ySPblvP5ADXm+fNgdX4iU+jBCNC5ZfRlK4AecQmDQryHx5xJQz+fBnKEanRkZvErD5+fbiFIPnMP
vmwSnCPmCMDb7NO593QbeOKICoEOALQ73H/+v06EjyhqaWavDZTCxROvaI72/84UPBvhM3+IHuHI
YzY2+5csAbaDwx3uwVg8fP3TeQYuIo+XukVEHrnwB4XD5BcngR8RW0gHvSMPn5/wbKQzff3fWQnP
POw/VgJxjzxizyV3X/SM4SMSnBk4MX5a9whOzd/cDl+dBAonkDi2ixLPT+/6iVkU7pFLBYP+yaeF
8vOtBDaTw71sIbAjWERGhLS/NAcwCZIzlwD5fPj6v7CKf+MY/T2iDOJE3d0HnMmh/ixq/ctfeHSM
/jzA5/EkLOeTX5zjz4eh/4hHf32yTu6Dwc++fAwO76/z6c8/PeCfL/3kWo9P9fiPm+Rg9uZjPN5/
MX66zTnY//cv/ynuYrN/dWH2d4c6fmL871/1Hzf0p+j591XwzfHrep9/PiyCA5iSlw7rJ/HePA4z
h68PXutLh93szbgv9p8PTB7i4hePnOT7j/FefXGmXXsmunjpJXb7PG9f/c8+1//76nhfx3nyZIZg
Wmf79dKrHO9NAcQmezpJ/P6AePHYWKfq2cCuRIT00oFP9hAH3d/1h4N+HOwe8/Dg5T3+wxcRor+1
xk/3d/H45T304EW+9PbP78BC8mRe6MNh9NKBL9q79mN8MGZ8nIV5Wih3CHn8h++flou2SPcfHsd5
GPgeYXjpXV/t033dxPsnvir1AC48Xuz7b/o6ybLkicECJ99MV/jSm369zxP16mx/1z6OdW+2gBbi
kH/p4DcNUp9fMi2fgK2Xjv/mUDev/EMR7dXjzd7fPcCuH3D3p3sYcxisxjxZ459c75fe+xq112b/
BO39PcZ98djlkzuex+X0B5hynMr7fF+82hd3r86Sj+UHvF20TuPH+vP5h79MyI9Y9f8xbfH14wkk
/gSg9uOVv39znSags3jqDmBotBVLhFgvfRevTaLbpyvo0+A/YPcu9nfwku5fxz7Cy9jsu4NKHm96
3gv317rnqn7pg5zhCvOrfjb63BfyA6bpdF/M8/SFwX/ANJ0eIvg4+/HJrsDMzPeOuOGlM7M4qPj5
pGNo9wfsuMXv+22RPLHQD3c/sxK+9O4DnFh3CVbPUzf7fnZ+xCYO4njfNEn9pyv8kdt66SPcnzP7
bH6Qx/m4X/ufrvADTMQOR8FXx/8BS+j1AVsreu7j/4H6vnSGTvZ3mJ/PJ8cD2m9TAN4UUJdNqTOT
Lb70Ml+2R6/+g/PiqysZtbHSBrUHRdU55A0ZiNf+6ka+FG/+nrX8cxT6LO/7tV9AHDwP/FEd9ubX
/wMAAP//</cx:binary>
              </cx:geoCache>
            </cx:geography>
          </cx:layoutPr>
          <cx:valueColors>
            <cx:minColor>
              <a:schemeClr val="accent1">
                <a:lumMod val="20000"/>
                <a:lumOff val="80000"/>
              </a:schemeClr>
            </cx:minColor>
            <cx:maxColor>
              <a:schemeClr val="accent1">
                <a:lumMod val="50000"/>
              </a:schemeClr>
            </cx:maxColor>
          </cx:valueColors>
        </cx:series>
      </cx:plotAreaRegion>
    </cx:plotArea>
  </cx:chart>
  <cx:spPr>
    <a:noFill/>
    <a:ln>
      <a:noFill/>
    </a:ln>
  </cx:spPr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6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>
          <a:alpha val="75000"/>
        </a:schemeClr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>
            <a:alpha val="50000"/>
          </a:schemeClr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egoe UI Semibold" panose="020B0702040204020203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egoe UI Semibold" panose="020B0702040204020203" pitchFamily="34" charset="0"/>
              </a:defRPr>
            </a:lvl1pPr>
          </a:lstStyle>
          <a:p>
            <a:fld id="{ED245363-288A-406D-9E55-72F02F26661B}" type="datetimeFigureOut">
              <a:rPr lang="en-IN" smtClean="0"/>
              <a:pPr/>
              <a:t>05/08/26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egoe UI Semibold" panose="020B0702040204020203" pitchFamily="34" charset="0"/>
              </a:defRPr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egoe UI Semibold" panose="020B0702040204020203" pitchFamily="34" charset="0"/>
              </a:defRPr>
            </a:lvl1pPr>
          </a:lstStyle>
          <a:p>
            <a:fld id="{20649934-3565-42E2-A01A-F5B1C91929D6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02203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egoe UI Semibold" panose="020B07020402040202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egoe UI Semibold" panose="020B07020402040202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egoe UI Semibold" panose="020B07020402040202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egoe UI Semibold" panose="020B07020402040202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egoe UI Semibold" panose="020B07020402040202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649934-3565-42E2-A01A-F5B1C91929D6}" type="slidenum">
              <a:rPr lang="en-IN" smtClean="0"/>
              <a:pPr/>
              <a:t>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79492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1771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718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54791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heme" Target="../theme/them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-121232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985530" y="1797902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IN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pic>
        <p:nvPicPr>
          <p:cNvPr id="21" name="Google Shape;62;p15">
            <a:extLst>
              <a:ext uri="{FF2B5EF4-FFF2-40B4-BE49-F238E27FC236}">
                <a16:creationId xmlns:a16="http://schemas.microsoft.com/office/drawing/2014/main" id="{C3E564A0-065F-829D-7CE7-4168537A7A2A}"/>
              </a:ext>
            </a:extLst>
          </p:cNvPr>
          <p:cNvPicPr preferRelativeResize="0"/>
          <p:nvPr userDrawn="1"/>
        </p:nvPicPr>
        <p:blipFill>
          <a:blip r:embed="rId8">
            <a:alphaModFix/>
          </a:blip>
          <a:stretch>
            <a:fillRect/>
          </a:stretch>
        </p:blipFill>
        <p:spPr>
          <a:xfrm flipH="1">
            <a:off x="-10164" y="5413658"/>
            <a:ext cx="1119599" cy="14313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117;p21">
            <a:extLst>
              <a:ext uri="{FF2B5EF4-FFF2-40B4-BE49-F238E27FC236}">
                <a16:creationId xmlns:a16="http://schemas.microsoft.com/office/drawing/2014/main" id="{0A705AA9-12C7-1D3A-8BA1-3E2127B96810}"/>
              </a:ext>
            </a:extLst>
          </p:cNvPr>
          <p:cNvPicPr preferRelativeResize="0"/>
          <p:nvPr userDrawn="1"/>
        </p:nvPicPr>
        <p:blipFill rotWithShape="1">
          <a:blip r:embed="rId9">
            <a:alphaModFix/>
          </a:blip>
          <a:srcRect r="49205" b="13464"/>
          <a:stretch/>
        </p:blipFill>
        <p:spPr>
          <a:xfrm>
            <a:off x="11545000" y="-204593"/>
            <a:ext cx="636588" cy="142967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E895CD2-E99E-3DDE-13C8-E359A42C1D22}"/>
              </a:ext>
            </a:extLst>
          </p:cNvPr>
          <p:cNvSpPr txBox="1"/>
          <p:nvPr userDrawn="1"/>
        </p:nvSpPr>
        <p:spPr>
          <a:xfrm>
            <a:off x="1829788" y="6467225"/>
            <a:ext cx="40267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rgbClr val="1B4A5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RAJ</a:t>
            </a:r>
            <a:endParaRPr lang="en-US" sz="700" dirty="0">
              <a:solidFill>
                <a:srgbClr val="1B4A52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pic>
        <p:nvPicPr>
          <p:cNvPr id="3" name="Picture 2" descr="A logo with a rainbow colored wing&#10;&#10;AI-generated content may be incorrect.">
            <a:extLst>
              <a:ext uri="{FF2B5EF4-FFF2-40B4-BE49-F238E27FC236}">
                <a16:creationId xmlns:a16="http://schemas.microsoft.com/office/drawing/2014/main" id="{58E26D42-A34C-7C15-24D0-9D801FCECEEE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96" y="6587354"/>
            <a:ext cx="206838" cy="1648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9FF34DA-5C73-8257-F0EA-E8295E0EB73C}"/>
              </a:ext>
            </a:extLst>
          </p:cNvPr>
          <p:cNvSpPr txBox="1"/>
          <p:nvPr userDrawn="1"/>
        </p:nvSpPr>
        <p:spPr>
          <a:xfrm>
            <a:off x="1108849" y="6501442"/>
            <a:ext cx="302968" cy="284693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Segoe Pro Semibold" panose="020F0502020204030204" pitchFamily="34" charset="0"/>
              </a:defRPr>
            </a:lvl1pPr>
          </a:lstStyle>
          <a:p>
            <a:pPr lvl="0"/>
            <a:r>
              <a:rPr lang="en-IN" sz="800" dirty="0">
                <a:solidFill>
                  <a:srgbClr val="3F7C7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20YRS</a:t>
            </a:r>
            <a:endParaRPr lang="en-IN" sz="1000" dirty="0">
              <a:solidFill>
                <a:srgbClr val="3F7C7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pPr lvl="0"/>
            <a:r>
              <a:rPr lang="en-IN" sz="1000" dirty="0">
                <a:solidFill>
                  <a:srgbClr val="3F7C7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SILVI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AD98353-A901-252B-B6F1-5A8CA41AD9C1}"/>
              </a:ext>
            </a:extLst>
          </p:cNvPr>
          <p:cNvSpPr txBox="1"/>
          <p:nvPr userDrawn="1"/>
        </p:nvSpPr>
        <p:spPr>
          <a:xfrm>
            <a:off x="1712472" y="6451486"/>
            <a:ext cx="670376" cy="3539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Segoe Pro Semibold" panose="020F0502020204030204" pitchFamily="34" charset="0"/>
              </a:defRPr>
            </a:lvl1pPr>
          </a:lstStyle>
          <a:p>
            <a:pPr lvl="0"/>
            <a:r>
              <a:rPr lang="en-IN" sz="900" dirty="0">
                <a:solidFill>
                  <a:schemeClr val="bg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Blueprint</a:t>
            </a:r>
            <a:endParaRPr lang="en-IN" sz="800" dirty="0">
              <a:solidFill>
                <a:schemeClr val="bg2">
                  <a:lumMod val="40000"/>
                  <a:lumOff val="6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pPr lvl="0"/>
            <a:r>
              <a:rPr lang="en-IN" sz="800" b="1" dirty="0">
                <a:solidFill>
                  <a:srgbClr val="417F7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of Growth</a:t>
            </a:r>
            <a:endParaRPr lang="en-IN" sz="400" b="1" dirty="0">
              <a:solidFill>
                <a:srgbClr val="417F72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1FF38BB-3C15-5AD7-23C7-20FC3FB80B86}"/>
              </a:ext>
            </a:extLst>
          </p:cNvPr>
          <p:cNvCxnSpPr>
            <a:cxnSpLocks/>
          </p:cNvCxnSpPr>
          <p:nvPr userDrawn="1"/>
        </p:nvCxnSpPr>
        <p:spPr>
          <a:xfrm>
            <a:off x="898088" y="6529430"/>
            <a:ext cx="0" cy="21414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6BE1240-2BB5-08D0-0D40-FBD6B6DEB956}"/>
              </a:ext>
            </a:extLst>
          </p:cNvPr>
          <p:cNvSpPr txBox="1"/>
          <p:nvPr userDrawn="1"/>
        </p:nvSpPr>
        <p:spPr>
          <a:xfrm>
            <a:off x="11689977" y="6489959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Segoe Pro Semibold" panose="020F0502020204030204" pitchFamily="34" charset="0"/>
              </a:defRPr>
            </a:lvl1pPr>
          </a:lstStyle>
          <a:p>
            <a:pPr lvl="0"/>
            <a:fld id="{D4A3466B-7B49-4D05-8BA7-D0F58FB1C2E1}" type="slidenum">
              <a:rPr lang="en-IN" smtClean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pPr lvl="0"/>
              <a:t>‹#›</a:t>
            </a:fld>
            <a:endParaRPr lang="en-IN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C04C8A4-FD42-A6AC-C421-CF4062CB76D9}"/>
              </a:ext>
            </a:extLst>
          </p:cNvPr>
          <p:cNvCxnSpPr>
            <a:cxnSpLocks/>
          </p:cNvCxnSpPr>
          <p:nvPr userDrawn="1"/>
        </p:nvCxnSpPr>
        <p:spPr>
          <a:xfrm>
            <a:off x="1595478" y="6529430"/>
            <a:ext cx="0" cy="21414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8247D16-3DF7-64AB-3B46-C3DE71E1F4F9}"/>
              </a:ext>
            </a:extLst>
          </p:cNvPr>
          <p:cNvGrpSpPr/>
          <p:nvPr userDrawn="1"/>
        </p:nvGrpSpPr>
        <p:grpSpPr>
          <a:xfrm>
            <a:off x="1312" y="6575403"/>
            <a:ext cx="359394" cy="244181"/>
            <a:chOff x="1903947" y="5242747"/>
            <a:chExt cx="530737" cy="36059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FF68098-5D1B-CE2F-CD29-4C286B6B917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31397" y="5242747"/>
              <a:ext cx="252161" cy="23132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5835375-2E60-C378-A7BF-A60D968615D9}"/>
                </a:ext>
              </a:extLst>
            </p:cNvPr>
            <p:cNvSpPr txBox="1"/>
            <p:nvPr userDrawn="1"/>
          </p:nvSpPr>
          <p:spPr>
            <a:xfrm>
              <a:off x="1903947" y="5421538"/>
              <a:ext cx="530737" cy="1818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" dirty="0">
                  <a:latin typeface="Yu Gothic UI Semibold" panose="020B0700000000000000" pitchFamily="34" charset="-128"/>
                  <a:ea typeface="Yu Gothic UI Semibold" panose="020B0700000000000000" pitchFamily="34" charset="-128"/>
                  <a:cs typeface="Times New Roman" panose="02020603050405020304" pitchFamily="18" charset="0"/>
                </a:rPr>
                <a:t>Enduring Value</a:t>
              </a:r>
              <a:endParaRPr lang="en-IN" sz="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F8839F38-437B-A401-BDE9-6EBEE241FF4F}"/>
              </a:ext>
            </a:extLst>
          </p:cNvPr>
          <p:cNvCxnSpPr>
            <a:cxnSpLocks/>
          </p:cNvCxnSpPr>
          <p:nvPr userDrawn="1"/>
        </p:nvCxnSpPr>
        <p:spPr>
          <a:xfrm>
            <a:off x="394511" y="6536717"/>
            <a:ext cx="0" cy="21414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4397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58" r:id="rId1"/>
    <p:sldLayoutId id="2147483660" r:id="rId2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FE4D5A3-BC70-D4D0-32FE-6B5E703BE12D}"/>
              </a:ext>
            </a:extLst>
          </p:cNvPr>
          <p:cNvSpPr txBox="1"/>
          <p:nvPr userDrawn="1"/>
        </p:nvSpPr>
        <p:spPr>
          <a:xfrm>
            <a:off x="1829788" y="6467225"/>
            <a:ext cx="6206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</a:rPr>
              <a:t>ASHOK</a:t>
            </a:r>
            <a:endParaRPr lang="en-US" sz="900" dirty="0">
              <a:solidFill>
                <a:schemeClr val="tx1">
                  <a:lumMod val="65000"/>
                  <a:lumOff val="35000"/>
                </a:schemeClr>
              </a:solidFill>
              <a:latin typeface="Segoe UI Semibold" panose="020B0702040204020203" pitchFamily="34" charset="0"/>
            </a:endParaRPr>
          </a:p>
          <a:p>
            <a:r>
              <a:rPr lang="en-US" sz="600" dirty="0">
                <a:solidFill>
                  <a:schemeClr val="tx1">
                    <a:lumMod val="65000"/>
                    <a:lumOff val="35000"/>
                  </a:schemeClr>
                </a:solidFill>
                <a:latin typeface="Segoe UI Semibold" panose="020B0702040204020203" pitchFamily="34" charset="0"/>
              </a:rPr>
              <a:t>V KULKARNI</a:t>
            </a:r>
            <a:endParaRPr lang="en-US" sz="700" dirty="0">
              <a:solidFill>
                <a:schemeClr val="tx1">
                  <a:lumMod val="65000"/>
                  <a:lumOff val="35000"/>
                </a:schemeClr>
              </a:solidFill>
              <a:latin typeface="Segoe UI Semibold" panose="020B0702040204020203" pitchFamily="34" charset="0"/>
            </a:endParaRPr>
          </a:p>
        </p:txBody>
      </p:sp>
      <p:pic>
        <p:nvPicPr>
          <p:cNvPr id="12" name="Picture 11" descr="A logo with a rainbow colored wing&#10;&#10;AI-generated content may be incorrect.">
            <a:extLst>
              <a:ext uri="{FF2B5EF4-FFF2-40B4-BE49-F238E27FC236}">
                <a16:creationId xmlns:a16="http://schemas.microsoft.com/office/drawing/2014/main" id="{5B7706B3-0A7B-45B7-D4B3-CD67C6E2B63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96" y="6520768"/>
            <a:ext cx="290368" cy="23146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C913178-F453-F65A-EB79-4E679AA79945}"/>
              </a:ext>
            </a:extLst>
          </p:cNvPr>
          <p:cNvSpPr txBox="1"/>
          <p:nvPr userDrawn="1"/>
        </p:nvSpPr>
        <p:spPr>
          <a:xfrm>
            <a:off x="1003315" y="6421059"/>
            <a:ext cx="240450" cy="430887"/>
          </a:xfrm>
          <a:prstGeom prst="rect">
            <a:avLst/>
          </a:prstGeom>
          <a:noFill/>
        </p:spPr>
        <p:txBody>
          <a:bodyPr wrap="none" lIns="0" tIns="0" rIns="0" bIns="0" rtlCol="0" anchor="ctr" anchorCtr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Segoe Pro Semibold" panose="020F0502020204030204" pitchFamily="34" charset="0"/>
              </a:defRPr>
            </a:lvl1pPr>
          </a:lstStyle>
          <a:p>
            <a:pPr lvl="0"/>
            <a:r>
              <a:rPr lang="en-IN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bold" panose="020B0702040204020203" pitchFamily="34" charset="0"/>
              </a:rPr>
              <a:t>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55A5B0-4644-6DE1-63DF-98ED7CC165C6}"/>
              </a:ext>
            </a:extLst>
          </p:cNvPr>
          <p:cNvSpPr txBox="1"/>
          <p:nvPr userDrawn="1"/>
        </p:nvSpPr>
        <p:spPr>
          <a:xfrm>
            <a:off x="1170633" y="6451836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Segoe Pro Semibold" panose="020F0502020204030204" pitchFamily="34" charset="0"/>
              </a:defRPr>
            </a:lvl1pPr>
          </a:lstStyle>
          <a:p>
            <a:pPr lvl="0"/>
            <a:r>
              <a:rPr lang="en-IN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bold" panose="020B0702040204020203" pitchFamily="34" charset="0"/>
              </a:rPr>
              <a:t>nalytics</a:t>
            </a:r>
          </a:p>
          <a:p>
            <a:pPr lvl="0"/>
            <a:r>
              <a:rPr lang="en-IN" sz="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Segoe UI Semibold" panose="020B0702040204020203" pitchFamily="34" charset="0"/>
              </a:rPr>
              <a:t>ccelerator</a:t>
            </a:r>
            <a:endParaRPr lang="en-IN" sz="600" b="1" dirty="0">
              <a:solidFill>
                <a:schemeClr val="tx1">
                  <a:lumMod val="50000"/>
                  <a:lumOff val="50000"/>
                </a:schemeClr>
              </a:solidFill>
              <a:latin typeface="Segoe UI Semibold" panose="020B0702040204020203" pitchFamily="34" charset="0"/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9C5BA28-89A7-C1BB-E572-480E1DD8C7FA}"/>
              </a:ext>
            </a:extLst>
          </p:cNvPr>
          <p:cNvCxnSpPr>
            <a:cxnSpLocks/>
          </p:cNvCxnSpPr>
          <p:nvPr userDrawn="1"/>
        </p:nvCxnSpPr>
        <p:spPr>
          <a:xfrm>
            <a:off x="898088" y="6529430"/>
            <a:ext cx="0" cy="21414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E6E9A3F7-AC05-1039-8635-D20BB2FA15AF}"/>
              </a:ext>
            </a:extLst>
          </p:cNvPr>
          <p:cNvSpPr txBox="1"/>
          <p:nvPr userDrawn="1"/>
        </p:nvSpPr>
        <p:spPr>
          <a:xfrm>
            <a:off x="11689977" y="6489959"/>
            <a:ext cx="3770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200">
                <a:solidFill>
                  <a:schemeClr val="bg1"/>
                </a:solidFill>
                <a:latin typeface="Segoe Pro Semibold" panose="020F0502020204030204" pitchFamily="34" charset="0"/>
              </a:defRPr>
            </a:lvl1pPr>
          </a:lstStyle>
          <a:p>
            <a:pPr lvl="0"/>
            <a:fld id="{D4A3466B-7B49-4D05-8BA7-D0F58FB1C2E1}" type="slidenum">
              <a:rPr lang="en-IN" smtClean="0">
                <a:solidFill>
                  <a:schemeClr val="tx1"/>
                </a:solidFill>
                <a:latin typeface="Segoe UI Semibold" panose="020B0702040204020203" pitchFamily="34" charset="0"/>
              </a:rPr>
              <a:pPr lvl="0"/>
              <a:t>‹#›</a:t>
            </a:fld>
            <a:endParaRPr lang="en-IN" dirty="0">
              <a:solidFill>
                <a:schemeClr val="tx1"/>
              </a:solidFill>
              <a:latin typeface="Segoe UI Semibold" panose="020B0702040204020203" pitchFamily="34" charset="0"/>
            </a:endParaRPr>
          </a:p>
        </p:txBody>
      </p:sp>
      <p:pic>
        <p:nvPicPr>
          <p:cNvPr id="3" name="Picture 2" descr="A blue triangle with white text&#10;&#10;AI-generated content may be incorrect.">
            <a:extLst>
              <a:ext uri="{FF2B5EF4-FFF2-40B4-BE49-F238E27FC236}">
                <a16:creationId xmlns:a16="http://schemas.microsoft.com/office/drawing/2014/main" id="{8E396DBE-91B2-23E8-99E0-7D597517BB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63" y="6512955"/>
            <a:ext cx="247094" cy="24709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1E5240-97AC-2E85-129D-812C74980565}"/>
              </a:ext>
            </a:extLst>
          </p:cNvPr>
          <p:cNvCxnSpPr>
            <a:cxnSpLocks/>
          </p:cNvCxnSpPr>
          <p:nvPr userDrawn="1"/>
        </p:nvCxnSpPr>
        <p:spPr>
          <a:xfrm>
            <a:off x="1822574" y="6529430"/>
            <a:ext cx="0" cy="214144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582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Pro Semibold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Pro Semibold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egoe Pro Semibold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Pro Semibold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Pro Semibold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24.sv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svg"/><Relationship Id="rId5" Type="http://schemas.openxmlformats.org/officeDocument/2006/relationships/image" Target="../media/image22.svg"/><Relationship Id="rId4" Type="http://schemas.openxmlformats.org/officeDocument/2006/relationships/image" Target="../media/image21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5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7" Type="http://schemas.openxmlformats.org/officeDocument/2006/relationships/image" Target="../media/image40.jpeg"/><Relationship Id="rId2" Type="http://schemas.openxmlformats.org/officeDocument/2006/relationships/image" Target="../media/image36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9.png"/><Relationship Id="rId7" Type="http://schemas.openxmlformats.org/officeDocument/2006/relationships/image" Target="../media/image45.png"/><Relationship Id="rId2" Type="http://schemas.openxmlformats.org/officeDocument/2006/relationships/image" Target="../media/image41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0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pn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2.png"/><Relationship Id="rId7" Type="http://schemas.openxmlformats.org/officeDocument/2006/relationships/image" Target="../media/image5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7" Type="http://schemas.openxmlformats.org/officeDocument/2006/relationships/image" Target="../media/image5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3.png"/><Relationship Id="rId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2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0.png"/><Relationship Id="rId7" Type="http://schemas.openxmlformats.org/officeDocument/2006/relationships/image" Target="../media/image56.png"/><Relationship Id="rId12" Type="http://schemas.openxmlformats.org/officeDocument/2006/relationships/image" Target="../media/image6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5.png"/><Relationship Id="rId5" Type="http://schemas.openxmlformats.org/officeDocument/2006/relationships/image" Target="../media/image53.png"/><Relationship Id="rId10" Type="http://schemas.openxmlformats.org/officeDocument/2006/relationships/image" Target="../media/image63.png"/><Relationship Id="rId4" Type="http://schemas.openxmlformats.org/officeDocument/2006/relationships/image" Target="../media/image52.png"/><Relationship Id="rId9" Type="http://schemas.openxmlformats.org/officeDocument/2006/relationships/image" Target="../media/image5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0.png"/><Relationship Id="rId7" Type="http://schemas.openxmlformats.org/officeDocument/2006/relationships/image" Target="../media/image53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4.png"/><Relationship Id="rId9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1.png"/><Relationship Id="rId7" Type="http://schemas.openxmlformats.org/officeDocument/2006/relationships/image" Target="../media/image57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4.png"/><Relationship Id="rId4" Type="http://schemas.openxmlformats.org/officeDocument/2006/relationships/image" Target="../media/image50.png"/><Relationship Id="rId9" Type="http://schemas.openxmlformats.org/officeDocument/2006/relationships/image" Target="../media/image5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0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096053-0E23-4728-6294-FCFD00B1A163}"/>
              </a:ext>
            </a:extLst>
          </p:cNvPr>
          <p:cNvSpPr txBox="1"/>
          <p:nvPr/>
        </p:nvSpPr>
        <p:spPr>
          <a:xfrm>
            <a:off x="3587983" y="577970"/>
            <a:ext cx="4990469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600" dirty="0">
                <a:solidFill>
                  <a:srgbClr val="2B605F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SILVI</a:t>
            </a:r>
            <a:endParaRPr lang="en-IN" sz="16600" dirty="0">
              <a:solidFill>
                <a:srgbClr val="2B605F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Segoe UI Semibold" panose="020B0702040204020203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B519BB-BF8B-1195-D3D4-19854F22EE3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199" y="488515"/>
            <a:ext cx="8949600" cy="660300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62A8CE3-E24E-FC46-8DE5-8C83C4280992}"/>
              </a:ext>
            </a:extLst>
          </p:cNvPr>
          <p:cNvSpPr/>
          <p:nvPr/>
        </p:nvSpPr>
        <p:spPr>
          <a:xfrm>
            <a:off x="2287350" y="3862132"/>
            <a:ext cx="7617299" cy="99862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5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The Blueprint for Growth</a:t>
            </a:r>
          </a:p>
          <a:p>
            <a:pPr algn="ctr"/>
            <a:r>
              <a:rPr lang="en-US" sz="13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20 Years of Breeding Lessons, Resource Reality &amp; Next-Gen Strategy</a:t>
            </a:r>
            <a:r>
              <a:rPr lang="en-US" sz="12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 </a:t>
            </a:r>
            <a:endParaRPr lang="en-IN" sz="1200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Segoe UI Semibold" panose="020B0702040204020203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5DD284-6287-C0BE-E22D-FCAA3F4C6B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70" r="40251"/>
          <a:stretch>
            <a:fillRect/>
          </a:stretch>
        </p:blipFill>
        <p:spPr>
          <a:xfrm>
            <a:off x="3892377" y="488515"/>
            <a:ext cx="3058297" cy="7425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595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21E5379-A656-FFB3-F7F3-F3CC13333BD4}"/>
              </a:ext>
            </a:extLst>
          </p:cNvPr>
          <p:cNvSpPr txBox="1"/>
          <p:nvPr/>
        </p:nvSpPr>
        <p:spPr>
          <a:xfrm>
            <a:off x="154342" y="141085"/>
            <a:ext cx="2180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SUBABUL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B03FBC-5DBD-0D0D-698F-EC783A18CC68}"/>
              </a:ext>
            </a:extLst>
          </p:cNvPr>
          <p:cNvSpPr txBox="1"/>
          <p:nvPr/>
        </p:nvSpPr>
        <p:spPr>
          <a:xfrm>
            <a:off x="7679724" y="295200"/>
            <a:ext cx="37812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Seed deployment - potential</a:t>
            </a:r>
            <a:endParaRPr lang="en-IN" b="1" cap="all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5B24998-340A-42FD-AD04-9AF19DC45B0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442135"/>
              </p:ext>
            </p:extLst>
          </p:nvPr>
        </p:nvGraphicFramePr>
        <p:xfrm>
          <a:off x="-609083" y="1680133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56977A0-17DC-4687-B4AB-05A9B3E1AF11}"/>
              </a:ext>
            </a:extLst>
          </p:cNvPr>
          <p:cNvSpPr txBox="1"/>
          <p:nvPr/>
        </p:nvSpPr>
        <p:spPr>
          <a:xfrm>
            <a:off x="2942671" y="2193768"/>
            <a:ext cx="88838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2%</a:t>
            </a:r>
          </a:p>
          <a:p>
            <a:pPr algn="ctr"/>
            <a:r>
              <a:rPr lang="en-US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Hyco seedlings</a:t>
            </a:r>
            <a:endParaRPr lang="en-IN" sz="8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0561452-C709-4591-8734-A7CAFA9D29C7}"/>
              </a:ext>
            </a:extLst>
          </p:cNvPr>
          <p:cNvSpPr txBox="1"/>
          <p:nvPr/>
        </p:nvSpPr>
        <p:spPr>
          <a:xfrm>
            <a:off x="2977937" y="2742020"/>
            <a:ext cx="4956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3%</a:t>
            </a:r>
          </a:p>
          <a:p>
            <a:pPr algn="ctr"/>
            <a:r>
              <a:rPr lang="en-US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Clones</a:t>
            </a:r>
            <a:endParaRPr lang="en-IN" sz="8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ADA324-C6C7-45C4-91BD-6DF44200450D}"/>
              </a:ext>
            </a:extLst>
          </p:cNvPr>
          <p:cNvSpPr txBox="1"/>
          <p:nvPr/>
        </p:nvSpPr>
        <p:spPr>
          <a:xfrm>
            <a:off x="873315" y="2684394"/>
            <a:ext cx="7537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95%</a:t>
            </a:r>
          </a:p>
          <a:p>
            <a:pPr algn="ctr"/>
            <a:r>
              <a:rPr lang="en-US" sz="800" b="1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Direct seeds</a:t>
            </a:r>
            <a:endParaRPr lang="en-IN" sz="800" b="1" dirty="0">
              <a:solidFill>
                <a:schemeClr val="bg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cxnSp>
        <p:nvCxnSpPr>
          <p:cNvPr id="12" name="Connector: Elbow 11">
            <a:extLst>
              <a:ext uri="{FF2B5EF4-FFF2-40B4-BE49-F238E27FC236}">
                <a16:creationId xmlns:a16="http://schemas.microsoft.com/office/drawing/2014/main" id="{E8B73425-DE9C-45FF-9D01-9207240AE9CD}"/>
              </a:ext>
            </a:extLst>
          </p:cNvPr>
          <p:cNvCxnSpPr>
            <a:cxnSpLocks/>
            <a:endCxn id="6" idx="1"/>
          </p:cNvCxnSpPr>
          <p:nvPr/>
        </p:nvCxnSpPr>
        <p:spPr>
          <a:xfrm rot="5400000" flipH="1" flipV="1">
            <a:off x="2653613" y="2504877"/>
            <a:ext cx="384722" cy="193393"/>
          </a:xfrm>
          <a:prstGeom prst="bentConnector2">
            <a:avLst/>
          </a:prstGeom>
          <a:ln w="3175">
            <a:solidFill>
              <a:schemeClr val="bg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C765C733-B3BB-4989-8838-F7A4FB7E5C0D}"/>
              </a:ext>
            </a:extLst>
          </p:cNvPr>
          <p:cNvCxnSpPr>
            <a:cxnSpLocks/>
            <a:stCxn id="20" idx="6"/>
            <a:endCxn id="9" idx="1"/>
          </p:cNvCxnSpPr>
          <p:nvPr/>
        </p:nvCxnSpPr>
        <p:spPr>
          <a:xfrm flipV="1">
            <a:off x="2784946" y="2957464"/>
            <a:ext cx="192991" cy="890"/>
          </a:xfrm>
          <a:prstGeom prst="bentConnector3">
            <a:avLst>
              <a:gd name="adj1" fmla="val 50000"/>
            </a:avLst>
          </a:prstGeom>
          <a:ln w="3175">
            <a:solidFill>
              <a:schemeClr val="bg1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EF8704D1-863D-4A24-8832-FB93B7AF8F1F}"/>
              </a:ext>
            </a:extLst>
          </p:cNvPr>
          <p:cNvSpPr/>
          <p:nvPr/>
        </p:nvSpPr>
        <p:spPr>
          <a:xfrm>
            <a:off x="2733337" y="2766815"/>
            <a:ext cx="45719" cy="45719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604184E-BA72-4F75-9D35-50A1CFF64552}"/>
              </a:ext>
            </a:extLst>
          </p:cNvPr>
          <p:cNvSpPr/>
          <p:nvPr/>
        </p:nvSpPr>
        <p:spPr>
          <a:xfrm>
            <a:off x="2739227" y="2935494"/>
            <a:ext cx="45719" cy="45719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C43381-17AC-483A-8B0E-0BC86D776241}"/>
              </a:ext>
            </a:extLst>
          </p:cNvPr>
          <p:cNvSpPr txBox="1"/>
          <p:nvPr/>
        </p:nvSpPr>
        <p:spPr>
          <a:xfrm>
            <a:off x="559371" y="1324695"/>
            <a:ext cx="30348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Subabul Planting Propagules</a:t>
            </a:r>
            <a:endParaRPr lang="en-IN" sz="1400" b="1" cap="all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75A3974-C211-466C-A3EB-39FE1350D23F}"/>
              </a:ext>
            </a:extLst>
          </p:cNvPr>
          <p:cNvSpPr txBox="1"/>
          <p:nvPr/>
        </p:nvSpPr>
        <p:spPr>
          <a:xfrm>
            <a:off x="4912663" y="1353538"/>
            <a:ext cx="16321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Yield potential</a:t>
            </a:r>
            <a:endParaRPr lang="en-IN" sz="1400" b="1" cap="all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graphicFrame>
        <p:nvGraphicFramePr>
          <p:cNvPr id="26" name="Chart 25">
            <a:extLst>
              <a:ext uri="{FF2B5EF4-FFF2-40B4-BE49-F238E27FC236}">
                <a16:creationId xmlns:a16="http://schemas.microsoft.com/office/drawing/2014/main" id="{FC9A1178-E0A7-410D-9026-9CA8FB8B7D2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4271800"/>
              </p:ext>
            </p:extLst>
          </p:nvPr>
        </p:nvGraphicFramePr>
        <p:xfrm>
          <a:off x="4087573" y="1622093"/>
          <a:ext cx="3076041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TextBox 26">
            <a:extLst>
              <a:ext uri="{FF2B5EF4-FFF2-40B4-BE49-F238E27FC236}">
                <a16:creationId xmlns:a16="http://schemas.microsoft.com/office/drawing/2014/main" id="{93757F84-F186-45DC-99EA-D386F21D8DF2}"/>
              </a:ext>
            </a:extLst>
          </p:cNvPr>
          <p:cNvSpPr txBox="1"/>
          <p:nvPr/>
        </p:nvSpPr>
        <p:spPr>
          <a:xfrm rot="16200000">
            <a:off x="3404291" y="2834352"/>
            <a:ext cx="20633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Potential WY @ 3 Yrs. (MT / ac)</a:t>
            </a:r>
            <a:endParaRPr lang="en-IN" sz="10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971F7E9-56DD-4D08-87F8-2D9DAE183D82}"/>
              </a:ext>
            </a:extLst>
          </p:cNvPr>
          <p:cNvSpPr txBox="1"/>
          <p:nvPr/>
        </p:nvSpPr>
        <p:spPr>
          <a:xfrm>
            <a:off x="8126012" y="1345093"/>
            <a:ext cx="36840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Strategies for subabul productivity</a:t>
            </a:r>
            <a:endParaRPr lang="en-IN" sz="1400" b="1" cap="all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E96B99-E508-47CE-9D10-4428C65573A2}"/>
              </a:ext>
            </a:extLst>
          </p:cNvPr>
          <p:cNvSpPr txBox="1"/>
          <p:nvPr/>
        </p:nvSpPr>
        <p:spPr>
          <a:xfrm>
            <a:off x="2040821" y="4878928"/>
            <a:ext cx="220445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Seeds: 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biotic stress tolerant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Less expensive propagules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No lodging</a:t>
            </a:r>
            <a:endParaRPr lang="en-IN" sz="12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C41751-7217-4EA8-8D1F-1B8430FA1300}"/>
              </a:ext>
            </a:extLst>
          </p:cNvPr>
          <p:cNvSpPr txBox="1"/>
          <p:nvPr/>
        </p:nvSpPr>
        <p:spPr>
          <a:xfrm>
            <a:off x="4605728" y="4950709"/>
            <a:ext cx="1327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Clones: 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High yielding</a:t>
            </a:r>
            <a:endParaRPr lang="en-IN" sz="12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0D06FCF-BEDB-4BCF-A705-35EC5952C3DF}"/>
              </a:ext>
            </a:extLst>
          </p:cNvPr>
          <p:cNvSpPr/>
          <p:nvPr/>
        </p:nvSpPr>
        <p:spPr>
          <a:xfrm>
            <a:off x="8126012" y="2792418"/>
            <a:ext cx="1629218" cy="1399205"/>
          </a:xfrm>
          <a:prstGeom prst="roundRect">
            <a:avLst>
              <a:gd name="adj" fmla="val 5686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AE1227A-B844-45B6-B74C-EE34A1CBF803}"/>
              </a:ext>
            </a:extLst>
          </p:cNvPr>
          <p:cNvSpPr txBox="1"/>
          <p:nvPr/>
        </p:nvSpPr>
        <p:spPr>
          <a:xfrm>
            <a:off x="8126012" y="2381720"/>
            <a:ext cx="16292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Promoting clonal plantations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2C99F087-7F92-47E8-8A5B-7FB17C4CD612}"/>
              </a:ext>
            </a:extLst>
          </p:cNvPr>
          <p:cNvSpPr/>
          <p:nvPr/>
        </p:nvSpPr>
        <p:spPr>
          <a:xfrm>
            <a:off x="9940957" y="2792418"/>
            <a:ext cx="1629218" cy="1399205"/>
          </a:xfrm>
          <a:prstGeom prst="roundRect">
            <a:avLst>
              <a:gd name="adj" fmla="val 5686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5F27248-E7C8-4091-A52B-DC92975C543E}"/>
              </a:ext>
            </a:extLst>
          </p:cNvPr>
          <p:cNvSpPr txBox="1"/>
          <p:nvPr/>
        </p:nvSpPr>
        <p:spPr>
          <a:xfrm>
            <a:off x="9940957" y="2381720"/>
            <a:ext cx="16292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Seeds on par with clones</a:t>
            </a:r>
          </a:p>
        </p:txBody>
      </p:sp>
      <p:pic>
        <p:nvPicPr>
          <p:cNvPr id="43" name="Graphic 42" descr="Bullseye with solid fill">
            <a:extLst>
              <a:ext uri="{FF2B5EF4-FFF2-40B4-BE49-F238E27FC236}">
                <a16:creationId xmlns:a16="http://schemas.microsoft.com/office/drawing/2014/main" id="{0847D5D6-44CF-4106-A737-2F988CEE6E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611922" y="1701071"/>
            <a:ext cx="401866" cy="401866"/>
          </a:xfrm>
          <a:prstGeom prst="rect">
            <a:avLst/>
          </a:prstGeom>
        </p:spPr>
      </p:pic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14362714-A6F1-43D7-A872-ED222D9447CA}"/>
              </a:ext>
            </a:extLst>
          </p:cNvPr>
          <p:cNvCxnSpPr>
            <a:cxnSpLocks/>
            <a:stCxn id="43" idx="2"/>
            <a:endCxn id="37" idx="0"/>
          </p:cNvCxnSpPr>
          <p:nvPr/>
        </p:nvCxnSpPr>
        <p:spPr>
          <a:xfrm rot="5400000">
            <a:off x="9237347" y="1806211"/>
            <a:ext cx="278783" cy="872234"/>
          </a:xfrm>
          <a:prstGeom prst="bentConnector3">
            <a:avLst/>
          </a:prstGeom>
          <a:ln w="3175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9ADE7C8C-1D58-440C-94E7-C897C12168C8}"/>
              </a:ext>
            </a:extLst>
          </p:cNvPr>
          <p:cNvCxnSpPr>
            <a:cxnSpLocks/>
            <a:stCxn id="43" idx="2"/>
            <a:endCxn id="39" idx="0"/>
          </p:cNvCxnSpPr>
          <p:nvPr/>
        </p:nvCxnSpPr>
        <p:spPr>
          <a:xfrm rot="16200000" flipH="1">
            <a:off x="10144819" y="1770972"/>
            <a:ext cx="278783" cy="942711"/>
          </a:xfrm>
          <a:prstGeom prst="bentConnector3">
            <a:avLst/>
          </a:prstGeom>
          <a:ln w="3175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1E939155-24D0-4E6B-BD79-5140DF135EEF}"/>
              </a:ext>
            </a:extLst>
          </p:cNvPr>
          <p:cNvSpPr txBox="1"/>
          <p:nvPr/>
        </p:nvSpPr>
        <p:spPr>
          <a:xfrm>
            <a:off x="8772779" y="3228557"/>
            <a:ext cx="748923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C16</a:t>
            </a:r>
          </a:p>
          <a:p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C146</a:t>
            </a:r>
          </a:p>
          <a:p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ITC 2553</a:t>
            </a:r>
          </a:p>
          <a:p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ITC 2554</a:t>
            </a:r>
          </a:p>
          <a:p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ITC 2555</a:t>
            </a:r>
          </a:p>
        </p:txBody>
      </p:sp>
      <p:pic>
        <p:nvPicPr>
          <p:cNvPr id="50" name="Graphic 49" descr="Thumbs up sign with solid fill">
            <a:extLst>
              <a:ext uri="{FF2B5EF4-FFF2-40B4-BE49-F238E27FC236}">
                <a16:creationId xmlns:a16="http://schemas.microsoft.com/office/drawing/2014/main" id="{70E04753-E86C-46A5-8197-D5472F141CE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66894" y="3923363"/>
            <a:ext cx="202550" cy="202550"/>
          </a:xfrm>
          <a:prstGeom prst="rect">
            <a:avLst/>
          </a:prstGeom>
        </p:spPr>
      </p:pic>
      <p:pic>
        <p:nvPicPr>
          <p:cNvPr id="51" name="Graphic 50" descr="Thumbs up sign with solid fill">
            <a:extLst>
              <a:ext uri="{FF2B5EF4-FFF2-40B4-BE49-F238E27FC236}">
                <a16:creationId xmlns:a16="http://schemas.microsoft.com/office/drawing/2014/main" id="{A483AFFF-05A0-4A7A-90DD-14711026B3E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66894" y="3208430"/>
            <a:ext cx="202550" cy="202550"/>
          </a:xfrm>
          <a:prstGeom prst="rect">
            <a:avLst/>
          </a:prstGeom>
        </p:spPr>
      </p:pic>
      <p:pic>
        <p:nvPicPr>
          <p:cNvPr id="52" name="Graphic 51" descr="Thumbs up sign with solid fill">
            <a:extLst>
              <a:ext uri="{FF2B5EF4-FFF2-40B4-BE49-F238E27FC236}">
                <a16:creationId xmlns:a16="http://schemas.microsoft.com/office/drawing/2014/main" id="{7F64D429-4F08-4E81-AF65-6D17E13227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66894" y="3565896"/>
            <a:ext cx="202550" cy="202550"/>
          </a:xfrm>
          <a:prstGeom prst="rect">
            <a:avLst/>
          </a:prstGeom>
        </p:spPr>
      </p:pic>
      <p:pic>
        <p:nvPicPr>
          <p:cNvPr id="53" name="Graphic 52" descr="Thumbs up sign with solid fill">
            <a:extLst>
              <a:ext uri="{FF2B5EF4-FFF2-40B4-BE49-F238E27FC236}">
                <a16:creationId xmlns:a16="http://schemas.microsoft.com/office/drawing/2014/main" id="{F7C9B29F-0CFB-47FA-9FA6-08EE7B3135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66894" y="3744629"/>
            <a:ext cx="202550" cy="202550"/>
          </a:xfrm>
          <a:prstGeom prst="rect">
            <a:avLst/>
          </a:prstGeom>
        </p:spPr>
      </p:pic>
      <p:pic>
        <p:nvPicPr>
          <p:cNvPr id="54" name="Graphic 53" descr="Thumbs up sign with solid fill">
            <a:extLst>
              <a:ext uri="{FF2B5EF4-FFF2-40B4-BE49-F238E27FC236}">
                <a16:creationId xmlns:a16="http://schemas.microsoft.com/office/drawing/2014/main" id="{508576B4-C56E-41E6-87F7-B7DBACB60DB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8566894" y="3387163"/>
            <a:ext cx="202550" cy="202550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947F68C5-2F6E-4C8D-A37E-21BDC518E431}"/>
              </a:ext>
            </a:extLst>
          </p:cNvPr>
          <p:cNvSpPr txBox="1"/>
          <p:nvPr/>
        </p:nvSpPr>
        <p:spPr>
          <a:xfrm>
            <a:off x="10099540" y="3074836"/>
            <a:ext cx="1539204" cy="8225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Seeds from unknown</a:t>
            </a:r>
          </a:p>
          <a:p>
            <a:pPr algn="l">
              <a:lnSpc>
                <a:spcPct val="150000"/>
              </a:lnSpc>
            </a:pPr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Seeds from K8</a:t>
            </a:r>
          </a:p>
          <a:p>
            <a:pPr algn="l">
              <a:lnSpc>
                <a:spcPct val="150000"/>
              </a:lnSpc>
            </a:pPr>
            <a:r>
              <a:rPr lang="en-IN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Seeds from Clones</a:t>
            </a:r>
          </a:p>
        </p:txBody>
      </p:sp>
      <p:pic>
        <p:nvPicPr>
          <p:cNvPr id="56" name="Graphic 55" descr="Thumbs up sign with solid fill">
            <a:extLst>
              <a:ext uri="{FF2B5EF4-FFF2-40B4-BE49-F238E27FC236}">
                <a16:creationId xmlns:a16="http://schemas.microsoft.com/office/drawing/2014/main" id="{F3959827-9175-4134-B5B4-EE51A8F74DF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9951042" y="3213791"/>
            <a:ext cx="202550" cy="202550"/>
          </a:xfrm>
          <a:prstGeom prst="rect">
            <a:avLst/>
          </a:prstGeom>
        </p:spPr>
      </p:pic>
      <p:pic>
        <p:nvPicPr>
          <p:cNvPr id="57" name="Graphic 56" descr="Thumbs up sign with solid fill">
            <a:extLst>
              <a:ext uri="{FF2B5EF4-FFF2-40B4-BE49-F238E27FC236}">
                <a16:creationId xmlns:a16="http://schemas.microsoft.com/office/drawing/2014/main" id="{AD457E7B-0745-4F81-8F70-E468AA4337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9951042" y="3754128"/>
            <a:ext cx="202550" cy="202550"/>
          </a:xfrm>
          <a:prstGeom prst="rect">
            <a:avLst/>
          </a:prstGeom>
        </p:spPr>
      </p:pic>
      <p:pic>
        <p:nvPicPr>
          <p:cNvPr id="58" name="Graphic 57" descr="Thumbs up sign with solid fill">
            <a:extLst>
              <a:ext uri="{FF2B5EF4-FFF2-40B4-BE49-F238E27FC236}">
                <a16:creationId xmlns:a16="http://schemas.microsoft.com/office/drawing/2014/main" id="{8A558AC9-695A-4F6B-B68F-03CB327CCA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flipV="1">
            <a:off x="9951042" y="3483960"/>
            <a:ext cx="202550" cy="202550"/>
          </a:xfrm>
          <a:prstGeom prst="rect">
            <a:avLst/>
          </a:prstGeom>
        </p:spPr>
      </p:pic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9253B1CC-1523-4C32-A4D3-F18D1C2E29E3}"/>
              </a:ext>
            </a:extLst>
          </p:cNvPr>
          <p:cNvSpPr/>
          <p:nvPr/>
        </p:nvSpPr>
        <p:spPr>
          <a:xfrm>
            <a:off x="8126012" y="4634179"/>
            <a:ext cx="3444163" cy="1025010"/>
          </a:xfrm>
          <a:prstGeom prst="roundRect">
            <a:avLst>
              <a:gd name="adj" fmla="val 5596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Lack of uniformity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Poor survival due to inbreeding depression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Termination of genetic gain</a:t>
            </a:r>
            <a:endParaRPr lang="en-IN" sz="1400" b="1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60" name="Arrow: Down 59">
            <a:extLst>
              <a:ext uri="{FF2B5EF4-FFF2-40B4-BE49-F238E27FC236}">
                <a16:creationId xmlns:a16="http://schemas.microsoft.com/office/drawing/2014/main" id="{32A724D7-AD42-4D56-88BF-62939DEE835E}"/>
              </a:ext>
            </a:extLst>
          </p:cNvPr>
          <p:cNvSpPr/>
          <p:nvPr/>
        </p:nvSpPr>
        <p:spPr>
          <a:xfrm>
            <a:off x="10604309" y="4328435"/>
            <a:ext cx="338011" cy="192054"/>
          </a:xfrm>
          <a:prstGeom prst="downArrow">
            <a:avLst>
              <a:gd name="adj1" fmla="val 77433"/>
              <a:gd name="adj2" fmla="val 50000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055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7987237E-5D9F-44A8-9653-75A2F85A40E8}"/>
              </a:ext>
            </a:extLst>
          </p:cNvPr>
          <p:cNvSpPr/>
          <p:nvPr/>
        </p:nvSpPr>
        <p:spPr>
          <a:xfrm>
            <a:off x="8928151" y="2667878"/>
            <a:ext cx="1205257" cy="1124875"/>
          </a:xfrm>
          <a:custGeom>
            <a:avLst/>
            <a:gdLst>
              <a:gd name="connsiteX0" fmla="*/ 0 w 1027723"/>
              <a:gd name="connsiteY0" fmla="*/ 1227059 h 1227059"/>
              <a:gd name="connsiteX1" fmla="*/ 332154 w 1027723"/>
              <a:gd name="connsiteY1" fmla="*/ 926166 h 1227059"/>
              <a:gd name="connsiteX2" fmla="*/ 511908 w 1027723"/>
              <a:gd name="connsiteY2" fmla="*/ 43 h 1227059"/>
              <a:gd name="connsiteX3" fmla="*/ 734646 w 1027723"/>
              <a:gd name="connsiteY3" fmla="*/ 965243 h 1227059"/>
              <a:gd name="connsiteX4" fmla="*/ 1027723 w 1027723"/>
              <a:gd name="connsiteY4" fmla="*/ 1215335 h 1227059"/>
              <a:gd name="connsiteX0" fmla="*/ 0 w 1016022"/>
              <a:gd name="connsiteY0" fmla="*/ 1220372 h 1220372"/>
              <a:gd name="connsiteX1" fmla="*/ 320453 w 1016022"/>
              <a:gd name="connsiteY1" fmla="*/ 926166 h 1220372"/>
              <a:gd name="connsiteX2" fmla="*/ 500207 w 1016022"/>
              <a:gd name="connsiteY2" fmla="*/ 43 h 1220372"/>
              <a:gd name="connsiteX3" fmla="*/ 722945 w 1016022"/>
              <a:gd name="connsiteY3" fmla="*/ 965243 h 1220372"/>
              <a:gd name="connsiteX4" fmla="*/ 1016022 w 1016022"/>
              <a:gd name="connsiteY4" fmla="*/ 1215335 h 1220372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22" h="1220348">
                <a:moveTo>
                  <a:pt x="0" y="1220348"/>
                </a:moveTo>
                <a:cubicBezTo>
                  <a:pt x="123418" y="1172153"/>
                  <a:pt x="237085" y="1129530"/>
                  <a:pt x="320453" y="926142"/>
                </a:cubicBezTo>
                <a:cubicBezTo>
                  <a:pt x="403821" y="722754"/>
                  <a:pt x="433961" y="-4265"/>
                  <a:pt x="500207" y="19"/>
                </a:cubicBezTo>
                <a:cubicBezTo>
                  <a:pt x="566453" y="4303"/>
                  <a:pt x="631961" y="749296"/>
                  <a:pt x="717930" y="951845"/>
                </a:cubicBezTo>
                <a:cubicBezTo>
                  <a:pt x="803899" y="1154394"/>
                  <a:pt x="912468" y="1191539"/>
                  <a:pt x="1016022" y="1215311"/>
                </a:cubicBezTo>
              </a:path>
            </a:pathLst>
          </a:custGeom>
          <a:solidFill>
            <a:schemeClr val="tx1">
              <a:alpha val="70000"/>
            </a:schemeClr>
          </a:solid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49E6ED78-283E-4E8E-B019-CE2CCDBAB28C}"/>
              </a:ext>
            </a:extLst>
          </p:cNvPr>
          <p:cNvSpPr/>
          <p:nvPr/>
        </p:nvSpPr>
        <p:spPr>
          <a:xfrm>
            <a:off x="9226956" y="2556423"/>
            <a:ext cx="1205257" cy="1236331"/>
          </a:xfrm>
          <a:custGeom>
            <a:avLst/>
            <a:gdLst>
              <a:gd name="connsiteX0" fmla="*/ 0 w 1027723"/>
              <a:gd name="connsiteY0" fmla="*/ 1227059 h 1227059"/>
              <a:gd name="connsiteX1" fmla="*/ 332154 w 1027723"/>
              <a:gd name="connsiteY1" fmla="*/ 926166 h 1227059"/>
              <a:gd name="connsiteX2" fmla="*/ 511908 w 1027723"/>
              <a:gd name="connsiteY2" fmla="*/ 43 h 1227059"/>
              <a:gd name="connsiteX3" fmla="*/ 734646 w 1027723"/>
              <a:gd name="connsiteY3" fmla="*/ 965243 h 1227059"/>
              <a:gd name="connsiteX4" fmla="*/ 1027723 w 1027723"/>
              <a:gd name="connsiteY4" fmla="*/ 1215335 h 1227059"/>
              <a:gd name="connsiteX0" fmla="*/ 0 w 1016022"/>
              <a:gd name="connsiteY0" fmla="*/ 1220372 h 1220372"/>
              <a:gd name="connsiteX1" fmla="*/ 320453 w 1016022"/>
              <a:gd name="connsiteY1" fmla="*/ 926166 h 1220372"/>
              <a:gd name="connsiteX2" fmla="*/ 500207 w 1016022"/>
              <a:gd name="connsiteY2" fmla="*/ 43 h 1220372"/>
              <a:gd name="connsiteX3" fmla="*/ 722945 w 1016022"/>
              <a:gd name="connsiteY3" fmla="*/ 965243 h 1220372"/>
              <a:gd name="connsiteX4" fmla="*/ 1016022 w 1016022"/>
              <a:gd name="connsiteY4" fmla="*/ 1215335 h 1220372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22" h="1220348">
                <a:moveTo>
                  <a:pt x="0" y="1220348"/>
                </a:moveTo>
                <a:cubicBezTo>
                  <a:pt x="123418" y="1172153"/>
                  <a:pt x="237085" y="1129530"/>
                  <a:pt x="320453" y="926142"/>
                </a:cubicBezTo>
                <a:cubicBezTo>
                  <a:pt x="403821" y="722754"/>
                  <a:pt x="433961" y="-4265"/>
                  <a:pt x="500207" y="19"/>
                </a:cubicBezTo>
                <a:cubicBezTo>
                  <a:pt x="566453" y="4303"/>
                  <a:pt x="631961" y="749296"/>
                  <a:pt x="717930" y="951845"/>
                </a:cubicBezTo>
                <a:cubicBezTo>
                  <a:pt x="803899" y="1154394"/>
                  <a:pt x="912468" y="1191539"/>
                  <a:pt x="1016022" y="1215311"/>
                </a:cubicBezTo>
              </a:path>
            </a:pathLst>
          </a:custGeom>
          <a:solidFill>
            <a:schemeClr val="tx1">
              <a:alpha val="70000"/>
            </a:schemeClr>
          </a:solid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3A9766F6-474F-441F-87E7-181ECD2AB221}"/>
              </a:ext>
            </a:extLst>
          </p:cNvPr>
          <p:cNvSpPr/>
          <p:nvPr/>
        </p:nvSpPr>
        <p:spPr>
          <a:xfrm>
            <a:off x="9500034" y="2444387"/>
            <a:ext cx="1205257" cy="1351116"/>
          </a:xfrm>
          <a:custGeom>
            <a:avLst/>
            <a:gdLst>
              <a:gd name="connsiteX0" fmla="*/ 0 w 1027723"/>
              <a:gd name="connsiteY0" fmla="*/ 1227059 h 1227059"/>
              <a:gd name="connsiteX1" fmla="*/ 332154 w 1027723"/>
              <a:gd name="connsiteY1" fmla="*/ 926166 h 1227059"/>
              <a:gd name="connsiteX2" fmla="*/ 511908 w 1027723"/>
              <a:gd name="connsiteY2" fmla="*/ 43 h 1227059"/>
              <a:gd name="connsiteX3" fmla="*/ 734646 w 1027723"/>
              <a:gd name="connsiteY3" fmla="*/ 965243 h 1227059"/>
              <a:gd name="connsiteX4" fmla="*/ 1027723 w 1027723"/>
              <a:gd name="connsiteY4" fmla="*/ 1215335 h 1227059"/>
              <a:gd name="connsiteX0" fmla="*/ 0 w 1016022"/>
              <a:gd name="connsiteY0" fmla="*/ 1220372 h 1220372"/>
              <a:gd name="connsiteX1" fmla="*/ 320453 w 1016022"/>
              <a:gd name="connsiteY1" fmla="*/ 926166 h 1220372"/>
              <a:gd name="connsiteX2" fmla="*/ 500207 w 1016022"/>
              <a:gd name="connsiteY2" fmla="*/ 43 h 1220372"/>
              <a:gd name="connsiteX3" fmla="*/ 722945 w 1016022"/>
              <a:gd name="connsiteY3" fmla="*/ 965243 h 1220372"/>
              <a:gd name="connsiteX4" fmla="*/ 1016022 w 1016022"/>
              <a:gd name="connsiteY4" fmla="*/ 1215335 h 1220372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22" h="1220348">
                <a:moveTo>
                  <a:pt x="0" y="1220348"/>
                </a:moveTo>
                <a:cubicBezTo>
                  <a:pt x="123418" y="1172153"/>
                  <a:pt x="237085" y="1129530"/>
                  <a:pt x="320453" y="926142"/>
                </a:cubicBezTo>
                <a:cubicBezTo>
                  <a:pt x="403821" y="722754"/>
                  <a:pt x="433961" y="-4265"/>
                  <a:pt x="500207" y="19"/>
                </a:cubicBezTo>
                <a:cubicBezTo>
                  <a:pt x="566453" y="4303"/>
                  <a:pt x="631961" y="749296"/>
                  <a:pt x="717930" y="951845"/>
                </a:cubicBezTo>
                <a:cubicBezTo>
                  <a:pt x="803899" y="1154394"/>
                  <a:pt x="912468" y="1191539"/>
                  <a:pt x="1016022" y="1215311"/>
                </a:cubicBezTo>
              </a:path>
            </a:pathLst>
          </a:custGeom>
          <a:solidFill>
            <a:schemeClr val="tx1">
              <a:alpha val="70000"/>
            </a:schemeClr>
          </a:solid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B03FBC-5DBD-0D0D-698F-EC783A18CC68}"/>
              </a:ext>
            </a:extLst>
          </p:cNvPr>
          <p:cNvSpPr txBox="1"/>
          <p:nvPr/>
        </p:nvSpPr>
        <p:spPr>
          <a:xfrm>
            <a:off x="2201499" y="1278820"/>
            <a:ext cx="15166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LEUCAENA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6786CC3-9711-4064-8CCC-B945544D76D0}"/>
              </a:ext>
            </a:extLst>
          </p:cNvPr>
          <p:cNvSpPr txBox="1"/>
          <p:nvPr/>
        </p:nvSpPr>
        <p:spPr>
          <a:xfrm>
            <a:off x="7762088" y="295200"/>
            <a:ext cx="3698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plan for B</a:t>
            </a:r>
            <a:r>
              <a:rPr lang="en-US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w</a:t>
            </a:r>
            <a:r>
              <a:rPr lang="en-US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B: seed = clone</a:t>
            </a:r>
            <a:endParaRPr lang="en-IN" b="1" cap="all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BE96FF6-9F7A-4E15-86A2-C6E9A6A18CB2}"/>
              </a:ext>
            </a:extLst>
          </p:cNvPr>
          <p:cNvSpPr/>
          <p:nvPr/>
        </p:nvSpPr>
        <p:spPr>
          <a:xfrm>
            <a:off x="203334" y="2225984"/>
            <a:ext cx="16508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i="1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L. Leucocephala ssp. leucocephala</a:t>
            </a:r>
            <a:r>
              <a:rPr lang="en-US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.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6F2CCD7-3CA7-4655-BFB8-0E0906DC08BF}"/>
              </a:ext>
            </a:extLst>
          </p:cNvPr>
          <p:cNvSpPr/>
          <p:nvPr/>
        </p:nvSpPr>
        <p:spPr>
          <a:xfrm>
            <a:off x="2036718" y="2225984"/>
            <a:ext cx="18488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i="1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L. Leucocephala ssp. glabra</a:t>
            </a:r>
            <a:r>
              <a:rPr lang="en-US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498DD83-31E3-49FC-A225-E0699850432D}"/>
              </a:ext>
            </a:extLst>
          </p:cNvPr>
          <p:cNvSpPr txBox="1"/>
          <p:nvPr/>
        </p:nvSpPr>
        <p:spPr>
          <a:xfrm>
            <a:off x="251461" y="2678411"/>
            <a:ext cx="16047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Short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Bushy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high seeding</a:t>
            </a:r>
            <a:endParaRPr lang="en-GB" sz="14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4E6A9EB-678E-42CA-8B08-C54632233B2C}"/>
              </a:ext>
            </a:extLst>
          </p:cNvPr>
          <p:cNvSpPr txBox="1"/>
          <p:nvPr/>
        </p:nvSpPr>
        <p:spPr>
          <a:xfrm>
            <a:off x="2049057" y="2678411"/>
            <a:ext cx="16047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Tall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Straight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Poor seeding</a:t>
            </a:r>
            <a:endParaRPr lang="en-GB" sz="14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59F373-70FA-488F-B32E-0864F0E78687}"/>
              </a:ext>
            </a:extLst>
          </p:cNvPr>
          <p:cNvSpPr txBox="1"/>
          <p:nvPr/>
        </p:nvSpPr>
        <p:spPr>
          <a:xfrm>
            <a:off x="532897" y="3681699"/>
            <a:ext cx="748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C 16</a:t>
            </a:r>
            <a:endParaRPr lang="en-GB" sz="16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06E1AB-1BB9-4177-B4B8-F4571B883248}"/>
              </a:ext>
            </a:extLst>
          </p:cNvPr>
          <p:cNvSpPr txBox="1"/>
          <p:nvPr/>
        </p:nvSpPr>
        <p:spPr>
          <a:xfrm>
            <a:off x="2333767" y="3681699"/>
            <a:ext cx="748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K 636</a:t>
            </a:r>
            <a:endParaRPr lang="en-GB" sz="16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429726-C111-498D-BA56-DE4178141915}"/>
              </a:ext>
            </a:extLst>
          </p:cNvPr>
          <p:cNvSpPr/>
          <p:nvPr/>
        </p:nvSpPr>
        <p:spPr>
          <a:xfrm>
            <a:off x="3870101" y="2213732"/>
            <a:ext cx="1516609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i="1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L. diversifolia</a:t>
            </a:r>
            <a:endParaRPr lang="en-US" sz="1000" b="1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24ACD2-5DD3-4987-A7D0-7D0612A2E4C5}"/>
              </a:ext>
            </a:extLst>
          </p:cNvPr>
          <p:cNvSpPr txBox="1"/>
          <p:nvPr/>
        </p:nvSpPr>
        <p:spPr>
          <a:xfrm>
            <a:off x="3846652" y="2678411"/>
            <a:ext cx="16047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Shy rooter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Superior WY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6CCB906-1501-4944-A5EF-A1E0BF43EB68}"/>
              </a:ext>
            </a:extLst>
          </p:cNvPr>
          <p:cNvSpPr txBox="1"/>
          <p:nvPr/>
        </p:nvSpPr>
        <p:spPr>
          <a:xfrm>
            <a:off x="4134637" y="3681699"/>
            <a:ext cx="748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C 146</a:t>
            </a:r>
            <a:endParaRPr lang="en-GB" sz="16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cxnSp>
        <p:nvCxnSpPr>
          <p:cNvPr id="16" name="Connector: Elbow 15">
            <a:extLst>
              <a:ext uri="{FF2B5EF4-FFF2-40B4-BE49-F238E27FC236}">
                <a16:creationId xmlns:a16="http://schemas.microsoft.com/office/drawing/2014/main" id="{0149CC6A-EE43-4324-8EB4-F0675C5505CB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>
          <a:xfrm rot="5400000">
            <a:off x="1705365" y="971546"/>
            <a:ext cx="577832" cy="1931045"/>
          </a:xfrm>
          <a:prstGeom prst="bentConnector3">
            <a:avLst>
              <a:gd name="adj1" fmla="val 50000"/>
            </a:avLst>
          </a:prstGeom>
          <a:ln w="3175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4C01FE93-1134-446B-82FC-FEB6AD838FAC}"/>
              </a:ext>
            </a:extLst>
          </p:cNvPr>
          <p:cNvCxnSpPr>
            <a:cxnSpLocks/>
            <a:stCxn id="7" idx="2"/>
            <a:endCxn id="6" idx="0"/>
          </p:cNvCxnSpPr>
          <p:nvPr/>
        </p:nvCxnSpPr>
        <p:spPr>
          <a:xfrm rot="16200000" flipH="1">
            <a:off x="2671567" y="1936387"/>
            <a:ext cx="577832" cy="1361"/>
          </a:xfrm>
          <a:prstGeom prst="bentConnector3">
            <a:avLst/>
          </a:prstGeom>
          <a:ln w="3175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DB93B72B-45BF-4B8A-B021-2AA62670AEAF}"/>
              </a:ext>
            </a:extLst>
          </p:cNvPr>
          <p:cNvCxnSpPr>
            <a:cxnSpLocks/>
            <a:stCxn id="7" idx="2"/>
            <a:endCxn id="13" idx="0"/>
          </p:cNvCxnSpPr>
          <p:nvPr/>
        </p:nvCxnSpPr>
        <p:spPr>
          <a:xfrm rot="16200000" flipH="1">
            <a:off x="3511314" y="1096640"/>
            <a:ext cx="565580" cy="1668603"/>
          </a:xfrm>
          <a:prstGeom prst="bentConnector3">
            <a:avLst/>
          </a:prstGeom>
          <a:ln w="3175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A70AD17-E59F-4196-8DDD-4F5F6DE02190}"/>
              </a:ext>
            </a:extLst>
          </p:cNvPr>
          <p:cNvCxnSpPr>
            <a:cxnSpLocks/>
          </p:cNvCxnSpPr>
          <p:nvPr/>
        </p:nvCxnSpPr>
        <p:spPr>
          <a:xfrm flipH="1" flipV="1">
            <a:off x="6081001" y="2260321"/>
            <a:ext cx="29029" cy="1527628"/>
          </a:xfrm>
          <a:prstGeom prst="line">
            <a:avLst/>
          </a:prstGeom>
          <a:ln w="3175">
            <a:solidFill>
              <a:schemeClr val="bg2">
                <a:lumMod val="20000"/>
                <a:lumOff val="8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394E8D7-AC56-473E-AAEE-969E258E41DF}"/>
              </a:ext>
            </a:extLst>
          </p:cNvPr>
          <p:cNvCxnSpPr/>
          <p:nvPr/>
        </p:nvCxnSpPr>
        <p:spPr>
          <a:xfrm>
            <a:off x="6110030" y="3787949"/>
            <a:ext cx="1861457" cy="0"/>
          </a:xfrm>
          <a:prstGeom prst="straightConnector1">
            <a:avLst/>
          </a:prstGeom>
          <a:ln w="3175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7E4E200-C96D-4AD1-956B-CF0E202E65B7}"/>
              </a:ext>
            </a:extLst>
          </p:cNvPr>
          <p:cNvSpPr/>
          <p:nvPr/>
        </p:nvSpPr>
        <p:spPr>
          <a:xfrm>
            <a:off x="6376242" y="2617654"/>
            <a:ext cx="935366" cy="1173099"/>
          </a:xfrm>
          <a:custGeom>
            <a:avLst/>
            <a:gdLst>
              <a:gd name="connsiteX0" fmla="*/ 0 w 1027723"/>
              <a:gd name="connsiteY0" fmla="*/ 1227059 h 1227059"/>
              <a:gd name="connsiteX1" fmla="*/ 332154 w 1027723"/>
              <a:gd name="connsiteY1" fmla="*/ 926166 h 1227059"/>
              <a:gd name="connsiteX2" fmla="*/ 511908 w 1027723"/>
              <a:gd name="connsiteY2" fmla="*/ 43 h 1227059"/>
              <a:gd name="connsiteX3" fmla="*/ 734646 w 1027723"/>
              <a:gd name="connsiteY3" fmla="*/ 965243 h 1227059"/>
              <a:gd name="connsiteX4" fmla="*/ 1027723 w 1027723"/>
              <a:gd name="connsiteY4" fmla="*/ 1215335 h 1227059"/>
              <a:gd name="connsiteX0" fmla="*/ 0 w 1016022"/>
              <a:gd name="connsiteY0" fmla="*/ 1220372 h 1220372"/>
              <a:gd name="connsiteX1" fmla="*/ 320453 w 1016022"/>
              <a:gd name="connsiteY1" fmla="*/ 926166 h 1220372"/>
              <a:gd name="connsiteX2" fmla="*/ 500207 w 1016022"/>
              <a:gd name="connsiteY2" fmla="*/ 43 h 1220372"/>
              <a:gd name="connsiteX3" fmla="*/ 722945 w 1016022"/>
              <a:gd name="connsiteY3" fmla="*/ 965243 h 1220372"/>
              <a:gd name="connsiteX4" fmla="*/ 1016022 w 1016022"/>
              <a:gd name="connsiteY4" fmla="*/ 1215335 h 1220372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22" h="1220348">
                <a:moveTo>
                  <a:pt x="0" y="1220348"/>
                </a:moveTo>
                <a:cubicBezTo>
                  <a:pt x="123418" y="1172153"/>
                  <a:pt x="237085" y="1129530"/>
                  <a:pt x="320453" y="926142"/>
                </a:cubicBezTo>
                <a:cubicBezTo>
                  <a:pt x="403821" y="722754"/>
                  <a:pt x="433961" y="-4265"/>
                  <a:pt x="500207" y="19"/>
                </a:cubicBezTo>
                <a:cubicBezTo>
                  <a:pt x="566453" y="4303"/>
                  <a:pt x="631961" y="749296"/>
                  <a:pt x="717930" y="951845"/>
                </a:cubicBezTo>
                <a:cubicBezTo>
                  <a:pt x="803899" y="1154394"/>
                  <a:pt x="912468" y="1191539"/>
                  <a:pt x="1016022" y="1215311"/>
                </a:cubicBezTo>
              </a:path>
            </a:pathLst>
          </a:custGeom>
          <a:solidFill>
            <a:schemeClr val="tx1">
              <a:alpha val="70000"/>
            </a:schemeClr>
          </a:solid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36D13D40-9F6F-4C80-A4AB-58008A8B9466}"/>
              </a:ext>
            </a:extLst>
          </p:cNvPr>
          <p:cNvSpPr/>
          <p:nvPr/>
        </p:nvSpPr>
        <p:spPr>
          <a:xfrm>
            <a:off x="6590494" y="2686192"/>
            <a:ext cx="834788" cy="1101758"/>
          </a:xfrm>
          <a:custGeom>
            <a:avLst/>
            <a:gdLst>
              <a:gd name="connsiteX0" fmla="*/ 0 w 1027723"/>
              <a:gd name="connsiteY0" fmla="*/ 1227059 h 1227059"/>
              <a:gd name="connsiteX1" fmla="*/ 332154 w 1027723"/>
              <a:gd name="connsiteY1" fmla="*/ 926166 h 1227059"/>
              <a:gd name="connsiteX2" fmla="*/ 511908 w 1027723"/>
              <a:gd name="connsiteY2" fmla="*/ 43 h 1227059"/>
              <a:gd name="connsiteX3" fmla="*/ 734646 w 1027723"/>
              <a:gd name="connsiteY3" fmla="*/ 965243 h 1227059"/>
              <a:gd name="connsiteX4" fmla="*/ 1027723 w 1027723"/>
              <a:gd name="connsiteY4" fmla="*/ 1215335 h 1227059"/>
              <a:gd name="connsiteX0" fmla="*/ 0 w 1016022"/>
              <a:gd name="connsiteY0" fmla="*/ 1220372 h 1220372"/>
              <a:gd name="connsiteX1" fmla="*/ 320453 w 1016022"/>
              <a:gd name="connsiteY1" fmla="*/ 926166 h 1220372"/>
              <a:gd name="connsiteX2" fmla="*/ 500207 w 1016022"/>
              <a:gd name="connsiteY2" fmla="*/ 43 h 1220372"/>
              <a:gd name="connsiteX3" fmla="*/ 722945 w 1016022"/>
              <a:gd name="connsiteY3" fmla="*/ 965243 h 1220372"/>
              <a:gd name="connsiteX4" fmla="*/ 1016022 w 1016022"/>
              <a:gd name="connsiteY4" fmla="*/ 1215335 h 1220372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22" h="1220348">
                <a:moveTo>
                  <a:pt x="0" y="1220348"/>
                </a:moveTo>
                <a:cubicBezTo>
                  <a:pt x="123418" y="1172153"/>
                  <a:pt x="237085" y="1129530"/>
                  <a:pt x="320453" y="926142"/>
                </a:cubicBezTo>
                <a:cubicBezTo>
                  <a:pt x="403821" y="722754"/>
                  <a:pt x="433961" y="-4265"/>
                  <a:pt x="500207" y="19"/>
                </a:cubicBezTo>
                <a:cubicBezTo>
                  <a:pt x="566453" y="4303"/>
                  <a:pt x="631961" y="749296"/>
                  <a:pt x="717930" y="951845"/>
                </a:cubicBezTo>
                <a:cubicBezTo>
                  <a:pt x="803899" y="1154394"/>
                  <a:pt x="912468" y="1191539"/>
                  <a:pt x="1016022" y="1215311"/>
                </a:cubicBezTo>
              </a:path>
            </a:pathLst>
          </a:custGeom>
          <a:solidFill>
            <a:schemeClr val="tx1">
              <a:alpha val="70000"/>
            </a:schemeClr>
          </a:solid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E13D2E62-984A-4F79-B934-2395D4B8752E}"/>
              </a:ext>
            </a:extLst>
          </p:cNvPr>
          <p:cNvSpPr/>
          <p:nvPr/>
        </p:nvSpPr>
        <p:spPr>
          <a:xfrm>
            <a:off x="6776910" y="2738013"/>
            <a:ext cx="772356" cy="1049935"/>
          </a:xfrm>
          <a:custGeom>
            <a:avLst/>
            <a:gdLst>
              <a:gd name="connsiteX0" fmla="*/ 0 w 1027723"/>
              <a:gd name="connsiteY0" fmla="*/ 1227059 h 1227059"/>
              <a:gd name="connsiteX1" fmla="*/ 332154 w 1027723"/>
              <a:gd name="connsiteY1" fmla="*/ 926166 h 1227059"/>
              <a:gd name="connsiteX2" fmla="*/ 511908 w 1027723"/>
              <a:gd name="connsiteY2" fmla="*/ 43 h 1227059"/>
              <a:gd name="connsiteX3" fmla="*/ 734646 w 1027723"/>
              <a:gd name="connsiteY3" fmla="*/ 965243 h 1227059"/>
              <a:gd name="connsiteX4" fmla="*/ 1027723 w 1027723"/>
              <a:gd name="connsiteY4" fmla="*/ 1215335 h 1227059"/>
              <a:gd name="connsiteX0" fmla="*/ 0 w 1016022"/>
              <a:gd name="connsiteY0" fmla="*/ 1220372 h 1220372"/>
              <a:gd name="connsiteX1" fmla="*/ 320453 w 1016022"/>
              <a:gd name="connsiteY1" fmla="*/ 926166 h 1220372"/>
              <a:gd name="connsiteX2" fmla="*/ 500207 w 1016022"/>
              <a:gd name="connsiteY2" fmla="*/ 43 h 1220372"/>
              <a:gd name="connsiteX3" fmla="*/ 722945 w 1016022"/>
              <a:gd name="connsiteY3" fmla="*/ 965243 h 1220372"/>
              <a:gd name="connsiteX4" fmla="*/ 1016022 w 1016022"/>
              <a:gd name="connsiteY4" fmla="*/ 1215335 h 1220372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22" h="1220348">
                <a:moveTo>
                  <a:pt x="0" y="1220348"/>
                </a:moveTo>
                <a:cubicBezTo>
                  <a:pt x="123418" y="1172153"/>
                  <a:pt x="237085" y="1129530"/>
                  <a:pt x="320453" y="926142"/>
                </a:cubicBezTo>
                <a:cubicBezTo>
                  <a:pt x="403821" y="722754"/>
                  <a:pt x="433961" y="-4265"/>
                  <a:pt x="500207" y="19"/>
                </a:cubicBezTo>
                <a:cubicBezTo>
                  <a:pt x="566453" y="4303"/>
                  <a:pt x="631961" y="749296"/>
                  <a:pt x="717930" y="951845"/>
                </a:cubicBezTo>
                <a:cubicBezTo>
                  <a:pt x="803899" y="1154394"/>
                  <a:pt x="912468" y="1191539"/>
                  <a:pt x="1016022" y="1215311"/>
                </a:cubicBezTo>
              </a:path>
            </a:pathLst>
          </a:custGeom>
          <a:solidFill>
            <a:schemeClr val="tx1">
              <a:alpha val="70000"/>
            </a:schemeClr>
          </a:solid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3656B93E-33B3-4EAF-AE9A-0A195267DB24}"/>
              </a:ext>
            </a:extLst>
          </p:cNvPr>
          <p:cNvCxnSpPr>
            <a:cxnSpLocks/>
          </p:cNvCxnSpPr>
          <p:nvPr/>
        </p:nvCxnSpPr>
        <p:spPr>
          <a:xfrm>
            <a:off x="6124730" y="3849668"/>
            <a:ext cx="1086812" cy="0"/>
          </a:xfrm>
          <a:prstGeom prst="straightConnector1">
            <a:avLst/>
          </a:prstGeom>
          <a:ln w="3175">
            <a:solidFill>
              <a:schemeClr val="tx1"/>
            </a:solidFill>
            <a:prstDash val="sysDot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922736DC-D2E4-4670-9E64-A911D20FED82}"/>
              </a:ext>
            </a:extLst>
          </p:cNvPr>
          <p:cNvCxnSpPr>
            <a:cxnSpLocks/>
          </p:cNvCxnSpPr>
          <p:nvPr/>
        </p:nvCxnSpPr>
        <p:spPr>
          <a:xfrm>
            <a:off x="6776910" y="3931859"/>
            <a:ext cx="785450" cy="0"/>
          </a:xfrm>
          <a:prstGeom prst="straightConnector1">
            <a:avLst/>
          </a:prstGeom>
          <a:ln w="3175">
            <a:solidFill>
              <a:schemeClr val="tx1"/>
            </a:solidFill>
            <a:prstDash val="sysDot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864742C-DC37-4F00-AB77-540324FEF5D2}"/>
              </a:ext>
            </a:extLst>
          </p:cNvPr>
          <p:cNvCxnSpPr>
            <a:cxnSpLocks/>
          </p:cNvCxnSpPr>
          <p:nvPr/>
        </p:nvCxnSpPr>
        <p:spPr>
          <a:xfrm flipV="1">
            <a:off x="6661388" y="2547464"/>
            <a:ext cx="0" cy="1240484"/>
          </a:xfrm>
          <a:prstGeom prst="line">
            <a:avLst/>
          </a:prstGeom>
          <a:ln w="3175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D04A371-FC85-4F21-9977-0D1A1C1C611F}"/>
              </a:ext>
            </a:extLst>
          </p:cNvPr>
          <p:cNvCxnSpPr>
            <a:cxnSpLocks/>
          </p:cNvCxnSpPr>
          <p:nvPr/>
        </p:nvCxnSpPr>
        <p:spPr>
          <a:xfrm flipV="1">
            <a:off x="7154808" y="2738013"/>
            <a:ext cx="0" cy="1049935"/>
          </a:xfrm>
          <a:prstGeom prst="line">
            <a:avLst/>
          </a:prstGeom>
          <a:ln w="3175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6CA91CFD-C051-4D7A-8B77-2785727B4FCF}"/>
              </a:ext>
            </a:extLst>
          </p:cNvPr>
          <p:cNvSpPr txBox="1"/>
          <p:nvPr/>
        </p:nvSpPr>
        <p:spPr>
          <a:xfrm>
            <a:off x="6124730" y="2195083"/>
            <a:ext cx="246877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G. Gain in seeds from developed clone</a:t>
            </a:r>
            <a:endParaRPr lang="en-IN" sz="10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505FB065-E440-4EC5-859C-210DE44E093C}"/>
              </a:ext>
            </a:extLst>
          </p:cNvPr>
          <p:cNvCxnSpPr>
            <a:cxnSpLocks/>
          </p:cNvCxnSpPr>
          <p:nvPr/>
        </p:nvCxnSpPr>
        <p:spPr>
          <a:xfrm flipH="1" flipV="1">
            <a:off x="8629842" y="2260321"/>
            <a:ext cx="29029" cy="1527628"/>
          </a:xfrm>
          <a:prstGeom prst="line">
            <a:avLst/>
          </a:prstGeom>
          <a:ln w="3175">
            <a:solidFill>
              <a:schemeClr val="bg2">
                <a:lumMod val="20000"/>
                <a:lumOff val="8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B1511989-4988-4A77-A0D5-B45D1C7F38C7}"/>
              </a:ext>
            </a:extLst>
          </p:cNvPr>
          <p:cNvCxnSpPr>
            <a:cxnSpLocks/>
          </p:cNvCxnSpPr>
          <p:nvPr/>
        </p:nvCxnSpPr>
        <p:spPr>
          <a:xfrm>
            <a:off x="8658871" y="3787949"/>
            <a:ext cx="2525275" cy="0"/>
          </a:xfrm>
          <a:prstGeom prst="straightConnector1">
            <a:avLst/>
          </a:prstGeom>
          <a:ln w="3175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25654FB3-7316-4B8E-881E-90F0B74E43C8}"/>
              </a:ext>
            </a:extLst>
          </p:cNvPr>
          <p:cNvCxnSpPr>
            <a:cxnSpLocks/>
          </p:cNvCxnSpPr>
          <p:nvPr/>
        </p:nvCxnSpPr>
        <p:spPr>
          <a:xfrm flipV="1">
            <a:off x="8673571" y="3836592"/>
            <a:ext cx="1205257" cy="13076"/>
          </a:xfrm>
          <a:prstGeom prst="straightConnector1">
            <a:avLst/>
          </a:prstGeom>
          <a:ln w="3175">
            <a:solidFill>
              <a:schemeClr val="tx1"/>
            </a:solidFill>
            <a:prstDash val="sysDot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TextBox 86">
            <a:extLst>
              <a:ext uri="{FF2B5EF4-FFF2-40B4-BE49-F238E27FC236}">
                <a16:creationId xmlns:a16="http://schemas.microsoft.com/office/drawing/2014/main" id="{CB888BC1-1475-4D43-A4B1-569B4CE29FAC}"/>
              </a:ext>
            </a:extLst>
          </p:cNvPr>
          <p:cNvSpPr txBox="1"/>
          <p:nvPr/>
        </p:nvSpPr>
        <p:spPr>
          <a:xfrm>
            <a:off x="8695212" y="2190765"/>
            <a:ext cx="278682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Orchard with Genetically diverse material</a:t>
            </a:r>
            <a:endParaRPr lang="en-IN" sz="10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88" name="Arrow: Right 87">
            <a:extLst>
              <a:ext uri="{FF2B5EF4-FFF2-40B4-BE49-F238E27FC236}">
                <a16:creationId xmlns:a16="http://schemas.microsoft.com/office/drawing/2014/main" id="{FB1B2401-7C89-48BE-920A-44F4737D190E}"/>
              </a:ext>
            </a:extLst>
          </p:cNvPr>
          <p:cNvSpPr/>
          <p:nvPr/>
        </p:nvSpPr>
        <p:spPr>
          <a:xfrm>
            <a:off x="8150987" y="2978063"/>
            <a:ext cx="127941" cy="273127"/>
          </a:xfrm>
          <a:prstGeom prst="rightArrow">
            <a:avLst>
              <a:gd name="adj1" fmla="val 78937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7BF6D1E2-EE47-4AB5-BAEA-24B672B97736}"/>
              </a:ext>
            </a:extLst>
          </p:cNvPr>
          <p:cNvSpPr/>
          <p:nvPr/>
        </p:nvSpPr>
        <p:spPr>
          <a:xfrm>
            <a:off x="6124730" y="2547444"/>
            <a:ext cx="1090061" cy="1243309"/>
          </a:xfrm>
          <a:custGeom>
            <a:avLst/>
            <a:gdLst>
              <a:gd name="connsiteX0" fmla="*/ 0 w 1027723"/>
              <a:gd name="connsiteY0" fmla="*/ 1227059 h 1227059"/>
              <a:gd name="connsiteX1" fmla="*/ 332154 w 1027723"/>
              <a:gd name="connsiteY1" fmla="*/ 926166 h 1227059"/>
              <a:gd name="connsiteX2" fmla="*/ 511908 w 1027723"/>
              <a:gd name="connsiteY2" fmla="*/ 43 h 1227059"/>
              <a:gd name="connsiteX3" fmla="*/ 734646 w 1027723"/>
              <a:gd name="connsiteY3" fmla="*/ 965243 h 1227059"/>
              <a:gd name="connsiteX4" fmla="*/ 1027723 w 1027723"/>
              <a:gd name="connsiteY4" fmla="*/ 1215335 h 1227059"/>
              <a:gd name="connsiteX0" fmla="*/ 0 w 1016022"/>
              <a:gd name="connsiteY0" fmla="*/ 1220372 h 1220372"/>
              <a:gd name="connsiteX1" fmla="*/ 320453 w 1016022"/>
              <a:gd name="connsiteY1" fmla="*/ 926166 h 1220372"/>
              <a:gd name="connsiteX2" fmla="*/ 500207 w 1016022"/>
              <a:gd name="connsiteY2" fmla="*/ 43 h 1220372"/>
              <a:gd name="connsiteX3" fmla="*/ 722945 w 1016022"/>
              <a:gd name="connsiteY3" fmla="*/ 965243 h 1220372"/>
              <a:gd name="connsiteX4" fmla="*/ 1016022 w 1016022"/>
              <a:gd name="connsiteY4" fmla="*/ 1215335 h 1220372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22" h="1220348">
                <a:moveTo>
                  <a:pt x="0" y="1220348"/>
                </a:moveTo>
                <a:cubicBezTo>
                  <a:pt x="123418" y="1172153"/>
                  <a:pt x="237085" y="1129530"/>
                  <a:pt x="320453" y="926142"/>
                </a:cubicBezTo>
                <a:cubicBezTo>
                  <a:pt x="403821" y="722754"/>
                  <a:pt x="433961" y="-4265"/>
                  <a:pt x="500207" y="19"/>
                </a:cubicBezTo>
                <a:cubicBezTo>
                  <a:pt x="566453" y="4303"/>
                  <a:pt x="631961" y="749296"/>
                  <a:pt x="717930" y="951845"/>
                </a:cubicBezTo>
                <a:cubicBezTo>
                  <a:pt x="803899" y="1154394"/>
                  <a:pt x="912468" y="1191539"/>
                  <a:pt x="1016022" y="1215311"/>
                </a:cubicBezTo>
              </a:path>
            </a:pathLst>
          </a:custGeom>
          <a:solidFill>
            <a:schemeClr val="bg2">
              <a:lumMod val="60000"/>
              <a:lumOff val="40000"/>
              <a:alpha val="90000"/>
            </a:schemeClr>
          </a:solid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49CD6865-4BCB-4DA4-BB53-A1E63DE0FBC6}"/>
              </a:ext>
            </a:extLst>
          </p:cNvPr>
          <p:cNvSpPr txBox="1"/>
          <p:nvPr/>
        </p:nvSpPr>
        <p:spPr>
          <a:xfrm>
            <a:off x="6499270" y="3805298"/>
            <a:ext cx="3145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∂</a:t>
            </a:r>
            <a:r>
              <a:rPr lang="en-US" sz="8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1</a:t>
            </a:r>
            <a:endParaRPr lang="en-IN" sz="800" b="1" baseline="-250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79231540-6B61-4766-BB7A-386CFDFE17F4}"/>
              </a:ext>
            </a:extLst>
          </p:cNvPr>
          <p:cNvSpPr txBox="1"/>
          <p:nvPr/>
        </p:nvSpPr>
        <p:spPr>
          <a:xfrm>
            <a:off x="7024268" y="3893316"/>
            <a:ext cx="32092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∂</a:t>
            </a:r>
            <a:r>
              <a:rPr lang="en-US" sz="8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x</a:t>
            </a:r>
            <a:endParaRPr lang="en-IN" sz="800" b="1" baseline="-250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64902F4-E095-4A3E-A785-2354824AA4FB}"/>
              </a:ext>
            </a:extLst>
          </p:cNvPr>
          <p:cNvSpPr txBox="1"/>
          <p:nvPr/>
        </p:nvSpPr>
        <p:spPr>
          <a:xfrm>
            <a:off x="9131541" y="3741946"/>
            <a:ext cx="31451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∂</a:t>
            </a:r>
            <a:r>
              <a:rPr lang="en-US" sz="8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1</a:t>
            </a:r>
            <a:endParaRPr lang="en-IN" sz="800" b="1" baseline="-250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79" name="Freeform: Shape 78">
            <a:extLst>
              <a:ext uri="{FF2B5EF4-FFF2-40B4-BE49-F238E27FC236}">
                <a16:creationId xmlns:a16="http://schemas.microsoft.com/office/drawing/2014/main" id="{28A927AE-7A6D-4BB7-803B-6E7E5FFDF683}"/>
              </a:ext>
            </a:extLst>
          </p:cNvPr>
          <p:cNvSpPr/>
          <p:nvPr/>
        </p:nvSpPr>
        <p:spPr>
          <a:xfrm>
            <a:off x="8673571" y="2768206"/>
            <a:ext cx="1205257" cy="1022547"/>
          </a:xfrm>
          <a:custGeom>
            <a:avLst/>
            <a:gdLst>
              <a:gd name="connsiteX0" fmla="*/ 0 w 1027723"/>
              <a:gd name="connsiteY0" fmla="*/ 1227059 h 1227059"/>
              <a:gd name="connsiteX1" fmla="*/ 332154 w 1027723"/>
              <a:gd name="connsiteY1" fmla="*/ 926166 h 1227059"/>
              <a:gd name="connsiteX2" fmla="*/ 511908 w 1027723"/>
              <a:gd name="connsiteY2" fmla="*/ 43 h 1227059"/>
              <a:gd name="connsiteX3" fmla="*/ 734646 w 1027723"/>
              <a:gd name="connsiteY3" fmla="*/ 965243 h 1227059"/>
              <a:gd name="connsiteX4" fmla="*/ 1027723 w 1027723"/>
              <a:gd name="connsiteY4" fmla="*/ 1215335 h 1227059"/>
              <a:gd name="connsiteX0" fmla="*/ 0 w 1016022"/>
              <a:gd name="connsiteY0" fmla="*/ 1220372 h 1220372"/>
              <a:gd name="connsiteX1" fmla="*/ 320453 w 1016022"/>
              <a:gd name="connsiteY1" fmla="*/ 926166 h 1220372"/>
              <a:gd name="connsiteX2" fmla="*/ 500207 w 1016022"/>
              <a:gd name="connsiteY2" fmla="*/ 43 h 1220372"/>
              <a:gd name="connsiteX3" fmla="*/ 722945 w 1016022"/>
              <a:gd name="connsiteY3" fmla="*/ 965243 h 1220372"/>
              <a:gd name="connsiteX4" fmla="*/ 1016022 w 1016022"/>
              <a:gd name="connsiteY4" fmla="*/ 1215335 h 1220372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  <a:gd name="connsiteX0" fmla="*/ 0 w 1016022"/>
              <a:gd name="connsiteY0" fmla="*/ 1220348 h 1220348"/>
              <a:gd name="connsiteX1" fmla="*/ 320453 w 1016022"/>
              <a:gd name="connsiteY1" fmla="*/ 926142 h 1220348"/>
              <a:gd name="connsiteX2" fmla="*/ 500207 w 1016022"/>
              <a:gd name="connsiteY2" fmla="*/ 19 h 1220348"/>
              <a:gd name="connsiteX3" fmla="*/ 717930 w 1016022"/>
              <a:gd name="connsiteY3" fmla="*/ 951845 h 1220348"/>
              <a:gd name="connsiteX4" fmla="*/ 1016022 w 1016022"/>
              <a:gd name="connsiteY4" fmla="*/ 1215311 h 12203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6022" h="1220348">
                <a:moveTo>
                  <a:pt x="0" y="1220348"/>
                </a:moveTo>
                <a:cubicBezTo>
                  <a:pt x="123418" y="1172153"/>
                  <a:pt x="237085" y="1129530"/>
                  <a:pt x="320453" y="926142"/>
                </a:cubicBezTo>
                <a:cubicBezTo>
                  <a:pt x="403821" y="722754"/>
                  <a:pt x="433961" y="-4265"/>
                  <a:pt x="500207" y="19"/>
                </a:cubicBezTo>
                <a:cubicBezTo>
                  <a:pt x="566453" y="4303"/>
                  <a:pt x="631961" y="749296"/>
                  <a:pt x="717930" y="951845"/>
                </a:cubicBezTo>
                <a:cubicBezTo>
                  <a:pt x="803899" y="1154394"/>
                  <a:pt x="912468" y="1191539"/>
                  <a:pt x="1016022" y="1215311"/>
                </a:cubicBezTo>
              </a:path>
            </a:pathLst>
          </a:custGeom>
          <a:solidFill>
            <a:schemeClr val="bg2">
              <a:lumMod val="60000"/>
              <a:lumOff val="40000"/>
              <a:alpha val="90000"/>
            </a:schemeClr>
          </a:solid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49F93AA3-64F6-4434-ACBA-84986F00913D}"/>
              </a:ext>
            </a:extLst>
          </p:cNvPr>
          <p:cNvCxnSpPr>
            <a:cxnSpLocks/>
          </p:cNvCxnSpPr>
          <p:nvPr/>
        </p:nvCxnSpPr>
        <p:spPr>
          <a:xfrm flipV="1">
            <a:off x="9500033" y="3913020"/>
            <a:ext cx="1218086" cy="6538"/>
          </a:xfrm>
          <a:prstGeom prst="straightConnector1">
            <a:avLst/>
          </a:prstGeom>
          <a:ln w="3175">
            <a:solidFill>
              <a:schemeClr val="tx1"/>
            </a:solidFill>
            <a:prstDash val="sysDot"/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58F4D1AF-EEDB-499A-898D-675FBC3FFB2E}"/>
              </a:ext>
            </a:extLst>
          </p:cNvPr>
          <p:cNvSpPr txBox="1"/>
          <p:nvPr/>
        </p:nvSpPr>
        <p:spPr>
          <a:xfrm>
            <a:off x="10010001" y="3808425"/>
            <a:ext cx="322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∂</a:t>
            </a:r>
            <a:r>
              <a:rPr lang="en-US" sz="8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y</a:t>
            </a:r>
            <a:endParaRPr lang="en-IN" sz="800" b="1" baseline="-250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D879F8C6-57D8-46DB-8119-83A6F0508DDB}"/>
              </a:ext>
            </a:extLst>
          </p:cNvPr>
          <p:cNvSpPr txBox="1"/>
          <p:nvPr/>
        </p:nvSpPr>
        <p:spPr>
          <a:xfrm>
            <a:off x="6661388" y="4082199"/>
            <a:ext cx="1239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∂</a:t>
            </a:r>
            <a:r>
              <a:rPr lang="en-US" sz="12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1, </a:t>
            </a:r>
            <a:r>
              <a:rPr lang="en-IN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µ</a:t>
            </a:r>
            <a:r>
              <a:rPr lang="en-IN" sz="12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1   &gt;   </a:t>
            </a:r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∂</a:t>
            </a:r>
            <a:r>
              <a:rPr lang="en-US" sz="12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x, </a:t>
            </a:r>
            <a:r>
              <a:rPr lang="en-IN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µ</a:t>
            </a:r>
            <a:r>
              <a:rPr lang="en-IN" sz="12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x </a:t>
            </a:r>
          </a:p>
          <a:p>
            <a:pPr algn="l"/>
            <a:r>
              <a:rPr lang="en-US" sz="12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 </a:t>
            </a:r>
            <a:endParaRPr lang="en-IN" sz="1200" b="1" baseline="-250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ED11E277-0DAD-489F-92CE-135D9343C617}"/>
              </a:ext>
            </a:extLst>
          </p:cNvPr>
          <p:cNvSpPr txBox="1"/>
          <p:nvPr/>
        </p:nvSpPr>
        <p:spPr>
          <a:xfrm>
            <a:off x="6483619" y="2350840"/>
            <a:ext cx="36030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800" b="1" i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µ</a:t>
            </a:r>
            <a:r>
              <a:rPr lang="en-IN" sz="800" b="1" i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1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0CF092D9-F692-4551-980F-ADE8E9108F72}"/>
              </a:ext>
            </a:extLst>
          </p:cNvPr>
          <p:cNvSpPr txBox="1"/>
          <p:nvPr/>
        </p:nvSpPr>
        <p:spPr>
          <a:xfrm>
            <a:off x="6989482" y="2541409"/>
            <a:ext cx="36030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800" b="1" i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µ</a:t>
            </a:r>
            <a:r>
              <a:rPr lang="en-IN" sz="800" b="1" i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x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8D9F7DE-C21F-4929-900E-4BC5AA283B3A}"/>
              </a:ext>
            </a:extLst>
          </p:cNvPr>
          <p:cNvSpPr txBox="1"/>
          <p:nvPr/>
        </p:nvSpPr>
        <p:spPr>
          <a:xfrm>
            <a:off x="9086895" y="2576408"/>
            <a:ext cx="36030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800" b="1" i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µ</a:t>
            </a:r>
            <a:r>
              <a:rPr lang="en-IN" sz="800" b="1" i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1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F2F63321-29B8-40D7-B77D-FAF5AC263EA6}"/>
              </a:ext>
            </a:extLst>
          </p:cNvPr>
          <p:cNvSpPr txBox="1"/>
          <p:nvPr/>
        </p:nvSpPr>
        <p:spPr>
          <a:xfrm>
            <a:off x="10028293" y="2345192"/>
            <a:ext cx="36030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N" sz="800" b="1" i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µ</a:t>
            </a:r>
            <a:r>
              <a:rPr lang="en-IN" sz="800" b="1" i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x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553CBD5B-2896-4C6D-A8D3-5BB01EBFBAB0}"/>
              </a:ext>
            </a:extLst>
          </p:cNvPr>
          <p:cNvSpPr txBox="1"/>
          <p:nvPr/>
        </p:nvSpPr>
        <p:spPr>
          <a:xfrm>
            <a:off x="9360697" y="3950454"/>
            <a:ext cx="12052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∂</a:t>
            </a:r>
            <a:r>
              <a:rPr lang="en-US" sz="12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1, </a:t>
            </a:r>
            <a:r>
              <a:rPr lang="en-IN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~</a:t>
            </a:r>
            <a:r>
              <a:rPr lang="en-IN" sz="12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   </a:t>
            </a:r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∂</a:t>
            </a:r>
            <a:r>
              <a:rPr lang="en-US" sz="12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x </a:t>
            </a:r>
          </a:p>
          <a:p>
            <a:pPr algn="ctr"/>
            <a:r>
              <a:rPr lang="en-IN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µ</a:t>
            </a:r>
            <a:r>
              <a:rPr lang="en-IN" sz="12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1  &lt;  </a:t>
            </a:r>
            <a:r>
              <a:rPr lang="en-IN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µ</a:t>
            </a:r>
            <a:r>
              <a:rPr lang="en-IN" sz="12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x  </a:t>
            </a:r>
          </a:p>
          <a:p>
            <a:pPr algn="ctr"/>
            <a:r>
              <a:rPr lang="en-US" sz="1200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 </a:t>
            </a:r>
            <a:endParaRPr lang="en-IN" sz="1200" b="1" baseline="-250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B4B50470-4F60-4E44-9CF7-1627D3EA49C8}"/>
              </a:ext>
            </a:extLst>
          </p:cNvPr>
          <p:cNvSpPr txBox="1"/>
          <p:nvPr/>
        </p:nvSpPr>
        <p:spPr>
          <a:xfrm>
            <a:off x="5935507" y="1774175"/>
            <a:ext cx="1598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CURRENT PRACTICE</a:t>
            </a:r>
            <a:endParaRPr lang="en-IN" sz="12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337C9F05-0B7F-4DBA-A9D7-2AC4D5F44FD0}"/>
              </a:ext>
            </a:extLst>
          </p:cNvPr>
          <p:cNvSpPr txBox="1"/>
          <p:nvPr/>
        </p:nvSpPr>
        <p:spPr>
          <a:xfrm>
            <a:off x="8476554" y="1785196"/>
            <a:ext cx="3844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APPROACH TO IMPROVE THE SEED PERFORMANCE </a:t>
            </a:r>
            <a:endParaRPr lang="en-IN" sz="12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4EF063A4-A1F7-49A9-8127-8A5954AF3CB7}"/>
              </a:ext>
            </a:extLst>
          </p:cNvPr>
          <p:cNvCxnSpPr>
            <a:cxnSpLocks/>
          </p:cNvCxnSpPr>
          <p:nvPr/>
        </p:nvCxnSpPr>
        <p:spPr>
          <a:xfrm flipH="1" flipV="1">
            <a:off x="9265447" y="2772296"/>
            <a:ext cx="8444" cy="1015652"/>
          </a:xfrm>
          <a:prstGeom prst="line">
            <a:avLst/>
          </a:prstGeom>
          <a:ln w="3175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A8CE171C-98C0-4495-8A99-AC4350ED6A68}"/>
              </a:ext>
            </a:extLst>
          </p:cNvPr>
          <p:cNvCxnSpPr>
            <a:cxnSpLocks/>
          </p:cNvCxnSpPr>
          <p:nvPr/>
        </p:nvCxnSpPr>
        <p:spPr>
          <a:xfrm flipH="1" flipV="1">
            <a:off x="10092201" y="2452029"/>
            <a:ext cx="37528" cy="1333117"/>
          </a:xfrm>
          <a:prstGeom prst="line">
            <a:avLst/>
          </a:prstGeom>
          <a:ln w="3175">
            <a:solidFill>
              <a:schemeClr val="bg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46D6933E-7ECC-4342-9287-9FD97756D630}"/>
              </a:ext>
            </a:extLst>
          </p:cNvPr>
          <p:cNvSpPr txBox="1"/>
          <p:nvPr/>
        </p:nvSpPr>
        <p:spPr>
          <a:xfrm>
            <a:off x="1208288" y="4747006"/>
            <a:ext cx="309251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Self pollinated species ~&gt; 95 % selfing </a:t>
            </a:r>
            <a:endParaRPr lang="en-IN" sz="12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CA2EED94-A9E2-45CD-BF60-3CC8F10B70C3}"/>
              </a:ext>
            </a:extLst>
          </p:cNvPr>
          <p:cNvSpPr txBox="1"/>
          <p:nvPr/>
        </p:nvSpPr>
        <p:spPr>
          <a:xfrm>
            <a:off x="5874707" y="4643907"/>
            <a:ext cx="2601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Seeds directly from clones is a selfed seeds; will continue to loosen the genetic vigor due to inbreeding depression</a:t>
            </a:r>
            <a:endParaRPr lang="en-IN" sz="12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87330AB2-68DF-465D-A2E4-066BD84903A2}"/>
              </a:ext>
            </a:extLst>
          </p:cNvPr>
          <p:cNvSpPr txBox="1"/>
          <p:nvPr/>
        </p:nvSpPr>
        <p:spPr>
          <a:xfrm>
            <a:off x="8613657" y="4654674"/>
            <a:ext cx="2970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Seeds from diverse material has potential improve the population mean</a:t>
            </a:r>
            <a:endParaRPr lang="en-IN" sz="12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7FBC3F2-6937-6D9C-500A-E4A17FE32367}"/>
              </a:ext>
            </a:extLst>
          </p:cNvPr>
          <p:cNvSpPr txBox="1"/>
          <p:nvPr/>
        </p:nvSpPr>
        <p:spPr>
          <a:xfrm>
            <a:off x="154342" y="141085"/>
            <a:ext cx="2180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SUBABUL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8626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74DD6BB9-E645-DD9C-AEFC-34FD3CEF16E9}"/>
              </a:ext>
            </a:extLst>
          </p:cNvPr>
          <p:cNvSpPr/>
          <p:nvPr/>
        </p:nvSpPr>
        <p:spPr>
          <a:xfrm>
            <a:off x="10516916" y="4381797"/>
            <a:ext cx="81419" cy="8303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3A85C99-5542-E617-E4F9-41182E257D26}"/>
              </a:ext>
            </a:extLst>
          </p:cNvPr>
          <p:cNvSpPr/>
          <p:nvPr/>
        </p:nvSpPr>
        <p:spPr>
          <a:xfrm>
            <a:off x="10516916" y="3462023"/>
            <a:ext cx="81419" cy="83030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318DA34-8116-E850-C6AE-2A6A820BCE34}"/>
              </a:ext>
            </a:extLst>
          </p:cNvPr>
          <p:cNvSpPr/>
          <p:nvPr/>
        </p:nvSpPr>
        <p:spPr>
          <a:xfrm>
            <a:off x="10519004" y="3639305"/>
            <a:ext cx="81419" cy="83030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08F73CD-0D0D-DE84-D488-AC9151965FE1}"/>
              </a:ext>
            </a:extLst>
          </p:cNvPr>
          <p:cNvSpPr/>
          <p:nvPr/>
        </p:nvSpPr>
        <p:spPr>
          <a:xfrm>
            <a:off x="10521092" y="3816757"/>
            <a:ext cx="81419" cy="83030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F1A10C4-F0AD-1418-7FFE-6085930CEAC1}"/>
              </a:ext>
            </a:extLst>
          </p:cNvPr>
          <p:cNvSpPr/>
          <p:nvPr/>
        </p:nvSpPr>
        <p:spPr>
          <a:xfrm>
            <a:off x="10516916" y="3286513"/>
            <a:ext cx="81419" cy="83030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F9056C-D30E-BFB1-36D6-39B432863967}"/>
              </a:ext>
            </a:extLst>
          </p:cNvPr>
          <p:cNvSpPr txBox="1"/>
          <p:nvPr/>
        </p:nvSpPr>
        <p:spPr>
          <a:xfrm>
            <a:off x="2856431" y="922451"/>
            <a:ext cx="16995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Germplasm collection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Segoe UI Semibold" panose="020B0702040204020203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870C20D-CF52-4FFC-2F43-70EE68DE5853}"/>
              </a:ext>
            </a:extLst>
          </p:cNvPr>
          <p:cNvCxnSpPr>
            <a:cxnSpLocks/>
          </p:cNvCxnSpPr>
          <p:nvPr/>
        </p:nvCxnSpPr>
        <p:spPr>
          <a:xfrm>
            <a:off x="3706183" y="1343432"/>
            <a:ext cx="2863" cy="686828"/>
          </a:xfrm>
          <a:prstGeom prst="straightConnector1">
            <a:avLst/>
          </a:prstGeom>
          <a:ln w="9525">
            <a:solidFill>
              <a:schemeClr val="bg2">
                <a:lumMod val="60000"/>
                <a:lumOff val="40000"/>
              </a:schemeClr>
            </a:solidFill>
            <a:headEnd type="oval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D3B9AF0-AB9A-D02E-63FF-2221BC2B769A}"/>
              </a:ext>
            </a:extLst>
          </p:cNvPr>
          <p:cNvSpPr txBox="1"/>
          <p:nvPr/>
        </p:nvSpPr>
        <p:spPr>
          <a:xfrm>
            <a:off x="2803286" y="2127007"/>
            <a:ext cx="25498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Understand the genetic diversity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Segoe UI Semibold" panose="020B0702040204020203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3495CF-BDE4-5B6F-8B14-9E78BAB9DA5C}"/>
              </a:ext>
            </a:extLst>
          </p:cNvPr>
          <p:cNvSpPr txBox="1"/>
          <p:nvPr/>
        </p:nvSpPr>
        <p:spPr>
          <a:xfrm>
            <a:off x="2856431" y="2991319"/>
            <a:ext cx="161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Families pre-selected  with high “He”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Segoe UI Semibold" panose="020B0702040204020203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D3D78B0-3512-0DB2-0767-053B7CF0545B}"/>
              </a:ext>
            </a:extLst>
          </p:cNvPr>
          <p:cNvSpPr txBox="1"/>
          <p:nvPr/>
        </p:nvSpPr>
        <p:spPr>
          <a:xfrm>
            <a:off x="3009232" y="4243297"/>
            <a:ext cx="11132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Segregants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Segoe UI Semibold" panose="020B0702040204020203" pitchFamily="34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7D771C0-D847-2647-257B-4E6F65B4373F}"/>
              </a:ext>
            </a:extLst>
          </p:cNvPr>
          <p:cNvCxnSpPr>
            <a:cxnSpLocks/>
          </p:cNvCxnSpPr>
          <p:nvPr/>
        </p:nvCxnSpPr>
        <p:spPr>
          <a:xfrm>
            <a:off x="3707614" y="2512174"/>
            <a:ext cx="0" cy="426308"/>
          </a:xfrm>
          <a:prstGeom prst="straightConnector1">
            <a:avLst/>
          </a:prstGeom>
          <a:ln w="9525">
            <a:solidFill>
              <a:schemeClr val="bg2">
                <a:lumMod val="60000"/>
                <a:lumOff val="40000"/>
              </a:schemeClr>
            </a:solidFill>
            <a:headEnd type="oval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B0EE689-4A39-8613-3134-ED1380D07172}"/>
              </a:ext>
            </a:extLst>
          </p:cNvPr>
          <p:cNvCxnSpPr>
            <a:cxnSpLocks/>
          </p:cNvCxnSpPr>
          <p:nvPr/>
        </p:nvCxnSpPr>
        <p:spPr>
          <a:xfrm>
            <a:off x="3607050" y="3889953"/>
            <a:ext cx="0" cy="308919"/>
          </a:xfrm>
          <a:prstGeom prst="straightConnector1">
            <a:avLst/>
          </a:prstGeom>
          <a:ln w="9525">
            <a:solidFill>
              <a:schemeClr val="bg2">
                <a:lumMod val="60000"/>
                <a:lumOff val="40000"/>
              </a:schemeClr>
            </a:solidFill>
            <a:headEnd type="oval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6C4D2DAE-BC71-EDE7-8794-09F272D36711}"/>
              </a:ext>
            </a:extLst>
          </p:cNvPr>
          <p:cNvSpPr txBox="1"/>
          <p:nvPr/>
        </p:nvSpPr>
        <p:spPr>
          <a:xfrm>
            <a:off x="4478808" y="3036130"/>
            <a:ext cx="17658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Families pre-selected  with high “Ho”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Segoe UI Semibold" panose="020B0702040204020203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6441521-385A-42A8-5E78-E329E670EEC1}"/>
              </a:ext>
            </a:extLst>
          </p:cNvPr>
          <p:cNvSpPr txBox="1"/>
          <p:nvPr/>
        </p:nvSpPr>
        <p:spPr>
          <a:xfrm>
            <a:off x="5227760" y="1551964"/>
            <a:ext cx="109382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Pre-selection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545196-8343-952A-D2F7-435745930E41}"/>
              </a:ext>
            </a:extLst>
          </p:cNvPr>
          <p:cNvSpPr txBox="1"/>
          <p:nvPr/>
        </p:nvSpPr>
        <p:spPr>
          <a:xfrm>
            <a:off x="6930489" y="1551964"/>
            <a:ext cx="14469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Pure seed orchard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Segoe UI Semibold" panose="020B0702040204020203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04A7ED4-61B2-8E6A-BC63-40F7C3A6571E}"/>
              </a:ext>
            </a:extLst>
          </p:cNvPr>
          <p:cNvCxnSpPr>
            <a:cxnSpLocks/>
          </p:cNvCxnSpPr>
          <p:nvPr/>
        </p:nvCxnSpPr>
        <p:spPr>
          <a:xfrm>
            <a:off x="3729856" y="1688655"/>
            <a:ext cx="1497904" cy="3617"/>
          </a:xfrm>
          <a:prstGeom prst="straightConnector1">
            <a:avLst/>
          </a:prstGeom>
          <a:ln w="9525">
            <a:solidFill>
              <a:schemeClr val="bg2">
                <a:lumMod val="60000"/>
                <a:lumOff val="40000"/>
              </a:schemeClr>
            </a:solidFill>
            <a:headEnd type="oval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E942345-940C-3E0A-5F32-4083CD82F534}"/>
              </a:ext>
            </a:extLst>
          </p:cNvPr>
          <p:cNvCxnSpPr>
            <a:cxnSpLocks/>
            <a:stCxn id="15" idx="3"/>
            <a:endCxn id="16" idx="1"/>
          </p:cNvCxnSpPr>
          <p:nvPr/>
        </p:nvCxnSpPr>
        <p:spPr>
          <a:xfrm>
            <a:off x="6321586" y="1690464"/>
            <a:ext cx="608903" cy="0"/>
          </a:xfrm>
          <a:prstGeom prst="straightConnector1">
            <a:avLst/>
          </a:prstGeom>
          <a:ln w="9525">
            <a:solidFill>
              <a:schemeClr val="bg2">
                <a:lumMod val="60000"/>
                <a:lumOff val="40000"/>
              </a:schemeClr>
            </a:solidFill>
            <a:headEnd type="oval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EC4181F5-4B2E-8B79-9E06-7AD3FCB7D1B5}"/>
              </a:ext>
            </a:extLst>
          </p:cNvPr>
          <p:cNvSpPr txBox="1"/>
          <p:nvPr/>
        </p:nvSpPr>
        <p:spPr>
          <a:xfrm>
            <a:off x="8704933" y="1551964"/>
            <a:ext cx="11225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Seed delivery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Segoe UI Semibold" panose="020B0702040204020203" pitchFamily="34" charset="0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5F78710-60DB-3243-C023-9218BBC0369B}"/>
              </a:ext>
            </a:extLst>
          </p:cNvPr>
          <p:cNvCxnSpPr>
            <a:endCxn id="19" idx="1"/>
          </p:cNvCxnSpPr>
          <p:nvPr/>
        </p:nvCxnSpPr>
        <p:spPr>
          <a:xfrm>
            <a:off x="8452383" y="1686844"/>
            <a:ext cx="252550" cy="3620"/>
          </a:xfrm>
          <a:prstGeom prst="straightConnector1">
            <a:avLst/>
          </a:prstGeom>
          <a:ln w="9525">
            <a:solidFill>
              <a:schemeClr val="bg2">
                <a:lumMod val="60000"/>
                <a:lumOff val="40000"/>
              </a:schemeClr>
            </a:solidFill>
            <a:headEnd type="oval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92252DF-5538-08CE-44AD-BF8E47DCA6F2}"/>
              </a:ext>
            </a:extLst>
          </p:cNvPr>
          <p:cNvSpPr txBox="1"/>
          <p:nvPr/>
        </p:nvSpPr>
        <p:spPr>
          <a:xfrm>
            <a:off x="3991111" y="1417084"/>
            <a:ext cx="11220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solidFill>
                  <a:srgbClr val="92D05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SHORT TERM</a:t>
            </a:r>
            <a:endParaRPr lang="en-IN" sz="1200" dirty="0">
              <a:solidFill>
                <a:srgbClr val="92D05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Segoe UI Semibold" panose="020B0702040204020203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449214-36F8-D127-F954-C69408742144}"/>
              </a:ext>
            </a:extLst>
          </p:cNvPr>
          <p:cNvSpPr txBox="1"/>
          <p:nvPr/>
        </p:nvSpPr>
        <p:spPr>
          <a:xfrm rot="16200000">
            <a:off x="1881528" y="3021896"/>
            <a:ext cx="10441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solidFill>
                  <a:srgbClr val="92D05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LONG TERM</a:t>
            </a:r>
            <a:endParaRPr lang="en-IN" sz="1200" dirty="0">
              <a:solidFill>
                <a:srgbClr val="92D05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Segoe UI Semibold" panose="020B0702040204020203" pitchFamily="34" charset="0"/>
            </a:endParaRPr>
          </a:p>
        </p:txBody>
      </p:sp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B950E545-6BC8-035B-2CAC-F59D3C49031F}"/>
              </a:ext>
            </a:extLst>
          </p:cNvPr>
          <p:cNvCxnSpPr>
            <a:cxnSpLocks/>
            <a:endCxn id="14" idx="0"/>
          </p:cNvCxnSpPr>
          <p:nvPr/>
        </p:nvCxnSpPr>
        <p:spPr>
          <a:xfrm>
            <a:off x="3698346" y="2725328"/>
            <a:ext cx="1663376" cy="310802"/>
          </a:xfrm>
          <a:prstGeom prst="bentConnector2">
            <a:avLst/>
          </a:prstGeom>
          <a:ln w="9525">
            <a:solidFill>
              <a:schemeClr val="bg2">
                <a:lumMod val="60000"/>
                <a:lumOff val="40000"/>
              </a:schemeClr>
            </a:solidFill>
            <a:headEnd type="oval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A76762C-F07F-A2CD-0BAE-DAB6B119D16E}"/>
              </a:ext>
            </a:extLst>
          </p:cNvPr>
          <p:cNvSpPr txBox="1"/>
          <p:nvPr/>
        </p:nvSpPr>
        <p:spPr>
          <a:xfrm>
            <a:off x="2562692" y="5012481"/>
            <a:ext cx="10326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Clonal Trials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D1AA609D-D7AA-BAAE-E7A9-3A45EE0CC3B3}"/>
              </a:ext>
            </a:extLst>
          </p:cNvPr>
          <p:cNvSpPr/>
          <p:nvPr/>
        </p:nvSpPr>
        <p:spPr>
          <a:xfrm>
            <a:off x="2731099" y="2225418"/>
            <a:ext cx="81419" cy="83030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EF3E937-C56F-756E-E8A1-40D220FA2BC2}"/>
              </a:ext>
            </a:extLst>
          </p:cNvPr>
          <p:cNvSpPr/>
          <p:nvPr/>
        </p:nvSpPr>
        <p:spPr>
          <a:xfrm>
            <a:off x="2803286" y="1040883"/>
            <a:ext cx="81419" cy="83030"/>
          </a:xfrm>
          <a:prstGeom prst="ellipse">
            <a:avLst/>
          </a:prstGeom>
          <a:solidFill>
            <a:srgbClr val="00B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A3F648-E171-6CE6-0C25-BB13D71C4504}"/>
              </a:ext>
            </a:extLst>
          </p:cNvPr>
          <p:cNvSpPr/>
          <p:nvPr/>
        </p:nvSpPr>
        <p:spPr>
          <a:xfrm>
            <a:off x="2734863" y="3118880"/>
            <a:ext cx="81419" cy="83030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B319E2E-386C-EC36-A609-E3512A465666}"/>
              </a:ext>
            </a:extLst>
          </p:cNvPr>
          <p:cNvSpPr/>
          <p:nvPr/>
        </p:nvSpPr>
        <p:spPr>
          <a:xfrm>
            <a:off x="5333694" y="1441698"/>
            <a:ext cx="81419" cy="83030"/>
          </a:xfrm>
          <a:prstGeom prst="ellipse">
            <a:avLst/>
          </a:prstGeom>
          <a:solidFill>
            <a:srgbClr val="FFC00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7960A35-6CA2-18BF-16BB-FE3394EC1574}"/>
              </a:ext>
            </a:extLst>
          </p:cNvPr>
          <p:cNvSpPr txBox="1"/>
          <p:nvPr/>
        </p:nvSpPr>
        <p:spPr>
          <a:xfrm>
            <a:off x="3761223" y="5029483"/>
            <a:ext cx="11053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Seed orchard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Segoe UI Semibold" panose="020B0702040204020203" pitchFamily="34" charset="0"/>
            </a:endParaRPr>
          </a:p>
        </p:txBody>
      </p:sp>
      <p:cxnSp>
        <p:nvCxnSpPr>
          <p:cNvPr id="30" name="Connector: Elbow 29">
            <a:extLst>
              <a:ext uri="{FF2B5EF4-FFF2-40B4-BE49-F238E27FC236}">
                <a16:creationId xmlns:a16="http://schemas.microsoft.com/office/drawing/2014/main" id="{A7AC98B1-0159-8EE5-54C2-C0C9F5B84E18}"/>
              </a:ext>
            </a:extLst>
          </p:cNvPr>
          <p:cNvCxnSpPr>
            <a:stCxn id="11" idx="2"/>
            <a:endCxn id="24" idx="0"/>
          </p:cNvCxnSpPr>
          <p:nvPr/>
        </p:nvCxnSpPr>
        <p:spPr>
          <a:xfrm rot="5400000">
            <a:off x="3076344" y="4522973"/>
            <a:ext cx="492185" cy="486831"/>
          </a:xfrm>
          <a:prstGeom prst="bentConnector3">
            <a:avLst/>
          </a:prstGeom>
          <a:ln w="9525">
            <a:solidFill>
              <a:schemeClr val="bg2">
                <a:lumMod val="60000"/>
                <a:lumOff val="40000"/>
              </a:schemeClr>
            </a:solidFill>
            <a:headEnd type="oval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C2DDB5EF-84C5-5029-BDC4-26D4D1BA0248}"/>
              </a:ext>
            </a:extLst>
          </p:cNvPr>
          <p:cNvCxnSpPr>
            <a:cxnSpLocks/>
            <a:stCxn id="11" idx="2"/>
            <a:endCxn id="29" idx="0"/>
          </p:cNvCxnSpPr>
          <p:nvPr/>
        </p:nvCxnSpPr>
        <p:spPr>
          <a:xfrm rot="16200000" flipH="1">
            <a:off x="3685270" y="4400877"/>
            <a:ext cx="509187" cy="748024"/>
          </a:xfrm>
          <a:prstGeom prst="bentConnector3">
            <a:avLst>
              <a:gd name="adj1" fmla="val 48787"/>
            </a:avLst>
          </a:prstGeom>
          <a:ln w="9525">
            <a:solidFill>
              <a:schemeClr val="bg2">
                <a:lumMod val="60000"/>
                <a:lumOff val="40000"/>
              </a:schemeClr>
            </a:solidFill>
            <a:headEnd type="oval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25864A8-ADF2-B8C3-5118-5B51B899E909}"/>
              </a:ext>
            </a:extLst>
          </p:cNvPr>
          <p:cNvSpPr txBox="1"/>
          <p:nvPr/>
        </p:nvSpPr>
        <p:spPr>
          <a:xfrm>
            <a:off x="5259903" y="5029483"/>
            <a:ext cx="112255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Seed delivery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Segoe UI Semibold" panose="020B0702040204020203" pitchFamily="34" charset="0"/>
            </a:endParaRP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2C791AB0-B949-1C79-A782-49678D107DEE}"/>
              </a:ext>
            </a:extLst>
          </p:cNvPr>
          <p:cNvCxnSpPr>
            <a:endCxn id="32" idx="1"/>
          </p:cNvCxnSpPr>
          <p:nvPr/>
        </p:nvCxnSpPr>
        <p:spPr>
          <a:xfrm>
            <a:off x="5007353" y="5164363"/>
            <a:ext cx="252550" cy="3620"/>
          </a:xfrm>
          <a:prstGeom prst="straightConnector1">
            <a:avLst/>
          </a:prstGeom>
          <a:ln w="9525">
            <a:solidFill>
              <a:schemeClr val="bg2">
                <a:lumMod val="60000"/>
                <a:lumOff val="40000"/>
              </a:schemeClr>
            </a:solidFill>
            <a:headEnd type="oval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F85C4C2B-705E-1872-29D9-0D1905B2E979}"/>
              </a:ext>
            </a:extLst>
          </p:cNvPr>
          <p:cNvCxnSpPr>
            <a:stCxn id="9" idx="3"/>
            <a:endCxn id="16" idx="2"/>
          </p:cNvCxnSpPr>
          <p:nvPr/>
        </p:nvCxnSpPr>
        <p:spPr>
          <a:xfrm flipV="1">
            <a:off x="5353087" y="1828963"/>
            <a:ext cx="2300902" cy="436544"/>
          </a:xfrm>
          <a:prstGeom prst="bentConnector2">
            <a:avLst/>
          </a:prstGeom>
          <a:ln w="9525">
            <a:solidFill>
              <a:schemeClr val="bg2">
                <a:lumMod val="60000"/>
                <a:lumOff val="40000"/>
              </a:schemeClr>
            </a:solidFill>
            <a:headEnd type="oval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7073F44C-605B-8D8B-99C8-36F6C7FBFB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57486" y="1982666"/>
            <a:ext cx="288625" cy="19193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34594C46-3FF3-1A07-4B73-CCA4C30ACF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472287" y="4842854"/>
            <a:ext cx="288625" cy="19193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D6A8039-4852-77AC-4A15-BC3423040A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894" y="4763823"/>
            <a:ext cx="237135" cy="30620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717F965A-0984-1B6B-7C26-8E8196A21E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959" y="4125117"/>
            <a:ext cx="241808" cy="191935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CD057E7-6393-0776-8064-A3DDF6AF82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2827" y="1402561"/>
            <a:ext cx="241808" cy="191935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8E999777-281F-B27C-EEA3-40E3FC8E5B80}"/>
              </a:ext>
            </a:extLst>
          </p:cNvPr>
          <p:cNvSpPr txBox="1"/>
          <p:nvPr/>
        </p:nvSpPr>
        <p:spPr>
          <a:xfrm>
            <a:off x="1770865" y="4246804"/>
            <a:ext cx="10603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rPr>
              <a:t>CC - Hybrids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Segoe UI Semibold" panose="020B0702040204020203" pitchFamily="34" charset="0"/>
            </a:endParaRP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199D0A02-AB93-8A6D-85AF-6C394B21FA81}"/>
              </a:ext>
            </a:extLst>
          </p:cNvPr>
          <p:cNvCxnSpPr>
            <a:stCxn id="11" idx="1"/>
            <a:endCxn id="40" idx="3"/>
          </p:cNvCxnSpPr>
          <p:nvPr/>
        </p:nvCxnSpPr>
        <p:spPr>
          <a:xfrm flipH="1">
            <a:off x="2831220" y="4381797"/>
            <a:ext cx="178012" cy="3507"/>
          </a:xfrm>
          <a:prstGeom prst="straightConnector1">
            <a:avLst/>
          </a:prstGeom>
          <a:ln w="9525">
            <a:solidFill>
              <a:schemeClr val="bg2">
                <a:lumMod val="60000"/>
                <a:lumOff val="40000"/>
              </a:schemeClr>
            </a:solidFill>
            <a:headEnd type="oval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Picture 41">
            <a:extLst>
              <a:ext uri="{FF2B5EF4-FFF2-40B4-BE49-F238E27FC236}">
                <a16:creationId xmlns:a16="http://schemas.microsoft.com/office/drawing/2014/main" id="{83ED56B6-8AF9-B933-99A2-808DCD89A28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412987" y="5565190"/>
            <a:ext cx="993734" cy="762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8788C0E-661B-3F7F-88F4-0D1E5884C2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542" y="5949870"/>
            <a:ext cx="237135" cy="30620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FB2CC72-089D-70A8-ED01-93C3FD3B09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515" y="5981361"/>
            <a:ext cx="210794" cy="22291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1071EA3B-9F62-5312-E5CB-3542FF79F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31099" y="5957322"/>
            <a:ext cx="288625" cy="191935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244AEA83-8BA6-E7EE-D5F0-AC8AA8296E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155" y="5974098"/>
            <a:ext cx="241808" cy="19193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E7F3AA78-AA45-C722-74AF-FC9DAFEA2DB9}"/>
              </a:ext>
            </a:extLst>
          </p:cNvPr>
          <p:cNvSpPr txBox="1"/>
          <p:nvPr/>
        </p:nvSpPr>
        <p:spPr>
          <a:xfrm>
            <a:off x="2949195" y="5975968"/>
            <a:ext cx="112152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DNA Markers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7985B176-63F3-F0F4-620D-0616BDF0B9CC}"/>
              </a:ext>
            </a:extLst>
          </p:cNvPr>
          <p:cNvSpPr txBox="1"/>
          <p:nvPr/>
        </p:nvSpPr>
        <p:spPr>
          <a:xfrm>
            <a:off x="4519109" y="5975968"/>
            <a:ext cx="73003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Epigenetics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A6D18D4-E5E3-E79C-DF70-A10B937577AC}"/>
              </a:ext>
            </a:extLst>
          </p:cNvPr>
          <p:cNvSpPr txBox="1"/>
          <p:nvPr/>
        </p:nvSpPr>
        <p:spPr>
          <a:xfrm>
            <a:off x="6189563" y="5971479"/>
            <a:ext cx="126413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External Collaboration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7113B3C-6346-6A6B-F61F-C8A3EA8217BA}"/>
              </a:ext>
            </a:extLst>
          </p:cNvPr>
          <p:cNvSpPr txBox="1"/>
          <p:nvPr/>
        </p:nvSpPr>
        <p:spPr>
          <a:xfrm>
            <a:off x="8323057" y="5972533"/>
            <a:ext cx="126413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8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Disease resistance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4950332-63D9-B56E-202C-BAB6A18A3587}"/>
              </a:ext>
            </a:extLst>
          </p:cNvPr>
          <p:cNvSpPr txBox="1"/>
          <p:nvPr/>
        </p:nvSpPr>
        <p:spPr>
          <a:xfrm>
            <a:off x="10189404" y="2635620"/>
            <a:ext cx="23477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cap="all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Business Directives</a:t>
            </a:r>
            <a:endParaRPr lang="en-IN" sz="1200" cap="all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072116-1F7D-DA79-BE06-F0F7151F00C3}"/>
              </a:ext>
            </a:extLst>
          </p:cNvPr>
          <p:cNvSpPr txBox="1"/>
          <p:nvPr/>
        </p:nvSpPr>
        <p:spPr>
          <a:xfrm>
            <a:off x="10421135" y="2987941"/>
            <a:ext cx="162076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Clone (~&lt;20%) 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WY  &gt; 30 t/ac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Low Lodging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Low branching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Wilt free</a:t>
            </a:r>
          </a:p>
          <a:p>
            <a:pPr algn="l"/>
            <a:endParaRPr lang="en-IN" sz="1200" dirty="0">
              <a:latin typeface="Segoe UI Semibold" panose="020B0702040204020203" pitchFamily="34" charset="0"/>
              <a:cs typeface="Segoe UI Semibold" panose="020B0702040204020203" pitchFamily="34" charset="0"/>
            </a:endParaRPr>
          </a:p>
          <a:p>
            <a:pPr algn="l"/>
            <a:r>
              <a:rPr lang="en-IN" sz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Seed: (~&gt;80%)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IN" sz="1200" dirty="0">
                <a:latin typeface="Segoe UI Semibold" panose="020B0702040204020203" pitchFamily="34" charset="0"/>
                <a:cs typeface="Segoe UI Semibold" panose="020B0702040204020203" pitchFamily="34" charset="0"/>
              </a:rPr>
              <a:t>On par with Clone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7059B3A-21BF-BB40-D81B-FD57EFDB260D}"/>
              </a:ext>
            </a:extLst>
          </p:cNvPr>
          <p:cNvSpPr txBox="1"/>
          <p:nvPr/>
        </p:nvSpPr>
        <p:spPr>
          <a:xfrm>
            <a:off x="9319364" y="295200"/>
            <a:ext cx="21416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Breeding plan</a:t>
            </a:r>
            <a:endParaRPr lang="en-IN" b="1" cap="all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8DBF886-0260-4DC4-B6CA-97E44EB6A582}"/>
              </a:ext>
            </a:extLst>
          </p:cNvPr>
          <p:cNvSpPr txBox="1"/>
          <p:nvPr/>
        </p:nvSpPr>
        <p:spPr>
          <a:xfrm>
            <a:off x="154342" y="141085"/>
            <a:ext cx="2180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SUBABUL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74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6786CC3-9711-4064-8CCC-B945544D76D0}"/>
              </a:ext>
            </a:extLst>
          </p:cNvPr>
          <p:cNvSpPr txBox="1"/>
          <p:nvPr/>
        </p:nvSpPr>
        <p:spPr>
          <a:xfrm>
            <a:off x="7762088" y="295200"/>
            <a:ext cx="3698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plan for B</a:t>
            </a:r>
            <a:r>
              <a:rPr lang="en-US" b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w</a:t>
            </a:r>
            <a:r>
              <a:rPr lang="en-US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B: seed = clone</a:t>
            </a:r>
            <a:endParaRPr lang="en-IN" b="1" cap="all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pic>
        <p:nvPicPr>
          <p:cNvPr id="111" name="Picture 110">
            <a:extLst>
              <a:ext uri="{FF2B5EF4-FFF2-40B4-BE49-F238E27FC236}">
                <a16:creationId xmlns:a16="http://schemas.microsoft.com/office/drawing/2014/main" id="{3D326A03-A56A-4F73-96D1-8DF4ECD2B1D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439"/>
          <a:stretch/>
        </p:blipFill>
        <p:spPr>
          <a:xfrm>
            <a:off x="570330" y="2047801"/>
            <a:ext cx="4220612" cy="1840190"/>
          </a:xfrm>
          <a:prstGeom prst="rect">
            <a:avLst/>
          </a:prstGeom>
        </p:spPr>
      </p:pic>
      <p:sp>
        <p:nvSpPr>
          <p:cNvPr id="112" name="TextBox 111">
            <a:extLst>
              <a:ext uri="{FF2B5EF4-FFF2-40B4-BE49-F238E27FC236}">
                <a16:creationId xmlns:a16="http://schemas.microsoft.com/office/drawing/2014/main" id="{D00092AB-6979-41E8-8DDA-A526316F7809}"/>
              </a:ext>
            </a:extLst>
          </p:cNvPr>
          <p:cNvSpPr txBox="1"/>
          <p:nvPr/>
        </p:nvSpPr>
        <p:spPr>
          <a:xfrm>
            <a:off x="717001" y="4100359"/>
            <a:ext cx="3968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Identified two major genetic groups to exhibit the potential of heterotic seeds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D3F192F-AAF2-4538-93D7-B50610E9F906}"/>
              </a:ext>
            </a:extLst>
          </p:cNvPr>
          <p:cNvSpPr txBox="1"/>
          <p:nvPr/>
        </p:nvSpPr>
        <p:spPr>
          <a:xfrm>
            <a:off x="4651141" y="2270851"/>
            <a:ext cx="113294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Original Hawaii collection</a:t>
            </a:r>
          </a:p>
          <a:p>
            <a:pPr algn="l"/>
            <a:endParaRPr lang="en-IN" sz="8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  <a:p>
            <a:pPr algn="l"/>
            <a:endParaRPr lang="en-IN" sz="8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  <a:p>
            <a:pPr algn="l"/>
            <a:endParaRPr lang="en-IN" sz="8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  <a:p>
            <a:pPr algn="l"/>
            <a:endParaRPr lang="en-IN" sz="8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  <a:p>
            <a:pPr algn="l"/>
            <a:endParaRPr lang="en-IN" sz="8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  <a:p>
            <a:pPr algn="l"/>
            <a:endParaRPr lang="en-IN" sz="8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  <a:p>
            <a:pPr algn="l"/>
            <a:endParaRPr lang="en-IN" sz="8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  <a:p>
            <a:pPr algn="l"/>
            <a:r>
              <a:rPr lang="en-IN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Crida collections</a:t>
            </a:r>
          </a:p>
          <a:p>
            <a:pPr algn="l"/>
            <a:endParaRPr lang="en-IN" sz="8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  <a:p>
            <a:pPr algn="l"/>
            <a:endParaRPr lang="en-IN" sz="8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B9D25A3-4DEF-43E1-855F-F363E3738C30}"/>
              </a:ext>
            </a:extLst>
          </p:cNvPr>
          <p:cNvSpPr txBox="1"/>
          <p:nvPr/>
        </p:nvSpPr>
        <p:spPr>
          <a:xfrm>
            <a:off x="677039" y="1563818"/>
            <a:ext cx="32624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Genetic affinity-based grouping</a:t>
            </a:r>
            <a:endParaRPr lang="en-IN" sz="1400" b="1" cap="all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graphicFrame>
        <p:nvGraphicFramePr>
          <p:cNvPr id="131" name="Chart 130">
            <a:extLst>
              <a:ext uri="{FF2B5EF4-FFF2-40B4-BE49-F238E27FC236}">
                <a16:creationId xmlns:a16="http://schemas.microsoft.com/office/drawing/2014/main" id="{952E583D-7899-4F1D-BCD0-BD76A16596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4205655"/>
              </p:ext>
            </p:extLst>
          </p:nvPr>
        </p:nvGraphicFramePr>
        <p:xfrm>
          <a:off x="5840860" y="1607780"/>
          <a:ext cx="4594492" cy="2756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3" name="TextBox 132">
            <a:extLst>
              <a:ext uri="{FF2B5EF4-FFF2-40B4-BE49-F238E27FC236}">
                <a16:creationId xmlns:a16="http://schemas.microsoft.com/office/drawing/2014/main" id="{2F49E09A-0440-49B6-9E0B-6CD58DA3780D}"/>
              </a:ext>
            </a:extLst>
          </p:cNvPr>
          <p:cNvSpPr txBox="1"/>
          <p:nvPr/>
        </p:nvSpPr>
        <p:spPr>
          <a:xfrm>
            <a:off x="2308255" y="5221953"/>
            <a:ext cx="739843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Self Pollination ( ~&gt; 95%) being the serious challenge, families in all the collections are being tested for high outcrossing rate 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A473537B-AE89-4829-BCF5-C37E951178D3}"/>
              </a:ext>
            </a:extLst>
          </p:cNvPr>
          <p:cNvSpPr txBox="1"/>
          <p:nvPr/>
        </p:nvSpPr>
        <p:spPr>
          <a:xfrm>
            <a:off x="6153721" y="1498264"/>
            <a:ext cx="47307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1400" b="1" cap="all">
                <a:solidFill>
                  <a:schemeClr val="bg1"/>
                </a:solidFill>
                <a:latin typeface="Open Sans Condensed Condensed" pitchFamily="2" charset="0"/>
                <a:ea typeface="Open Sans Condensed Condensed" pitchFamily="2" charset="0"/>
                <a:cs typeface="Open Sans Condensed Condensed" pitchFamily="2" charset="0"/>
              </a:defRPr>
            </a:lvl1pPr>
          </a:lstStyle>
          <a:p>
            <a:r>
              <a:rPr lang="en-US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L. l. ssp. Leucocephala outcrossing proportion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D448D638-EDA1-4F9C-854A-40CFDC7C3A42}"/>
              </a:ext>
            </a:extLst>
          </p:cNvPr>
          <p:cNvSpPr txBox="1"/>
          <p:nvPr/>
        </p:nvSpPr>
        <p:spPr>
          <a:xfrm>
            <a:off x="6153720" y="4100358"/>
            <a:ext cx="5436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SSP: </a:t>
            </a: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Leucocephala : </a:t>
            </a:r>
            <a:r>
              <a:rPr lang="en-GB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3 out of 12 families showed signs of outcrossing rate </a:t>
            </a:r>
          </a:p>
          <a:p>
            <a:r>
              <a:rPr lang="en-GB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SSP: </a:t>
            </a:r>
            <a:r>
              <a:rPr lang="en-GB" sz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diversifolia &amp; glabra</a:t>
            </a:r>
            <a:r>
              <a:rPr lang="en-GB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: being tested.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59DD8A7F-1BB5-4F5A-AD85-A1790EE85FFD}"/>
              </a:ext>
            </a:extLst>
          </p:cNvPr>
          <p:cNvSpPr txBox="1"/>
          <p:nvPr/>
        </p:nvSpPr>
        <p:spPr>
          <a:xfrm>
            <a:off x="9460020" y="2874798"/>
            <a:ext cx="20252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3 families were isolated for seed orchard</a:t>
            </a:r>
            <a:endParaRPr lang="en-IN" sz="12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96D560E0-248C-41B0-BA65-AFF117655A17}"/>
              </a:ext>
            </a:extLst>
          </p:cNvPr>
          <p:cNvSpPr/>
          <p:nvPr/>
        </p:nvSpPr>
        <p:spPr>
          <a:xfrm rot="19755755">
            <a:off x="1738890" y="2583670"/>
            <a:ext cx="2775443" cy="669827"/>
          </a:xfrm>
          <a:prstGeom prst="ellipse">
            <a:avLst/>
          </a:prstGeom>
          <a:noFill/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BC8FD8C8-CD0F-448C-AD1E-EC3F8F9B57C2}"/>
              </a:ext>
            </a:extLst>
          </p:cNvPr>
          <p:cNvSpPr/>
          <p:nvPr/>
        </p:nvSpPr>
        <p:spPr>
          <a:xfrm rot="20016638">
            <a:off x="980365" y="2267142"/>
            <a:ext cx="1935129" cy="585929"/>
          </a:xfrm>
          <a:prstGeom prst="ellipse">
            <a:avLst/>
          </a:prstGeom>
          <a:noFill/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20984A5-9AF8-4D55-B94E-8FBDE562AB5E}"/>
              </a:ext>
            </a:extLst>
          </p:cNvPr>
          <p:cNvSpPr txBox="1"/>
          <p:nvPr/>
        </p:nvSpPr>
        <p:spPr>
          <a:xfrm>
            <a:off x="7641366" y="2807504"/>
            <a:ext cx="93670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Based on Parental Progeny allelic frequencies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C93251-55E6-2E2B-8C10-9436E844A6BB}"/>
              </a:ext>
            </a:extLst>
          </p:cNvPr>
          <p:cNvSpPr txBox="1"/>
          <p:nvPr/>
        </p:nvSpPr>
        <p:spPr>
          <a:xfrm>
            <a:off x="154342" y="141085"/>
            <a:ext cx="2180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SUBABUL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70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46C35DC-0010-32B7-3D2A-65BE3093EF6B}"/>
              </a:ext>
            </a:extLst>
          </p:cNvPr>
          <p:cNvSpPr txBox="1"/>
          <p:nvPr/>
        </p:nvSpPr>
        <p:spPr>
          <a:xfrm>
            <a:off x="4135736" y="1617919"/>
            <a:ext cx="1239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Weakness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2140DF-23D2-30F9-7B80-E0A0D7B7A273}"/>
              </a:ext>
            </a:extLst>
          </p:cNvPr>
          <p:cNvSpPr txBox="1"/>
          <p:nvPr/>
        </p:nvSpPr>
        <p:spPr>
          <a:xfrm>
            <a:off x="4599705" y="2050204"/>
            <a:ext cx="4269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Challenging hybridization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Under Resourced for various development pipeline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Poor operational integration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DFBC02-0DCD-5D7C-4E92-FB51BCDE9282}"/>
              </a:ext>
            </a:extLst>
          </p:cNvPr>
          <p:cNvSpPr txBox="1"/>
          <p:nvPr/>
        </p:nvSpPr>
        <p:spPr>
          <a:xfrm>
            <a:off x="4135736" y="2852766"/>
            <a:ext cx="17299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Opportunities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5A7E70-94FB-D568-B66D-EA4CCF88A667}"/>
              </a:ext>
            </a:extLst>
          </p:cNvPr>
          <p:cNvSpPr txBox="1"/>
          <p:nvPr/>
        </p:nvSpPr>
        <p:spPr>
          <a:xfrm>
            <a:off x="4599704" y="3285051"/>
            <a:ext cx="24086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Seed on par with clone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2F8E90C-0569-3FC5-580F-75AA1C7F9152}"/>
              </a:ext>
            </a:extLst>
          </p:cNvPr>
          <p:cNvSpPr txBox="1"/>
          <p:nvPr/>
        </p:nvSpPr>
        <p:spPr>
          <a:xfrm>
            <a:off x="4135736" y="3922076"/>
            <a:ext cx="14045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actionable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D3EE0A-C3B3-0949-A536-1CBEBDEDC609}"/>
              </a:ext>
            </a:extLst>
          </p:cNvPr>
          <p:cNvSpPr txBox="1"/>
          <p:nvPr/>
        </p:nvSpPr>
        <p:spPr>
          <a:xfrm>
            <a:off x="4599705" y="4404795"/>
            <a:ext cx="4170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FTEs: Move from species to platform-based approach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Requires strong integration with genomics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0" name="Arrow: Right 9">
            <a:extLst>
              <a:ext uri="{FF2B5EF4-FFF2-40B4-BE49-F238E27FC236}">
                <a16:creationId xmlns:a16="http://schemas.microsoft.com/office/drawing/2014/main" id="{CA8F46E4-853F-F2D3-8A61-612EABBE1D03}"/>
              </a:ext>
            </a:extLst>
          </p:cNvPr>
          <p:cNvSpPr/>
          <p:nvPr/>
        </p:nvSpPr>
        <p:spPr>
          <a:xfrm>
            <a:off x="4012950" y="1704018"/>
            <a:ext cx="79678" cy="166356"/>
          </a:xfrm>
          <a:prstGeom prst="rightArrow">
            <a:avLst>
              <a:gd name="adj1" fmla="val 68270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6D413A24-8F17-8FD5-9D56-5A31D3C89262}"/>
              </a:ext>
            </a:extLst>
          </p:cNvPr>
          <p:cNvSpPr/>
          <p:nvPr/>
        </p:nvSpPr>
        <p:spPr>
          <a:xfrm>
            <a:off x="4012950" y="2944857"/>
            <a:ext cx="79678" cy="166356"/>
          </a:xfrm>
          <a:prstGeom prst="rightArrow">
            <a:avLst>
              <a:gd name="adj1" fmla="val 68270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8E4F272C-A5BB-3357-2738-C39970E89EDC}"/>
              </a:ext>
            </a:extLst>
          </p:cNvPr>
          <p:cNvSpPr/>
          <p:nvPr/>
        </p:nvSpPr>
        <p:spPr>
          <a:xfrm>
            <a:off x="4012950" y="4007449"/>
            <a:ext cx="79678" cy="166356"/>
          </a:xfrm>
          <a:prstGeom prst="rightArrow">
            <a:avLst>
              <a:gd name="adj1" fmla="val 68270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E8B3F8-B811-48C6-0115-7A0155EB8AEE}"/>
              </a:ext>
            </a:extLst>
          </p:cNvPr>
          <p:cNvSpPr txBox="1"/>
          <p:nvPr/>
        </p:nvSpPr>
        <p:spPr>
          <a:xfrm>
            <a:off x="7762088" y="295200"/>
            <a:ext cx="3698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Actionable</a:t>
            </a:r>
            <a:endParaRPr lang="en-IN" b="1" cap="all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6B55374-1B04-9504-5911-373EE3285944}"/>
              </a:ext>
            </a:extLst>
          </p:cNvPr>
          <p:cNvSpPr txBox="1"/>
          <p:nvPr/>
        </p:nvSpPr>
        <p:spPr>
          <a:xfrm>
            <a:off x="154342" y="141085"/>
            <a:ext cx="21804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SUBABUL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512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5E617A-00EF-197B-6070-8C459CCF8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838E2F0-AE97-C4BA-D8D8-D615DDD9F11B}"/>
              </a:ext>
            </a:extLst>
          </p:cNvPr>
          <p:cNvSpPr txBox="1"/>
          <p:nvPr/>
        </p:nvSpPr>
        <p:spPr>
          <a:xfrm>
            <a:off x="5085947" y="3198167"/>
            <a:ext cx="1326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POPLAR</a:t>
            </a:r>
            <a:endParaRPr lang="en-IN" sz="24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806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F16EDE-CC49-481E-DCEC-1CFF60E94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C32885B-FA90-FC90-1284-27E2B9193ED2}"/>
              </a:ext>
            </a:extLst>
          </p:cNvPr>
          <p:cNvSpPr txBox="1"/>
          <p:nvPr/>
        </p:nvSpPr>
        <p:spPr>
          <a:xfrm>
            <a:off x="2999612" y="3181634"/>
            <a:ext cx="459266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 algn="l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Genome size: ~500mb</a:t>
            </a:r>
          </a:p>
          <a:p>
            <a:pPr marL="180975" indent="-180975" algn="l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Ploidy: 2n = 2x = 38</a:t>
            </a:r>
            <a:r>
              <a:rPr lang="en-US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 (Earlier 4x)</a:t>
            </a:r>
          </a:p>
          <a:p>
            <a:pPr marL="180975" indent="-180975" algn="l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Rich Genomics / functional genomics tools</a:t>
            </a:r>
          </a:p>
          <a:p>
            <a:pPr marL="180975" indent="-180975" algn="l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IN" sz="16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Availability of high-density genetic map.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85078E-4DD4-3292-7E42-AF1BD92F4EAD}"/>
              </a:ext>
            </a:extLst>
          </p:cNvPr>
          <p:cNvSpPr txBox="1"/>
          <p:nvPr/>
        </p:nvSpPr>
        <p:spPr>
          <a:xfrm>
            <a:off x="374833" y="3216968"/>
            <a:ext cx="21053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285750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400" b="1">
                <a:latin typeface="Open Sans Condensed Condensed" panose="020B0806030504020204" pitchFamily="34" charset="0"/>
                <a:ea typeface="Open Sans Condensed Condensed" panose="020B0806030504020204" pitchFamily="34" charset="0"/>
                <a:cs typeface="Open Sans Condensed Condensed" panose="020B0806030504020204" pitchFamily="34" charset="0"/>
              </a:defRPr>
            </a:lvl1pPr>
          </a:lstStyle>
          <a:p>
            <a:pPr marL="180975" indent="-180975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Dioeceous </a:t>
            </a:r>
          </a:p>
          <a:p>
            <a:pPr marL="180975" indent="-180975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Anemophilic pollination</a:t>
            </a:r>
          </a:p>
          <a:p>
            <a:pPr marL="180975" indent="-180975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Crossable with available species</a:t>
            </a:r>
          </a:p>
          <a:p>
            <a:endParaRPr lang="en-US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0AD5B5F-464F-EC30-5E33-12BB3A75B57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48"/>
          <a:stretch/>
        </p:blipFill>
        <p:spPr>
          <a:xfrm>
            <a:off x="9114325" y="4521102"/>
            <a:ext cx="2333311" cy="1443994"/>
          </a:xfrm>
          <a:prstGeom prst="rect">
            <a:avLst/>
          </a:prstGeom>
          <a:noFill/>
          <a:ln>
            <a:solidFill>
              <a:schemeClr val="bg2">
                <a:lumMod val="20000"/>
                <a:lumOff val="80000"/>
              </a:schemeClr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2EEF57-6CBF-A01C-A1A4-9BECB70193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4326" y="2625368"/>
            <a:ext cx="2333312" cy="1607263"/>
          </a:xfrm>
          <a:prstGeom prst="rect">
            <a:avLst/>
          </a:prstGeom>
          <a:noFill/>
          <a:ln>
            <a:solidFill>
              <a:schemeClr val="bg2">
                <a:lumMod val="20000"/>
                <a:lumOff val="80000"/>
              </a:schemeClr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63727E1-616C-043E-E4AB-6BDF4D038D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9396" y="936526"/>
            <a:ext cx="2348241" cy="1400371"/>
          </a:xfrm>
          <a:prstGeom prst="rect">
            <a:avLst/>
          </a:prstGeom>
          <a:noFill/>
          <a:ln>
            <a:solidFill>
              <a:schemeClr val="bg2">
                <a:lumMod val="20000"/>
                <a:lumOff val="80000"/>
              </a:schemeClr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C19E08-C081-5793-8346-BE452D295CC0}"/>
              </a:ext>
            </a:extLst>
          </p:cNvPr>
          <p:cNvSpPr txBox="1"/>
          <p:nvPr/>
        </p:nvSpPr>
        <p:spPr>
          <a:xfrm>
            <a:off x="7592272" y="1446536"/>
            <a:ext cx="1523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Well annotated 45K genes</a:t>
            </a:r>
            <a:endParaRPr lang="en-IN" sz="12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8060305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BA83F9-71FA-62B0-CF17-E8B159D80577}"/>
              </a:ext>
            </a:extLst>
          </p:cNvPr>
          <p:cNvSpPr txBox="1"/>
          <p:nvPr/>
        </p:nvSpPr>
        <p:spPr>
          <a:xfrm>
            <a:off x="7679724" y="3090901"/>
            <a:ext cx="1435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Well established orthologues / paralogues</a:t>
            </a:r>
            <a:endParaRPr lang="en-IN" sz="12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8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834FB49-ADCD-890A-02AE-9C3ADE9B4EB8}"/>
              </a:ext>
            </a:extLst>
          </p:cNvPr>
          <p:cNvSpPr txBox="1"/>
          <p:nvPr/>
        </p:nvSpPr>
        <p:spPr>
          <a:xfrm>
            <a:off x="7592272" y="4919933"/>
            <a:ext cx="15233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Gene families' classifications</a:t>
            </a:r>
            <a:endParaRPr lang="en-IN" sz="12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8060305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9490C3-EA20-0659-8DD2-6EF959C88400}"/>
              </a:ext>
            </a:extLst>
          </p:cNvPr>
          <p:cNvSpPr txBox="1"/>
          <p:nvPr/>
        </p:nvSpPr>
        <p:spPr>
          <a:xfrm>
            <a:off x="1341173" y="1908201"/>
            <a:ext cx="4390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A model system for plant Biology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2B7566-F4BA-84C0-F63A-4FFD0D6AB2BE}"/>
              </a:ext>
            </a:extLst>
          </p:cNvPr>
          <p:cNvSpPr txBox="1"/>
          <p:nvPr/>
        </p:nvSpPr>
        <p:spPr>
          <a:xfrm>
            <a:off x="154342" y="141085"/>
            <a:ext cx="33570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POPLAR FACTS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48963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E5D04B5E-4263-3382-BA99-8EEDCD5124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419604"/>
              </p:ext>
            </p:extLst>
          </p:nvPr>
        </p:nvGraphicFramePr>
        <p:xfrm>
          <a:off x="533276" y="1861253"/>
          <a:ext cx="2582704" cy="253982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230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963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8679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Group</a:t>
                      </a:r>
                      <a:endParaRPr lang="en-IN" sz="14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GTs</a:t>
                      </a:r>
                      <a:endParaRPr lang="en-IN" sz="14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4340">
                <a:tc>
                  <a:txBody>
                    <a:bodyPr/>
                    <a:lstStyle/>
                    <a:p>
                      <a:pPr algn="l"/>
                      <a:r>
                        <a:rPr lang="en-US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Wimco collection</a:t>
                      </a:r>
                      <a:endParaRPr lang="en-IN" sz="14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18</a:t>
                      </a:r>
                      <a:endParaRPr lang="en-IN" sz="14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7052">
                <a:tc>
                  <a:txBody>
                    <a:bodyPr/>
                    <a:lstStyle/>
                    <a:p>
                      <a:pPr algn="l"/>
                      <a:r>
                        <a:rPr lang="en-US" sz="1400" dirty="0" err="1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Lalkuan</a:t>
                      </a:r>
                      <a:r>
                        <a:rPr lang="en-US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 collection</a:t>
                      </a:r>
                      <a:endParaRPr lang="en-IN" sz="14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11</a:t>
                      </a:r>
                      <a:endParaRPr lang="en-IN" sz="14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9827">
                <a:tc>
                  <a:txBody>
                    <a:bodyPr/>
                    <a:lstStyle/>
                    <a:p>
                      <a:pPr algn="l"/>
                      <a:r>
                        <a:rPr lang="en-US" sz="140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Exotic</a:t>
                      </a:r>
                      <a:r>
                        <a:rPr lang="en-US" sz="1400" baseline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 collection</a:t>
                      </a:r>
                      <a:endParaRPr lang="en-IN" sz="140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70</a:t>
                      </a:r>
                      <a:endParaRPr lang="en-IN" sz="14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3797">
                <a:tc>
                  <a:txBody>
                    <a:bodyPr/>
                    <a:lstStyle/>
                    <a:p>
                      <a:pPr algn="l"/>
                      <a:r>
                        <a:rPr lang="en-US" sz="1400" err="1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Solan</a:t>
                      </a:r>
                      <a:r>
                        <a:rPr lang="en-US" sz="140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 collection</a:t>
                      </a:r>
                      <a:endParaRPr lang="en-IN" sz="140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56</a:t>
                      </a:r>
                      <a:endParaRPr lang="en-IN" sz="14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334">
                <a:tc>
                  <a:txBody>
                    <a:bodyPr/>
                    <a:lstStyle/>
                    <a:p>
                      <a:pPr algn="l"/>
                      <a:r>
                        <a:rPr lang="en-IN" sz="1400" i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Populus </a:t>
                      </a:r>
                      <a:r>
                        <a:rPr lang="en-IN" sz="1400" i="1" dirty="0" err="1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gamblei</a:t>
                      </a:r>
                      <a:endParaRPr lang="en-IN" sz="1400" i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1</a:t>
                      </a:r>
                      <a:endParaRPr lang="en-IN" sz="14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3797">
                <a:tc>
                  <a:txBody>
                    <a:bodyPr/>
                    <a:lstStyle/>
                    <a:p>
                      <a:pPr algn="l"/>
                      <a:r>
                        <a:rPr lang="en-US" sz="1400" b="1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Total</a:t>
                      </a:r>
                      <a:endParaRPr lang="en-IN" sz="1400" b="1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156</a:t>
                      </a:r>
                      <a:endParaRPr lang="en-IN" sz="14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28FB50EF-3D80-2FCD-CB23-EEC872577A95}"/>
              </a:ext>
            </a:extLst>
          </p:cNvPr>
          <p:cNvGrpSpPr/>
          <p:nvPr/>
        </p:nvGrpSpPr>
        <p:grpSpPr>
          <a:xfrm>
            <a:off x="3606674" y="1753885"/>
            <a:ext cx="2157906" cy="3012470"/>
            <a:chOff x="3444910" y="1713245"/>
            <a:chExt cx="2157906" cy="301247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C368F65-C39E-C360-C1DF-2757C2F2B5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02" t="16095" r="6994" b="4971"/>
            <a:stretch/>
          </p:blipFill>
          <p:spPr>
            <a:xfrm rot="16200000">
              <a:off x="2700356" y="2457799"/>
              <a:ext cx="2978218" cy="1489109"/>
            </a:xfrm>
            <a:prstGeom prst="rect">
              <a:avLst/>
            </a:prstGeom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BDD29B0-C336-7134-3C06-3D45739CD59C}"/>
                </a:ext>
              </a:extLst>
            </p:cNvPr>
            <p:cNvSpPr txBox="1"/>
            <p:nvPr/>
          </p:nvSpPr>
          <p:spPr>
            <a:xfrm>
              <a:off x="4865955" y="1823126"/>
              <a:ext cx="7280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Group 1</a:t>
              </a:r>
              <a:endParaRPr lang="en-IN" sz="1200">
                <a:latin typeface="Yu Gothic UI Semibold" panose="020B0700000000000000" pitchFamily="34" charset="-128"/>
                <a:ea typeface="Yu Gothic UI Semibold" panose="020B0700000000000000" pitchFamily="34" charset="-128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4078551-32AC-7769-27A1-CD2C0E202BC9}"/>
                </a:ext>
              </a:extLst>
            </p:cNvPr>
            <p:cNvSpPr txBox="1"/>
            <p:nvPr/>
          </p:nvSpPr>
          <p:spPr>
            <a:xfrm>
              <a:off x="4838042" y="3478549"/>
              <a:ext cx="7505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Group 3</a:t>
              </a:r>
              <a:endParaRPr lang="en-IN" sz="1200">
                <a:latin typeface="Yu Gothic UI Semibold" panose="020B0700000000000000" pitchFamily="34" charset="-128"/>
                <a:ea typeface="Yu Gothic UI Semibold" panose="020B0700000000000000" pitchFamily="34" charset="-128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B0D0160-446E-5979-7712-0E840DD20B49}"/>
                </a:ext>
              </a:extLst>
            </p:cNvPr>
            <p:cNvSpPr txBox="1"/>
            <p:nvPr/>
          </p:nvSpPr>
          <p:spPr>
            <a:xfrm>
              <a:off x="4849084" y="4448716"/>
              <a:ext cx="75373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Group 4</a:t>
              </a:r>
              <a:endParaRPr lang="en-IN" sz="1200">
                <a:latin typeface="Yu Gothic UI Semibold" panose="020B0700000000000000" pitchFamily="34" charset="-128"/>
                <a:ea typeface="Yu Gothic UI Semibold" panose="020B0700000000000000" pitchFamily="34" charset="-128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8CB8F6B-2ACA-6773-F3B8-C444FE50F415}"/>
                </a:ext>
              </a:extLst>
            </p:cNvPr>
            <p:cNvSpPr txBox="1"/>
            <p:nvPr/>
          </p:nvSpPr>
          <p:spPr>
            <a:xfrm>
              <a:off x="4849084" y="2424145"/>
              <a:ext cx="7505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Group 2</a:t>
              </a:r>
              <a:endParaRPr lang="en-IN" sz="1200">
                <a:latin typeface="Yu Gothic UI Semibold" panose="020B0700000000000000" pitchFamily="34" charset="-128"/>
                <a:ea typeface="Yu Gothic UI Semibold" panose="020B0700000000000000" pitchFamily="34" charset="-128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86B5A37-2260-C813-9346-52A949048287}"/>
                </a:ext>
              </a:extLst>
            </p:cNvPr>
            <p:cNvSpPr txBox="1"/>
            <p:nvPr/>
          </p:nvSpPr>
          <p:spPr>
            <a:xfrm>
              <a:off x="4044495" y="2593422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solidFill>
                    <a:schemeClr val="bg1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96</a:t>
              </a:r>
              <a:endParaRPr lang="en-IN" sz="800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0718B91-786F-9485-85D9-C3137B94C97B}"/>
                </a:ext>
              </a:extLst>
            </p:cNvPr>
            <p:cNvSpPr txBox="1"/>
            <p:nvPr/>
          </p:nvSpPr>
          <p:spPr>
            <a:xfrm>
              <a:off x="4218846" y="1849877"/>
              <a:ext cx="296876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solidFill>
                    <a:schemeClr val="bg1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97</a:t>
              </a:r>
              <a:endParaRPr lang="en-IN" sz="800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BEB691D-51A5-BC04-69CD-B0F9A07C17B6}"/>
                </a:ext>
              </a:extLst>
            </p:cNvPr>
            <p:cNvSpPr txBox="1"/>
            <p:nvPr/>
          </p:nvSpPr>
          <p:spPr>
            <a:xfrm>
              <a:off x="4332807" y="3391681"/>
              <a:ext cx="30008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>
                  <a:solidFill>
                    <a:schemeClr val="bg1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95</a:t>
              </a:r>
              <a:endParaRPr lang="en-IN" sz="800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endParaRPr>
            </a:p>
          </p:txBody>
        </p:sp>
      </p:grpSp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81DC9BF9-2EC6-E867-5B37-2FA989D6DBF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30864385"/>
              </p:ext>
            </p:extLst>
          </p:nvPr>
        </p:nvGraphicFramePr>
        <p:xfrm>
          <a:off x="6318278" y="1551400"/>
          <a:ext cx="4970215" cy="38281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029DD70-B877-0BD8-B51B-FC68A4CF41BE}"/>
                  </a:ext>
                </a:extLst>
              </p:cNvPr>
              <p:cNvSpPr txBox="1"/>
              <p:nvPr/>
            </p:nvSpPr>
            <p:spPr>
              <a:xfrm>
                <a:off x="7304145" y="5260233"/>
                <a:ext cx="1631662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IN" sz="1400" i="1" dirty="0">
                    <a:latin typeface="Garamond" panose="02020404030301010803" pitchFamily="18" charset="0"/>
                    <a:ea typeface="Yu Gothic UI Semibold" panose="020B0700000000000000" pitchFamily="34" charset="-128"/>
                  </a:rPr>
                  <a:t>H</a:t>
                </a:r>
                <a:r>
                  <a:rPr lang="en-IN" sz="1400" i="1" baseline="-25000" dirty="0">
                    <a:latin typeface="Garamond" panose="02020404030301010803" pitchFamily="18" charset="0"/>
                    <a:ea typeface="Yu Gothic UI Semibold" panose="020B0700000000000000" pitchFamily="34" charset="-128"/>
                  </a:rPr>
                  <a:t>e</a:t>
                </a:r>
                <a:r>
                  <a:rPr lang="en-IN" sz="1400" i="1" dirty="0">
                    <a:latin typeface="Garamond" panose="02020404030301010803" pitchFamily="18" charset="0"/>
                    <a:ea typeface="Yu Gothic UI Semibold" panose="020B0700000000000000" pitchFamily="34" charset="-128"/>
                  </a:rPr>
                  <a:t>=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Yu Gothic UI Semibold" panose="020B0700000000000000" pitchFamily="34" charset="-128"/>
                      </a:rPr>
                      <m:t>1−</m:t>
                    </m:r>
                    <m:nary>
                      <m:naryPr>
                        <m:chr m:val="∑"/>
                        <m:ctrlPr>
                          <a:rPr lang="en-US" i="1" smtClean="0">
                            <a:latin typeface="Cambria Math" panose="02040503050406030204" pitchFamily="18" charset="0"/>
                            <a:ea typeface="Yu Gothic UI Semibold" panose="020B0700000000000000" pitchFamily="34" charset="-128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b="0" i="1" baseline="-25000" smtClean="0">
                            <a:latin typeface="Cambria Math" panose="02040503050406030204" pitchFamily="18" charset="0"/>
                            <a:ea typeface="Yu Gothic UI Semibold" panose="020B0700000000000000" pitchFamily="34" charset="-128"/>
                          </a:rPr>
                          <m:t>2</m:t>
                        </m:r>
                      </m:sub>
                      <m:sup>
                        <m:r>
                          <a:rPr lang="en-US" b="0" i="1" baseline="30000" smtClean="0">
                            <a:latin typeface="Cambria Math" panose="02040503050406030204" pitchFamily="18" charset="0"/>
                            <a:ea typeface="Yu Gothic UI Semibold" panose="020B0700000000000000" pitchFamily="34" charset="-128"/>
                          </a:rPr>
                          <m:t>𝑛</m:t>
                        </m:r>
                      </m:sup>
                      <m:e>
                        <m:sSubSup>
                          <m:sSubSupPr>
                            <m:ctrlPr>
                              <a:rPr lang="en-US" i="1" smtClean="0">
                                <a:latin typeface="Cambria Math" panose="02040503050406030204" pitchFamily="18" charset="0"/>
                                <a:ea typeface="Yu Gothic UI Semibold" panose="020B0700000000000000" pitchFamily="34" charset="-128"/>
                              </a:rPr>
                            </m:ctrlPr>
                          </m:sSubSup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Yu Gothic UI Semibold" panose="020B0700000000000000" pitchFamily="34" charset="-128"/>
                              </a:rPr>
                              <m:t>𝑝</m:t>
                            </m:r>
                          </m:e>
                          <m:sub>
                            <m:r>
                              <a:rPr lang="en-US" b="0" i="1" baseline="-25000" smtClean="0">
                                <a:latin typeface="Cambria Math" panose="02040503050406030204" pitchFamily="18" charset="0"/>
                                <a:ea typeface="Yu Gothic UI Semibold" panose="020B0700000000000000" pitchFamily="34" charset="-128"/>
                              </a:rPr>
                              <m:t>𝑖</m:t>
                            </m:r>
                          </m:sub>
                          <m:sup>
                            <m:r>
                              <a:rPr lang="en-US" b="0" i="1" baseline="30000" smtClean="0">
                                <a:latin typeface="Cambria Math" panose="02040503050406030204" pitchFamily="18" charset="0"/>
                                <a:ea typeface="Yu Gothic UI Semibold" panose="020B0700000000000000" pitchFamily="34" charset="-128"/>
                              </a:rPr>
                              <m:t>2</m:t>
                            </m:r>
                          </m:sup>
                        </m:sSubSup>
                      </m:e>
                    </m:nary>
                  </m:oMath>
                </a14:m>
                <a:endParaRPr lang="en-IN" i="1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029DD70-B877-0BD8-B51B-FC68A4CF41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4145" y="5260233"/>
                <a:ext cx="1631662" cy="369332"/>
              </a:xfrm>
              <a:prstGeom prst="rect">
                <a:avLst/>
              </a:prstGeom>
              <a:blipFill>
                <a:blip r:embed="rId4"/>
                <a:stretch>
                  <a:fillRect l="-1119" t="-121667" r="-14552" b="-18833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>
            <a:extLst>
              <a:ext uri="{FF2B5EF4-FFF2-40B4-BE49-F238E27FC236}">
                <a16:creationId xmlns:a16="http://schemas.microsoft.com/office/drawing/2014/main" id="{C23CA0BC-7144-6DA9-16E6-01AE2DED4C71}"/>
              </a:ext>
            </a:extLst>
          </p:cNvPr>
          <p:cNvSpPr txBox="1"/>
          <p:nvPr/>
        </p:nvSpPr>
        <p:spPr>
          <a:xfrm>
            <a:off x="9294795" y="5126843"/>
            <a:ext cx="1752512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0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H</a:t>
            </a:r>
            <a:r>
              <a:rPr lang="en-IN" sz="1000" i="1" baseline="-25000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e </a:t>
            </a:r>
            <a:r>
              <a:rPr lang="en-IN" sz="10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&gt; H</a:t>
            </a:r>
            <a:r>
              <a:rPr lang="en-IN" sz="1000" i="1" baseline="-25000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o </a:t>
            </a:r>
            <a:r>
              <a:rPr lang="en-IN" sz="10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: Inbreeding</a:t>
            </a:r>
          </a:p>
          <a:p>
            <a:r>
              <a:rPr lang="en-IN" sz="10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H</a:t>
            </a:r>
            <a:r>
              <a:rPr lang="en-IN" sz="1000" i="1" baseline="-25000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e </a:t>
            </a:r>
            <a:r>
              <a:rPr lang="en-IN" sz="10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&lt; H</a:t>
            </a:r>
            <a:r>
              <a:rPr lang="en-IN" sz="1000" i="1" baseline="-25000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o </a:t>
            </a:r>
            <a:r>
              <a:rPr lang="en-IN" sz="10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: High heterozygotes</a:t>
            </a:r>
          </a:p>
          <a:p>
            <a:r>
              <a:rPr lang="en-IN" sz="10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H</a:t>
            </a:r>
            <a:r>
              <a:rPr lang="en-IN" sz="1000" i="1" baseline="-25000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e </a:t>
            </a:r>
            <a:r>
              <a:rPr lang="en-IN" sz="10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&gt; 0.5: great for improvement</a:t>
            </a:r>
            <a:endParaRPr lang="en-IN" sz="10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FA264CB-74C2-9E7A-0F38-FD6ADECEE278}"/>
              </a:ext>
            </a:extLst>
          </p:cNvPr>
          <p:cNvSpPr txBox="1"/>
          <p:nvPr/>
        </p:nvSpPr>
        <p:spPr>
          <a:xfrm>
            <a:off x="3478431" y="4902051"/>
            <a:ext cx="22829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3 distinct groups based SSR Genomic sampling</a:t>
            </a:r>
            <a:endParaRPr lang="en-IN" sz="14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1C5441E-E931-90F0-25DF-8F7878B2C7D4}"/>
              </a:ext>
            </a:extLst>
          </p:cNvPr>
          <p:cNvSpPr txBox="1"/>
          <p:nvPr/>
        </p:nvSpPr>
        <p:spPr>
          <a:xfrm>
            <a:off x="981921" y="1054431"/>
            <a:ext cx="14109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Germplasm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ECF2F40-7FB0-D3B0-E207-5311F32F2D90}"/>
              </a:ext>
            </a:extLst>
          </p:cNvPr>
          <p:cNvSpPr txBox="1"/>
          <p:nvPr/>
        </p:nvSpPr>
        <p:spPr>
          <a:xfrm>
            <a:off x="3806882" y="1063022"/>
            <a:ext cx="9877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Groups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5F7E748-5054-A9D2-2B15-C8BD07C7E033}"/>
              </a:ext>
            </a:extLst>
          </p:cNvPr>
          <p:cNvSpPr txBox="1"/>
          <p:nvPr/>
        </p:nvSpPr>
        <p:spPr>
          <a:xfrm>
            <a:off x="8309499" y="1063022"/>
            <a:ext cx="22397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Population Status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DFBB7F-345A-487A-A7D2-5F0BFE21C20C}"/>
              </a:ext>
            </a:extLst>
          </p:cNvPr>
          <p:cNvSpPr txBox="1"/>
          <p:nvPr/>
        </p:nvSpPr>
        <p:spPr>
          <a:xfrm>
            <a:off x="6508640" y="5838262"/>
            <a:ext cx="53582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1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Very high potential for seggregants with high trait diversity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1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High potential for hybrids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11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Current lower TD NOT </a:t>
            </a:r>
            <a:r>
              <a:rPr lang="en-US" sz="1100" cap="all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necessarily </a:t>
            </a:r>
            <a:r>
              <a:rPr lang="en-US" sz="11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be the indicator potential improvement</a:t>
            </a:r>
            <a:endParaRPr lang="en-IN" sz="1100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DE8E4F6-E3D0-8096-C32E-74E2FFF51EF5}"/>
              </a:ext>
            </a:extLst>
          </p:cNvPr>
          <p:cNvSpPr txBox="1"/>
          <p:nvPr/>
        </p:nvSpPr>
        <p:spPr>
          <a:xfrm>
            <a:off x="8661029" y="264195"/>
            <a:ext cx="3425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Population at a Glance</a:t>
            </a:r>
            <a:endParaRPr lang="en-IN" sz="20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8534D4-434E-46BF-8F41-49A117C2F959}"/>
              </a:ext>
            </a:extLst>
          </p:cNvPr>
          <p:cNvSpPr txBox="1"/>
          <p:nvPr/>
        </p:nvSpPr>
        <p:spPr>
          <a:xfrm>
            <a:off x="154342" y="141085"/>
            <a:ext cx="1895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POPLAR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432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9">
            <a:extLst>
              <a:ext uri="{FF2B5EF4-FFF2-40B4-BE49-F238E27FC236}">
                <a16:creationId xmlns:a16="http://schemas.microsoft.com/office/drawing/2014/main" id="{DBBEDDEE-76C8-AB9B-A400-C233387551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4510692"/>
              </p:ext>
            </p:extLst>
          </p:nvPr>
        </p:nvGraphicFramePr>
        <p:xfrm>
          <a:off x="835821" y="1112519"/>
          <a:ext cx="10710009" cy="4394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18952">
                  <a:extLst>
                    <a:ext uri="{9D8B030D-6E8A-4147-A177-3AD203B41FA5}">
                      <a16:colId xmlns:a16="http://schemas.microsoft.com/office/drawing/2014/main" val="1010434777"/>
                    </a:ext>
                  </a:extLst>
                </a:gridCol>
                <a:gridCol w="3963870">
                  <a:extLst>
                    <a:ext uri="{9D8B030D-6E8A-4147-A177-3AD203B41FA5}">
                      <a16:colId xmlns:a16="http://schemas.microsoft.com/office/drawing/2014/main" val="2987842891"/>
                    </a:ext>
                  </a:extLst>
                </a:gridCol>
                <a:gridCol w="4527187">
                  <a:extLst>
                    <a:ext uri="{9D8B030D-6E8A-4147-A177-3AD203B41FA5}">
                      <a16:colId xmlns:a16="http://schemas.microsoft.com/office/drawing/2014/main" val="4040261740"/>
                    </a:ext>
                  </a:extLst>
                </a:gridCol>
              </a:tblGrid>
              <a:tr h="410707">
                <a:tc>
                  <a:txBody>
                    <a:bodyPr/>
                    <a:lstStyle/>
                    <a:p>
                      <a:pPr algn="ctr"/>
                      <a:r>
                        <a:rPr lang="en-GB" sz="1400" cap="all" baseline="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Key metrics</a:t>
                      </a:r>
                      <a:endParaRPr lang="en-IN" sz="1400" cap="all" baseline="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cap="all" baseline="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Status</a:t>
                      </a:r>
                      <a:endParaRPr lang="en-IN" sz="1400" cap="all" baseline="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cap="all" baseline="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Actionable</a:t>
                      </a:r>
                      <a:endParaRPr lang="en-IN" sz="1400" cap="all" baseline="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829453"/>
                  </a:ext>
                </a:extLst>
              </a:tr>
              <a:tr h="213567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Overall GD &amp; AMOVA</a:t>
                      </a:r>
                      <a:endParaRPr lang="en-IN" sz="14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He = 0.64 vs Ho = 0.79 Allelic diversity, Highly heterozygous, Not inbred, excess of heterozygotes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Within populations – High (99%)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Pop differentiation among W, S &amp; G) – Low (1%)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Private alleles (range 1.07 to 1.64)</a:t>
                      </a:r>
                      <a:endParaRPr lang="en-IN" sz="14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Highly heterozygous, Not inbred, excess of heterozygotes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Genetically almost identical, heavily shared germplasm pool.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Individual groups hold unique alleles, beneficial for </a:t>
                      </a:r>
                      <a:r>
                        <a:rPr lang="en-GB" sz="1400" dirty="0">
                          <a:solidFill>
                            <a:srgbClr val="FFFF00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selective breeding.</a:t>
                      </a:r>
                      <a:endParaRPr lang="en-IN" sz="1400" dirty="0">
                        <a:solidFill>
                          <a:srgbClr val="FFFF00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48613"/>
                  </a:ext>
                </a:extLst>
              </a:tr>
              <a:tr h="18481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PCoA</a:t>
                      </a:r>
                      <a:endParaRPr lang="en-IN" sz="14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Three clusters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Cluster1 - Distinct Wimco (Wimco – 39, 83, 108 &amp; 109)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Intermediate cluster (Intermix of all series)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Cluster3 – Highly distinct (G3, G48 from Australia &amp; Bhinmal)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Genetically distinct from central cluster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Relatively similar</a:t>
                      </a:r>
                    </a:p>
                    <a:p>
                      <a:pPr marL="285750" indent="-285750">
                        <a:lnSpc>
                          <a:spcPct val="100000"/>
                        </a:lnSpc>
                        <a:buFont typeface="Courier New" panose="02070309020205020404" pitchFamily="49" charset="0"/>
                        <a:buChar char="o"/>
                      </a:pPr>
                      <a:r>
                        <a:rPr lang="en-IN" sz="14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 Most </a:t>
                      </a:r>
                      <a:r>
                        <a:rPr lang="en-IN" sz="1400" dirty="0">
                          <a:solidFill>
                            <a:srgbClr val="FFFF00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valuable source of genetic divergence.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627398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A61DA0E-DD9A-9FE8-9005-3009C354F8B5}"/>
              </a:ext>
            </a:extLst>
          </p:cNvPr>
          <p:cNvSpPr txBox="1"/>
          <p:nvPr/>
        </p:nvSpPr>
        <p:spPr>
          <a:xfrm>
            <a:off x="154342" y="141085"/>
            <a:ext cx="1895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POPLAR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B91A25-DE69-07CF-3937-52F104BFF9A2}"/>
              </a:ext>
            </a:extLst>
          </p:cNvPr>
          <p:cNvSpPr txBox="1"/>
          <p:nvPr/>
        </p:nvSpPr>
        <p:spPr>
          <a:xfrm>
            <a:off x="8661029" y="264195"/>
            <a:ext cx="34259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Population at a Glance</a:t>
            </a:r>
            <a:endParaRPr lang="en-IN" sz="20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62600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7C3BC5D-41F3-B7C2-B545-C31A8E4E1D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6782" y="1009805"/>
            <a:ext cx="4125950" cy="5290301"/>
          </a:xfrm>
          <a:prstGeom prst="rect">
            <a:avLst/>
          </a:prstGeom>
        </p:spPr>
      </p:pic>
      <p:pic>
        <p:nvPicPr>
          <p:cNvPr id="3" name="Graphic 2" descr="Checkmark with solid fill">
            <a:extLst>
              <a:ext uri="{FF2B5EF4-FFF2-40B4-BE49-F238E27FC236}">
                <a16:creationId xmlns:a16="http://schemas.microsoft.com/office/drawing/2014/main" id="{885C8CB0-4C6D-64D0-D51E-D2DA42CA10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552957" y="1589492"/>
            <a:ext cx="312234" cy="312234"/>
          </a:xfrm>
          <a:prstGeom prst="rect">
            <a:avLst/>
          </a:prstGeom>
        </p:spPr>
      </p:pic>
      <p:pic>
        <p:nvPicPr>
          <p:cNvPr id="4" name="Graphic 3" descr="Checkmark with solid fill">
            <a:extLst>
              <a:ext uri="{FF2B5EF4-FFF2-40B4-BE49-F238E27FC236}">
                <a16:creationId xmlns:a16="http://schemas.microsoft.com/office/drawing/2014/main" id="{C6F556D8-C516-C9BF-8E7E-F8C49405FE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18297" y="1694985"/>
            <a:ext cx="312234" cy="312234"/>
          </a:xfrm>
          <a:prstGeom prst="rect">
            <a:avLst/>
          </a:prstGeom>
        </p:spPr>
      </p:pic>
      <p:sp>
        <p:nvSpPr>
          <p:cNvPr id="5" name="Star: 5 Points 4">
            <a:extLst>
              <a:ext uri="{FF2B5EF4-FFF2-40B4-BE49-F238E27FC236}">
                <a16:creationId xmlns:a16="http://schemas.microsoft.com/office/drawing/2014/main" id="{337A49EC-75E0-102C-2E66-C8E2F73460CC}"/>
              </a:ext>
            </a:extLst>
          </p:cNvPr>
          <p:cNvSpPr/>
          <p:nvPr/>
        </p:nvSpPr>
        <p:spPr>
          <a:xfrm>
            <a:off x="5887667" y="1851102"/>
            <a:ext cx="234177" cy="234177"/>
          </a:xfrm>
          <a:prstGeom prst="star5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7A7A6E-3418-A850-F19D-6C8247E8605A}"/>
              </a:ext>
            </a:extLst>
          </p:cNvPr>
          <p:cNvSpPr txBox="1"/>
          <p:nvPr/>
        </p:nvSpPr>
        <p:spPr>
          <a:xfrm>
            <a:off x="6832161" y="1532394"/>
            <a:ext cx="3187091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Seed orchard Design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Genetic thinning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Breeding without Breeding (BwB)</a:t>
            </a:r>
            <a:endParaRPr lang="en-IN" sz="14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8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038E609-88E9-C057-8FBC-35CFA9B1F77B}"/>
              </a:ext>
            </a:extLst>
          </p:cNvPr>
          <p:cNvSpPr txBox="1"/>
          <p:nvPr/>
        </p:nvSpPr>
        <p:spPr>
          <a:xfrm>
            <a:off x="711166" y="4190851"/>
            <a:ext cx="15632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Current Clones</a:t>
            </a:r>
            <a:endParaRPr lang="en-IN" sz="16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806030504020204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85F75001-A9FB-3CA4-7149-CC297EC802E0}"/>
              </a:ext>
            </a:extLst>
          </p:cNvPr>
          <p:cNvCxnSpPr/>
          <p:nvPr/>
        </p:nvCxnSpPr>
        <p:spPr>
          <a:xfrm>
            <a:off x="6121844" y="1968190"/>
            <a:ext cx="1248935" cy="0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60FFEB09-77BF-B44C-9099-B4500DFECD54}"/>
              </a:ext>
            </a:extLst>
          </p:cNvPr>
          <p:cNvSpPr txBox="1"/>
          <p:nvPr/>
        </p:nvSpPr>
        <p:spPr>
          <a:xfrm>
            <a:off x="6832161" y="2690336"/>
            <a:ext cx="39837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Assessment of existing collections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806030504020204" pitchFamily="34" charset="0"/>
              </a:rPr>
              <a:t>Assessment of GCA/SCA for heterotic vigor</a:t>
            </a:r>
            <a:endParaRPr lang="en-IN" sz="14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806030504020204" pitchFamily="34" charset="0"/>
            </a:endParaRPr>
          </a:p>
        </p:txBody>
      </p:sp>
      <p:sp>
        <p:nvSpPr>
          <p:cNvPr id="10" name="Star: 5 Points 9">
            <a:extLst>
              <a:ext uri="{FF2B5EF4-FFF2-40B4-BE49-F238E27FC236}">
                <a16:creationId xmlns:a16="http://schemas.microsoft.com/office/drawing/2014/main" id="{0BBD669C-437E-F9BD-9F30-CE57701B28F8}"/>
              </a:ext>
            </a:extLst>
          </p:cNvPr>
          <p:cNvSpPr/>
          <p:nvPr/>
        </p:nvSpPr>
        <p:spPr>
          <a:xfrm>
            <a:off x="4859433" y="1851102"/>
            <a:ext cx="234177" cy="234177"/>
          </a:xfrm>
          <a:prstGeom prst="star5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06C05A45-1AD3-C71A-8DC7-6F99F1099707}"/>
              </a:ext>
            </a:extLst>
          </p:cNvPr>
          <p:cNvCxnSpPr>
            <a:cxnSpLocks/>
            <a:stCxn id="10" idx="3"/>
            <a:endCxn id="9" idx="1"/>
          </p:cNvCxnSpPr>
          <p:nvPr/>
        </p:nvCxnSpPr>
        <p:spPr>
          <a:xfrm rot="16200000" flipH="1">
            <a:off x="5507189" y="1626974"/>
            <a:ext cx="866668" cy="1783275"/>
          </a:xfrm>
          <a:prstGeom prst="bentConnector2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Star: 5 Points 11">
            <a:extLst>
              <a:ext uri="{FF2B5EF4-FFF2-40B4-BE49-F238E27FC236}">
                <a16:creationId xmlns:a16="http://schemas.microsoft.com/office/drawing/2014/main" id="{F3816E1D-EF7F-79F8-8BE1-9800FE7D473B}"/>
              </a:ext>
            </a:extLst>
          </p:cNvPr>
          <p:cNvSpPr/>
          <p:nvPr/>
        </p:nvSpPr>
        <p:spPr>
          <a:xfrm>
            <a:off x="4476575" y="4360128"/>
            <a:ext cx="234177" cy="234177"/>
          </a:xfrm>
          <a:prstGeom prst="star5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3" name="Connector: Elbow 12">
            <a:extLst>
              <a:ext uri="{FF2B5EF4-FFF2-40B4-BE49-F238E27FC236}">
                <a16:creationId xmlns:a16="http://schemas.microsoft.com/office/drawing/2014/main" id="{FDEEDDE0-57F6-EBFB-C705-1331970920F8}"/>
              </a:ext>
            </a:extLst>
          </p:cNvPr>
          <p:cNvCxnSpPr>
            <a:stCxn id="12" idx="4"/>
            <a:endCxn id="9" idx="1"/>
          </p:cNvCxnSpPr>
          <p:nvPr/>
        </p:nvCxnSpPr>
        <p:spPr>
          <a:xfrm flipV="1">
            <a:off x="4710752" y="2951946"/>
            <a:ext cx="2121409" cy="1497629"/>
          </a:xfrm>
          <a:prstGeom prst="bentConnector3">
            <a:avLst>
              <a:gd name="adj1" fmla="val 81590"/>
            </a:avLst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D9DB4A4-BA7E-E6EF-D7D1-B5400F90A73B}"/>
              </a:ext>
            </a:extLst>
          </p:cNvPr>
          <p:cNvSpPr txBox="1"/>
          <p:nvPr/>
        </p:nvSpPr>
        <p:spPr>
          <a:xfrm>
            <a:off x="8040184" y="296375"/>
            <a:ext cx="39581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Breeding design for poplar</a:t>
            </a:r>
            <a:endParaRPr lang="en-IN" sz="20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996C6EF-68E4-5E38-F18B-8696968DE408}"/>
              </a:ext>
            </a:extLst>
          </p:cNvPr>
          <p:cNvSpPr txBox="1"/>
          <p:nvPr/>
        </p:nvSpPr>
        <p:spPr>
          <a:xfrm>
            <a:off x="154342" y="141085"/>
            <a:ext cx="189507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POPLAR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ECC847-AF88-922D-C68D-5FA02ADF0E0A}"/>
              </a:ext>
            </a:extLst>
          </p:cNvPr>
          <p:cNvSpPr txBox="1"/>
          <p:nvPr/>
        </p:nvSpPr>
        <p:spPr>
          <a:xfrm>
            <a:off x="5671380" y="6283994"/>
            <a:ext cx="80983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..From Dimen</a:t>
            </a:r>
            <a:endParaRPr lang="en-IN" sz="8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6320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3FE881B3-53E0-C96A-7482-A76AFF3CE513}"/>
              </a:ext>
            </a:extLst>
          </p:cNvPr>
          <p:cNvSpPr/>
          <p:nvPr/>
        </p:nvSpPr>
        <p:spPr>
          <a:xfrm>
            <a:off x="0" y="4948788"/>
            <a:ext cx="12192000" cy="735573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  <a:lumMod val="80000"/>
                </a:schemeClr>
              </a:gs>
              <a:gs pos="53000">
                <a:schemeClr val="tx1">
                  <a:alpha val="94000"/>
                </a:schemeClr>
              </a:gs>
              <a:gs pos="100000">
                <a:schemeClr val="tx1">
                  <a:alpha val="0"/>
                  <a:lumMod val="80000"/>
                  <a:lumOff val="20000"/>
                </a:schemeClr>
              </a:gs>
            </a:gsLst>
            <a:lin ang="108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CC2503-5300-3BF9-1727-CB6AC82ECA9D}"/>
              </a:ext>
            </a:extLst>
          </p:cNvPr>
          <p:cNvSpPr txBox="1"/>
          <p:nvPr/>
        </p:nvSpPr>
        <p:spPr>
          <a:xfrm>
            <a:off x="304023" y="66096"/>
            <a:ext cx="20633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Contents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06E69F-F263-D04A-3CF1-EDF15B676F1C}"/>
              </a:ext>
            </a:extLst>
          </p:cNvPr>
          <p:cNvSpPr txBox="1"/>
          <p:nvPr/>
        </p:nvSpPr>
        <p:spPr>
          <a:xfrm>
            <a:off x="1020423" y="2098340"/>
            <a:ext cx="2991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N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Tree Improvement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EEB445-8632-A902-0902-EF6EFECF2912}"/>
              </a:ext>
            </a:extLst>
          </p:cNvPr>
          <p:cNvSpPr txBox="1"/>
          <p:nvPr/>
        </p:nvSpPr>
        <p:spPr>
          <a:xfrm>
            <a:off x="5143023" y="2098340"/>
            <a:ext cx="28680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N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PF shift &amp; 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958E8FE-D92E-5EAD-6F20-588C2D194552}"/>
              </a:ext>
            </a:extLst>
          </p:cNvPr>
          <p:cNvSpPr txBox="1"/>
          <p:nvPr/>
        </p:nvSpPr>
        <p:spPr>
          <a:xfrm>
            <a:off x="9076627" y="2098340"/>
            <a:ext cx="2172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N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DATA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D065CF2-D5FE-2C0E-2FAB-1C99E7863DD8}"/>
              </a:ext>
            </a:extLst>
          </p:cNvPr>
          <p:cNvSpPr txBox="1"/>
          <p:nvPr/>
        </p:nvSpPr>
        <p:spPr>
          <a:xfrm>
            <a:off x="1020423" y="2471508"/>
            <a:ext cx="180927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indent="-179388" algn="l">
              <a:buFont typeface="Courier New" panose="02070309020205020404" pitchFamily="49" charset="0"/>
              <a:buChar char="o"/>
            </a:pPr>
            <a:r>
              <a:rPr lang="en-IN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Euca</a:t>
            </a:r>
          </a:p>
          <a:p>
            <a:pPr marL="179388" indent="-179388">
              <a:buFont typeface="Courier New" panose="02070309020205020404" pitchFamily="49" charset="0"/>
              <a:buChar char="o"/>
            </a:pPr>
            <a:r>
              <a:rPr lang="en-IN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Poplar</a:t>
            </a:r>
          </a:p>
          <a:p>
            <a:pPr marL="179388" indent="-179388" algn="l">
              <a:buFont typeface="Courier New" panose="02070309020205020404" pitchFamily="49" charset="0"/>
              <a:buChar char="o"/>
            </a:pPr>
            <a:r>
              <a:rPr lang="en-IN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Subabul</a:t>
            </a:r>
          </a:p>
          <a:p>
            <a:pPr marL="179388" indent="-179388" algn="l">
              <a:buFont typeface="Courier New" panose="02070309020205020404" pitchFamily="49" charset="0"/>
              <a:buChar char="o"/>
            </a:pPr>
            <a:r>
              <a:rPr lang="en-IN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Casuarina</a:t>
            </a:r>
          </a:p>
          <a:p>
            <a:pPr marL="179388" indent="-179388" algn="l">
              <a:buFont typeface="Courier New" panose="02070309020205020404" pitchFamily="49" charset="0"/>
              <a:buChar char="o"/>
            </a:pPr>
            <a:r>
              <a:rPr lang="en-IN" sz="16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Corymbia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2628706-9092-BDFC-D4CC-34B6680A8ADE}"/>
              </a:ext>
            </a:extLst>
          </p:cNvPr>
          <p:cNvSpPr txBox="1"/>
          <p:nvPr/>
        </p:nvSpPr>
        <p:spPr>
          <a:xfrm>
            <a:off x="9076627" y="2467672"/>
            <a:ext cx="24512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20000"/>
                    <a:lumOff val="80000"/>
                  </a:srgbClr>
                </a:solidFill>
                <a:effectLst/>
                <a:uLnTx/>
                <a:uFillTx/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Current Practices</a:t>
            </a:r>
          </a:p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IN" sz="1600" dirty="0">
                <a:solidFill>
                  <a:srgbClr val="1E5155">
                    <a:lumMod val="20000"/>
                    <a:lumOff val="80000"/>
                  </a:srgb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Data-Lake pipeline</a:t>
            </a:r>
          </a:p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20000"/>
                    <a:lumOff val="80000"/>
                  </a:srgbClr>
                </a:solidFill>
                <a:effectLst/>
                <a:uLnTx/>
                <a:uFillTx/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Implementation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DA167A-D82A-D442-2CC3-8EBA32D2F28A}"/>
              </a:ext>
            </a:extLst>
          </p:cNvPr>
          <p:cNvSpPr txBox="1"/>
          <p:nvPr/>
        </p:nvSpPr>
        <p:spPr>
          <a:xfrm>
            <a:off x="5131515" y="2469590"/>
            <a:ext cx="315369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US" sz="1600" dirty="0">
                <a:solidFill>
                  <a:srgbClr val="1E5155">
                    <a:lumMod val="20000"/>
                    <a:lumOff val="80000"/>
                  </a:srgb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</a:t>
            </a:r>
            <a:r>
              <a:rPr lang="en-IN" sz="1600" dirty="0">
                <a:solidFill>
                  <a:srgbClr val="1E5155">
                    <a:lumMod val="20000"/>
                    <a:lumOff val="80000"/>
                  </a:srgb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urrent Issues</a:t>
            </a:r>
          </a:p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20000"/>
                    <a:lumOff val="80000"/>
                  </a:srgbClr>
                </a:solidFill>
                <a:effectLst/>
                <a:uLnTx/>
                <a:uFillTx/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SWOT</a:t>
            </a:r>
          </a:p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20000"/>
                    <a:lumOff val="80000"/>
                  </a:srgbClr>
                </a:solidFill>
                <a:effectLst/>
                <a:uLnTx/>
                <a:uFillTx/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Shift from Species to Platform </a:t>
            </a:r>
          </a:p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en-IN" sz="1600" dirty="0">
                <a:solidFill>
                  <a:srgbClr val="1E5155">
                    <a:lumMod val="20000"/>
                    <a:lumOff val="80000"/>
                  </a:srgb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RoadMap (Platform)</a:t>
            </a:r>
          </a:p>
          <a:p>
            <a:pPr marL="179388" marR="0" lvl="0" indent="-179388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IN" sz="1600" b="0" i="0" u="none" strike="noStrike" kern="1200" cap="none" spc="0" normalizeH="0" baseline="0" noProof="0" dirty="0">
                <a:ln>
                  <a:noFill/>
                </a:ln>
                <a:solidFill>
                  <a:srgbClr val="1E5155">
                    <a:lumMod val="20000"/>
                    <a:lumOff val="80000"/>
                  </a:srgbClr>
                </a:solidFill>
                <a:effectLst/>
                <a:uLnTx/>
                <a:uFillTx/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RoadMap (Leadership)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7BC659A-2A66-AB49-77E0-E0F648E78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419" y="5031922"/>
            <a:ext cx="1564447" cy="5680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263293F-46C3-22D6-EE0A-2C06503924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494" y="4993380"/>
            <a:ext cx="1775254" cy="64512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E31A3AC-DC79-4BA7-E80A-6E9BAC42E3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446" y="5035499"/>
            <a:ext cx="2421716" cy="56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08780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909A17-E428-65B1-8B8D-C917F5EDD2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84F0F4-6AB3-CEA9-4125-9DEE48C7358F}"/>
              </a:ext>
            </a:extLst>
          </p:cNvPr>
          <p:cNvSpPr txBox="1"/>
          <p:nvPr/>
        </p:nvSpPr>
        <p:spPr>
          <a:xfrm>
            <a:off x="5146861" y="3198167"/>
            <a:ext cx="18982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CASUARINA</a:t>
            </a:r>
            <a:endParaRPr lang="en-IN" sz="24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00666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7D849DD-5787-AD55-F08F-6ADD74AA4611}"/>
              </a:ext>
            </a:extLst>
          </p:cNvPr>
          <p:cNvSpPr txBox="1"/>
          <p:nvPr/>
        </p:nvSpPr>
        <p:spPr>
          <a:xfrm>
            <a:off x="372512" y="5067005"/>
            <a:ext cx="26075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IN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Introduced 115 families</a:t>
            </a:r>
          </a:p>
          <a:p>
            <a:pPr algn="r"/>
            <a:r>
              <a:rPr lang="en-IN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18 seed lots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2EC9AAEE-2EBE-BD9E-4B62-FDC90B360F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80327" y="1240814"/>
            <a:ext cx="4448834" cy="260461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0610ED56-D582-FDEB-6415-C536FC86DDF9}"/>
              </a:ext>
            </a:extLst>
          </p:cNvPr>
          <p:cNvSpPr/>
          <p:nvPr/>
        </p:nvSpPr>
        <p:spPr>
          <a:xfrm>
            <a:off x="2645464" y="2506026"/>
            <a:ext cx="47256" cy="50406"/>
          </a:xfrm>
          <a:prstGeom prst="ellipse">
            <a:avLst/>
          </a:prstGeom>
          <a:solidFill>
            <a:schemeClr val="tx1"/>
          </a:solid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400" b="1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232B940-C9F8-33EC-881A-52528B16A761}"/>
              </a:ext>
            </a:extLst>
          </p:cNvPr>
          <p:cNvSpPr/>
          <p:nvPr/>
        </p:nvSpPr>
        <p:spPr>
          <a:xfrm>
            <a:off x="2018001" y="3829352"/>
            <a:ext cx="68225" cy="6380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21817960-3B42-4B93-9BFE-86478F15CE31}"/>
              </a:ext>
            </a:extLst>
          </p:cNvPr>
          <p:cNvSpPr/>
          <p:nvPr/>
        </p:nvSpPr>
        <p:spPr>
          <a:xfrm>
            <a:off x="2727861" y="3829352"/>
            <a:ext cx="68225" cy="63804"/>
          </a:xfrm>
          <a:prstGeom prst="ellipse">
            <a:avLst/>
          </a:prstGeom>
          <a:solidFill>
            <a:srgbClr val="FFFF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B3DAEED-58A2-E9E0-EE3D-9D1CCF281B88}"/>
              </a:ext>
            </a:extLst>
          </p:cNvPr>
          <p:cNvSpPr/>
          <p:nvPr/>
        </p:nvSpPr>
        <p:spPr>
          <a:xfrm>
            <a:off x="3363060" y="3829352"/>
            <a:ext cx="68225" cy="63804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ECBFC57-0617-5A8A-D73C-411CD8A788B0}"/>
              </a:ext>
            </a:extLst>
          </p:cNvPr>
          <p:cNvSpPr/>
          <p:nvPr/>
        </p:nvSpPr>
        <p:spPr>
          <a:xfrm>
            <a:off x="4022394" y="3829352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04C48AA-7EB3-740D-8DAE-C2B072CAC557}"/>
              </a:ext>
            </a:extLst>
          </p:cNvPr>
          <p:cNvSpPr txBox="1"/>
          <p:nvPr/>
        </p:nvSpPr>
        <p:spPr>
          <a:xfrm>
            <a:off x="4047757" y="3757150"/>
            <a:ext cx="3305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63FCDFE-CB5D-73EA-D521-DA08FB43B351}"/>
              </a:ext>
            </a:extLst>
          </p:cNvPr>
          <p:cNvSpPr txBox="1"/>
          <p:nvPr/>
        </p:nvSpPr>
        <p:spPr>
          <a:xfrm>
            <a:off x="2099983" y="3757150"/>
            <a:ext cx="3449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CR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6F16A37-A3FA-6C18-B440-1C5E2F340832}"/>
              </a:ext>
            </a:extLst>
          </p:cNvPr>
          <p:cNvSpPr txBox="1"/>
          <p:nvPr/>
        </p:nvSpPr>
        <p:spPr>
          <a:xfrm>
            <a:off x="2761974" y="3757150"/>
            <a:ext cx="3161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CJ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DDD8C2-7EE6-1197-429B-9BFCAD218B76}"/>
              </a:ext>
            </a:extLst>
          </p:cNvPr>
          <p:cNvSpPr txBox="1"/>
          <p:nvPr/>
        </p:nvSpPr>
        <p:spPr>
          <a:xfrm>
            <a:off x="3392107" y="3757150"/>
            <a:ext cx="3449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CC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F37FDA1-0708-0F74-0439-8E36D0A04035}"/>
              </a:ext>
            </a:extLst>
          </p:cNvPr>
          <p:cNvSpPr/>
          <p:nvPr/>
        </p:nvSpPr>
        <p:spPr>
          <a:xfrm>
            <a:off x="4484283" y="3266955"/>
            <a:ext cx="68225" cy="6380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7BDB478-768C-A370-1038-AAF876B30EF1}"/>
              </a:ext>
            </a:extLst>
          </p:cNvPr>
          <p:cNvSpPr/>
          <p:nvPr/>
        </p:nvSpPr>
        <p:spPr>
          <a:xfrm>
            <a:off x="4578983" y="3381020"/>
            <a:ext cx="68225" cy="6380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4893352-5762-6AB6-5887-9B91F4470979}"/>
              </a:ext>
            </a:extLst>
          </p:cNvPr>
          <p:cNvSpPr/>
          <p:nvPr/>
        </p:nvSpPr>
        <p:spPr>
          <a:xfrm>
            <a:off x="4571673" y="3279747"/>
            <a:ext cx="68225" cy="6380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FB37F97-7C7E-B5B1-74BE-E2AEB3B5920D}"/>
              </a:ext>
            </a:extLst>
          </p:cNvPr>
          <p:cNvSpPr/>
          <p:nvPr/>
        </p:nvSpPr>
        <p:spPr>
          <a:xfrm>
            <a:off x="4503448" y="3356343"/>
            <a:ext cx="68225" cy="6380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39807457-1392-CA51-2416-0582DCEEFC38}"/>
              </a:ext>
            </a:extLst>
          </p:cNvPr>
          <p:cNvSpPr/>
          <p:nvPr/>
        </p:nvSpPr>
        <p:spPr>
          <a:xfrm>
            <a:off x="3934143" y="2625884"/>
            <a:ext cx="68225" cy="63804"/>
          </a:xfrm>
          <a:prstGeom prst="ellipse">
            <a:avLst/>
          </a:prstGeom>
          <a:solidFill>
            <a:srgbClr val="FFFF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E869EA0-C78F-E9E8-CBC2-3C6CBFEB6EBD}"/>
              </a:ext>
            </a:extLst>
          </p:cNvPr>
          <p:cNvSpPr/>
          <p:nvPr/>
        </p:nvSpPr>
        <p:spPr>
          <a:xfrm>
            <a:off x="3983152" y="2763260"/>
            <a:ext cx="68225" cy="63804"/>
          </a:xfrm>
          <a:prstGeom prst="ellipse">
            <a:avLst/>
          </a:prstGeom>
          <a:solidFill>
            <a:srgbClr val="FFFF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4FBB37A6-8026-349B-A08B-0FF6AEC575F0}"/>
              </a:ext>
            </a:extLst>
          </p:cNvPr>
          <p:cNvSpPr/>
          <p:nvPr/>
        </p:nvSpPr>
        <p:spPr>
          <a:xfrm>
            <a:off x="3983152" y="2882908"/>
            <a:ext cx="68225" cy="63804"/>
          </a:xfrm>
          <a:prstGeom prst="ellipse">
            <a:avLst/>
          </a:prstGeom>
          <a:solidFill>
            <a:srgbClr val="FFFF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0CFBFF17-D577-D9D0-CD97-131513C174BB}"/>
              </a:ext>
            </a:extLst>
          </p:cNvPr>
          <p:cNvSpPr/>
          <p:nvPr/>
        </p:nvSpPr>
        <p:spPr>
          <a:xfrm>
            <a:off x="4143869" y="2851005"/>
            <a:ext cx="68225" cy="63804"/>
          </a:xfrm>
          <a:prstGeom prst="ellipse">
            <a:avLst/>
          </a:prstGeom>
          <a:solidFill>
            <a:srgbClr val="FFFF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9B41EE04-35E7-9915-AEF4-229EA8C724FB}"/>
              </a:ext>
            </a:extLst>
          </p:cNvPr>
          <p:cNvSpPr/>
          <p:nvPr/>
        </p:nvSpPr>
        <p:spPr>
          <a:xfrm>
            <a:off x="4240358" y="2914810"/>
            <a:ext cx="68225" cy="63804"/>
          </a:xfrm>
          <a:prstGeom prst="ellipse">
            <a:avLst/>
          </a:prstGeom>
          <a:solidFill>
            <a:srgbClr val="FFFF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1EADC23-E2A5-B464-EACC-3F876317CB9B}"/>
              </a:ext>
            </a:extLst>
          </p:cNvPr>
          <p:cNvSpPr/>
          <p:nvPr/>
        </p:nvSpPr>
        <p:spPr>
          <a:xfrm>
            <a:off x="4189497" y="2787201"/>
            <a:ext cx="68225" cy="63804"/>
          </a:xfrm>
          <a:prstGeom prst="ellipse">
            <a:avLst/>
          </a:prstGeom>
          <a:solidFill>
            <a:srgbClr val="FFFF00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4F412B4-517A-808C-EF18-A11AE406A7CD}"/>
              </a:ext>
            </a:extLst>
          </p:cNvPr>
          <p:cNvSpPr/>
          <p:nvPr/>
        </p:nvSpPr>
        <p:spPr>
          <a:xfrm>
            <a:off x="4605786" y="2989044"/>
            <a:ext cx="68225" cy="63804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83A66755-0E60-7A5D-55AC-8266B5A634F8}"/>
              </a:ext>
            </a:extLst>
          </p:cNvPr>
          <p:cNvSpPr/>
          <p:nvPr/>
        </p:nvSpPr>
        <p:spPr>
          <a:xfrm>
            <a:off x="4503448" y="2946711"/>
            <a:ext cx="68225" cy="63804"/>
          </a:xfrm>
          <a:prstGeom prst="ellipse">
            <a:avLst/>
          </a:prstGeom>
          <a:solidFill>
            <a:schemeClr val="bg1">
              <a:lumMod val="95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742B668F-DEE4-8289-490F-41F6C4A46814}"/>
              </a:ext>
            </a:extLst>
          </p:cNvPr>
          <p:cNvSpPr/>
          <p:nvPr/>
        </p:nvSpPr>
        <p:spPr>
          <a:xfrm>
            <a:off x="3677518" y="2593982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40464935-E16E-560E-739A-159860B7FDC8}"/>
              </a:ext>
            </a:extLst>
          </p:cNvPr>
          <p:cNvSpPr/>
          <p:nvPr/>
        </p:nvSpPr>
        <p:spPr>
          <a:xfrm>
            <a:off x="3683992" y="2670726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7E78E84-77A5-DD47-F25B-B81BE8921DAB}"/>
              </a:ext>
            </a:extLst>
          </p:cNvPr>
          <p:cNvSpPr/>
          <p:nvPr/>
        </p:nvSpPr>
        <p:spPr>
          <a:xfrm>
            <a:off x="3239423" y="2741677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0D40BA4-73AF-4D49-4D81-8FA6E72F5FA5}"/>
              </a:ext>
            </a:extLst>
          </p:cNvPr>
          <p:cNvSpPr/>
          <p:nvPr/>
        </p:nvSpPr>
        <p:spPr>
          <a:xfrm>
            <a:off x="3169537" y="2819915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92E39BFC-DE9B-0F54-5952-FF2728C4C297}"/>
              </a:ext>
            </a:extLst>
          </p:cNvPr>
          <p:cNvSpPr/>
          <p:nvPr/>
        </p:nvSpPr>
        <p:spPr>
          <a:xfrm>
            <a:off x="3101312" y="2910291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93CD02C-E985-581F-0ADB-8C06EB6ACA49}"/>
              </a:ext>
            </a:extLst>
          </p:cNvPr>
          <p:cNvSpPr/>
          <p:nvPr/>
        </p:nvSpPr>
        <p:spPr>
          <a:xfrm>
            <a:off x="3101312" y="3000667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38501B0A-37F5-C7F6-E70D-84575B121828}"/>
              </a:ext>
            </a:extLst>
          </p:cNvPr>
          <p:cNvSpPr/>
          <p:nvPr/>
        </p:nvSpPr>
        <p:spPr>
          <a:xfrm>
            <a:off x="2782784" y="3122171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132E92A-D128-1F57-90BC-68EF45F6F46A}"/>
              </a:ext>
            </a:extLst>
          </p:cNvPr>
          <p:cNvSpPr/>
          <p:nvPr/>
        </p:nvSpPr>
        <p:spPr>
          <a:xfrm>
            <a:off x="2782865" y="2968765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E1667EF-D743-3134-EFFC-6F3B28CBA6D7}"/>
              </a:ext>
            </a:extLst>
          </p:cNvPr>
          <p:cNvSpPr/>
          <p:nvPr/>
        </p:nvSpPr>
        <p:spPr>
          <a:xfrm>
            <a:off x="2726839" y="2860874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C60B28C4-9C9D-1A81-B318-2A02D248DC92}"/>
              </a:ext>
            </a:extLst>
          </p:cNvPr>
          <p:cNvSpPr/>
          <p:nvPr/>
        </p:nvSpPr>
        <p:spPr>
          <a:xfrm>
            <a:off x="2669235" y="2763260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A8A0D71A-0FC0-0A18-C316-F50B71ECEB50}"/>
              </a:ext>
            </a:extLst>
          </p:cNvPr>
          <p:cNvSpPr/>
          <p:nvPr/>
        </p:nvSpPr>
        <p:spPr>
          <a:xfrm>
            <a:off x="2560271" y="2755194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B8C7FBF-9451-6AAA-3A85-D9E963256601}"/>
              </a:ext>
            </a:extLst>
          </p:cNvPr>
          <p:cNvSpPr/>
          <p:nvPr/>
        </p:nvSpPr>
        <p:spPr>
          <a:xfrm>
            <a:off x="2892744" y="2736846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EFA18BB2-FE1B-2640-C94A-29BDF8498C20}"/>
              </a:ext>
            </a:extLst>
          </p:cNvPr>
          <p:cNvSpPr/>
          <p:nvPr/>
        </p:nvSpPr>
        <p:spPr>
          <a:xfrm>
            <a:off x="2925385" y="2935493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5D6C7C96-8BE1-96F7-3A40-7B7DFD0407F3}"/>
              </a:ext>
            </a:extLst>
          </p:cNvPr>
          <p:cNvSpPr/>
          <p:nvPr/>
        </p:nvSpPr>
        <p:spPr>
          <a:xfrm>
            <a:off x="3566623" y="2599463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E812D79A-C2C0-5CE2-DB4F-3EDFCF3FEFA6}"/>
              </a:ext>
            </a:extLst>
          </p:cNvPr>
          <p:cNvSpPr/>
          <p:nvPr/>
        </p:nvSpPr>
        <p:spPr>
          <a:xfrm>
            <a:off x="3665941" y="2731086"/>
            <a:ext cx="53770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691F6B08-7DD4-F1DC-B8CE-D57495053072}"/>
              </a:ext>
            </a:extLst>
          </p:cNvPr>
          <p:cNvSpPr/>
          <p:nvPr/>
        </p:nvSpPr>
        <p:spPr>
          <a:xfrm>
            <a:off x="3634848" y="2505585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F22E1D7E-11EE-B1C1-21A4-3BE153E8BDE1}"/>
              </a:ext>
            </a:extLst>
          </p:cNvPr>
          <p:cNvSpPr/>
          <p:nvPr/>
        </p:nvSpPr>
        <p:spPr>
          <a:xfrm>
            <a:off x="2886782" y="2461541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4ACC74F-3CD3-C98B-6E8E-4728F6D24E62}"/>
              </a:ext>
            </a:extLst>
          </p:cNvPr>
          <p:cNvSpPr/>
          <p:nvPr/>
        </p:nvSpPr>
        <p:spPr>
          <a:xfrm>
            <a:off x="2816896" y="2539780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395C7B5-E487-C1A8-5B7C-6D506743163B}"/>
              </a:ext>
            </a:extLst>
          </p:cNvPr>
          <p:cNvSpPr/>
          <p:nvPr/>
        </p:nvSpPr>
        <p:spPr>
          <a:xfrm>
            <a:off x="2789217" y="2892776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2A45FB79-BF5A-3E44-526C-35D67053D839}"/>
              </a:ext>
            </a:extLst>
          </p:cNvPr>
          <p:cNvSpPr/>
          <p:nvPr/>
        </p:nvSpPr>
        <p:spPr>
          <a:xfrm>
            <a:off x="3086010" y="2835589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EB13C823-DE6B-43F1-73FD-09D3FE394D36}"/>
              </a:ext>
            </a:extLst>
          </p:cNvPr>
          <p:cNvSpPr/>
          <p:nvPr/>
        </p:nvSpPr>
        <p:spPr>
          <a:xfrm>
            <a:off x="2513542" y="2360445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E0463518-50CE-6CE7-E68D-03F5D0B71BB7}"/>
              </a:ext>
            </a:extLst>
          </p:cNvPr>
          <p:cNvSpPr/>
          <p:nvPr/>
        </p:nvSpPr>
        <p:spPr>
          <a:xfrm>
            <a:off x="2669092" y="2306906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1069FBCB-E6C5-7AA5-355A-A0E31E7F7ED5}"/>
              </a:ext>
            </a:extLst>
          </p:cNvPr>
          <p:cNvSpPr/>
          <p:nvPr/>
        </p:nvSpPr>
        <p:spPr>
          <a:xfrm>
            <a:off x="2796344" y="2403424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E343A085-7360-B50B-B26C-4CE70E8780CE}"/>
              </a:ext>
            </a:extLst>
          </p:cNvPr>
          <p:cNvSpPr/>
          <p:nvPr/>
        </p:nvSpPr>
        <p:spPr>
          <a:xfrm>
            <a:off x="2978269" y="2392346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2BBC8766-1BF4-8658-6D69-2C1EF6E22DAF}"/>
              </a:ext>
            </a:extLst>
          </p:cNvPr>
          <p:cNvSpPr/>
          <p:nvPr/>
        </p:nvSpPr>
        <p:spPr>
          <a:xfrm>
            <a:off x="3032935" y="2474124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067F731-43EC-D6FD-BF25-ED1C42D750A3}"/>
              </a:ext>
            </a:extLst>
          </p:cNvPr>
          <p:cNvSpPr/>
          <p:nvPr/>
        </p:nvSpPr>
        <p:spPr>
          <a:xfrm>
            <a:off x="3121910" y="2527524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6273C567-D79C-E525-CC77-B0230D1ED3A1}"/>
              </a:ext>
            </a:extLst>
          </p:cNvPr>
          <p:cNvSpPr/>
          <p:nvPr/>
        </p:nvSpPr>
        <p:spPr>
          <a:xfrm>
            <a:off x="2025439" y="3159714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3967C46F-5090-AEE6-7ADA-5188E2A494E2}"/>
              </a:ext>
            </a:extLst>
          </p:cNvPr>
          <p:cNvSpPr/>
          <p:nvPr/>
        </p:nvSpPr>
        <p:spPr>
          <a:xfrm>
            <a:off x="1913519" y="3212258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DC9AEE9E-4A1D-9921-0788-7548E3F53D16}"/>
              </a:ext>
            </a:extLst>
          </p:cNvPr>
          <p:cNvSpPr/>
          <p:nvPr/>
        </p:nvSpPr>
        <p:spPr>
          <a:xfrm>
            <a:off x="1907036" y="3301499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B08B4E0-A492-5D88-D994-3F665246523D}"/>
              </a:ext>
            </a:extLst>
          </p:cNvPr>
          <p:cNvSpPr/>
          <p:nvPr/>
        </p:nvSpPr>
        <p:spPr>
          <a:xfrm>
            <a:off x="1845294" y="3385808"/>
            <a:ext cx="68225" cy="63804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DEDED52-7D6C-A82F-B88D-D6D74E1A4EEC}"/>
              </a:ext>
            </a:extLst>
          </p:cNvPr>
          <p:cNvSpPr/>
          <p:nvPr/>
        </p:nvSpPr>
        <p:spPr>
          <a:xfrm>
            <a:off x="1825394" y="3134277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1F7938B3-704F-068C-EEA9-073FD7FD34D6}"/>
              </a:ext>
            </a:extLst>
          </p:cNvPr>
          <p:cNvSpPr/>
          <p:nvPr/>
        </p:nvSpPr>
        <p:spPr>
          <a:xfrm>
            <a:off x="1713474" y="3186820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9C581998-CC20-E866-0692-C208C00ABA17}"/>
              </a:ext>
            </a:extLst>
          </p:cNvPr>
          <p:cNvSpPr/>
          <p:nvPr/>
        </p:nvSpPr>
        <p:spPr>
          <a:xfrm>
            <a:off x="1659750" y="3273232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9676D8E7-48C5-EB67-D45B-9912F48952F6}"/>
              </a:ext>
            </a:extLst>
          </p:cNvPr>
          <p:cNvSpPr/>
          <p:nvPr/>
        </p:nvSpPr>
        <p:spPr>
          <a:xfrm>
            <a:off x="1473390" y="2942193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539153D4-50AE-235E-D370-BAED041675F4}"/>
              </a:ext>
            </a:extLst>
          </p:cNvPr>
          <p:cNvSpPr/>
          <p:nvPr/>
        </p:nvSpPr>
        <p:spPr>
          <a:xfrm>
            <a:off x="1562244" y="3043134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0EE344A7-C0A6-31A4-D159-B425EE901706}"/>
              </a:ext>
            </a:extLst>
          </p:cNvPr>
          <p:cNvSpPr/>
          <p:nvPr/>
        </p:nvSpPr>
        <p:spPr>
          <a:xfrm>
            <a:off x="1670021" y="3043134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DB7620FC-0B95-0713-8F79-596A0E71DB74}"/>
              </a:ext>
            </a:extLst>
          </p:cNvPr>
          <p:cNvSpPr/>
          <p:nvPr/>
        </p:nvSpPr>
        <p:spPr>
          <a:xfrm>
            <a:off x="1643653" y="3110433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0DBA91C-E60E-F791-9280-BD4EC157FA97}"/>
              </a:ext>
            </a:extLst>
          </p:cNvPr>
          <p:cNvSpPr/>
          <p:nvPr/>
        </p:nvSpPr>
        <p:spPr>
          <a:xfrm>
            <a:off x="1633820" y="2762988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C466C9EE-BCAC-3E7F-6661-49A268EE1EB8}"/>
              </a:ext>
            </a:extLst>
          </p:cNvPr>
          <p:cNvSpPr/>
          <p:nvPr/>
        </p:nvSpPr>
        <p:spPr>
          <a:xfrm>
            <a:off x="1725306" y="2693794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2B3FA7EB-8223-70D3-EBF8-4825E2649924}"/>
              </a:ext>
            </a:extLst>
          </p:cNvPr>
          <p:cNvSpPr/>
          <p:nvPr/>
        </p:nvSpPr>
        <p:spPr>
          <a:xfrm>
            <a:off x="1779972" y="2775571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3999513A-B868-70B7-216A-C455FF40FED0}"/>
              </a:ext>
            </a:extLst>
          </p:cNvPr>
          <p:cNvSpPr/>
          <p:nvPr/>
        </p:nvSpPr>
        <p:spPr>
          <a:xfrm>
            <a:off x="1868947" y="2828972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B867A4E6-B27D-474B-59B1-34DAB45C6749}"/>
              </a:ext>
            </a:extLst>
          </p:cNvPr>
          <p:cNvSpPr/>
          <p:nvPr/>
        </p:nvSpPr>
        <p:spPr>
          <a:xfrm>
            <a:off x="2039674" y="2932425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D0A46F2B-DE3C-0268-D05D-8629544A78F1}"/>
              </a:ext>
            </a:extLst>
          </p:cNvPr>
          <p:cNvSpPr/>
          <p:nvPr/>
        </p:nvSpPr>
        <p:spPr>
          <a:xfrm>
            <a:off x="2440642" y="2721674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EE50E380-534E-CE29-2A22-40E7F13BE924}"/>
              </a:ext>
            </a:extLst>
          </p:cNvPr>
          <p:cNvSpPr/>
          <p:nvPr/>
        </p:nvSpPr>
        <p:spPr>
          <a:xfrm>
            <a:off x="2356821" y="2603483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E43841B7-E903-0149-BDA5-6172D070898D}"/>
              </a:ext>
            </a:extLst>
          </p:cNvPr>
          <p:cNvSpPr/>
          <p:nvPr/>
        </p:nvSpPr>
        <p:spPr>
          <a:xfrm>
            <a:off x="2937426" y="2840661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1F041F29-BDD8-E28F-6519-3BD7F362FC5D}"/>
              </a:ext>
            </a:extLst>
          </p:cNvPr>
          <p:cNvSpPr/>
          <p:nvPr/>
        </p:nvSpPr>
        <p:spPr>
          <a:xfrm>
            <a:off x="1127247" y="2429639"/>
            <a:ext cx="68225" cy="63804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000" b="1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A57A6A7-2CD8-0851-3B4A-43A260E6C608}"/>
              </a:ext>
            </a:extLst>
          </p:cNvPr>
          <p:cNvSpPr/>
          <p:nvPr/>
        </p:nvSpPr>
        <p:spPr>
          <a:xfrm>
            <a:off x="1916843" y="3167253"/>
            <a:ext cx="85724" cy="80169"/>
          </a:xfrm>
          <a:prstGeom prst="ellipse">
            <a:avLst/>
          </a:prstGeom>
          <a:solidFill>
            <a:schemeClr val="tx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10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03FBB97-C4E9-2085-490B-F2195FD92C01}"/>
              </a:ext>
            </a:extLst>
          </p:cNvPr>
          <p:cNvSpPr txBox="1"/>
          <p:nvPr/>
        </p:nvSpPr>
        <p:spPr>
          <a:xfrm>
            <a:off x="1271681" y="869698"/>
            <a:ext cx="337439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15 cultivable species</a:t>
            </a:r>
            <a:endParaRPr lang="en-IN" sz="1200" b="1" cap="all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8B28B1C-11D5-8D11-37B7-22C060986BED}"/>
              </a:ext>
            </a:extLst>
          </p:cNvPr>
          <p:cNvSpPr txBox="1"/>
          <p:nvPr/>
        </p:nvSpPr>
        <p:spPr>
          <a:xfrm>
            <a:off x="1455508" y="4003975"/>
            <a:ext cx="34280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rgbClr val="C00000"/>
              </a:buClr>
            </a:pPr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Coastal species lacks adaptation &amp; coppicing</a:t>
            </a:r>
            <a:endParaRPr lang="en-IN" sz="12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4595664-8AB8-B55D-4BF5-EA133EF06E10}"/>
              </a:ext>
            </a:extLst>
          </p:cNvPr>
          <p:cNvSpPr txBox="1"/>
          <p:nvPr/>
        </p:nvSpPr>
        <p:spPr>
          <a:xfrm>
            <a:off x="5914097" y="869698"/>
            <a:ext cx="503046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200" cap="all">
                <a:latin typeface="Yu Gothic UI Semibold" panose="020B0700000000000000" pitchFamily="34" charset="-128"/>
                <a:ea typeface="Yu Gothic UI Semibold" panose="020B0700000000000000" pitchFamily="34" charset="-128"/>
                <a:cs typeface="Segoe UI Semibold" panose="020B0702040204020203" pitchFamily="34" charset="0"/>
              </a:defRPr>
            </a:lvl1pPr>
          </a:lstStyle>
          <a:p>
            <a:r>
              <a:rPr lang="en-US" b="1" dirty="0">
                <a:cs typeface="Open Sans Condensed Condensed" panose="020B0604020202020204" charset="0"/>
              </a:rPr>
              <a:t>Important Casuarina sps and unique traits</a:t>
            </a:r>
            <a:endParaRPr lang="en-IN" b="1" dirty="0">
              <a:cs typeface="Open Sans Condensed Condensed" panose="020B060402020202020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F74A10FE-33D9-2A94-D62D-CADE7021DF66}"/>
              </a:ext>
            </a:extLst>
          </p:cNvPr>
          <p:cNvSpPr txBox="1"/>
          <p:nvPr/>
        </p:nvSpPr>
        <p:spPr>
          <a:xfrm rot="16200000">
            <a:off x="5302391" y="2354606"/>
            <a:ext cx="16401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8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Ranking from 1 - 100 (100-best)</a:t>
            </a:r>
          </a:p>
        </p:txBody>
      </p:sp>
      <p:graphicFrame>
        <p:nvGraphicFramePr>
          <p:cNvPr id="77" name="Chart 76">
            <a:extLst>
              <a:ext uri="{FF2B5EF4-FFF2-40B4-BE49-F238E27FC236}">
                <a16:creationId xmlns:a16="http://schemas.microsoft.com/office/drawing/2014/main" id="{D5C38E1C-ADED-4B0C-5E7E-D81BB9CB2C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2932572"/>
              </p:ext>
            </p:extLst>
          </p:nvPr>
        </p:nvGraphicFramePr>
        <p:xfrm>
          <a:off x="6110005" y="1155893"/>
          <a:ext cx="4954607" cy="2207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8" name="TextBox 77">
            <a:extLst>
              <a:ext uri="{FF2B5EF4-FFF2-40B4-BE49-F238E27FC236}">
                <a16:creationId xmlns:a16="http://schemas.microsoft.com/office/drawing/2014/main" id="{68190367-05E3-06DF-CAAF-CE3BEAA1F2EB}"/>
              </a:ext>
            </a:extLst>
          </p:cNvPr>
          <p:cNvSpPr txBox="1"/>
          <p:nvPr/>
        </p:nvSpPr>
        <p:spPr>
          <a:xfrm rot="16200000">
            <a:off x="6781760" y="3415131"/>
            <a:ext cx="80271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800" b="1" i="0" u="none" strike="noStrike" cap="all" baseline="0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Growth</a:t>
            </a:r>
            <a:endParaRPr lang="en-IN" sz="8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F9674A14-18D4-D257-1E49-CA0D5E56DB4D}"/>
              </a:ext>
            </a:extLst>
          </p:cNvPr>
          <p:cNvSpPr txBox="1"/>
          <p:nvPr/>
        </p:nvSpPr>
        <p:spPr>
          <a:xfrm rot="16200000">
            <a:off x="7463714" y="3472623"/>
            <a:ext cx="917701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800" b="1" i="0" u="none" strike="noStrike" cap="all" baseline="0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Adaptability</a:t>
            </a:r>
            <a:endParaRPr lang="en-IN" sz="8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037C5030-69EA-732E-48E6-D27C43C094AE}"/>
              </a:ext>
            </a:extLst>
          </p:cNvPr>
          <p:cNvSpPr txBox="1"/>
          <p:nvPr/>
        </p:nvSpPr>
        <p:spPr>
          <a:xfrm rot="16200000">
            <a:off x="8228329" y="3435160"/>
            <a:ext cx="9658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800" b="1" i="0" u="none" strike="noStrike" cap="all" baseline="0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Stem</a:t>
            </a:r>
          </a:p>
          <a:p>
            <a:pPr algn="r"/>
            <a:r>
              <a:rPr lang="en-IN" sz="800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straightness</a:t>
            </a:r>
            <a:endParaRPr lang="en-IN" sz="8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A7521CC-382D-782E-1146-FEA41B3274AD}"/>
              </a:ext>
            </a:extLst>
          </p:cNvPr>
          <p:cNvSpPr txBox="1"/>
          <p:nvPr/>
        </p:nvSpPr>
        <p:spPr>
          <a:xfrm rot="16200000">
            <a:off x="8983650" y="3435425"/>
            <a:ext cx="96641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800" b="1" i="0" u="none" strike="noStrike" cap="all" baseline="0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Wood</a:t>
            </a:r>
          </a:p>
          <a:p>
            <a:pPr algn="r"/>
            <a:r>
              <a:rPr lang="en-IN" sz="800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properties</a:t>
            </a:r>
            <a:endParaRPr lang="en-IN" sz="8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9BAAA807-0F1C-D6BE-327A-0F2E77DC5AC9}"/>
              </a:ext>
            </a:extLst>
          </p:cNvPr>
          <p:cNvSpPr txBox="1"/>
          <p:nvPr/>
        </p:nvSpPr>
        <p:spPr>
          <a:xfrm rot="16200000">
            <a:off x="9743725" y="3496980"/>
            <a:ext cx="96641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800" b="1" i="0" u="none" strike="noStrike" cap="all" baseline="0" dirty="0"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coppicing</a:t>
            </a:r>
            <a:endParaRPr lang="en-IN" sz="8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65C00B4D-75AE-F20C-D98D-D5294ECC8091}"/>
              </a:ext>
            </a:extLst>
          </p:cNvPr>
          <p:cNvSpPr txBox="1"/>
          <p:nvPr/>
        </p:nvSpPr>
        <p:spPr>
          <a:xfrm>
            <a:off x="6172200" y="6138142"/>
            <a:ext cx="54555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>
                <a:srgbClr val="C00000"/>
              </a:buClr>
            </a:pPr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Domestication of C.j was believed to the way forward for India </a:t>
            </a:r>
            <a:endParaRPr lang="en-IN" sz="12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84" name="Rectangle 2">
            <a:extLst>
              <a:ext uri="{FF2B5EF4-FFF2-40B4-BE49-F238E27FC236}">
                <a16:creationId xmlns:a16="http://schemas.microsoft.com/office/drawing/2014/main" id="{B2198898-C170-BDD4-C070-9A9CCF3B15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14098" y="4170240"/>
            <a:ext cx="1098696" cy="253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b="1" i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C. equisetifolia </a:t>
            </a:r>
            <a:endParaRPr lang="en-US" altLang="en-US" sz="10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85" name="Rectangle 3">
            <a:extLst>
              <a:ext uri="{FF2B5EF4-FFF2-40B4-BE49-F238E27FC236}">
                <a16:creationId xmlns:a16="http://schemas.microsoft.com/office/drawing/2014/main" id="{08A27464-1481-18C9-FF78-BF7E1FE1F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74674" y="4170240"/>
            <a:ext cx="987819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000" b="1" i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C. cristata </a:t>
            </a:r>
            <a:endParaRPr lang="en-US" altLang="en-US" sz="10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10DA4447-65E8-BFF7-7B84-1F381329D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17555" y="4170241"/>
            <a:ext cx="135594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000" b="1" i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C. cunninghamiana</a:t>
            </a:r>
            <a:endParaRPr lang="en-US" altLang="en-US" sz="10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87" name="TextBox 12">
            <a:extLst>
              <a:ext uri="{FF2B5EF4-FFF2-40B4-BE49-F238E27FC236}">
                <a16:creationId xmlns:a16="http://schemas.microsoft.com/office/drawing/2014/main" id="{28998BF5-BE2B-AC87-A0F6-034601277A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82351" y="5664493"/>
            <a:ext cx="12858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Rough stem, Drooping branches</a:t>
            </a:r>
          </a:p>
        </p:txBody>
      </p:sp>
      <p:sp>
        <p:nvSpPr>
          <p:cNvPr id="88" name="TextBox 13">
            <a:extLst>
              <a:ext uri="{FF2B5EF4-FFF2-40B4-BE49-F238E27FC236}">
                <a16:creationId xmlns:a16="http://schemas.microsoft.com/office/drawing/2014/main" id="{6E1AD38E-486E-C22B-654D-125AAE1FF2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4097" y="5664493"/>
            <a:ext cx="128587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Smooth stem, Upward branches</a:t>
            </a:r>
          </a:p>
        </p:txBody>
      </p:sp>
      <p:sp>
        <p:nvSpPr>
          <p:cNvPr id="89" name="TextBox 15">
            <a:extLst>
              <a:ext uri="{FF2B5EF4-FFF2-40B4-BE49-F238E27FC236}">
                <a16:creationId xmlns:a16="http://schemas.microsoft.com/office/drawing/2014/main" id="{71E81CCC-6907-1ECB-653A-3A64BDF5E9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01898" y="5664493"/>
            <a:ext cx="1322172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Slight yellow,  greenish stem </a:t>
            </a: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5E3A9644-8EAD-F9A1-E483-D007706D4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562711" y="4170241"/>
            <a:ext cx="117003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000" b="1" i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C. junghuhniana</a:t>
            </a:r>
            <a:endParaRPr lang="en-US" altLang="en-US" sz="10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anose="020B0604020202020204" charset="0"/>
            </a:endParaRPr>
          </a:p>
        </p:txBody>
      </p:sp>
      <p:sp>
        <p:nvSpPr>
          <p:cNvPr id="91" name="TextBox 12">
            <a:extLst>
              <a:ext uri="{FF2B5EF4-FFF2-40B4-BE49-F238E27FC236}">
                <a16:creationId xmlns:a16="http://schemas.microsoft.com/office/drawing/2014/main" id="{3BEB6D6E-8437-6F47-B0EF-97BC9FB53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8430" y="5664493"/>
            <a:ext cx="1188370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Rough stem, Upward branches</a:t>
            </a: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B40110EE-53A5-77CE-A92A-73D4AEAE260E}"/>
              </a:ext>
            </a:extLst>
          </p:cNvPr>
          <p:cNvSpPr/>
          <p:nvPr/>
        </p:nvSpPr>
        <p:spPr>
          <a:xfrm>
            <a:off x="6024975" y="4411950"/>
            <a:ext cx="991752" cy="1271356"/>
          </a:xfrm>
          <a:prstGeom prst="roundRect">
            <a:avLst>
              <a:gd name="adj" fmla="val 3234"/>
            </a:avLst>
          </a:prstGeom>
          <a:blipFill>
            <a:blip r:embed="rId4"/>
            <a:stretch>
              <a:fillRect/>
            </a:stretch>
          </a:blip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93" name="Rectangle: Rounded Corners 92">
            <a:extLst>
              <a:ext uri="{FF2B5EF4-FFF2-40B4-BE49-F238E27FC236}">
                <a16:creationId xmlns:a16="http://schemas.microsoft.com/office/drawing/2014/main" id="{D536A1C3-843F-1733-6E17-05F208C98642}"/>
              </a:ext>
            </a:extLst>
          </p:cNvPr>
          <p:cNvSpPr/>
          <p:nvPr/>
        </p:nvSpPr>
        <p:spPr>
          <a:xfrm>
            <a:off x="7574674" y="4432178"/>
            <a:ext cx="991752" cy="1271356"/>
          </a:xfrm>
          <a:prstGeom prst="roundRect">
            <a:avLst>
              <a:gd name="adj" fmla="val 3234"/>
            </a:avLst>
          </a:prstGeom>
          <a:blipFill>
            <a:blip r:embed="rId5"/>
            <a:stretch>
              <a:fillRect/>
            </a:stretch>
          </a:blip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94" name="Rectangle: Rounded Corners 93">
            <a:extLst>
              <a:ext uri="{FF2B5EF4-FFF2-40B4-BE49-F238E27FC236}">
                <a16:creationId xmlns:a16="http://schemas.microsoft.com/office/drawing/2014/main" id="{816F9F09-C35B-7C7E-41D3-49C0DE279058}"/>
              </a:ext>
            </a:extLst>
          </p:cNvPr>
          <p:cNvSpPr/>
          <p:nvPr/>
        </p:nvSpPr>
        <p:spPr>
          <a:xfrm>
            <a:off x="9115897" y="4411950"/>
            <a:ext cx="991752" cy="1271356"/>
          </a:xfrm>
          <a:prstGeom prst="roundRect">
            <a:avLst>
              <a:gd name="adj" fmla="val 3234"/>
            </a:avLst>
          </a:prstGeom>
          <a:blipFill>
            <a:blip r:embed="rId6"/>
            <a:stretch>
              <a:fillRect/>
            </a:stretch>
          </a:blip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95" name="Rectangle: Rounded Corners 94">
            <a:extLst>
              <a:ext uri="{FF2B5EF4-FFF2-40B4-BE49-F238E27FC236}">
                <a16:creationId xmlns:a16="http://schemas.microsoft.com/office/drawing/2014/main" id="{E986396B-78FC-F7DE-1826-14B1F696A373}"/>
              </a:ext>
            </a:extLst>
          </p:cNvPr>
          <p:cNvSpPr/>
          <p:nvPr/>
        </p:nvSpPr>
        <p:spPr>
          <a:xfrm>
            <a:off x="10584908" y="4393137"/>
            <a:ext cx="991752" cy="1271356"/>
          </a:xfrm>
          <a:prstGeom prst="roundRect">
            <a:avLst>
              <a:gd name="adj" fmla="val 3234"/>
            </a:avLst>
          </a:prstGeom>
          <a:blipFill>
            <a:blip r:embed="rId7"/>
            <a:stretch>
              <a:fillRect/>
            </a:stretch>
          </a:blip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8FDC2538-CF32-4C39-1F7E-0C272AC220D7}"/>
              </a:ext>
            </a:extLst>
          </p:cNvPr>
          <p:cNvSpPr txBox="1"/>
          <p:nvPr/>
        </p:nvSpPr>
        <p:spPr>
          <a:xfrm>
            <a:off x="3054674" y="5067005"/>
            <a:ext cx="217839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Decent </a:t>
            </a:r>
            <a:r>
              <a:rPr lang="en-US" sz="1100" i="1" dirty="0">
                <a:solidFill>
                  <a:srgbClr val="FFFF00"/>
                </a:solidFill>
                <a:latin typeface="Garamond" panose="02020404030301010803" pitchFamily="18" charset="0"/>
                <a:ea typeface="Yu Gothic UI Semibold" panose="020B0700000000000000" pitchFamily="34" charset="-128"/>
              </a:rPr>
              <a:t>He </a:t>
            </a:r>
            <a:r>
              <a:rPr lang="en-US" sz="11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(Intra &gt;0.5; Inter &gt;0.6) for improvement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81D5A999-5BB1-9512-3967-BC07AF049C35}"/>
              </a:ext>
            </a:extLst>
          </p:cNvPr>
          <p:cNvSpPr txBox="1"/>
          <p:nvPr/>
        </p:nvSpPr>
        <p:spPr>
          <a:xfrm>
            <a:off x="940500" y="4697673"/>
            <a:ext cx="662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2012</a:t>
            </a:r>
            <a:endParaRPr lang="en-IN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0A37477-3CCD-0C70-7E94-8D37BEEDE3D7}"/>
              </a:ext>
            </a:extLst>
          </p:cNvPr>
          <p:cNvSpPr txBox="1"/>
          <p:nvPr/>
        </p:nvSpPr>
        <p:spPr>
          <a:xfrm>
            <a:off x="154343" y="141085"/>
            <a:ext cx="2738402" cy="649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CASUARINA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8817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Box 37">
            <a:extLst>
              <a:ext uri="{FF2B5EF4-FFF2-40B4-BE49-F238E27FC236}">
                <a16:creationId xmlns:a16="http://schemas.microsoft.com/office/drawing/2014/main" id="{A8881D6E-1CDD-D7A9-6C7B-65E78F1105E7}"/>
              </a:ext>
            </a:extLst>
          </p:cNvPr>
          <p:cNvSpPr txBox="1"/>
          <p:nvPr/>
        </p:nvSpPr>
        <p:spPr>
          <a:xfrm>
            <a:off x="5751593" y="1373579"/>
            <a:ext cx="1208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STRENGTH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CA55205-A489-7FD4-4977-93CC5303FEA0}"/>
              </a:ext>
            </a:extLst>
          </p:cNvPr>
          <p:cNvSpPr txBox="1"/>
          <p:nvPr/>
        </p:nvSpPr>
        <p:spPr>
          <a:xfrm>
            <a:off x="6215561" y="1676118"/>
            <a:ext cx="40369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Farmers’ Friendly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BCTMP suitability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IN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Decent </a:t>
            </a:r>
            <a:r>
              <a:rPr lang="en-IN" sz="1200" i="1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H</a:t>
            </a:r>
            <a:r>
              <a:rPr lang="en-IN" sz="1200" i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</a:t>
            </a:r>
            <a:r>
              <a:rPr lang="en-IN" sz="1200" i="1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en-IN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(Intra</a:t>
            </a:r>
            <a:r>
              <a:rPr lang="en-IN" sz="1200" i="1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en-IN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&gt;0.5; Inter &gt;0.6) for improvement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IN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Good hold on </a:t>
            </a:r>
            <a:r>
              <a:rPr lang="en-IN" sz="1200" dirty="0" err="1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GeBV</a:t>
            </a:r>
            <a:endParaRPr lang="en-IN" sz="1200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70EB056-906E-B9AF-5B77-DD6ADDA22F14}"/>
              </a:ext>
            </a:extLst>
          </p:cNvPr>
          <p:cNvSpPr txBox="1"/>
          <p:nvPr/>
        </p:nvSpPr>
        <p:spPr>
          <a:xfrm>
            <a:off x="5751593" y="2582424"/>
            <a:ext cx="1239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Weakness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4541211-F737-1CF5-1D19-FC9D99452B47}"/>
              </a:ext>
            </a:extLst>
          </p:cNvPr>
          <p:cNvSpPr txBox="1"/>
          <p:nvPr/>
        </p:nvSpPr>
        <p:spPr>
          <a:xfrm>
            <a:off x="6215562" y="2897321"/>
            <a:ext cx="42691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Adaptive genetic variance </a:t>
            </a:r>
            <a:r>
              <a:rPr lang="en-US" sz="1200" i="1" dirty="0">
                <a:solidFill>
                  <a:srgbClr val="FFFF00"/>
                </a:solidFill>
                <a:latin typeface="Garamond" panose="02020404030301010803" pitchFamily="18" charset="0"/>
                <a:ea typeface="Yu Gothic UI Semibold" panose="020B0700000000000000" pitchFamily="34" charset="-128"/>
              </a:rPr>
              <a:t>max(σA​ )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Poor collection &amp; Flowering distribution of C.e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Under Resourced for various development pipeline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Energy spent  higher on popularization</a:t>
            </a:r>
            <a:endParaRPr lang="en-IN" sz="1200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B5E504D-A8E6-4AFA-B99B-5FD28ADCFF26}"/>
              </a:ext>
            </a:extLst>
          </p:cNvPr>
          <p:cNvSpPr txBox="1"/>
          <p:nvPr/>
        </p:nvSpPr>
        <p:spPr>
          <a:xfrm>
            <a:off x="5751593" y="3817271"/>
            <a:ext cx="17299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Opportunities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9730C40-3BAB-5272-549F-B2D2308CD1C6}"/>
              </a:ext>
            </a:extLst>
          </p:cNvPr>
          <p:cNvSpPr txBox="1"/>
          <p:nvPr/>
        </p:nvSpPr>
        <p:spPr>
          <a:xfrm>
            <a:off x="6215561" y="4249556"/>
            <a:ext cx="52081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Well validated with </a:t>
            </a:r>
            <a:r>
              <a:rPr lang="en-US" sz="1200" dirty="0" err="1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GeBV</a:t>
            </a:r>
            <a:r>
              <a:rPr lang="en-US" sz="12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,</a:t>
            </a: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hence model can be developed in hybrids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Responses well in Epi-treatments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C63F1D3-AFC1-BDB8-3CC8-E8D12D2822FB}"/>
              </a:ext>
            </a:extLst>
          </p:cNvPr>
          <p:cNvSpPr txBox="1"/>
          <p:nvPr/>
        </p:nvSpPr>
        <p:spPr>
          <a:xfrm>
            <a:off x="5751593" y="5193468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Expects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8BA26D5-CC7A-2CFE-F15F-32841E45138F}"/>
              </a:ext>
            </a:extLst>
          </p:cNvPr>
          <p:cNvSpPr txBox="1"/>
          <p:nvPr/>
        </p:nvSpPr>
        <p:spPr>
          <a:xfrm>
            <a:off x="6215561" y="5676187"/>
            <a:ext cx="54924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FTEs: Move from species to platform-based approach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Back-end pipeline requires – Land for SO, GGTs, particularly C.g and C.c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35D4128-7A70-05D8-3564-F8A377675FA1}"/>
              </a:ext>
            </a:extLst>
          </p:cNvPr>
          <p:cNvSpPr txBox="1"/>
          <p:nvPr/>
        </p:nvSpPr>
        <p:spPr>
          <a:xfrm>
            <a:off x="8855067" y="301311"/>
            <a:ext cx="32303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 farmers’ friendly alternative</a:t>
            </a:r>
            <a:endParaRPr lang="en-IN" sz="14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71E89F61-969B-E86D-44A1-BB0B06686556}"/>
              </a:ext>
            </a:extLst>
          </p:cNvPr>
          <p:cNvSpPr/>
          <p:nvPr/>
        </p:nvSpPr>
        <p:spPr>
          <a:xfrm>
            <a:off x="5628807" y="1459678"/>
            <a:ext cx="79678" cy="166356"/>
          </a:xfrm>
          <a:prstGeom prst="rightArrow">
            <a:avLst>
              <a:gd name="adj1" fmla="val 68270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49" name="Arrow: Right 48">
            <a:extLst>
              <a:ext uri="{FF2B5EF4-FFF2-40B4-BE49-F238E27FC236}">
                <a16:creationId xmlns:a16="http://schemas.microsoft.com/office/drawing/2014/main" id="{9186211D-47D3-748A-A881-347C78DDFCE9}"/>
              </a:ext>
            </a:extLst>
          </p:cNvPr>
          <p:cNvSpPr/>
          <p:nvPr/>
        </p:nvSpPr>
        <p:spPr>
          <a:xfrm>
            <a:off x="5628807" y="2668523"/>
            <a:ext cx="79678" cy="166356"/>
          </a:xfrm>
          <a:prstGeom prst="rightArrow">
            <a:avLst>
              <a:gd name="adj1" fmla="val 68270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C93847D2-EDEE-752D-6796-39C5CD85DF10}"/>
              </a:ext>
            </a:extLst>
          </p:cNvPr>
          <p:cNvSpPr/>
          <p:nvPr/>
        </p:nvSpPr>
        <p:spPr>
          <a:xfrm>
            <a:off x="5628807" y="3909362"/>
            <a:ext cx="79678" cy="166356"/>
          </a:xfrm>
          <a:prstGeom prst="rightArrow">
            <a:avLst>
              <a:gd name="adj1" fmla="val 68270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1" name="Arrow: Right 50">
            <a:extLst>
              <a:ext uri="{FF2B5EF4-FFF2-40B4-BE49-F238E27FC236}">
                <a16:creationId xmlns:a16="http://schemas.microsoft.com/office/drawing/2014/main" id="{499E3AC3-75D1-ED0A-0468-03658EB6BE8F}"/>
              </a:ext>
            </a:extLst>
          </p:cNvPr>
          <p:cNvSpPr/>
          <p:nvPr/>
        </p:nvSpPr>
        <p:spPr>
          <a:xfrm>
            <a:off x="5628807" y="5278841"/>
            <a:ext cx="79678" cy="166356"/>
          </a:xfrm>
          <a:prstGeom prst="rightArrow">
            <a:avLst>
              <a:gd name="adj1" fmla="val 68270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EA14187-EDA9-7238-658D-6766D175EA12}"/>
                  </a:ext>
                </a:extLst>
              </p:cNvPr>
              <p:cNvSpPr txBox="1"/>
              <p:nvPr/>
            </p:nvSpPr>
            <p:spPr>
              <a:xfrm>
                <a:off x="774167" y="3502172"/>
                <a:ext cx="2665310" cy="5961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IN" b="0" i="0" dirty="0" smtClean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itchFamily="2" charset="0"/>
                        </a:rPr>
                        <m:t>∆</m:t>
                      </m:r>
                      <m:r>
                        <m:rPr>
                          <m:nor/>
                        </m:rPr>
                        <a:rPr lang="en-IN" b="0" i="0" dirty="0" smtClean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itchFamily="2" charset="0"/>
                        </a:rPr>
                        <m:t>g</m:t>
                      </m:r>
                      <m:r>
                        <a:rPr lang="en-US" b="1" i="1" dirty="0" smtClean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  <a:ea typeface="Yu Gothic UI Semibold" panose="020B0700000000000000" pitchFamily="34" charset="-128"/>
                          <a:cs typeface="Open Sans Condensed Condensed" pitchFamily="2" charset="0"/>
                        </a:rPr>
                        <m:t> </m:t>
                      </m:r>
                      <m:r>
                        <a:rPr lang="en-IN" sz="1600" b="1" i="1" smtClean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1600" b="1" i="1" smtClean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𝒉</m:t>
                      </m:r>
                      <m:r>
                        <a:rPr lang="en-US" sz="1600" b="1" i="1" baseline="30000" smtClean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1600" b="1" i="1" smtClean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l-GR" sz="1600" b="1" i="1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𝜹</m:t>
                      </m:r>
                      <m:r>
                        <a:rPr lang="el-GR" sz="1600" b="1" i="1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l-GR" sz="1600" b="1" i="1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1600" b="1" i="1" smtClean="0">
                          <a:solidFill>
                            <a:schemeClr val="accent3">
                              <a:lumMod val="20000"/>
                              <a:lumOff val="80000"/>
                            </a:schemeClr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IN" sz="1600" b="1" i="1" smtClean="0">
                              <a:solidFill>
                                <a:schemeClr val="accent3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600" b="1" i="1" smtClean="0">
                              <a:solidFill>
                                <a:schemeClr val="accent3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𝑺𝒊</m:t>
                          </m:r>
                        </m:num>
                        <m:den>
                          <m:r>
                            <a:rPr lang="en-US" sz="1600" b="1" i="1" smtClean="0">
                              <a:solidFill>
                                <a:schemeClr val="accent3">
                                  <a:lumMod val="20000"/>
                                  <a:lumOff val="80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en-IN" sz="1600" b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Open Sans Condensed Condensed" pitchFamily="2" charset="0"/>
                  <a:ea typeface="Open Sans Condensed Condensed" pitchFamily="2" charset="0"/>
                  <a:cs typeface="Open Sans Condensed Condensed" pitchFamily="2" charset="0"/>
                </a:endParaRPr>
              </a:p>
            </p:txBody>
          </p:sp>
        </mc:Choice>
        <mc:Fallback xmlns="">
          <p:sp>
            <p:nvSpPr>
              <p:cNvPr id="80" name="TextBox 79">
                <a:extLst>
                  <a:ext uri="{FF2B5EF4-FFF2-40B4-BE49-F238E27FC236}">
                    <a16:creationId xmlns:a16="http://schemas.microsoft.com/office/drawing/2014/main" id="{2EA14187-EDA9-7238-658D-6766D175EA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167" y="3502172"/>
                <a:ext cx="2665310" cy="5961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TextBox 82">
            <a:extLst>
              <a:ext uri="{FF2B5EF4-FFF2-40B4-BE49-F238E27FC236}">
                <a16:creationId xmlns:a16="http://schemas.microsoft.com/office/drawing/2014/main" id="{3DC5AEBC-2005-6C28-B467-C2A63709E09B}"/>
              </a:ext>
            </a:extLst>
          </p:cNvPr>
          <p:cNvSpPr txBox="1"/>
          <p:nvPr/>
        </p:nvSpPr>
        <p:spPr>
          <a:xfrm>
            <a:off x="3357288" y="3530186"/>
            <a:ext cx="13340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8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Open Sans Condensed Condensed" pitchFamily="2" charset="0"/>
                <a:ea typeface="Open Sans Condensed Condensed" pitchFamily="2" charset="0"/>
                <a:cs typeface="Open Sans Condensed Condensed" pitchFamily="2" charset="0"/>
              </a:rPr>
              <a:t>ℎ</a:t>
            </a:r>
            <a:r>
              <a:rPr lang="el-GR" sz="800" b="1" baseline="-25000" dirty="0">
                <a:solidFill>
                  <a:schemeClr val="accent3">
                    <a:lumMod val="20000"/>
                    <a:lumOff val="80000"/>
                  </a:schemeClr>
                </a:solidFill>
                <a:latin typeface="Open Sans Condensed Condensed" pitchFamily="2" charset="0"/>
                <a:ea typeface="Open Sans Condensed Condensed" pitchFamily="2" charset="0"/>
                <a:cs typeface="Open Sans Condensed Condensed" pitchFamily="2" charset="0"/>
              </a:rPr>
              <a:t>2</a:t>
            </a:r>
            <a:r>
              <a:rPr lang="el-GR" sz="8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Open Sans Condensed Condensed" pitchFamily="2" charset="0"/>
                <a:ea typeface="Open Sans Condensed Condensed" pitchFamily="2" charset="0"/>
                <a:cs typeface="Open Sans Condensed Condensed" pitchFamily="2" charset="0"/>
              </a:rPr>
              <a:t>:𝐻𝑒𝑟𝑖𝑡𝑎𝑏𝑖𝑙𝑖𝑡𝑦</a:t>
            </a:r>
          </a:p>
          <a:p>
            <a:r>
              <a:rPr lang="el-GR" sz="8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Open Sans Condensed Condensed" pitchFamily="2" charset="0"/>
                <a:ea typeface="Open Sans Condensed Condensed" pitchFamily="2" charset="0"/>
                <a:cs typeface="Open Sans Condensed Condensed" pitchFamily="2" charset="0"/>
              </a:rPr>
              <a:t>δ 𝑝:𝑃ℎ𝑒𝑛𝑜𝑡𝑦𝑝𝑖𝑐 𝑣𝑎𝑟𝑖𝑎𝑡𝑖𝑜𝑛</a:t>
            </a:r>
          </a:p>
          <a:p>
            <a:r>
              <a:rPr lang="en-US" sz="800" b="1" i="1" dirty="0">
                <a:solidFill>
                  <a:schemeClr val="accent3">
                    <a:lumMod val="20000"/>
                    <a:lumOff val="80000"/>
                  </a:schemeClr>
                </a:solidFill>
                <a:latin typeface="Open Sans Condensed Condensed" pitchFamily="2" charset="0"/>
                <a:ea typeface="Open Sans Condensed Condensed" pitchFamily="2" charset="0"/>
                <a:cs typeface="Open Sans Condensed Condensed" pitchFamily="2" charset="0"/>
              </a:rPr>
              <a:t>S</a:t>
            </a:r>
            <a:r>
              <a:rPr lang="el-GR" sz="8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Open Sans Condensed Condensed" pitchFamily="2" charset="0"/>
                <a:ea typeface="Open Sans Condensed Condensed" pitchFamily="2" charset="0"/>
                <a:cs typeface="Open Sans Condensed Condensed" pitchFamily="2" charset="0"/>
              </a:rPr>
              <a:t>𝑖:𝑆𝑒𝑙𝑒𝑐𝑖𝑡𝑜𝑛 𝐼𝑛𝑡𝑒𝑛𝑠𝑖𝑡𝑦</a:t>
            </a:r>
            <a:endParaRPr lang="en-US" sz="800" b="1" dirty="0">
              <a:solidFill>
                <a:schemeClr val="accent3">
                  <a:lumMod val="20000"/>
                  <a:lumOff val="80000"/>
                </a:schemeClr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  <a:p>
            <a:r>
              <a:rPr lang="el-GR" sz="800" b="1" dirty="0">
                <a:solidFill>
                  <a:schemeClr val="accent3">
                    <a:lumMod val="20000"/>
                    <a:lumOff val="80000"/>
                  </a:schemeClr>
                </a:solidFill>
                <a:latin typeface="Open Sans Condensed Condensed" pitchFamily="2" charset="0"/>
                <a:ea typeface="Open Sans Condensed Condensed" pitchFamily="2" charset="0"/>
                <a:cs typeface="Open Sans Condensed Condensed" pitchFamily="2" charset="0"/>
              </a:rPr>
              <a:t>𝑙:𝐺𝑒𝑛𝑒𝑟𝑎𝑡𝑖𝑜𝑛 𝑐𝑦𝑐𝑙𝑒</a:t>
            </a:r>
            <a:endParaRPr lang="en-IN" sz="800" b="1" dirty="0">
              <a:solidFill>
                <a:schemeClr val="accent3">
                  <a:lumMod val="20000"/>
                  <a:lumOff val="80000"/>
                </a:schemeClr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0B65CBE-4BC2-F7DE-68B2-683E051A6492}"/>
              </a:ext>
            </a:extLst>
          </p:cNvPr>
          <p:cNvSpPr txBox="1"/>
          <p:nvPr/>
        </p:nvSpPr>
        <p:spPr>
          <a:xfrm>
            <a:off x="249353" y="4243974"/>
            <a:ext cx="48894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Directional selection with generation advancement improves trait value (WY/PY/etc.)</a:t>
            </a:r>
            <a:endParaRPr lang="en-IN" sz="14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0713735D-F122-56F8-92EC-FB72C65D91C8}"/>
              </a:ext>
            </a:extLst>
          </p:cNvPr>
          <p:cNvCxnSpPr/>
          <p:nvPr/>
        </p:nvCxnSpPr>
        <p:spPr>
          <a:xfrm>
            <a:off x="320253" y="2966282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756AD6BE-C06F-0097-E304-722E55CEBDCF}"/>
              </a:ext>
            </a:extLst>
          </p:cNvPr>
          <p:cNvCxnSpPr/>
          <p:nvPr/>
        </p:nvCxnSpPr>
        <p:spPr>
          <a:xfrm>
            <a:off x="320253" y="2826774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6F1B53FF-B97C-DF7B-CF70-64B88FA0239B}"/>
              </a:ext>
            </a:extLst>
          </p:cNvPr>
          <p:cNvCxnSpPr/>
          <p:nvPr/>
        </p:nvCxnSpPr>
        <p:spPr>
          <a:xfrm>
            <a:off x="320253" y="2687264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8CF0015-B0CD-A1D9-0EA9-DB6883A778F5}"/>
              </a:ext>
            </a:extLst>
          </p:cNvPr>
          <p:cNvCxnSpPr/>
          <p:nvPr/>
        </p:nvCxnSpPr>
        <p:spPr>
          <a:xfrm>
            <a:off x="320253" y="2547753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5E8FB5A-4334-571C-9D54-A3C0E12D317F}"/>
              </a:ext>
            </a:extLst>
          </p:cNvPr>
          <p:cNvCxnSpPr/>
          <p:nvPr/>
        </p:nvCxnSpPr>
        <p:spPr>
          <a:xfrm>
            <a:off x="320253" y="2408243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EB373B7-B2FD-9E5A-FDEA-24E5B4B67363}"/>
              </a:ext>
            </a:extLst>
          </p:cNvPr>
          <p:cNvCxnSpPr/>
          <p:nvPr/>
        </p:nvCxnSpPr>
        <p:spPr>
          <a:xfrm>
            <a:off x="320253" y="2268733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DEA367B3-6FB0-55F3-00BB-E1ED561157A4}"/>
              </a:ext>
            </a:extLst>
          </p:cNvPr>
          <p:cNvCxnSpPr/>
          <p:nvPr/>
        </p:nvCxnSpPr>
        <p:spPr>
          <a:xfrm>
            <a:off x="320253" y="1989712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200D55DB-19AE-D5F2-D68F-EFC4D79AE1EB}"/>
              </a:ext>
            </a:extLst>
          </p:cNvPr>
          <p:cNvCxnSpPr/>
          <p:nvPr/>
        </p:nvCxnSpPr>
        <p:spPr>
          <a:xfrm>
            <a:off x="320253" y="1710691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BE78333-ED0A-41AB-09CE-F17E3BAA041E}"/>
              </a:ext>
            </a:extLst>
          </p:cNvPr>
          <p:cNvCxnSpPr/>
          <p:nvPr/>
        </p:nvCxnSpPr>
        <p:spPr>
          <a:xfrm>
            <a:off x="326509" y="2129222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2621C7F1-D2C6-14F3-0626-AA862710756A}"/>
              </a:ext>
            </a:extLst>
          </p:cNvPr>
          <p:cNvCxnSpPr/>
          <p:nvPr/>
        </p:nvCxnSpPr>
        <p:spPr>
          <a:xfrm>
            <a:off x="326509" y="1850201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8916BE4-51CE-1974-4A12-346C55992EA7}"/>
              </a:ext>
            </a:extLst>
          </p:cNvPr>
          <p:cNvCxnSpPr/>
          <p:nvPr/>
        </p:nvCxnSpPr>
        <p:spPr>
          <a:xfrm>
            <a:off x="326509" y="1571181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F2430D9A-88F4-D5A9-7F8D-6DC06C3A385E}"/>
              </a:ext>
            </a:extLst>
          </p:cNvPr>
          <p:cNvCxnSpPr/>
          <p:nvPr/>
        </p:nvCxnSpPr>
        <p:spPr>
          <a:xfrm>
            <a:off x="326509" y="1431670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880792D1-9566-ADD0-E1D5-2F9DB3B871B9}"/>
              </a:ext>
            </a:extLst>
          </p:cNvPr>
          <p:cNvCxnSpPr>
            <a:cxnSpLocks/>
          </p:cNvCxnSpPr>
          <p:nvPr/>
        </p:nvCxnSpPr>
        <p:spPr>
          <a:xfrm flipV="1">
            <a:off x="352018" y="1387637"/>
            <a:ext cx="0" cy="1740034"/>
          </a:xfrm>
          <a:prstGeom prst="line">
            <a:avLst/>
          </a:prstGeom>
          <a:ln w="28575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DD73B615-D74A-70A3-C7CB-61258CBA89EB}"/>
              </a:ext>
            </a:extLst>
          </p:cNvPr>
          <p:cNvCxnSpPr>
            <a:cxnSpLocks/>
            <a:stCxn id="66" idx="0"/>
          </p:cNvCxnSpPr>
          <p:nvPr/>
        </p:nvCxnSpPr>
        <p:spPr>
          <a:xfrm flipV="1">
            <a:off x="342635" y="3122563"/>
            <a:ext cx="3292933" cy="3886"/>
          </a:xfrm>
          <a:prstGeom prst="line">
            <a:avLst/>
          </a:prstGeom>
          <a:ln w="28575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Freeform: Shape 65">
            <a:extLst>
              <a:ext uri="{FF2B5EF4-FFF2-40B4-BE49-F238E27FC236}">
                <a16:creationId xmlns:a16="http://schemas.microsoft.com/office/drawing/2014/main" id="{6FA955FF-4D91-E547-E5F9-1D99724855E4}"/>
              </a:ext>
            </a:extLst>
          </p:cNvPr>
          <p:cNvSpPr/>
          <p:nvPr/>
        </p:nvSpPr>
        <p:spPr>
          <a:xfrm>
            <a:off x="342635" y="2413593"/>
            <a:ext cx="2590356" cy="713250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20000"/>
              <a:lumOff val="80000"/>
              <a:alpha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67" name="Freeform: Shape 66">
            <a:extLst>
              <a:ext uri="{FF2B5EF4-FFF2-40B4-BE49-F238E27FC236}">
                <a16:creationId xmlns:a16="http://schemas.microsoft.com/office/drawing/2014/main" id="{84CC9D33-6E9E-FC7C-5381-777320EC1542}"/>
              </a:ext>
            </a:extLst>
          </p:cNvPr>
          <p:cNvSpPr/>
          <p:nvPr/>
        </p:nvSpPr>
        <p:spPr>
          <a:xfrm>
            <a:off x="945698" y="2046200"/>
            <a:ext cx="1861377" cy="1078503"/>
          </a:xfrm>
          <a:custGeom>
            <a:avLst/>
            <a:gdLst>
              <a:gd name="connsiteX0" fmla="*/ 0 w 1943100"/>
              <a:gd name="connsiteY0" fmla="*/ 1122998 h 1125855"/>
              <a:gd name="connsiteX1" fmla="*/ 614362 w 1943100"/>
              <a:gd name="connsiteY1" fmla="*/ 908685 h 1125855"/>
              <a:gd name="connsiteX2" fmla="*/ 1065847 w 1943100"/>
              <a:gd name="connsiteY2" fmla="*/ 0 h 1125855"/>
              <a:gd name="connsiteX3" fmla="*/ 1463040 w 1943100"/>
              <a:gd name="connsiteY3" fmla="*/ 911543 h 1125855"/>
              <a:gd name="connsiteX4" fmla="*/ 1943100 w 1943100"/>
              <a:gd name="connsiteY4" fmla="*/ 1125855 h 1125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3100" h="1125855">
                <a:moveTo>
                  <a:pt x="0" y="1122998"/>
                </a:moveTo>
                <a:cubicBezTo>
                  <a:pt x="218360" y="1109424"/>
                  <a:pt x="436721" y="1095851"/>
                  <a:pt x="614362" y="908685"/>
                </a:cubicBezTo>
                <a:cubicBezTo>
                  <a:pt x="792003" y="721519"/>
                  <a:pt x="924401" y="-476"/>
                  <a:pt x="1065847" y="0"/>
                </a:cubicBezTo>
                <a:cubicBezTo>
                  <a:pt x="1207293" y="476"/>
                  <a:pt x="1316831" y="723900"/>
                  <a:pt x="1463040" y="911543"/>
                </a:cubicBezTo>
                <a:cubicBezTo>
                  <a:pt x="1609249" y="1099185"/>
                  <a:pt x="1776174" y="1112520"/>
                  <a:pt x="1943100" y="1125855"/>
                </a:cubicBezTo>
              </a:path>
            </a:pathLst>
          </a:custGeom>
          <a:solidFill>
            <a:schemeClr val="bg2">
              <a:lumMod val="20000"/>
              <a:lumOff val="80000"/>
              <a:alpha val="7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68" name="Freeform: Shape 67">
            <a:extLst>
              <a:ext uri="{FF2B5EF4-FFF2-40B4-BE49-F238E27FC236}">
                <a16:creationId xmlns:a16="http://schemas.microsoft.com/office/drawing/2014/main" id="{5DCA1654-0F5D-CE48-3F7E-E3E9261901DC}"/>
              </a:ext>
            </a:extLst>
          </p:cNvPr>
          <p:cNvSpPr/>
          <p:nvPr/>
        </p:nvSpPr>
        <p:spPr>
          <a:xfrm>
            <a:off x="1449364" y="1871922"/>
            <a:ext cx="1420668" cy="1246365"/>
          </a:xfrm>
          <a:custGeom>
            <a:avLst/>
            <a:gdLst>
              <a:gd name="connsiteX0" fmla="*/ 0 w 1943100"/>
              <a:gd name="connsiteY0" fmla="*/ 1122998 h 1125855"/>
              <a:gd name="connsiteX1" fmla="*/ 614362 w 1943100"/>
              <a:gd name="connsiteY1" fmla="*/ 908685 h 1125855"/>
              <a:gd name="connsiteX2" fmla="*/ 1065847 w 1943100"/>
              <a:gd name="connsiteY2" fmla="*/ 0 h 1125855"/>
              <a:gd name="connsiteX3" fmla="*/ 1463040 w 1943100"/>
              <a:gd name="connsiteY3" fmla="*/ 911543 h 1125855"/>
              <a:gd name="connsiteX4" fmla="*/ 1943100 w 1943100"/>
              <a:gd name="connsiteY4" fmla="*/ 1125855 h 1125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3100" h="1125855">
                <a:moveTo>
                  <a:pt x="0" y="1122998"/>
                </a:moveTo>
                <a:cubicBezTo>
                  <a:pt x="218360" y="1109424"/>
                  <a:pt x="436721" y="1095851"/>
                  <a:pt x="614362" y="908685"/>
                </a:cubicBezTo>
                <a:cubicBezTo>
                  <a:pt x="792003" y="721519"/>
                  <a:pt x="924401" y="-476"/>
                  <a:pt x="1065847" y="0"/>
                </a:cubicBezTo>
                <a:cubicBezTo>
                  <a:pt x="1207293" y="476"/>
                  <a:pt x="1316831" y="723900"/>
                  <a:pt x="1463040" y="911543"/>
                </a:cubicBezTo>
                <a:cubicBezTo>
                  <a:pt x="1609249" y="1099185"/>
                  <a:pt x="1776174" y="1112520"/>
                  <a:pt x="1943100" y="1125855"/>
                </a:cubicBezTo>
              </a:path>
            </a:pathLst>
          </a:custGeom>
          <a:solidFill>
            <a:schemeClr val="bg2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17DB22AD-F9CF-113A-AC71-44D3E97D067B}"/>
              </a:ext>
            </a:extLst>
          </p:cNvPr>
          <p:cNvSpPr/>
          <p:nvPr/>
        </p:nvSpPr>
        <p:spPr>
          <a:xfrm>
            <a:off x="1776016" y="1619775"/>
            <a:ext cx="1304789" cy="1504929"/>
          </a:xfrm>
          <a:custGeom>
            <a:avLst/>
            <a:gdLst>
              <a:gd name="connsiteX0" fmla="*/ 0 w 1943100"/>
              <a:gd name="connsiteY0" fmla="*/ 1122998 h 1125855"/>
              <a:gd name="connsiteX1" fmla="*/ 614362 w 1943100"/>
              <a:gd name="connsiteY1" fmla="*/ 908685 h 1125855"/>
              <a:gd name="connsiteX2" fmla="*/ 1065847 w 1943100"/>
              <a:gd name="connsiteY2" fmla="*/ 0 h 1125855"/>
              <a:gd name="connsiteX3" fmla="*/ 1463040 w 1943100"/>
              <a:gd name="connsiteY3" fmla="*/ 911543 h 1125855"/>
              <a:gd name="connsiteX4" fmla="*/ 1943100 w 1943100"/>
              <a:gd name="connsiteY4" fmla="*/ 1125855 h 11258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43100" h="1125855">
                <a:moveTo>
                  <a:pt x="0" y="1122998"/>
                </a:moveTo>
                <a:cubicBezTo>
                  <a:pt x="218360" y="1109424"/>
                  <a:pt x="436721" y="1095851"/>
                  <a:pt x="614362" y="908685"/>
                </a:cubicBezTo>
                <a:cubicBezTo>
                  <a:pt x="792003" y="721519"/>
                  <a:pt x="924401" y="-476"/>
                  <a:pt x="1065847" y="0"/>
                </a:cubicBezTo>
                <a:cubicBezTo>
                  <a:pt x="1207293" y="476"/>
                  <a:pt x="1316831" y="723900"/>
                  <a:pt x="1463040" y="911543"/>
                </a:cubicBezTo>
                <a:cubicBezTo>
                  <a:pt x="1609249" y="1099185"/>
                  <a:pt x="1776174" y="1112520"/>
                  <a:pt x="1943100" y="1125855"/>
                </a:cubicBezTo>
              </a:path>
            </a:pathLst>
          </a:custGeom>
          <a:solidFill>
            <a:schemeClr val="bg2">
              <a:lumMod val="20000"/>
              <a:lumOff val="80000"/>
              <a:alpha val="30000"/>
            </a:schemeClr>
          </a:solidFill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1AE96B1-695D-9027-7C65-E892E8781517}"/>
              </a:ext>
            </a:extLst>
          </p:cNvPr>
          <p:cNvSpPr txBox="1"/>
          <p:nvPr/>
        </p:nvSpPr>
        <p:spPr>
          <a:xfrm>
            <a:off x="1427688" y="2044061"/>
            <a:ext cx="37382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SSO</a:t>
            </a:r>
            <a:endParaRPr lang="en-IN" sz="8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5923F47-9955-8EED-1946-9362338FFBE5}"/>
              </a:ext>
            </a:extLst>
          </p:cNvPr>
          <p:cNvSpPr txBox="1"/>
          <p:nvPr/>
        </p:nvSpPr>
        <p:spPr>
          <a:xfrm>
            <a:off x="1694011" y="1807343"/>
            <a:ext cx="3818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CSO</a:t>
            </a:r>
            <a:endParaRPr lang="en-IN" sz="8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E705D55-FCD9-C65B-9673-73E8253F86C2}"/>
              </a:ext>
            </a:extLst>
          </p:cNvPr>
          <p:cNvSpPr txBox="1"/>
          <p:nvPr/>
        </p:nvSpPr>
        <p:spPr>
          <a:xfrm>
            <a:off x="1984044" y="1619775"/>
            <a:ext cx="3850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Open Sans Condensed Condensed" pitchFamily="2" charset="0"/>
                <a:ea typeface="Open Sans Condensed Condensed" pitchFamily="2" charset="0"/>
                <a:cs typeface="Open Sans Condensed Condensed" pitchFamily="2" charset="0"/>
              </a:rPr>
              <a:t>PET</a:t>
            </a:r>
            <a:endParaRPr lang="en-IN" sz="800" b="1" dirty="0"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1C1E8314-285D-C8A7-ACFB-056997C93BAE}"/>
              </a:ext>
            </a:extLst>
          </p:cNvPr>
          <p:cNvSpPr txBox="1"/>
          <p:nvPr/>
        </p:nvSpPr>
        <p:spPr>
          <a:xfrm>
            <a:off x="2136459" y="1582151"/>
            <a:ext cx="218330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GEN1</a:t>
            </a:r>
            <a:endParaRPr lang="en-IN" sz="8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DC99EB3-62F9-706F-1020-482294A90BFC}"/>
              </a:ext>
            </a:extLst>
          </p:cNvPr>
          <p:cNvSpPr txBox="1"/>
          <p:nvPr/>
        </p:nvSpPr>
        <p:spPr>
          <a:xfrm>
            <a:off x="2333586" y="1376908"/>
            <a:ext cx="38504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latin typeface="Open Sans Condensed Condensed" pitchFamily="2" charset="0"/>
                <a:ea typeface="Open Sans Condensed Condensed" pitchFamily="2" charset="0"/>
                <a:cs typeface="Open Sans Condensed Condensed" pitchFamily="2" charset="0"/>
              </a:rPr>
              <a:t>PET</a:t>
            </a:r>
            <a:endParaRPr lang="en-IN" sz="800" b="1" dirty="0"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5D9DE24-71C5-5AA5-2A88-A29A3C889B1B}"/>
              </a:ext>
            </a:extLst>
          </p:cNvPr>
          <p:cNvSpPr txBox="1"/>
          <p:nvPr/>
        </p:nvSpPr>
        <p:spPr>
          <a:xfrm>
            <a:off x="2478193" y="1340981"/>
            <a:ext cx="216726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GEN</a:t>
            </a:r>
            <a:r>
              <a:rPr lang="en-US" sz="100" b="1" baseline="30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n</a:t>
            </a:r>
            <a:endParaRPr lang="en-IN" sz="800" b="1" baseline="300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A3DF7A8-A7D7-7B49-8C54-114D7B0EA384}"/>
              </a:ext>
            </a:extLst>
          </p:cNvPr>
          <p:cNvCxnSpPr>
            <a:cxnSpLocks/>
            <a:stCxn id="66" idx="2"/>
          </p:cNvCxnSpPr>
          <p:nvPr/>
        </p:nvCxnSpPr>
        <p:spPr>
          <a:xfrm flipH="1">
            <a:off x="1624358" y="2413596"/>
            <a:ext cx="13455" cy="711107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10CE33A3-287E-DBEE-B27C-6AD10832A413}"/>
              </a:ext>
            </a:extLst>
          </p:cNvPr>
          <p:cNvCxnSpPr/>
          <p:nvPr/>
        </p:nvCxnSpPr>
        <p:spPr>
          <a:xfrm>
            <a:off x="2192132" y="3199377"/>
            <a:ext cx="242145" cy="0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C59660A9-A8CF-5981-C0BE-4E8019D84E3C}"/>
              </a:ext>
            </a:extLst>
          </p:cNvPr>
          <p:cNvCxnSpPr>
            <a:cxnSpLocks/>
          </p:cNvCxnSpPr>
          <p:nvPr/>
        </p:nvCxnSpPr>
        <p:spPr>
          <a:xfrm>
            <a:off x="2209160" y="2971358"/>
            <a:ext cx="0" cy="166462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34700809-CE3D-D4AD-4959-17A8C2E668D5}"/>
              </a:ext>
            </a:extLst>
          </p:cNvPr>
          <p:cNvCxnSpPr>
            <a:cxnSpLocks/>
          </p:cNvCxnSpPr>
          <p:nvPr/>
        </p:nvCxnSpPr>
        <p:spPr>
          <a:xfrm>
            <a:off x="2404993" y="2971358"/>
            <a:ext cx="0" cy="151165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A223AE31-AC18-83B8-5032-0D77D9E8F9F5}"/>
              </a:ext>
            </a:extLst>
          </p:cNvPr>
          <p:cNvSpPr txBox="1"/>
          <p:nvPr/>
        </p:nvSpPr>
        <p:spPr>
          <a:xfrm>
            <a:off x="2083397" y="3174617"/>
            <a:ext cx="647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i="1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∆g</a:t>
            </a:r>
            <a:endParaRPr lang="en-IN" b="1" i="1" dirty="0">
              <a:solidFill>
                <a:schemeClr val="bg2">
                  <a:lumMod val="20000"/>
                  <a:lumOff val="8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E23C3EE-C500-6B41-F51B-910DEC9D24CC}"/>
              </a:ext>
            </a:extLst>
          </p:cNvPr>
          <p:cNvSpPr txBox="1"/>
          <p:nvPr/>
        </p:nvSpPr>
        <p:spPr>
          <a:xfrm>
            <a:off x="1412619" y="3285517"/>
            <a:ext cx="7777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Genetic Gain</a:t>
            </a:r>
            <a:endParaRPr lang="en-IN" sz="800" b="1" dirty="0">
              <a:solidFill>
                <a:schemeClr val="bg2">
                  <a:lumMod val="20000"/>
                  <a:lumOff val="8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2671C971-5A67-E890-0976-866252E5AAAF}"/>
              </a:ext>
            </a:extLst>
          </p:cNvPr>
          <p:cNvSpPr/>
          <p:nvPr/>
        </p:nvSpPr>
        <p:spPr>
          <a:xfrm>
            <a:off x="2400459" y="2308852"/>
            <a:ext cx="792279" cy="795175"/>
          </a:xfrm>
          <a:custGeom>
            <a:avLst/>
            <a:gdLst>
              <a:gd name="connsiteX0" fmla="*/ 0 w 1028700"/>
              <a:gd name="connsiteY0" fmla="*/ 996950 h 996950"/>
              <a:gd name="connsiteX1" fmla="*/ 711200 w 1028700"/>
              <a:gd name="connsiteY1" fmla="*/ 177800 h 996950"/>
              <a:gd name="connsiteX2" fmla="*/ 1028700 w 1028700"/>
              <a:gd name="connsiteY2" fmla="*/ 0 h 996950"/>
              <a:gd name="connsiteX3" fmla="*/ 1028700 w 1028700"/>
              <a:gd name="connsiteY3" fmla="*/ 0 h 99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8700" h="996950">
                <a:moveTo>
                  <a:pt x="0" y="996950"/>
                </a:moveTo>
                <a:cubicBezTo>
                  <a:pt x="269875" y="670454"/>
                  <a:pt x="539750" y="343958"/>
                  <a:pt x="711200" y="177800"/>
                </a:cubicBezTo>
                <a:cubicBezTo>
                  <a:pt x="882650" y="11642"/>
                  <a:pt x="1028700" y="0"/>
                  <a:pt x="1028700" y="0"/>
                </a:cubicBezTo>
                <a:lnTo>
                  <a:pt x="1028700" y="0"/>
                </a:lnTo>
              </a:path>
            </a:pathLst>
          </a:custGeom>
          <a:noFill/>
          <a:ln>
            <a:solidFill>
              <a:schemeClr val="bg2">
                <a:lumMod val="20000"/>
                <a:lumOff val="80000"/>
              </a:schemeClr>
            </a:solidFill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CB76BB91-4120-8D1A-DC2A-9AA2EA876338}"/>
              </a:ext>
            </a:extLst>
          </p:cNvPr>
          <p:cNvSpPr txBox="1"/>
          <p:nvPr/>
        </p:nvSpPr>
        <p:spPr>
          <a:xfrm>
            <a:off x="3141946" y="2193414"/>
            <a:ext cx="80029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ITC1761</a:t>
            </a:r>
            <a:endParaRPr lang="en-IN" sz="10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3D820A2D-0D5F-7473-E3ED-38CAC0C5A1ED}"/>
              </a:ext>
            </a:extLst>
          </p:cNvPr>
          <p:cNvSpPr txBox="1"/>
          <p:nvPr/>
        </p:nvSpPr>
        <p:spPr>
          <a:xfrm>
            <a:off x="3141947" y="1837441"/>
            <a:ext cx="94884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M, S series</a:t>
            </a:r>
            <a:endParaRPr lang="en-IN" sz="10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CD58A31-675E-5607-8618-2D4AC6E0BB74}"/>
              </a:ext>
            </a:extLst>
          </p:cNvPr>
          <p:cNvSpPr txBox="1"/>
          <p:nvPr/>
        </p:nvSpPr>
        <p:spPr>
          <a:xfrm>
            <a:off x="3141947" y="1442109"/>
            <a:ext cx="16360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K Series clones / Seeds</a:t>
            </a:r>
            <a:endParaRPr lang="en-IN" sz="10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89" name="Right Arrow 14">
            <a:extLst>
              <a:ext uri="{FF2B5EF4-FFF2-40B4-BE49-F238E27FC236}">
                <a16:creationId xmlns:a16="http://schemas.microsoft.com/office/drawing/2014/main" id="{F3572401-489C-7C3E-08E7-BE05BF555AE4}"/>
              </a:ext>
            </a:extLst>
          </p:cNvPr>
          <p:cNvSpPr/>
          <p:nvPr/>
        </p:nvSpPr>
        <p:spPr>
          <a:xfrm rot="16200000">
            <a:off x="3381433" y="2047085"/>
            <a:ext cx="70688" cy="118978"/>
          </a:xfrm>
          <a:prstGeom prst="rightArrow">
            <a:avLst>
              <a:gd name="adj1" fmla="val 74443"/>
              <a:gd name="adj2" fmla="val 51596"/>
            </a:avLst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90" name="Right Arrow 14">
            <a:extLst>
              <a:ext uri="{FF2B5EF4-FFF2-40B4-BE49-F238E27FC236}">
                <a16:creationId xmlns:a16="http://schemas.microsoft.com/office/drawing/2014/main" id="{0785160B-A9A3-36C6-81E5-6E85DE1DA6FE}"/>
              </a:ext>
            </a:extLst>
          </p:cNvPr>
          <p:cNvSpPr/>
          <p:nvPr/>
        </p:nvSpPr>
        <p:spPr>
          <a:xfrm rot="16200000">
            <a:off x="3381433" y="1686646"/>
            <a:ext cx="70688" cy="118978"/>
          </a:xfrm>
          <a:prstGeom prst="rightArrow">
            <a:avLst>
              <a:gd name="adj1" fmla="val 74443"/>
              <a:gd name="adj2" fmla="val 51596"/>
            </a:avLst>
          </a:prstGeom>
          <a:solidFill>
            <a:schemeClr val="accent6">
              <a:lumMod val="40000"/>
              <a:lumOff val="60000"/>
            </a:schemeClr>
          </a:solidFill>
          <a:ln w="31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50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ECBE67DD-4414-21E6-05C4-79609DA3F291}"/>
              </a:ext>
            </a:extLst>
          </p:cNvPr>
          <p:cNvCxnSpPr>
            <a:cxnSpLocks/>
          </p:cNvCxnSpPr>
          <p:nvPr/>
        </p:nvCxnSpPr>
        <p:spPr>
          <a:xfrm>
            <a:off x="589436" y="2973679"/>
            <a:ext cx="3034773" cy="0"/>
          </a:xfrm>
          <a:prstGeom prst="line">
            <a:avLst/>
          </a:prstGeom>
          <a:ln w="3175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F4610986-064D-646A-B477-0F5BC1ABBC18}"/>
              </a:ext>
            </a:extLst>
          </p:cNvPr>
          <p:cNvCxnSpPr>
            <a:cxnSpLocks/>
          </p:cNvCxnSpPr>
          <p:nvPr/>
        </p:nvCxnSpPr>
        <p:spPr>
          <a:xfrm>
            <a:off x="2598882" y="2968317"/>
            <a:ext cx="0" cy="166462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941BC28C-010E-360A-FAAD-2605E21A9DF7}"/>
              </a:ext>
            </a:extLst>
          </p:cNvPr>
          <p:cNvSpPr/>
          <p:nvPr/>
        </p:nvSpPr>
        <p:spPr>
          <a:xfrm>
            <a:off x="2596291" y="1930708"/>
            <a:ext cx="608546" cy="1173319"/>
          </a:xfrm>
          <a:custGeom>
            <a:avLst/>
            <a:gdLst>
              <a:gd name="connsiteX0" fmla="*/ 0 w 1028700"/>
              <a:gd name="connsiteY0" fmla="*/ 996950 h 996950"/>
              <a:gd name="connsiteX1" fmla="*/ 711200 w 1028700"/>
              <a:gd name="connsiteY1" fmla="*/ 177800 h 996950"/>
              <a:gd name="connsiteX2" fmla="*/ 1028700 w 1028700"/>
              <a:gd name="connsiteY2" fmla="*/ 0 h 996950"/>
              <a:gd name="connsiteX3" fmla="*/ 1028700 w 1028700"/>
              <a:gd name="connsiteY3" fmla="*/ 0 h 99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8700" h="996950">
                <a:moveTo>
                  <a:pt x="0" y="996950"/>
                </a:moveTo>
                <a:cubicBezTo>
                  <a:pt x="269875" y="670454"/>
                  <a:pt x="539750" y="343958"/>
                  <a:pt x="711200" y="177800"/>
                </a:cubicBezTo>
                <a:cubicBezTo>
                  <a:pt x="882650" y="11642"/>
                  <a:pt x="1028700" y="0"/>
                  <a:pt x="1028700" y="0"/>
                </a:cubicBezTo>
                <a:lnTo>
                  <a:pt x="1028700" y="0"/>
                </a:lnTo>
              </a:path>
            </a:pathLst>
          </a:custGeom>
          <a:noFill/>
          <a:ln>
            <a:solidFill>
              <a:schemeClr val="bg2">
                <a:lumMod val="20000"/>
                <a:lumOff val="80000"/>
              </a:schemeClr>
            </a:solidFill>
            <a:prstDash val="sysDot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cxnSp>
        <p:nvCxnSpPr>
          <p:cNvPr id="94" name="Straight Connector 93">
            <a:extLst>
              <a:ext uri="{FF2B5EF4-FFF2-40B4-BE49-F238E27FC236}">
                <a16:creationId xmlns:a16="http://schemas.microsoft.com/office/drawing/2014/main" id="{3464AAED-D309-3AAC-01D8-764751800FC4}"/>
              </a:ext>
            </a:extLst>
          </p:cNvPr>
          <p:cNvCxnSpPr>
            <a:cxnSpLocks/>
          </p:cNvCxnSpPr>
          <p:nvPr/>
        </p:nvCxnSpPr>
        <p:spPr>
          <a:xfrm>
            <a:off x="2813254" y="2971869"/>
            <a:ext cx="0" cy="166462"/>
          </a:xfrm>
          <a:prstGeom prst="line">
            <a:avLst/>
          </a:prstGeom>
          <a:ln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CA0E11E8-9BB3-E011-76A7-907ED7E5944B}"/>
              </a:ext>
            </a:extLst>
          </p:cNvPr>
          <p:cNvSpPr/>
          <p:nvPr/>
        </p:nvSpPr>
        <p:spPr>
          <a:xfrm>
            <a:off x="2813254" y="1547876"/>
            <a:ext cx="392375" cy="1556151"/>
          </a:xfrm>
          <a:custGeom>
            <a:avLst/>
            <a:gdLst>
              <a:gd name="connsiteX0" fmla="*/ 0 w 1028700"/>
              <a:gd name="connsiteY0" fmla="*/ 996950 h 996950"/>
              <a:gd name="connsiteX1" fmla="*/ 711200 w 1028700"/>
              <a:gd name="connsiteY1" fmla="*/ 177800 h 996950"/>
              <a:gd name="connsiteX2" fmla="*/ 1028700 w 1028700"/>
              <a:gd name="connsiteY2" fmla="*/ 0 h 996950"/>
              <a:gd name="connsiteX3" fmla="*/ 1028700 w 1028700"/>
              <a:gd name="connsiteY3" fmla="*/ 0 h 996950"/>
              <a:gd name="connsiteX0" fmla="*/ 0 w 1028700"/>
              <a:gd name="connsiteY0" fmla="*/ 996950 h 996950"/>
              <a:gd name="connsiteX1" fmla="*/ 711200 w 1028700"/>
              <a:gd name="connsiteY1" fmla="*/ 177800 h 996950"/>
              <a:gd name="connsiteX2" fmla="*/ 1028700 w 1028700"/>
              <a:gd name="connsiteY2" fmla="*/ 0 h 996950"/>
              <a:gd name="connsiteX3" fmla="*/ 1028700 w 1028700"/>
              <a:gd name="connsiteY3" fmla="*/ 0 h 996950"/>
              <a:gd name="connsiteX0" fmla="*/ 0 w 1028700"/>
              <a:gd name="connsiteY0" fmla="*/ 996950 h 996950"/>
              <a:gd name="connsiteX1" fmla="*/ 711200 w 1028700"/>
              <a:gd name="connsiteY1" fmla="*/ 177800 h 996950"/>
              <a:gd name="connsiteX2" fmla="*/ 1028700 w 1028700"/>
              <a:gd name="connsiteY2" fmla="*/ 0 h 996950"/>
              <a:gd name="connsiteX3" fmla="*/ 1028700 w 1028700"/>
              <a:gd name="connsiteY3" fmla="*/ 0 h 996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8700" h="996950">
                <a:moveTo>
                  <a:pt x="0" y="996950"/>
                </a:moveTo>
                <a:cubicBezTo>
                  <a:pt x="269875" y="670454"/>
                  <a:pt x="494848" y="342739"/>
                  <a:pt x="711200" y="177800"/>
                </a:cubicBezTo>
                <a:cubicBezTo>
                  <a:pt x="927552" y="12861"/>
                  <a:pt x="1028700" y="0"/>
                  <a:pt x="1028700" y="0"/>
                </a:cubicBezTo>
                <a:lnTo>
                  <a:pt x="1028700" y="0"/>
                </a:lnTo>
              </a:path>
            </a:pathLst>
          </a:custGeom>
          <a:noFill/>
          <a:ln>
            <a:solidFill>
              <a:schemeClr val="bg2">
                <a:lumMod val="20000"/>
                <a:lumOff val="80000"/>
              </a:schemeClr>
            </a:solidFill>
            <a:prstDash val="sysDot"/>
            <a:headEnd type="oval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9D21AD25-BABB-21F2-152E-686ABBA9C99E}"/>
              </a:ext>
            </a:extLst>
          </p:cNvPr>
          <p:cNvSpPr txBox="1"/>
          <p:nvPr/>
        </p:nvSpPr>
        <p:spPr>
          <a:xfrm rot="16200000">
            <a:off x="110759" y="2022979"/>
            <a:ext cx="797290" cy="22739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Open Sans Condensed Condensed" pitchFamily="2" charset="0"/>
                <a:ea typeface="Open Sans Condensed Condensed" pitchFamily="2" charset="0"/>
                <a:cs typeface="Open Sans Condensed Condensed" pitchFamily="2" charset="0"/>
              </a:rPr>
              <a:t>Trait value</a:t>
            </a:r>
            <a:endParaRPr lang="en-IN" sz="1400" b="1" dirty="0"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DC21155-4D08-AE0F-28BD-A015FEAD7F71}"/>
              </a:ext>
            </a:extLst>
          </p:cNvPr>
          <p:cNvSpPr txBox="1"/>
          <p:nvPr/>
        </p:nvSpPr>
        <p:spPr>
          <a:xfrm flipH="1">
            <a:off x="2466663" y="3105226"/>
            <a:ext cx="77355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G.thinning</a:t>
            </a:r>
            <a:endParaRPr lang="en-IN" sz="800" b="1" i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95CA3B-1C07-C3DA-5664-0CADA7616C4B}"/>
              </a:ext>
            </a:extLst>
          </p:cNvPr>
          <p:cNvSpPr txBox="1"/>
          <p:nvPr/>
        </p:nvSpPr>
        <p:spPr>
          <a:xfrm>
            <a:off x="154343" y="141085"/>
            <a:ext cx="2738402" cy="649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CASUARINA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4479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F00474-8CDC-0D9E-2671-F361C9BC4965}"/>
              </a:ext>
            </a:extLst>
          </p:cNvPr>
          <p:cNvSpPr txBox="1"/>
          <p:nvPr/>
        </p:nvSpPr>
        <p:spPr>
          <a:xfrm>
            <a:off x="5223806" y="3198167"/>
            <a:ext cx="17443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CORYMBIA</a:t>
            </a:r>
          </a:p>
        </p:txBody>
      </p:sp>
    </p:spTree>
    <p:extLst>
      <p:ext uri="{BB962C8B-B14F-4D97-AF65-F5344CB8AC3E}">
        <p14:creationId xmlns:p14="http://schemas.microsoft.com/office/powerpoint/2010/main" val="7195212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BD9169-FF4E-CBC7-6809-C4565A104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raphic 36">
            <a:extLst>
              <a:ext uri="{FF2B5EF4-FFF2-40B4-BE49-F238E27FC236}">
                <a16:creationId xmlns:a16="http://schemas.microsoft.com/office/drawing/2014/main" id="{8E355CBC-1DC2-0B58-0C94-2288C48F80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27547" y="1206912"/>
            <a:ext cx="5253922" cy="3121147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D193DF02-CD1E-9EEE-63A5-6567696D7FC7}"/>
              </a:ext>
            </a:extLst>
          </p:cNvPr>
          <p:cNvSpPr txBox="1"/>
          <p:nvPr/>
        </p:nvSpPr>
        <p:spPr>
          <a:xfrm>
            <a:off x="8855067" y="301311"/>
            <a:ext cx="28264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 High pulp yield candidate</a:t>
            </a:r>
            <a:endParaRPr lang="en-IN" sz="14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C009A4B-5288-16FE-F4CE-DCAB836007A6}"/>
              </a:ext>
            </a:extLst>
          </p:cNvPr>
          <p:cNvSpPr txBox="1"/>
          <p:nvPr/>
        </p:nvSpPr>
        <p:spPr>
          <a:xfrm>
            <a:off x="5488237" y="3534036"/>
            <a:ext cx="116911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nitens </a:t>
            </a:r>
            <a:r>
              <a:rPr lang="en-IN" sz="1000" b="1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(54%)</a:t>
            </a:r>
          </a:p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camaldulensis</a:t>
            </a:r>
          </a:p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Tereticornis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40A6DD3-9057-F145-03A3-BAD0B33631C0}"/>
              </a:ext>
            </a:extLst>
          </p:cNvPr>
          <p:cNvSpPr txBox="1"/>
          <p:nvPr/>
        </p:nvSpPr>
        <p:spPr>
          <a:xfrm>
            <a:off x="2339167" y="3132372"/>
            <a:ext cx="13343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000" b="1">
                <a:solidFill>
                  <a:schemeClr val="bg1"/>
                </a:solidFill>
                <a:latin typeface="Open Sans Condensed Condensed" pitchFamily="2" charset="0"/>
                <a:ea typeface="Open Sans Condensed Condensed" pitchFamily="2" charset="0"/>
                <a:cs typeface="Open Sans Condensed Condensed" pitchFamily="2" charset="0"/>
              </a:defRPr>
            </a:lvl1pPr>
          </a:lstStyle>
          <a:p>
            <a:r>
              <a:rPr lang="en-IN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 urophylla </a:t>
            </a:r>
            <a:r>
              <a:rPr lang="en-IN" sz="1000" b="1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(54%)</a:t>
            </a:r>
            <a:endParaRPr lang="en-IN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r>
              <a:rPr lang="en-IN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E. </a:t>
            </a:r>
            <a:r>
              <a:rPr lang="en-IN" dirty="0" err="1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saligna</a:t>
            </a:r>
            <a:r>
              <a:rPr lang="en-IN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06D3D5A-1850-680A-A82B-FDF043C467AF}"/>
              </a:ext>
            </a:extLst>
          </p:cNvPr>
          <p:cNvSpPr txBox="1"/>
          <p:nvPr/>
        </p:nvSpPr>
        <p:spPr>
          <a:xfrm>
            <a:off x="3558439" y="2670708"/>
            <a:ext cx="116487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grandis </a:t>
            </a:r>
            <a:r>
              <a:rPr lang="en-IN" sz="1000" b="1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(57%)</a:t>
            </a:r>
          </a:p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camaldulensis</a:t>
            </a:r>
          </a:p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cladocalyx</a:t>
            </a:r>
          </a:p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diversicolor</a:t>
            </a:r>
          </a:p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lehmannii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DE07339-BE93-85DD-F6CA-BA01725FCC53}"/>
              </a:ext>
            </a:extLst>
          </p:cNvPr>
          <p:cNvSpPr txBox="1"/>
          <p:nvPr/>
        </p:nvSpPr>
        <p:spPr>
          <a:xfrm>
            <a:off x="2123991" y="3534036"/>
            <a:ext cx="148689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globulus </a:t>
            </a:r>
            <a:r>
              <a:rPr lang="en-US" sz="1000" b="1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(54%)</a:t>
            </a:r>
          </a:p>
          <a:p>
            <a:r>
              <a:rPr lang="en-US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viminalis </a:t>
            </a:r>
          </a:p>
          <a:p>
            <a:r>
              <a:rPr lang="en-US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rostrata. </a:t>
            </a:r>
            <a:endParaRPr lang="en-IN" sz="10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D23C199E-E4F6-E4A1-FBBE-7A2D6E441556}"/>
              </a:ext>
            </a:extLst>
          </p:cNvPr>
          <p:cNvSpPr txBox="1"/>
          <p:nvPr/>
        </p:nvSpPr>
        <p:spPr>
          <a:xfrm>
            <a:off x="3673546" y="2147006"/>
            <a:ext cx="125423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globulus</a:t>
            </a:r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 </a:t>
            </a:r>
            <a:r>
              <a:rPr lang="en-IN" sz="1000" b="1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(54%)</a:t>
            </a:r>
          </a:p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obliqua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DEBDCFB-F4A0-E4DB-5334-BA3C4699AFBB}"/>
              </a:ext>
            </a:extLst>
          </p:cNvPr>
          <p:cNvSpPr txBox="1"/>
          <p:nvPr/>
        </p:nvSpPr>
        <p:spPr>
          <a:xfrm>
            <a:off x="4646680" y="2483328"/>
            <a:ext cx="189147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Camaldulensis </a:t>
            </a:r>
            <a:r>
              <a:rPr lang="en-IN" sz="1000" b="1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(43-46%)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tereticornis</a:t>
            </a:r>
          </a:p>
          <a:p>
            <a:r>
              <a:rPr lang="en-IN" sz="10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 Deglupta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9D14D410-4C71-87A4-584C-2F14BD1B1D19}"/>
              </a:ext>
            </a:extLst>
          </p:cNvPr>
          <p:cNvSpPr/>
          <p:nvPr/>
        </p:nvSpPr>
        <p:spPr>
          <a:xfrm>
            <a:off x="3923271" y="5267966"/>
            <a:ext cx="751974" cy="707669"/>
          </a:xfrm>
          <a:prstGeom prst="ellipse">
            <a:avLst/>
          </a:prstGeom>
          <a:solidFill>
            <a:schemeClr val="bg2">
              <a:lumMod val="60000"/>
              <a:lumOff val="40000"/>
            </a:schemeClr>
          </a:solidFill>
          <a:ln w="3175">
            <a:solidFill>
              <a:schemeClr val="tx1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N" sz="1100" b="1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E.camal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7620BE2-AF89-46A6-479B-1E5BA7AC53E3}"/>
              </a:ext>
            </a:extLst>
          </p:cNvPr>
          <p:cNvSpPr/>
          <p:nvPr/>
        </p:nvSpPr>
        <p:spPr>
          <a:xfrm>
            <a:off x="3028882" y="4410289"/>
            <a:ext cx="751974" cy="707669"/>
          </a:xfrm>
          <a:prstGeom prst="ellipse">
            <a:avLst/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N" sz="1200" b="1" dirty="0" err="1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E.uro</a:t>
            </a:r>
            <a:r>
              <a:rPr lang="en-IN" sz="1200" b="1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.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957936A-0741-3F43-E80B-158319F8BF14}"/>
              </a:ext>
            </a:extLst>
          </p:cNvPr>
          <p:cNvSpPr/>
          <p:nvPr/>
        </p:nvSpPr>
        <p:spPr>
          <a:xfrm>
            <a:off x="4817660" y="4410289"/>
            <a:ext cx="751974" cy="707669"/>
          </a:xfrm>
          <a:prstGeom prst="ellipse">
            <a:avLst/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N" sz="1200" b="1" dirty="0" err="1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E.gran</a:t>
            </a:r>
            <a:r>
              <a:rPr lang="en-IN" sz="1200" b="1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.</a:t>
            </a:r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426A237F-CFC1-EBC9-6721-52EE7BEDFC66}"/>
              </a:ext>
            </a:extLst>
          </p:cNvPr>
          <p:cNvCxnSpPr>
            <a:stCxn id="46" idx="5"/>
            <a:endCxn id="45" idx="1"/>
          </p:cNvCxnSpPr>
          <p:nvPr/>
        </p:nvCxnSpPr>
        <p:spPr>
          <a:xfrm>
            <a:off x="3670732" y="5014322"/>
            <a:ext cx="362663" cy="357280"/>
          </a:xfrm>
          <a:prstGeom prst="straightConnector1">
            <a:avLst/>
          </a:prstGeom>
          <a:ln w="9525">
            <a:solidFill>
              <a:schemeClr val="bg2">
                <a:lumMod val="20000"/>
                <a:lumOff val="80000"/>
              </a:schemeClr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C6D22E04-C3B6-ED75-66A6-5D4031D43E1F}"/>
              </a:ext>
            </a:extLst>
          </p:cNvPr>
          <p:cNvCxnSpPr>
            <a:cxnSpLocks/>
            <a:stCxn id="47" idx="3"/>
            <a:endCxn id="45" idx="7"/>
          </p:cNvCxnSpPr>
          <p:nvPr/>
        </p:nvCxnSpPr>
        <p:spPr>
          <a:xfrm flipH="1">
            <a:off x="4565121" y="5014322"/>
            <a:ext cx="362663" cy="357280"/>
          </a:xfrm>
          <a:prstGeom prst="straightConnector1">
            <a:avLst/>
          </a:prstGeom>
          <a:ln w="9525">
            <a:solidFill>
              <a:schemeClr val="bg2">
                <a:lumMod val="20000"/>
                <a:lumOff val="80000"/>
              </a:schemeClr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>
            <a:extLst>
              <a:ext uri="{FF2B5EF4-FFF2-40B4-BE49-F238E27FC236}">
                <a16:creationId xmlns:a16="http://schemas.microsoft.com/office/drawing/2014/main" id="{46D7F058-4C16-E12D-1B10-814A97B626CC}"/>
              </a:ext>
            </a:extLst>
          </p:cNvPr>
          <p:cNvSpPr txBox="1"/>
          <p:nvPr/>
        </p:nvSpPr>
        <p:spPr>
          <a:xfrm>
            <a:off x="2339166" y="6010781"/>
            <a:ext cx="2555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IN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Successful hybrids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IN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Has upper limit on PY </a:t>
            </a:r>
            <a:r>
              <a:rPr lang="en-IN" sz="1200" b="1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(46-48%)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76BAA19-D945-7331-3DE2-8985C1797DC0}"/>
              </a:ext>
            </a:extLst>
          </p:cNvPr>
          <p:cNvSpPr txBox="1"/>
          <p:nvPr/>
        </p:nvSpPr>
        <p:spPr>
          <a:xfrm>
            <a:off x="4762474" y="5985467"/>
            <a:ext cx="1470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IN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Abiotic stress susceptibility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43AC65B9-4F57-C63F-5C1A-F658476AF094}"/>
              </a:ext>
            </a:extLst>
          </p:cNvPr>
          <p:cNvSpPr/>
          <p:nvPr/>
        </p:nvSpPr>
        <p:spPr>
          <a:xfrm>
            <a:off x="3175849" y="5144616"/>
            <a:ext cx="661737" cy="854242"/>
          </a:xfrm>
          <a:custGeom>
            <a:avLst/>
            <a:gdLst>
              <a:gd name="connsiteX0" fmla="*/ 661737 w 661737"/>
              <a:gd name="connsiteY0" fmla="*/ 0 h 854242"/>
              <a:gd name="connsiteX1" fmla="*/ 126332 w 661737"/>
              <a:gd name="connsiteY1" fmla="*/ 505326 h 854242"/>
              <a:gd name="connsiteX2" fmla="*/ 0 w 661737"/>
              <a:gd name="connsiteY2" fmla="*/ 854242 h 85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1737" h="854242">
                <a:moveTo>
                  <a:pt x="661737" y="0"/>
                </a:moveTo>
                <a:cubicBezTo>
                  <a:pt x="449179" y="181476"/>
                  <a:pt x="236621" y="362952"/>
                  <a:pt x="126332" y="505326"/>
                </a:cubicBezTo>
                <a:cubicBezTo>
                  <a:pt x="16043" y="647700"/>
                  <a:pt x="8021" y="750971"/>
                  <a:pt x="0" y="854242"/>
                </a:cubicBezTo>
              </a:path>
            </a:pathLst>
          </a:custGeom>
          <a:noFill/>
          <a:ln w="15875">
            <a:solidFill>
              <a:schemeClr val="bg2">
                <a:lumMod val="20000"/>
                <a:lumOff val="80000"/>
              </a:schemeClr>
            </a:solidFill>
            <a:prstDash val="sysDot"/>
            <a:tailEnd type="stealth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F8E7FC05-B341-8AAE-0B1F-1184FBB524CD}"/>
              </a:ext>
            </a:extLst>
          </p:cNvPr>
          <p:cNvSpPr/>
          <p:nvPr/>
        </p:nvSpPr>
        <p:spPr>
          <a:xfrm flipH="1">
            <a:off x="4760929" y="5180889"/>
            <a:ext cx="649706" cy="813180"/>
          </a:xfrm>
          <a:custGeom>
            <a:avLst/>
            <a:gdLst>
              <a:gd name="connsiteX0" fmla="*/ 661737 w 661737"/>
              <a:gd name="connsiteY0" fmla="*/ 0 h 854242"/>
              <a:gd name="connsiteX1" fmla="*/ 126332 w 661737"/>
              <a:gd name="connsiteY1" fmla="*/ 505326 h 854242"/>
              <a:gd name="connsiteX2" fmla="*/ 0 w 661737"/>
              <a:gd name="connsiteY2" fmla="*/ 854242 h 8542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1737" h="854242">
                <a:moveTo>
                  <a:pt x="661737" y="0"/>
                </a:moveTo>
                <a:cubicBezTo>
                  <a:pt x="449179" y="181476"/>
                  <a:pt x="236621" y="362952"/>
                  <a:pt x="126332" y="505326"/>
                </a:cubicBezTo>
                <a:cubicBezTo>
                  <a:pt x="16043" y="647700"/>
                  <a:pt x="8021" y="750971"/>
                  <a:pt x="0" y="854242"/>
                </a:cubicBezTo>
              </a:path>
            </a:pathLst>
          </a:custGeom>
          <a:noFill/>
          <a:ln w="15875">
            <a:solidFill>
              <a:schemeClr val="bg2">
                <a:lumMod val="20000"/>
                <a:lumOff val="80000"/>
              </a:schemeClr>
            </a:solidFill>
            <a:prstDash val="sysDot"/>
            <a:tailEnd type="stealth"/>
            <a:extLst>
              <a:ext uri="{C807C97D-BFC1-408E-A445-0C87EB9F89A2}">
                <ask:lineSketchStyleProps xmlns:ask="http://schemas.microsoft.com/office/drawing/2018/sketchyshapes"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E1BFD58D-D280-920D-1212-F9107D7B18A6}"/>
              </a:ext>
            </a:extLst>
          </p:cNvPr>
          <p:cNvSpPr txBox="1"/>
          <p:nvPr/>
        </p:nvSpPr>
        <p:spPr>
          <a:xfrm>
            <a:off x="5006355" y="5347738"/>
            <a:ext cx="5579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>
                <a:solidFill>
                  <a:schemeClr val="accent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✗ </a:t>
            </a:r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3C189957-566C-AF8C-79FD-6BA88C3FC6EA}"/>
              </a:ext>
            </a:extLst>
          </p:cNvPr>
          <p:cNvSpPr/>
          <p:nvPr/>
        </p:nvSpPr>
        <p:spPr>
          <a:xfrm>
            <a:off x="1226733" y="1173095"/>
            <a:ext cx="5348707" cy="3147805"/>
          </a:xfrm>
          <a:prstGeom prst="roundRect">
            <a:avLst>
              <a:gd name="adj" fmla="val 1342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bg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8447C45-9FD4-45B9-77C6-FA06E0B4FD2E}"/>
              </a:ext>
            </a:extLst>
          </p:cNvPr>
          <p:cNvSpPr txBox="1"/>
          <p:nvPr/>
        </p:nvSpPr>
        <p:spPr>
          <a:xfrm>
            <a:off x="2255208" y="896095"/>
            <a:ext cx="321594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200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Major PURE species &amp; kraft pulp yield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D2D1B3A-2810-C060-F16B-286CCA44A4DB}"/>
              </a:ext>
            </a:extLst>
          </p:cNvPr>
          <p:cNvSpPr txBox="1"/>
          <p:nvPr/>
        </p:nvSpPr>
        <p:spPr>
          <a:xfrm>
            <a:off x="8917992" y="3227385"/>
            <a:ext cx="5579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✔ 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541EF22C-DF6E-CAA4-E3A6-BD5182E9CFBE}"/>
              </a:ext>
            </a:extLst>
          </p:cNvPr>
          <p:cNvGrpSpPr/>
          <p:nvPr/>
        </p:nvGrpSpPr>
        <p:grpSpPr>
          <a:xfrm>
            <a:off x="8153615" y="3685039"/>
            <a:ext cx="1892529" cy="553999"/>
            <a:chOff x="7508798" y="3740594"/>
            <a:chExt cx="1892529" cy="1176917"/>
          </a:xfrm>
        </p:grpSpPr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B119E2E7-D82C-1C12-EE99-DC3485357C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287223" y="3743095"/>
              <a:ext cx="342899" cy="0"/>
            </a:xfrm>
            <a:prstGeom prst="straightConnector1">
              <a:avLst/>
            </a:prstGeom>
            <a:ln w="9525">
              <a:solidFill>
                <a:schemeClr val="bg2">
                  <a:lumMod val="20000"/>
                  <a:lumOff val="80000"/>
                </a:schemeClr>
              </a:solidFill>
              <a:headEnd type="stealth"/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1CB8507C-D211-B214-D67E-2BBA3737E87C}"/>
                </a:ext>
              </a:extLst>
            </p:cNvPr>
            <p:cNvGrpSpPr/>
            <p:nvPr/>
          </p:nvGrpSpPr>
          <p:grpSpPr>
            <a:xfrm>
              <a:off x="7508798" y="3740594"/>
              <a:ext cx="1892529" cy="1176917"/>
              <a:chOff x="8263307" y="1821116"/>
              <a:chExt cx="1892529" cy="1159428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85B93DD2-502F-8367-9DD9-839177628272}"/>
                  </a:ext>
                </a:extLst>
              </p:cNvPr>
              <p:cNvGrpSpPr/>
              <p:nvPr/>
            </p:nvGrpSpPr>
            <p:grpSpPr>
              <a:xfrm>
                <a:off x="9208020" y="1823615"/>
                <a:ext cx="947816" cy="1156929"/>
                <a:chOff x="9208020" y="1823615"/>
                <a:chExt cx="947816" cy="1156929"/>
              </a:xfrm>
            </p:grpSpPr>
            <p:cxnSp>
              <p:nvCxnSpPr>
                <p:cNvPr id="73" name="Straight Connector 72">
                  <a:extLst>
                    <a:ext uri="{FF2B5EF4-FFF2-40B4-BE49-F238E27FC236}">
                      <a16:creationId xmlns:a16="http://schemas.microsoft.com/office/drawing/2014/main" id="{DB5004C9-4C52-E340-DB96-CC586948375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08020" y="1823615"/>
                  <a:ext cx="947816" cy="1156929"/>
                </a:xfrm>
                <a:prstGeom prst="line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4" name="Straight Arrow Connector 73">
                  <a:extLst>
                    <a:ext uri="{FF2B5EF4-FFF2-40B4-BE49-F238E27FC236}">
                      <a16:creationId xmlns:a16="http://schemas.microsoft.com/office/drawing/2014/main" id="{9FA35E1D-8EF8-BEF7-2C12-42C9C0E97A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08020" y="1823615"/>
                  <a:ext cx="832891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Arrow Connector 74">
                  <a:extLst>
                    <a:ext uri="{FF2B5EF4-FFF2-40B4-BE49-F238E27FC236}">
                      <a16:creationId xmlns:a16="http://schemas.microsoft.com/office/drawing/2014/main" id="{8E3B43EE-DE20-2576-1DA1-991DFDDFE5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08020" y="1823615"/>
                  <a:ext cx="730459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Arrow Connector 75">
                  <a:extLst>
                    <a:ext uri="{FF2B5EF4-FFF2-40B4-BE49-F238E27FC236}">
                      <a16:creationId xmlns:a16="http://schemas.microsoft.com/office/drawing/2014/main" id="{D83B7176-AAC4-F4B9-89EC-0316ACF8140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08020" y="1823615"/>
                  <a:ext cx="630524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Arrow Connector 76">
                  <a:extLst>
                    <a:ext uri="{FF2B5EF4-FFF2-40B4-BE49-F238E27FC236}">
                      <a16:creationId xmlns:a16="http://schemas.microsoft.com/office/drawing/2014/main" id="{4C64FA8E-8025-95A5-C1D3-2C7B1569A88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08020" y="1823615"/>
                  <a:ext cx="538085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8" name="Straight Arrow Connector 77">
                  <a:extLst>
                    <a:ext uri="{FF2B5EF4-FFF2-40B4-BE49-F238E27FC236}">
                      <a16:creationId xmlns:a16="http://schemas.microsoft.com/office/drawing/2014/main" id="{BC14D935-84DE-564C-CA6B-FD0C4ECE946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08020" y="1823615"/>
                  <a:ext cx="450642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9" name="Straight Arrow Connector 78">
                  <a:extLst>
                    <a:ext uri="{FF2B5EF4-FFF2-40B4-BE49-F238E27FC236}">
                      <a16:creationId xmlns:a16="http://schemas.microsoft.com/office/drawing/2014/main" id="{5EDE1D12-4244-FBD7-8F75-356E4A29DC2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08020" y="1823615"/>
                  <a:ext cx="371016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0" name="Straight Arrow Connector 79">
                  <a:extLst>
                    <a:ext uri="{FF2B5EF4-FFF2-40B4-BE49-F238E27FC236}">
                      <a16:creationId xmlns:a16="http://schemas.microsoft.com/office/drawing/2014/main" id="{B52F4245-A8D8-04FB-C716-F5E31F691F3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08020" y="1823615"/>
                  <a:ext cx="288249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1" name="Straight Arrow Connector 80">
                  <a:extLst>
                    <a:ext uri="{FF2B5EF4-FFF2-40B4-BE49-F238E27FC236}">
                      <a16:creationId xmlns:a16="http://schemas.microsoft.com/office/drawing/2014/main" id="{2794386A-55D5-0881-6FCA-15A48688B2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08020" y="1823615"/>
                  <a:ext cx="205803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Arrow Connector 87">
                  <a:extLst>
                    <a:ext uri="{FF2B5EF4-FFF2-40B4-BE49-F238E27FC236}">
                      <a16:creationId xmlns:a16="http://schemas.microsoft.com/office/drawing/2014/main" id="{A348EB45-0693-03E6-FF38-77DC2A39501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08020" y="1823615"/>
                  <a:ext cx="130852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Arrow Connector 88">
                  <a:extLst>
                    <a:ext uri="{FF2B5EF4-FFF2-40B4-BE49-F238E27FC236}">
                      <a16:creationId xmlns:a16="http://schemas.microsoft.com/office/drawing/2014/main" id="{D242DAC4-55BC-2AE8-5CA3-AA2884E907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208020" y="1823615"/>
                  <a:ext cx="0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3FBC3785-0EF4-0137-144A-3FDB875FBDC1}"/>
                  </a:ext>
                </a:extLst>
              </p:cNvPr>
              <p:cNvGrpSpPr/>
              <p:nvPr/>
            </p:nvGrpSpPr>
            <p:grpSpPr>
              <a:xfrm rot="10800000">
                <a:off x="8263307" y="1821116"/>
                <a:ext cx="947816" cy="1156929"/>
                <a:chOff x="9360420" y="1976015"/>
                <a:chExt cx="947816" cy="1156929"/>
              </a:xfrm>
            </p:grpSpPr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4920967E-51F1-6E42-DD24-ED0F6B649E2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60420" y="1976015"/>
                  <a:ext cx="947816" cy="1156929"/>
                </a:xfrm>
                <a:prstGeom prst="line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4" name="Straight Arrow Connector 63">
                  <a:extLst>
                    <a:ext uri="{FF2B5EF4-FFF2-40B4-BE49-F238E27FC236}">
                      <a16:creationId xmlns:a16="http://schemas.microsoft.com/office/drawing/2014/main" id="{52283C25-8902-FE43-1E0B-C6809830A4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60420" y="1976015"/>
                  <a:ext cx="832891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Arrow Connector 64">
                  <a:extLst>
                    <a:ext uri="{FF2B5EF4-FFF2-40B4-BE49-F238E27FC236}">
                      <a16:creationId xmlns:a16="http://schemas.microsoft.com/office/drawing/2014/main" id="{3097848E-8290-ED79-1371-599ACC827BA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60420" y="1976015"/>
                  <a:ext cx="730459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Arrow Connector 65">
                  <a:extLst>
                    <a:ext uri="{FF2B5EF4-FFF2-40B4-BE49-F238E27FC236}">
                      <a16:creationId xmlns:a16="http://schemas.microsoft.com/office/drawing/2014/main" id="{AB4B305E-E8D8-4AE3-197B-C4BBA092F3F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60420" y="1976015"/>
                  <a:ext cx="630524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Arrow Connector 66">
                  <a:extLst>
                    <a:ext uri="{FF2B5EF4-FFF2-40B4-BE49-F238E27FC236}">
                      <a16:creationId xmlns:a16="http://schemas.microsoft.com/office/drawing/2014/main" id="{B1C81A85-60C4-D20C-C3D8-E5CADD5554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60420" y="1976015"/>
                  <a:ext cx="538085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8" name="Straight Arrow Connector 67">
                  <a:extLst>
                    <a:ext uri="{FF2B5EF4-FFF2-40B4-BE49-F238E27FC236}">
                      <a16:creationId xmlns:a16="http://schemas.microsoft.com/office/drawing/2014/main" id="{4724644F-F137-0723-1A30-F11FA6AB4C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60420" y="1976015"/>
                  <a:ext cx="450642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9" name="Straight Arrow Connector 68">
                  <a:extLst>
                    <a:ext uri="{FF2B5EF4-FFF2-40B4-BE49-F238E27FC236}">
                      <a16:creationId xmlns:a16="http://schemas.microsoft.com/office/drawing/2014/main" id="{FC219D47-367B-C42E-2FCF-D2879921E2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60420" y="1976015"/>
                  <a:ext cx="371016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Straight Arrow Connector 69">
                  <a:extLst>
                    <a:ext uri="{FF2B5EF4-FFF2-40B4-BE49-F238E27FC236}">
                      <a16:creationId xmlns:a16="http://schemas.microsoft.com/office/drawing/2014/main" id="{7D3AAC68-FBAF-E5FE-65F8-1601E9B1C3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60420" y="1976015"/>
                  <a:ext cx="288249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1" name="Straight Arrow Connector 70">
                  <a:extLst>
                    <a:ext uri="{FF2B5EF4-FFF2-40B4-BE49-F238E27FC236}">
                      <a16:creationId xmlns:a16="http://schemas.microsoft.com/office/drawing/2014/main" id="{875999B6-A2BF-2568-F04F-6984570BF22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60420" y="1976015"/>
                  <a:ext cx="205803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2" name="Straight Arrow Connector 71">
                  <a:extLst>
                    <a:ext uri="{FF2B5EF4-FFF2-40B4-BE49-F238E27FC236}">
                      <a16:creationId xmlns:a16="http://schemas.microsoft.com/office/drawing/2014/main" id="{D6702B32-3CF8-E3EE-5B99-9CD954DBAF6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360420" y="1976015"/>
                  <a:ext cx="130852" cy="1156929"/>
                </a:xfrm>
                <a:prstGeom prst="straightConnector1">
                  <a:avLst/>
                </a:prstGeom>
                <a:ln w="3175">
                  <a:solidFill>
                    <a:schemeClr val="bg2">
                      <a:lumMod val="20000"/>
                      <a:lumOff val="80000"/>
                    </a:schemeClr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A2D52AC1-0177-9D45-8F91-34A226DCA4D1}"/>
              </a:ext>
            </a:extLst>
          </p:cNvPr>
          <p:cNvSpPr txBox="1"/>
          <p:nvPr/>
        </p:nvSpPr>
        <p:spPr>
          <a:xfrm>
            <a:off x="8214258" y="4912426"/>
            <a:ext cx="16257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IN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ITC 2081 (</a:t>
            </a:r>
            <a:r>
              <a:rPr lang="en-IN" sz="1400" b="1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50.75%</a:t>
            </a:r>
            <a:r>
              <a:rPr lang="en-IN" sz="14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)</a:t>
            </a:r>
          </a:p>
          <a:p>
            <a:pPr algn="ctr"/>
            <a:r>
              <a:rPr lang="en-IN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[First Corymbia Hybrid]</a:t>
            </a:r>
            <a:endParaRPr lang="en-IN" sz="14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B07F7293-D2E8-29CD-151A-E098B87614AF}"/>
              </a:ext>
            </a:extLst>
          </p:cNvPr>
          <p:cNvSpPr txBox="1"/>
          <p:nvPr/>
        </p:nvSpPr>
        <p:spPr>
          <a:xfrm>
            <a:off x="7678414" y="4294397"/>
            <a:ext cx="269413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200" b="1" cap="all" spc="15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Array of Hybrid clones</a:t>
            </a:r>
          </a:p>
        </p:txBody>
      </p: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F4764401-930B-A0DB-37B1-5915CC216E9B}"/>
              </a:ext>
            </a:extLst>
          </p:cNvPr>
          <p:cNvCxnSpPr>
            <a:cxnSpLocks/>
            <a:stCxn id="93" idx="2"/>
            <a:endCxn id="92" idx="0"/>
          </p:cNvCxnSpPr>
          <p:nvPr/>
        </p:nvCxnSpPr>
        <p:spPr>
          <a:xfrm>
            <a:off x="9025484" y="4571396"/>
            <a:ext cx="1657" cy="341030"/>
          </a:xfrm>
          <a:prstGeom prst="straightConnector1">
            <a:avLst/>
          </a:prstGeom>
          <a:ln w="3175">
            <a:solidFill>
              <a:schemeClr val="bg1">
                <a:lumMod val="50000"/>
                <a:lumOff val="5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F1278BC5-2B18-F69E-EAFE-DCE1B38FD319}"/>
              </a:ext>
            </a:extLst>
          </p:cNvPr>
          <p:cNvSpPr txBox="1"/>
          <p:nvPr/>
        </p:nvSpPr>
        <p:spPr>
          <a:xfrm>
            <a:off x="8053860" y="5472373"/>
            <a:ext cx="301076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IN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Rooting (corrected)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IN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Grading procedure (standardised)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IN" sz="1200" b="1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Bushy in the first 1.5 years 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IN" sz="1200" b="1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Yield is 5-8% less than current hybrids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C7B083DD-7A7C-1C25-8EA1-1FD37F6C2802}"/>
              </a:ext>
            </a:extLst>
          </p:cNvPr>
          <p:cNvSpPr txBox="1"/>
          <p:nvPr/>
        </p:nvSpPr>
        <p:spPr>
          <a:xfrm>
            <a:off x="7017962" y="5474377"/>
            <a:ext cx="10680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Initial challenges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F5E63ACD-BBAA-5AC0-549E-046A23BDAC0B}"/>
              </a:ext>
            </a:extLst>
          </p:cNvPr>
          <p:cNvSpPr txBox="1"/>
          <p:nvPr/>
        </p:nvSpPr>
        <p:spPr>
          <a:xfrm>
            <a:off x="3159417" y="5246920"/>
            <a:ext cx="5579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dirty="0">
                <a:solidFill>
                  <a:srgbClr val="92D05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✔</a:t>
            </a: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1F46D9C8-B1E1-C558-2E41-6C9A90330550}"/>
              </a:ext>
            </a:extLst>
          </p:cNvPr>
          <p:cNvSpPr/>
          <p:nvPr/>
        </p:nvSpPr>
        <p:spPr>
          <a:xfrm>
            <a:off x="3923271" y="4407149"/>
            <a:ext cx="751974" cy="707669"/>
          </a:xfrm>
          <a:prstGeom prst="ellipse">
            <a:avLst/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IN" sz="1200" b="1" dirty="0" err="1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E.glo</a:t>
            </a:r>
            <a:r>
              <a:rPr lang="en-IN" sz="1200" b="1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.</a:t>
            </a:r>
          </a:p>
        </p:txBody>
      </p: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1228C737-6C97-0176-D346-84A80B62A264}"/>
              </a:ext>
            </a:extLst>
          </p:cNvPr>
          <p:cNvCxnSpPr>
            <a:cxnSpLocks/>
            <a:stCxn id="104" idx="4"/>
            <a:endCxn id="45" idx="0"/>
          </p:cNvCxnSpPr>
          <p:nvPr/>
        </p:nvCxnSpPr>
        <p:spPr>
          <a:xfrm>
            <a:off x="4299258" y="5114818"/>
            <a:ext cx="0" cy="153148"/>
          </a:xfrm>
          <a:prstGeom prst="straightConnector1">
            <a:avLst/>
          </a:prstGeom>
          <a:ln w="9525">
            <a:solidFill>
              <a:schemeClr val="bg1">
                <a:lumMod val="50000"/>
                <a:lumOff val="50000"/>
              </a:schemeClr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E3EF07EF-C249-6779-7A9E-A746A83C7BAB}"/>
              </a:ext>
            </a:extLst>
          </p:cNvPr>
          <p:cNvSpPr txBox="1"/>
          <p:nvPr/>
        </p:nvSpPr>
        <p:spPr>
          <a:xfrm>
            <a:off x="4119079" y="4977724"/>
            <a:ext cx="55796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IN" dirty="0">
                <a:solidFill>
                  <a:schemeClr val="accent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✗ </a:t>
            </a:r>
          </a:p>
        </p:txBody>
      </p:sp>
      <p:pic>
        <p:nvPicPr>
          <p:cNvPr id="107" name="Picture 106" descr="A grey outline of a map">
            <a:extLst>
              <a:ext uri="{FF2B5EF4-FFF2-40B4-BE49-F238E27FC236}">
                <a16:creationId xmlns:a16="http://schemas.microsoft.com/office/drawing/2014/main" id="{CAB85888-1071-FBA1-CCD0-A16D4FD63F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86"/>
          <a:stretch/>
        </p:blipFill>
        <p:spPr>
          <a:xfrm rot="21379969">
            <a:off x="9649606" y="1102889"/>
            <a:ext cx="1237586" cy="2865258"/>
          </a:xfrm>
          <a:prstGeom prst="rect">
            <a:avLst/>
          </a:prstGeom>
        </p:spPr>
      </p:pic>
      <p:pic>
        <p:nvPicPr>
          <p:cNvPr id="108" name="Picture 107">
            <a:extLst>
              <a:ext uri="{FF2B5EF4-FFF2-40B4-BE49-F238E27FC236}">
                <a16:creationId xmlns:a16="http://schemas.microsoft.com/office/drawing/2014/main" id="{86599204-0CD3-9D57-7F26-44F0E6F385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350" y="1403127"/>
            <a:ext cx="61588" cy="59696"/>
          </a:xfrm>
          <a:prstGeom prst="rect">
            <a:avLst/>
          </a:prstGeom>
        </p:spPr>
      </p:pic>
      <p:pic>
        <p:nvPicPr>
          <p:cNvPr id="109" name="Picture 108">
            <a:extLst>
              <a:ext uri="{FF2B5EF4-FFF2-40B4-BE49-F238E27FC236}">
                <a16:creationId xmlns:a16="http://schemas.microsoft.com/office/drawing/2014/main" id="{DBF35BB1-2734-BDE6-4B4E-B0110F6003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6080" y="1457974"/>
            <a:ext cx="61588" cy="59696"/>
          </a:xfrm>
          <a:prstGeom prst="rect">
            <a:avLst/>
          </a:prstGeom>
        </p:spPr>
      </p:pic>
      <p:pic>
        <p:nvPicPr>
          <p:cNvPr id="110" name="Picture 109">
            <a:extLst>
              <a:ext uri="{FF2B5EF4-FFF2-40B4-BE49-F238E27FC236}">
                <a16:creationId xmlns:a16="http://schemas.microsoft.com/office/drawing/2014/main" id="{279A410C-186E-9A88-61D7-5110A439C3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5350" y="1800330"/>
            <a:ext cx="61588" cy="59696"/>
          </a:xfrm>
          <a:prstGeom prst="rect">
            <a:avLst/>
          </a:prstGeom>
        </p:spPr>
      </p:pic>
      <p:pic>
        <p:nvPicPr>
          <p:cNvPr id="111" name="Picture 110">
            <a:extLst>
              <a:ext uri="{FF2B5EF4-FFF2-40B4-BE49-F238E27FC236}">
                <a16:creationId xmlns:a16="http://schemas.microsoft.com/office/drawing/2014/main" id="{2B21A2E8-A891-F17E-F7BF-EBA1B21E06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1791" y="1776021"/>
            <a:ext cx="61588" cy="59696"/>
          </a:xfrm>
          <a:prstGeom prst="rect">
            <a:avLst/>
          </a:prstGeom>
        </p:spPr>
      </p:pic>
      <p:pic>
        <p:nvPicPr>
          <p:cNvPr id="112" name="Picture 111">
            <a:extLst>
              <a:ext uri="{FF2B5EF4-FFF2-40B4-BE49-F238E27FC236}">
                <a16:creationId xmlns:a16="http://schemas.microsoft.com/office/drawing/2014/main" id="{EE8B8F45-D5A9-3CD8-F835-DA451708A9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9586" y="2214608"/>
            <a:ext cx="61588" cy="59696"/>
          </a:xfrm>
          <a:prstGeom prst="rect">
            <a:avLst/>
          </a:prstGeom>
        </p:spPr>
      </p:pic>
      <p:pic>
        <p:nvPicPr>
          <p:cNvPr id="113" name="Picture 112">
            <a:extLst>
              <a:ext uri="{FF2B5EF4-FFF2-40B4-BE49-F238E27FC236}">
                <a16:creationId xmlns:a16="http://schemas.microsoft.com/office/drawing/2014/main" id="{F3EEB2C5-85F0-3816-C5C8-910093051D5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6078" y="2194709"/>
            <a:ext cx="61588" cy="59696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id="{3EE28E82-9CE8-8153-ED67-CA8DBCAF69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6869" y="2260614"/>
            <a:ext cx="61588" cy="59696"/>
          </a:xfrm>
          <a:prstGeom prst="rect">
            <a:avLst/>
          </a:prstGeom>
        </p:spPr>
      </p:pic>
      <p:pic>
        <p:nvPicPr>
          <p:cNvPr id="115" name="Picture 114">
            <a:extLst>
              <a:ext uri="{FF2B5EF4-FFF2-40B4-BE49-F238E27FC236}">
                <a16:creationId xmlns:a16="http://schemas.microsoft.com/office/drawing/2014/main" id="{BB34F56F-B3CE-2CAF-852C-A52374C6393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7665" y="2208816"/>
            <a:ext cx="61588" cy="59696"/>
          </a:xfrm>
          <a:prstGeom prst="rect">
            <a:avLst/>
          </a:prstGeom>
        </p:spPr>
      </p:pic>
      <p:pic>
        <p:nvPicPr>
          <p:cNvPr id="116" name="Picture 115">
            <a:extLst>
              <a:ext uri="{FF2B5EF4-FFF2-40B4-BE49-F238E27FC236}">
                <a16:creationId xmlns:a16="http://schemas.microsoft.com/office/drawing/2014/main" id="{1FDB89F2-7639-1F05-D3D9-9326882639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0965" y="2146038"/>
            <a:ext cx="61588" cy="59696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26742BC5-B5F6-81A6-6DB2-BCF631891D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2334" y="2063063"/>
            <a:ext cx="61588" cy="59696"/>
          </a:xfrm>
          <a:prstGeom prst="rect">
            <a:avLst/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4F774C76-DE6D-C21A-378B-E84C9A16C3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5547" y="2119583"/>
            <a:ext cx="61588" cy="59696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B6514C3C-B707-2EAA-4705-276D3A872E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7135" y="2121341"/>
            <a:ext cx="61588" cy="59696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21679337-8E1E-0011-1992-A7E4190B62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197" y="1975694"/>
            <a:ext cx="61588" cy="59696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192ABFDD-CD92-3C82-92C5-CBE9A67E49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9133" y="1903890"/>
            <a:ext cx="61588" cy="59696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31A67B00-F72B-2B0D-6CC6-97FA71926B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651" y="1328202"/>
            <a:ext cx="549055" cy="1695353"/>
          </a:xfrm>
          <a:prstGeom prst="rect">
            <a:avLst/>
          </a:prstGeom>
          <a:ln w="3175">
            <a:solidFill>
              <a:srgbClr val="7030A0"/>
            </a:solidFill>
          </a:ln>
        </p:spPr>
      </p:pic>
      <p:pic>
        <p:nvPicPr>
          <p:cNvPr id="123" name="Picture 122">
            <a:extLst>
              <a:ext uri="{FF2B5EF4-FFF2-40B4-BE49-F238E27FC236}">
                <a16:creationId xmlns:a16="http://schemas.microsoft.com/office/drawing/2014/main" id="{E1D4E9BA-4117-0898-6045-ABB82846F5E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8145" y="3127365"/>
            <a:ext cx="538421" cy="408354"/>
          </a:xfrm>
          <a:prstGeom prst="rect">
            <a:avLst/>
          </a:prstGeom>
          <a:ln w="3175">
            <a:solidFill>
              <a:srgbClr val="7030A0"/>
            </a:solidFill>
          </a:ln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51ECD733-DEB6-9CBC-7515-CCFEB0A3844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280" y="3150120"/>
            <a:ext cx="538231" cy="408354"/>
          </a:xfrm>
          <a:prstGeom prst="rect">
            <a:avLst/>
          </a:prstGeom>
          <a:ln w="3175">
            <a:solidFill>
              <a:srgbClr val="7030A0"/>
            </a:solidFill>
          </a:ln>
        </p:spPr>
      </p:pic>
      <p:pic>
        <p:nvPicPr>
          <p:cNvPr id="125" name="Picture 124">
            <a:extLst>
              <a:ext uri="{FF2B5EF4-FFF2-40B4-BE49-F238E27FC236}">
                <a16:creationId xmlns:a16="http://schemas.microsoft.com/office/drawing/2014/main" id="{AEEDE07F-47F3-7BC2-4CEA-778EAF4A52E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0281" y="1328202"/>
            <a:ext cx="550774" cy="1695353"/>
          </a:xfrm>
          <a:prstGeom prst="rect">
            <a:avLst/>
          </a:prstGeom>
          <a:ln w="3175">
            <a:solidFill>
              <a:srgbClr val="7030A0"/>
            </a:solidFill>
          </a:ln>
        </p:spPr>
      </p:pic>
      <p:pic>
        <p:nvPicPr>
          <p:cNvPr id="126" name="Picture 125">
            <a:extLst>
              <a:ext uri="{FF2B5EF4-FFF2-40B4-BE49-F238E27FC236}">
                <a16:creationId xmlns:a16="http://schemas.microsoft.com/office/drawing/2014/main" id="{664C0FE9-2BD3-B11D-D35A-6569E34420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130013" y="1444132"/>
            <a:ext cx="57638" cy="55870"/>
          </a:xfrm>
          <a:prstGeom prst="rect">
            <a:avLst/>
          </a:prstGeom>
        </p:spPr>
      </p:pic>
      <p:pic>
        <p:nvPicPr>
          <p:cNvPr id="127" name="Picture 126">
            <a:extLst>
              <a:ext uri="{FF2B5EF4-FFF2-40B4-BE49-F238E27FC236}">
                <a16:creationId xmlns:a16="http://schemas.microsoft.com/office/drawing/2014/main" id="{8991528A-5088-2130-6F37-B11FC54622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130013" y="1563042"/>
            <a:ext cx="57638" cy="55870"/>
          </a:xfrm>
          <a:prstGeom prst="rect">
            <a:avLst/>
          </a:prstGeom>
        </p:spPr>
      </p:pic>
      <p:pic>
        <p:nvPicPr>
          <p:cNvPr id="128" name="Picture 127">
            <a:extLst>
              <a:ext uri="{FF2B5EF4-FFF2-40B4-BE49-F238E27FC236}">
                <a16:creationId xmlns:a16="http://schemas.microsoft.com/office/drawing/2014/main" id="{41C1789A-DB5A-BC7E-EFDB-285D0F89161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158831" y="1618911"/>
            <a:ext cx="57638" cy="55870"/>
          </a:xfrm>
          <a:prstGeom prst="rect">
            <a:avLst/>
          </a:prstGeom>
        </p:spPr>
      </p:pic>
      <p:pic>
        <p:nvPicPr>
          <p:cNvPr id="129" name="Picture 128">
            <a:extLst>
              <a:ext uri="{FF2B5EF4-FFF2-40B4-BE49-F238E27FC236}">
                <a16:creationId xmlns:a16="http://schemas.microsoft.com/office/drawing/2014/main" id="{BF7AB0D8-86B5-0F39-1463-271A9EE5741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184434" y="1652141"/>
            <a:ext cx="57638" cy="55870"/>
          </a:xfrm>
          <a:prstGeom prst="rect">
            <a:avLst/>
          </a:prstGeom>
        </p:spPr>
      </p:pic>
      <p:pic>
        <p:nvPicPr>
          <p:cNvPr id="130" name="Picture 129">
            <a:extLst>
              <a:ext uri="{FF2B5EF4-FFF2-40B4-BE49-F238E27FC236}">
                <a16:creationId xmlns:a16="http://schemas.microsoft.com/office/drawing/2014/main" id="{046D41FE-15E9-4B05-AB4B-F3EF04EBD8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176807" y="1729320"/>
            <a:ext cx="57638" cy="55870"/>
          </a:xfrm>
          <a:prstGeom prst="rect">
            <a:avLst/>
          </a:prstGeom>
        </p:spPr>
      </p:pic>
      <p:pic>
        <p:nvPicPr>
          <p:cNvPr id="131" name="Picture 130">
            <a:extLst>
              <a:ext uri="{FF2B5EF4-FFF2-40B4-BE49-F238E27FC236}">
                <a16:creationId xmlns:a16="http://schemas.microsoft.com/office/drawing/2014/main" id="{2DB098FA-A966-C64D-B8BE-5D29F98D971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202411" y="1762551"/>
            <a:ext cx="57638" cy="55870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id="{E2DA188C-4944-8E17-0AF9-07F0682CF2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227598" y="1826947"/>
            <a:ext cx="57638" cy="55870"/>
          </a:xfrm>
          <a:prstGeom prst="rect">
            <a:avLst/>
          </a:prstGeom>
        </p:spPr>
      </p:pic>
      <p:pic>
        <p:nvPicPr>
          <p:cNvPr id="133" name="Picture 132">
            <a:extLst>
              <a:ext uri="{FF2B5EF4-FFF2-40B4-BE49-F238E27FC236}">
                <a16:creationId xmlns:a16="http://schemas.microsoft.com/office/drawing/2014/main" id="{1F42B3B0-908D-43E6-2191-EE758E469AE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288845" y="1860025"/>
            <a:ext cx="57638" cy="55870"/>
          </a:xfrm>
          <a:prstGeom prst="rect">
            <a:avLst/>
          </a:prstGeom>
        </p:spPr>
      </p:pic>
      <p:pic>
        <p:nvPicPr>
          <p:cNvPr id="134" name="Picture 133">
            <a:extLst>
              <a:ext uri="{FF2B5EF4-FFF2-40B4-BE49-F238E27FC236}">
                <a16:creationId xmlns:a16="http://schemas.microsoft.com/office/drawing/2014/main" id="{946A9604-5ED1-4DC1-66DA-7B886389CF9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395414" y="1922571"/>
            <a:ext cx="57638" cy="55870"/>
          </a:xfrm>
          <a:prstGeom prst="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ECF7CD9F-30AD-4104-1B58-93E40F3FDFE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449072" y="2005542"/>
            <a:ext cx="57638" cy="55870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86102597-FA26-3478-308B-3F2716F73AA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702682" y="2354420"/>
            <a:ext cx="57638" cy="55870"/>
          </a:xfrm>
          <a:prstGeom prst="rect">
            <a:avLst/>
          </a:prstGeom>
        </p:spPr>
      </p:pic>
      <p:pic>
        <p:nvPicPr>
          <p:cNvPr id="137" name="Picture 136">
            <a:extLst>
              <a:ext uri="{FF2B5EF4-FFF2-40B4-BE49-F238E27FC236}">
                <a16:creationId xmlns:a16="http://schemas.microsoft.com/office/drawing/2014/main" id="{D3141358-D1CE-D176-BAFB-81C2675F73B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750664" y="2479649"/>
            <a:ext cx="57638" cy="55870"/>
          </a:xfrm>
          <a:prstGeom prst="rect">
            <a:avLst/>
          </a:prstGeom>
        </p:spPr>
      </p:pic>
      <p:pic>
        <p:nvPicPr>
          <p:cNvPr id="138" name="Picture 137">
            <a:extLst>
              <a:ext uri="{FF2B5EF4-FFF2-40B4-BE49-F238E27FC236}">
                <a16:creationId xmlns:a16="http://schemas.microsoft.com/office/drawing/2014/main" id="{188918C4-397B-A8A2-835C-45283D1A0CD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764717" y="2607046"/>
            <a:ext cx="57638" cy="55870"/>
          </a:xfrm>
          <a:prstGeom prst="rect">
            <a:avLst/>
          </a:prstGeom>
        </p:spPr>
      </p:pic>
      <p:pic>
        <p:nvPicPr>
          <p:cNvPr id="139" name="Picture 138">
            <a:extLst>
              <a:ext uri="{FF2B5EF4-FFF2-40B4-BE49-F238E27FC236}">
                <a16:creationId xmlns:a16="http://schemas.microsoft.com/office/drawing/2014/main" id="{F9C46F7B-3213-D04E-9A17-3F025A50B3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765804" y="2702377"/>
            <a:ext cx="57638" cy="55870"/>
          </a:xfrm>
          <a:prstGeom prst="rect">
            <a:avLst/>
          </a:prstGeom>
        </p:spPr>
      </p:pic>
      <p:pic>
        <p:nvPicPr>
          <p:cNvPr id="140" name="Picture 139">
            <a:extLst>
              <a:ext uri="{FF2B5EF4-FFF2-40B4-BE49-F238E27FC236}">
                <a16:creationId xmlns:a16="http://schemas.microsoft.com/office/drawing/2014/main" id="{B92CF56B-81FD-543C-89E2-5539D6A45EF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765804" y="2814767"/>
            <a:ext cx="57638" cy="55870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C10A02F2-2055-7513-F51B-AAE89DA2D2B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502424" y="2674443"/>
            <a:ext cx="57638" cy="55870"/>
          </a:xfrm>
          <a:prstGeom prst="rect">
            <a:avLst/>
          </a:prstGeom>
        </p:spPr>
      </p:pic>
      <p:pic>
        <p:nvPicPr>
          <p:cNvPr id="142" name="Picture 141">
            <a:extLst>
              <a:ext uri="{FF2B5EF4-FFF2-40B4-BE49-F238E27FC236}">
                <a16:creationId xmlns:a16="http://schemas.microsoft.com/office/drawing/2014/main" id="{8EEAE8A7-E7A8-53CD-418E-D0F38C2DE47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404697" y="2764339"/>
            <a:ext cx="57638" cy="55870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F6FD9F18-F264-AAD0-D5BF-1E8512EC49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449072" y="3207346"/>
            <a:ext cx="57638" cy="55870"/>
          </a:xfrm>
          <a:prstGeom prst="rect">
            <a:avLst/>
          </a:prstGeom>
        </p:spPr>
      </p:pic>
      <p:pic>
        <p:nvPicPr>
          <p:cNvPr id="144" name="Picture 143">
            <a:extLst>
              <a:ext uri="{FF2B5EF4-FFF2-40B4-BE49-F238E27FC236}">
                <a16:creationId xmlns:a16="http://schemas.microsoft.com/office/drawing/2014/main" id="{793EA507-3979-43C3-FA84-A06E2479BB1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10721845" y="2750676"/>
            <a:ext cx="57638" cy="55870"/>
          </a:xfrm>
          <a:prstGeom prst="rect">
            <a:avLst/>
          </a:prstGeom>
        </p:spPr>
      </p:pic>
      <p:sp>
        <p:nvSpPr>
          <p:cNvPr id="145" name="TextBox 144">
            <a:extLst>
              <a:ext uri="{FF2B5EF4-FFF2-40B4-BE49-F238E27FC236}">
                <a16:creationId xmlns:a16="http://schemas.microsoft.com/office/drawing/2014/main" id="{4B4CEBA8-D0E1-61EA-5524-A9ECAF5A403C}"/>
              </a:ext>
            </a:extLst>
          </p:cNvPr>
          <p:cNvSpPr txBox="1"/>
          <p:nvPr/>
        </p:nvSpPr>
        <p:spPr>
          <a:xfrm rot="16200000">
            <a:off x="9106224" y="2496480"/>
            <a:ext cx="18405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b="1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Distribution in Australia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A053A04E-2A5E-CE5B-6B0C-D74A5A25C8B7}"/>
              </a:ext>
            </a:extLst>
          </p:cNvPr>
          <p:cNvSpPr txBox="1"/>
          <p:nvPr/>
        </p:nvSpPr>
        <p:spPr>
          <a:xfrm>
            <a:off x="8218871" y="3582715"/>
            <a:ext cx="8372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i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C. torelliana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58E4CE5-2A6A-8ABF-CF04-E121896DAA14}"/>
              </a:ext>
            </a:extLst>
          </p:cNvPr>
          <p:cNvSpPr txBox="1"/>
          <p:nvPr/>
        </p:nvSpPr>
        <p:spPr>
          <a:xfrm>
            <a:off x="9224714" y="3582715"/>
            <a:ext cx="8330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 i="1">
                <a:latin typeface="Open Sans Condensed Condensed" panose="020B0604020202020204" charset="0"/>
                <a:ea typeface="Open Sans Condensed Condensed" panose="020B0604020202020204" charset="0"/>
                <a:cs typeface="Open Sans Condensed Condensed" panose="020B0604020202020204" charset="0"/>
              </a:defRPr>
            </a:lvl1pPr>
          </a:lstStyle>
          <a:p>
            <a:r>
              <a:rPr lang="en-US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C. citriodora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BCA50D5A-6C5B-45A4-1336-D5D6B213FAC1}"/>
              </a:ext>
            </a:extLst>
          </p:cNvPr>
          <p:cNvSpPr txBox="1"/>
          <p:nvPr/>
        </p:nvSpPr>
        <p:spPr>
          <a:xfrm>
            <a:off x="9186372" y="3709612"/>
            <a:ext cx="109104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1–15% survival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CE6E274A-4152-988A-B3AA-16937B680D82}"/>
              </a:ext>
            </a:extLst>
          </p:cNvPr>
          <p:cNvSpPr txBox="1"/>
          <p:nvPr/>
        </p:nvSpPr>
        <p:spPr>
          <a:xfrm>
            <a:off x="8028600" y="1015552"/>
            <a:ext cx="25314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anose="020B0604020202020204" charset="0"/>
              </a:rPr>
              <a:t>World wide – Corymbia: Timer wood</a:t>
            </a:r>
          </a:p>
        </p:txBody>
      </p:sp>
      <p:pic>
        <p:nvPicPr>
          <p:cNvPr id="150" name="Picture 149">
            <a:extLst>
              <a:ext uri="{FF2B5EF4-FFF2-40B4-BE49-F238E27FC236}">
                <a16:creationId xmlns:a16="http://schemas.microsoft.com/office/drawing/2014/main" id="{3A3ACE1A-6926-1F1C-6F73-0ED9443BA31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8658763" y="3480153"/>
            <a:ext cx="124480" cy="120662"/>
          </a:xfrm>
          <a:prstGeom prst="rect">
            <a:avLst/>
          </a:prstGeom>
        </p:spPr>
      </p:pic>
      <p:pic>
        <p:nvPicPr>
          <p:cNvPr id="151" name="Picture 150">
            <a:extLst>
              <a:ext uri="{FF2B5EF4-FFF2-40B4-BE49-F238E27FC236}">
                <a16:creationId xmlns:a16="http://schemas.microsoft.com/office/drawing/2014/main" id="{74C1E6AD-A279-B82F-750E-B176F1D612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132" y="3474249"/>
            <a:ext cx="133011" cy="128925"/>
          </a:xfrm>
          <a:prstGeom prst="rect">
            <a:avLst/>
          </a:prstGeom>
        </p:spPr>
      </p:pic>
      <p:pic>
        <p:nvPicPr>
          <p:cNvPr id="152" name="Picture 151" descr="A logo with a tree and text&#10;&#10;AI-generated content may be incorrect.">
            <a:extLst>
              <a:ext uri="{FF2B5EF4-FFF2-40B4-BE49-F238E27FC236}">
                <a16:creationId xmlns:a16="http://schemas.microsoft.com/office/drawing/2014/main" id="{B75E28FA-5696-DA6D-33F9-AEA3B3F1FA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3483" y="4095364"/>
            <a:ext cx="345620" cy="3456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45903CE-6DDF-9C8A-BF7F-80E91F8793AD}"/>
              </a:ext>
            </a:extLst>
          </p:cNvPr>
          <p:cNvSpPr txBox="1"/>
          <p:nvPr/>
        </p:nvSpPr>
        <p:spPr>
          <a:xfrm>
            <a:off x="154343" y="141085"/>
            <a:ext cx="2738402" cy="649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CORYMBIA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24278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B47D07A-6638-8F24-4A2B-8D789DADE444}"/>
              </a:ext>
            </a:extLst>
          </p:cNvPr>
          <p:cNvCxnSpPr>
            <a:cxnSpLocks/>
          </p:cNvCxnSpPr>
          <p:nvPr/>
        </p:nvCxnSpPr>
        <p:spPr>
          <a:xfrm flipV="1">
            <a:off x="2881364" y="994223"/>
            <a:ext cx="18928" cy="4608593"/>
          </a:xfrm>
          <a:prstGeom prst="line">
            <a:avLst/>
          </a:prstGeom>
          <a:ln w="50800">
            <a:solidFill>
              <a:schemeClr val="bg2">
                <a:lumMod val="60000"/>
                <a:lumOff val="4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B32B020-2EC0-C63E-D19E-45F178AB92BC}"/>
              </a:ext>
            </a:extLst>
          </p:cNvPr>
          <p:cNvSpPr/>
          <p:nvPr/>
        </p:nvSpPr>
        <p:spPr>
          <a:xfrm>
            <a:off x="1075037" y="1132850"/>
            <a:ext cx="3552568" cy="5306559"/>
          </a:xfrm>
          <a:prstGeom prst="roundRect">
            <a:avLst>
              <a:gd name="adj" fmla="val 1105"/>
            </a:avLst>
          </a:prstGeom>
          <a:noFill/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1600" b="1" dirty="0">
              <a:solidFill>
                <a:schemeClr val="bg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2F55279-09DB-A9F9-68E5-93A45B38E468}"/>
              </a:ext>
            </a:extLst>
          </p:cNvPr>
          <p:cNvSpPr txBox="1"/>
          <p:nvPr/>
        </p:nvSpPr>
        <p:spPr>
          <a:xfrm>
            <a:off x="2554992" y="5217530"/>
            <a:ext cx="652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2012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C86C118-B9D0-7BE4-C0E1-B958610FE85D}"/>
              </a:ext>
            </a:extLst>
          </p:cNvPr>
          <p:cNvSpPr txBox="1"/>
          <p:nvPr/>
        </p:nvSpPr>
        <p:spPr>
          <a:xfrm>
            <a:off x="2554991" y="4525315"/>
            <a:ext cx="652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2015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143165-1815-4B93-06CD-A4850EC45C73}"/>
              </a:ext>
            </a:extLst>
          </p:cNvPr>
          <p:cNvSpPr txBox="1"/>
          <p:nvPr/>
        </p:nvSpPr>
        <p:spPr>
          <a:xfrm>
            <a:off x="2554991" y="3833098"/>
            <a:ext cx="652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2016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A30AE2-29D8-EC36-F479-63A8801AD8D9}"/>
              </a:ext>
            </a:extLst>
          </p:cNvPr>
          <p:cNvSpPr txBox="1"/>
          <p:nvPr/>
        </p:nvSpPr>
        <p:spPr>
          <a:xfrm>
            <a:off x="2554990" y="3140881"/>
            <a:ext cx="652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2019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B531185-C802-DA85-41C2-5044128AE8DB}"/>
              </a:ext>
            </a:extLst>
          </p:cNvPr>
          <p:cNvSpPr txBox="1"/>
          <p:nvPr/>
        </p:nvSpPr>
        <p:spPr>
          <a:xfrm>
            <a:off x="2568539" y="2448664"/>
            <a:ext cx="652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2023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D353ED-34BD-6D57-EB69-5EE7F6B66D32}"/>
              </a:ext>
            </a:extLst>
          </p:cNvPr>
          <p:cNvSpPr txBox="1"/>
          <p:nvPr/>
        </p:nvSpPr>
        <p:spPr>
          <a:xfrm>
            <a:off x="2568538" y="1756447"/>
            <a:ext cx="652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2027</a:t>
            </a:r>
          </a:p>
        </p:txBody>
      </p:sp>
      <p:pic>
        <p:nvPicPr>
          <p:cNvPr id="10" name="Picture 9" descr="A grey outline of a map">
            <a:extLst>
              <a:ext uri="{FF2B5EF4-FFF2-40B4-BE49-F238E27FC236}">
                <a16:creationId xmlns:a16="http://schemas.microsoft.com/office/drawing/2014/main" id="{C5B06CDB-7975-914A-C88D-8717F40234E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1382" y="5602814"/>
            <a:ext cx="896351" cy="83659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B8ED99E-2C70-12FA-8EDE-93800DB5AC62}"/>
              </a:ext>
            </a:extLst>
          </p:cNvPr>
          <p:cNvSpPr txBox="1"/>
          <p:nvPr/>
        </p:nvSpPr>
        <p:spPr>
          <a:xfrm>
            <a:off x="1625780" y="5796220"/>
            <a:ext cx="2511161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900" b="1" kern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CSIRO New Germplasm - Evaluation </a:t>
            </a:r>
            <a:br>
              <a:rPr lang="en-US" sz="900" b="1" kern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</a:br>
            <a:r>
              <a:rPr lang="en-US" sz="900" b="1" kern="12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CT, CC &amp; CV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70EF0F9-4C9C-98BB-5664-A664A6DEA9F2}"/>
              </a:ext>
            </a:extLst>
          </p:cNvPr>
          <p:cNvSpPr txBox="1"/>
          <p:nvPr/>
        </p:nvSpPr>
        <p:spPr>
          <a:xfrm>
            <a:off x="1075035" y="5125894"/>
            <a:ext cx="1419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9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Grafted selections for GROWTH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5425AD-A893-FE34-E10A-F138D77257A0}"/>
              </a:ext>
            </a:extLst>
          </p:cNvPr>
          <p:cNvSpPr txBox="1"/>
          <p:nvPr/>
        </p:nvSpPr>
        <p:spPr>
          <a:xfrm>
            <a:off x="1075035" y="4451435"/>
            <a:ext cx="1419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9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Grafted selections for PY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5F6225-8037-660E-8AB9-D0080C393BEE}"/>
              </a:ext>
            </a:extLst>
          </p:cNvPr>
          <p:cNvSpPr txBox="1"/>
          <p:nvPr/>
        </p:nvSpPr>
        <p:spPr>
          <a:xfrm>
            <a:off x="1075035" y="3394415"/>
            <a:ext cx="141992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9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Grafted selections for Stem borer tolerance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53FF6B0-DCFF-0CAB-E267-C1FF528B5A0C}"/>
              </a:ext>
            </a:extLst>
          </p:cNvPr>
          <p:cNvSpPr txBox="1"/>
          <p:nvPr/>
        </p:nvSpPr>
        <p:spPr>
          <a:xfrm>
            <a:off x="1019794" y="2355977"/>
            <a:ext cx="147516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9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Grafted slns. for canopy, Leaf size, &amp; Low branch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8992B6-6F7F-186F-D7A1-959BB5D4EA1D}"/>
              </a:ext>
            </a:extLst>
          </p:cNvPr>
          <p:cNvSpPr txBox="1"/>
          <p:nvPr/>
        </p:nvSpPr>
        <p:spPr>
          <a:xfrm>
            <a:off x="3113301" y="4817288"/>
            <a:ext cx="12557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9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120 selections from CC, CT and CV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8A82D69-961B-D19D-6DA3-1F648379DD01}"/>
              </a:ext>
            </a:extLst>
          </p:cNvPr>
          <p:cNvSpPr txBox="1"/>
          <p:nvPr/>
        </p:nvSpPr>
        <p:spPr>
          <a:xfrm>
            <a:off x="3113301" y="4136058"/>
            <a:ext cx="12557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9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60 selections from CC, CT and CV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BA2BBA6-B91B-E514-2F45-8CC184249542}"/>
              </a:ext>
            </a:extLst>
          </p:cNvPr>
          <p:cNvSpPr txBox="1"/>
          <p:nvPr/>
        </p:nvSpPr>
        <p:spPr>
          <a:xfrm>
            <a:off x="3113301" y="3463664"/>
            <a:ext cx="12557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9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15 selections from CT and CV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5FBAA4A-4433-C534-D0CF-2B5C0861B901}"/>
              </a:ext>
            </a:extLst>
          </p:cNvPr>
          <p:cNvSpPr txBox="1"/>
          <p:nvPr/>
        </p:nvSpPr>
        <p:spPr>
          <a:xfrm>
            <a:off x="3130388" y="2778552"/>
            <a:ext cx="125579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900" b="1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ITC 2081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E9C26D4-AEC0-E52F-E1FC-DF9C21D1465E}"/>
              </a:ext>
            </a:extLst>
          </p:cNvPr>
          <p:cNvSpPr txBox="1"/>
          <p:nvPr/>
        </p:nvSpPr>
        <p:spPr>
          <a:xfrm>
            <a:off x="3163365" y="2301427"/>
            <a:ext cx="125579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9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22 Selections</a:t>
            </a:r>
          </a:p>
        </p:txBody>
      </p:sp>
      <p:cxnSp>
        <p:nvCxnSpPr>
          <p:cNvPr id="21" name="Connector: Elbow 20">
            <a:extLst>
              <a:ext uri="{FF2B5EF4-FFF2-40B4-BE49-F238E27FC236}">
                <a16:creationId xmlns:a16="http://schemas.microsoft.com/office/drawing/2014/main" id="{C52426BE-6D6F-DCA8-C39F-AF203E9C4EB9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2494958" y="5017343"/>
            <a:ext cx="386403" cy="293217"/>
          </a:xfrm>
          <a:prstGeom prst="bentConnector3">
            <a:avLst/>
          </a:prstGeom>
          <a:ln w="3175">
            <a:solidFill>
              <a:schemeClr val="bg2">
                <a:lumMod val="60000"/>
                <a:lumOff val="40000"/>
              </a:schemeClr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or: Elbow 21">
            <a:extLst>
              <a:ext uri="{FF2B5EF4-FFF2-40B4-BE49-F238E27FC236}">
                <a16:creationId xmlns:a16="http://schemas.microsoft.com/office/drawing/2014/main" id="{DDAAB076-9F6A-50FC-B2D8-A2986A8DC9CD}"/>
              </a:ext>
            </a:extLst>
          </p:cNvPr>
          <p:cNvCxnSpPr>
            <a:cxnSpLocks/>
            <a:endCxn id="13" idx="3"/>
          </p:cNvCxnSpPr>
          <p:nvPr/>
        </p:nvCxnSpPr>
        <p:spPr>
          <a:xfrm rot="10800000" flipV="1">
            <a:off x="2494959" y="4331865"/>
            <a:ext cx="386409" cy="304235"/>
          </a:xfrm>
          <a:prstGeom prst="bentConnector3">
            <a:avLst/>
          </a:prstGeom>
          <a:ln w="3175"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BCAC18D-7D50-19D1-60C7-15E028B27BD4}"/>
              </a:ext>
            </a:extLst>
          </p:cNvPr>
          <p:cNvCxnSpPr>
            <a:cxnSpLocks/>
            <a:endCxn id="14" idx="3"/>
          </p:cNvCxnSpPr>
          <p:nvPr/>
        </p:nvCxnSpPr>
        <p:spPr>
          <a:xfrm flipH="1">
            <a:off x="2494958" y="3579081"/>
            <a:ext cx="381170" cy="0"/>
          </a:xfrm>
          <a:prstGeom prst="straightConnector1">
            <a:avLst/>
          </a:prstGeom>
          <a:ln w="3175"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CFFF133F-0FF6-F5EA-58A4-204F55372677}"/>
              </a:ext>
            </a:extLst>
          </p:cNvPr>
          <p:cNvCxnSpPr>
            <a:cxnSpLocks/>
            <a:endCxn id="15" idx="3"/>
          </p:cNvCxnSpPr>
          <p:nvPr/>
        </p:nvCxnSpPr>
        <p:spPr>
          <a:xfrm rot="10800000">
            <a:off x="2494959" y="2540643"/>
            <a:ext cx="386410" cy="369338"/>
          </a:xfrm>
          <a:prstGeom prst="bentConnector3">
            <a:avLst/>
          </a:prstGeom>
          <a:ln w="3175"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8DA727A9-5FBD-C78E-3461-7C06B5EE5583}"/>
              </a:ext>
            </a:extLst>
          </p:cNvPr>
          <p:cNvSpPr txBox="1"/>
          <p:nvPr/>
        </p:nvSpPr>
        <p:spPr>
          <a:xfrm>
            <a:off x="3172303" y="1762536"/>
            <a:ext cx="151054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900" b="1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Two New Hybrid Clones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48858AE-A7F3-A028-1203-B2D9ABECBD55}"/>
              </a:ext>
            </a:extLst>
          </p:cNvPr>
          <p:cNvCxnSpPr>
            <a:endCxn id="16" idx="1"/>
          </p:cNvCxnSpPr>
          <p:nvPr/>
        </p:nvCxnSpPr>
        <p:spPr>
          <a:xfrm flipV="1">
            <a:off x="2881361" y="5001954"/>
            <a:ext cx="231940" cy="15389"/>
          </a:xfrm>
          <a:prstGeom prst="straightConnector1">
            <a:avLst/>
          </a:prstGeom>
          <a:ln w="3175"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974AD16-276D-C086-D53F-B64E81A99316}"/>
              </a:ext>
            </a:extLst>
          </p:cNvPr>
          <p:cNvCxnSpPr>
            <a:endCxn id="17" idx="1"/>
          </p:cNvCxnSpPr>
          <p:nvPr/>
        </p:nvCxnSpPr>
        <p:spPr>
          <a:xfrm flipV="1">
            <a:off x="2894909" y="4320724"/>
            <a:ext cx="218392" cy="11146"/>
          </a:xfrm>
          <a:prstGeom prst="straightConnector1">
            <a:avLst/>
          </a:prstGeom>
          <a:ln w="3175"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67D12B4-353F-E5B8-9F26-E0BCE442EDDB}"/>
              </a:ext>
            </a:extLst>
          </p:cNvPr>
          <p:cNvCxnSpPr>
            <a:cxnSpLocks/>
          </p:cNvCxnSpPr>
          <p:nvPr/>
        </p:nvCxnSpPr>
        <p:spPr>
          <a:xfrm flipV="1">
            <a:off x="2888135" y="3579081"/>
            <a:ext cx="218392" cy="1"/>
          </a:xfrm>
          <a:prstGeom prst="straightConnector1">
            <a:avLst/>
          </a:prstGeom>
          <a:ln w="3175"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BD7ED03-804C-89FB-79DD-D67759134222}"/>
              </a:ext>
            </a:extLst>
          </p:cNvPr>
          <p:cNvCxnSpPr>
            <a:cxnSpLocks/>
            <a:endCxn id="19" idx="1"/>
          </p:cNvCxnSpPr>
          <p:nvPr/>
        </p:nvCxnSpPr>
        <p:spPr>
          <a:xfrm flipV="1">
            <a:off x="2911996" y="2893968"/>
            <a:ext cx="218392" cy="6941"/>
          </a:xfrm>
          <a:prstGeom prst="straightConnector1">
            <a:avLst/>
          </a:prstGeom>
          <a:ln w="3175"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F4522CD-8B3E-24B9-D937-9F99F72111DD}"/>
              </a:ext>
            </a:extLst>
          </p:cNvPr>
          <p:cNvCxnSpPr>
            <a:endCxn id="9" idx="3"/>
          </p:cNvCxnSpPr>
          <p:nvPr/>
        </p:nvCxnSpPr>
        <p:spPr>
          <a:xfrm flipV="1">
            <a:off x="3084648" y="1887252"/>
            <a:ext cx="136633" cy="7694"/>
          </a:xfrm>
          <a:prstGeom prst="straightConnector1">
            <a:avLst/>
          </a:prstGeom>
          <a:ln w="3175"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979DCBF4-AA15-243C-7CED-C3A3DBCA97FD}"/>
              </a:ext>
            </a:extLst>
          </p:cNvPr>
          <p:cNvCxnSpPr>
            <a:cxnSpLocks/>
            <a:stCxn id="8" idx="0"/>
            <a:endCxn id="20" idx="1"/>
          </p:cNvCxnSpPr>
          <p:nvPr/>
        </p:nvCxnSpPr>
        <p:spPr>
          <a:xfrm rot="5400000" flipH="1" flipV="1">
            <a:off x="3013228" y="2298527"/>
            <a:ext cx="31821" cy="268454"/>
          </a:xfrm>
          <a:prstGeom prst="bentConnector2">
            <a:avLst/>
          </a:prstGeom>
          <a:ln w="3175"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1FD95111-619A-B9AF-C0CF-1D249A77A1D1}"/>
              </a:ext>
            </a:extLst>
          </p:cNvPr>
          <p:cNvSpPr txBox="1"/>
          <p:nvPr/>
        </p:nvSpPr>
        <p:spPr>
          <a:xfrm>
            <a:off x="1374638" y="744025"/>
            <a:ext cx="29530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CORYMBIA CURRNET BREEDING PIPLELINE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405DDE3-2D35-2617-7C5D-2A00DB5C6531}"/>
              </a:ext>
            </a:extLst>
          </p:cNvPr>
          <p:cNvSpPr txBox="1"/>
          <p:nvPr/>
        </p:nvSpPr>
        <p:spPr>
          <a:xfrm>
            <a:off x="3180576" y="1986865"/>
            <a:ext cx="125579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9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150 Selections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99F66C3E-AD48-B384-825F-4CA41B4A3DA4}"/>
              </a:ext>
            </a:extLst>
          </p:cNvPr>
          <p:cNvCxnSpPr>
            <a:cxnSpLocks/>
            <a:endCxn id="33" idx="1"/>
          </p:cNvCxnSpPr>
          <p:nvPr/>
        </p:nvCxnSpPr>
        <p:spPr>
          <a:xfrm flipV="1">
            <a:off x="2912122" y="2102281"/>
            <a:ext cx="268454" cy="31821"/>
          </a:xfrm>
          <a:prstGeom prst="bentConnector3">
            <a:avLst>
              <a:gd name="adj1" fmla="val 50000"/>
            </a:avLst>
          </a:prstGeom>
          <a:ln w="3175">
            <a:solidFill>
              <a:schemeClr val="bg2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44B997D-5ACB-0F3B-748E-7A99B8D1615E}"/>
              </a:ext>
            </a:extLst>
          </p:cNvPr>
          <p:cNvSpPr txBox="1"/>
          <p:nvPr/>
        </p:nvSpPr>
        <p:spPr>
          <a:xfrm>
            <a:off x="2585624" y="1307522"/>
            <a:ext cx="6527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2030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10DF990-9679-AEB4-1D50-6C3D97AC00F0}"/>
              </a:ext>
            </a:extLst>
          </p:cNvPr>
          <p:cNvSpPr txBox="1"/>
          <p:nvPr/>
        </p:nvSpPr>
        <p:spPr>
          <a:xfrm>
            <a:off x="3113027" y="1334176"/>
            <a:ext cx="145279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900" b="1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Two New Hybrid Clones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EDC5C0C-9D1F-495F-4BA0-EE34262A4EB3}"/>
              </a:ext>
            </a:extLst>
          </p:cNvPr>
          <p:cNvSpPr txBox="1"/>
          <p:nvPr/>
        </p:nvSpPr>
        <p:spPr>
          <a:xfrm>
            <a:off x="5751593" y="1373579"/>
            <a:ext cx="12089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STRENGTH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235AF4C-2384-097A-58F8-ACF2167D3D81}"/>
              </a:ext>
            </a:extLst>
          </p:cNvPr>
          <p:cNvSpPr txBox="1"/>
          <p:nvPr/>
        </p:nvSpPr>
        <p:spPr>
          <a:xfrm>
            <a:off x="6215561" y="1805864"/>
            <a:ext cx="4269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Global first commercial hybrids of CT x CCc, CCv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IN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Family collection represent </a:t>
            </a:r>
            <a:r>
              <a:rPr lang="en-IN" sz="1200" i="1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H</a:t>
            </a:r>
            <a:r>
              <a:rPr lang="en-IN" sz="1200" i="1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</a:t>
            </a:r>
            <a:r>
              <a:rPr lang="en-IN" sz="1200" i="1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</a:t>
            </a:r>
            <a:r>
              <a:rPr lang="en-IN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&gt;0.6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IN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Highest PY 50.75% (24 x 4 =  96 Cr /Yr @ 6000 t/day)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F03D241A-7F98-98B0-031E-C97C3BBD33E2}"/>
              </a:ext>
            </a:extLst>
          </p:cNvPr>
          <p:cNvSpPr txBox="1"/>
          <p:nvPr/>
        </p:nvSpPr>
        <p:spPr>
          <a:xfrm>
            <a:off x="5751593" y="2582424"/>
            <a:ext cx="1239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Weakness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A47D160-E4E2-5818-621C-4975CFF71D4B}"/>
              </a:ext>
            </a:extLst>
          </p:cNvPr>
          <p:cNvSpPr txBox="1"/>
          <p:nvPr/>
        </p:nvSpPr>
        <p:spPr>
          <a:xfrm>
            <a:off x="6215562" y="3014709"/>
            <a:ext cx="41702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Poor flowering / seeding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Lack of C.c (CCV) domestication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Lack of Parental genetic gain trails (missing </a:t>
            </a:r>
            <a:r>
              <a:rPr lang="en-US" sz="1200" i="1" dirty="0">
                <a:solidFill>
                  <a:srgbClr val="FFFF00"/>
                </a:solidFill>
                <a:latin typeface="Garamond" panose="02020404030301010803" pitchFamily="18" charset="0"/>
              </a:rPr>
              <a:t>max(σA​ )</a:t>
            </a:r>
            <a:r>
              <a:rPr lang="en-US" sz="12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)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Under Resourced &amp; Hybrid model requirement for GS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EFF4D1E-103F-09C6-D714-D5C0DD6AC6C4}"/>
              </a:ext>
            </a:extLst>
          </p:cNvPr>
          <p:cNvSpPr txBox="1"/>
          <p:nvPr/>
        </p:nvSpPr>
        <p:spPr>
          <a:xfrm>
            <a:off x="5751593" y="3817271"/>
            <a:ext cx="17299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Opportunities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A9AEB007-65B9-F5E6-3FDE-0F83B34A0F68}"/>
              </a:ext>
            </a:extLst>
          </p:cNvPr>
          <p:cNvSpPr txBox="1"/>
          <p:nvPr/>
        </p:nvSpPr>
        <p:spPr>
          <a:xfrm>
            <a:off x="6215562" y="4249556"/>
            <a:ext cx="42691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Exploration of C. citriodora (pure species)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IN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Direct commercial hybrids (due to 365 flowering of CT)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A202C2A-F8C6-AAF6-6D8E-5EBE3921DC85}"/>
              </a:ext>
            </a:extLst>
          </p:cNvPr>
          <p:cNvSpPr txBox="1"/>
          <p:nvPr/>
        </p:nvSpPr>
        <p:spPr>
          <a:xfrm>
            <a:off x="1054940" y="2178316"/>
            <a:ext cx="7024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Ideotype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746FA5F-A2AF-6CEE-556F-93E7920574F5}"/>
              </a:ext>
            </a:extLst>
          </p:cNvPr>
          <p:cNvSpPr txBox="1"/>
          <p:nvPr/>
        </p:nvSpPr>
        <p:spPr>
          <a:xfrm>
            <a:off x="5751593" y="5193468"/>
            <a:ext cx="9973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Expects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6609DDC8-F94D-055C-A06E-D875442F13B2}"/>
              </a:ext>
            </a:extLst>
          </p:cNvPr>
          <p:cNvSpPr txBox="1"/>
          <p:nvPr/>
        </p:nvSpPr>
        <p:spPr>
          <a:xfrm>
            <a:off x="6215562" y="5676187"/>
            <a:ext cx="41702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FTEs: Move from species to platform-based approach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Back-end pipeline requires – Land for SO, GGTs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50D5C390-773E-3496-F6F5-97296E75EA64}"/>
              </a:ext>
            </a:extLst>
          </p:cNvPr>
          <p:cNvSpPr txBox="1"/>
          <p:nvPr/>
        </p:nvSpPr>
        <p:spPr>
          <a:xfrm>
            <a:off x="8855067" y="301311"/>
            <a:ext cx="28264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 High pulp yield candidate</a:t>
            </a:r>
            <a:endParaRPr lang="en-IN" sz="14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6" name="Arrow: Right 95">
            <a:extLst>
              <a:ext uri="{FF2B5EF4-FFF2-40B4-BE49-F238E27FC236}">
                <a16:creationId xmlns:a16="http://schemas.microsoft.com/office/drawing/2014/main" id="{2E4C8F95-8CB4-85CA-AC33-1642FCDE661A}"/>
              </a:ext>
            </a:extLst>
          </p:cNvPr>
          <p:cNvSpPr/>
          <p:nvPr/>
        </p:nvSpPr>
        <p:spPr>
          <a:xfrm>
            <a:off x="5628807" y="1459678"/>
            <a:ext cx="79678" cy="166356"/>
          </a:xfrm>
          <a:prstGeom prst="rightArrow">
            <a:avLst>
              <a:gd name="adj1" fmla="val 68270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7" name="Arrow: Right 96">
            <a:extLst>
              <a:ext uri="{FF2B5EF4-FFF2-40B4-BE49-F238E27FC236}">
                <a16:creationId xmlns:a16="http://schemas.microsoft.com/office/drawing/2014/main" id="{46765991-F651-FE1D-23D1-D45F402EFDE8}"/>
              </a:ext>
            </a:extLst>
          </p:cNvPr>
          <p:cNvSpPr/>
          <p:nvPr/>
        </p:nvSpPr>
        <p:spPr>
          <a:xfrm>
            <a:off x="5628807" y="2668523"/>
            <a:ext cx="79678" cy="166356"/>
          </a:xfrm>
          <a:prstGeom prst="rightArrow">
            <a:avLst>
              <a:gd name="adj1" fmla="val 68270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8" name="Arrow: Right 97">
            <a:extLst>
              <a:ext uri="{FF2B5EF4-FFF2-40B4-BE49-F238E27FC236}">
                <a16:creationId xmlns:a16="http://schemas.microsoft.com/office/drawing/2014/main" id="{9DBEB4CE-5126-C61E-46F3-1B5B33115631}"/>
              </a:ext>
            </a:extLst>
          </p:cNvPr>
          <p:cNvSpPr/>
          <p:nvPr/>
        </p:nvSpPr>
        <p:spPr>
          <a:xfrm>
            <a:off x="5628807" y="3909362"/>
            <a:ext cx="79678" cy="166356"/>
          </a:xfrm>
          <a:prstGeom prst="rightArrow">
            <a:avLst>
              <a:gd name="adj1" fmla="val 68270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99" name="Arrow: Right 98">
            <a:extLst>
              <a:ext uri="{FF2B5EF4-FFF2-40B4-BE49-F238E27FC236}">
                <a16:creationId xmlns:a16="http://schemas.microsoft.com/office/drawing/2014/main" id="{B1399CB7-D765-4088-E361-9E4E4BC3EC14}"/>
              </a:ext>
            </a:extLst>
          </p:cNvPr>
          <p:cNvSpPr/>
          <p:nvPr/>
        </p:nvSpPr>
        <p:spPr>
          <a:xfrm>
            <a:off x="5628807" y="5278841"/>
            <a:ext cx="79678" cy="166356"/>
          </a:xfrm>
          <a:prstGeom prst="rightArrow">
            <a:avLst>
              <a:gd name="adj1" fmla="val 68270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F8D6C4A-4916-4DD7-AEC9-B84C83070FFA}"/>
              </a:ext>
            </a:extLst>
          </p:cNvPr>
          <p:cNvSpPr txBox="1"/>
          <p:nvPr/>
        </p:nvSpPr>
        <p:spPr>
          <a:xfrm>
            <a:off x="154343" y="141085"/>
            <a:ext cx="2738402" cy="649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CORYMBIA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35800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2" name="Chart 1">
                <a:extLst>
                  <a:ext uri="{FF2B5EF4-FFF2-40B4-BE49-F238E27FC236}">
                    <a16:creationId xmlns:a16="http://schemas.microsoft.com/office/drawing/2014/main" id="{650EDCA9-BCEF-B21C-6659-507DF441609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99369852"/>
                  </p:ext>
                </p:extLst>
              </p:nvPr>
            </p:nvGraphicFramePr>
            <p:xfrm>
              <a:off x="214280" y="1840380"/>
              <a:ext cx="3558353" cy="317724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2" name="Chart 1">
                <a:extLst>
                  <a:ext uri="{FF2B5EF4-FFF2-40B4-BE49-F238E27FC236}">
                    <a16:creationId xmlns:a16="http://schemas.microsoft.com/office/drawing/2014/main" id="{650EDCA9-BCEF-B21C-6659-507DF441609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4280" y="1840380"/>
                <a:ext cx="3558353" cy="317724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5F365B1-D3CB-8477-181A-9AF8FBC7C3E3}"/>
              </a:ext>
            </a:extLst>
          </p:cNvPr>
          <p:cNvSpPr txBox="1"/>
          <p:nvPr/>
        </p:nvSpPr>
        <p:spPr>
          <a:xfrm>
            <a:off x="6522539" y="302483"/>
            <a:ext cx="51796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 sz="2400">
                <a:solidFill>
                  <a:schemeClr val="bg1">
                    <a:lumMod val="50000"/>
                    <a:lumOff val="50000"/>
                  </a:schemeClr>
                </a:solidFill>
                <a:latin typeface="Open Sans Condensed Condensed E" pitchFamily="2" charset="0"/>
                <a:ea typeface="Open Sans Condensed Condensed E" pitchFamily="2" charset="0"/>
                <a:cs typeface="Open Sans Condensed Condensed E" pitchFamily="2" charset="0"/>
              </a:defRPr>
            </a:lvl1pPr>
          </a:lstStyle>
          <a:p>
            <a:pPr algn="r"/>
            <a:r>
              <a:rPr lang="en-US" sz="12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CREATION OF NEW OPPORTUNITIES FOR CORYMBIA MULTIPLICAITON</a:t>
            </a:r>
            <a:endParaRPr lang="en-IN" sz="1200" cap="all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CC965633-AF4E-D385-EBB8-C46E51AFEF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530094"/>
              </p:ext>
            </p:extLst>
          </p:nvPr>
        </p:nvGraphicFramePr>
        <p:xfrm>
          <a:off x="3858016" y="1752684"/>
          <a:ext cx="7233542" cy="33223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95484">
                  <a:extLst>
                    <a:ext uri="{9D8B030D-6E8A-4147-A177-3AD203B41FA5}">
                      <a16:colId xmlns:a16="http://schemas.microsoft.com/office/drawing/2014/main" val="1273368924"/>
                    </a:ext>
                  </a:extLst>
                </a:gridCol>
                <a:gridCol w="1784747">
                  <a:extLst>
                    <a:ext uri="{9D8B030D-6E8A-4147-A177-3AD203B41FA5}">
                      <a16:colId xmlns:a16="http://schemas.microsoft.com/office/drawing/2014/main" val="4089050851"/>
                    </a:ext>
                  </a:extLst>
                </a:gridCol>
                <a:gridCol w="1070065">
                  <a:extLst>
                    <a:ext uri="{9D8B030D-6E8A-4147-A177-3AD203B41FA5}">
                      <a16:colId xmlns:a16="http://schemas.microsoft.com/office/drawing/2014/main" val="3337382309"/>
                    </a:ext>
                  </a:extLst>
                </a:gridCol>
                <a:gridCol w="2206460">
                  <a:extLst>
                    <a:ext uri="{9D8B030D-6E8A-4147-A177-3AD203B41FA5}">
                      <a16:colId xmlns:a16="http://schemas.microsoft.com/office/drawing/2014/main" val="3985260491"/>
                    </a:ext>
                  </a:extLst>
                </a:gridCol>
                <a:gridCol w="1876786">
                  <a:extLst>
                    <a:ext uri="{9D8B030D-6E8A-4147-A177-3AD203B41FA5}">
                      <a16:colId xmlns:a16="http://schemas.microsoft.com/office/drawing/2014/main" val="35366247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#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51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Place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5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Potential  no of saplings (Lakhs)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515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Current Status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51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Expects from PSPD 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0515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29746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1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Malvalli (Mysore)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2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Mother plants ready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Sale Order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0930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2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Forest Department (KA)  - MoU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3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Proposed, Identified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Sale Order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5695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3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BCM (Private Nursery)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2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Mother bed established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Sale Order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0826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4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Trichy 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3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Mother bed planted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Experimental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9453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5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Laxmipuram (Ours)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3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Established system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-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69505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6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Ongole (Mannetikota)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2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Mother bed established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GB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Sale Order</a:t>
                      </a:r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62877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7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IN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AP - FDC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2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IN" sz="1200" b="1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  <a:cs typeface="Open Sans Condensed Condensed" panose="020B0604020202020204" charset="0"/>
                        </a:rPr>
                        <a:t>Upcoming</a:t>
                      </a: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IN" sz="1200" b="1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  <a:cs typeface="Open Sans Condensed Condensed" panose="020B0604020202020204" charset="0"/>
                      </a:endParaRPr>
                    </a:p>
                  </a:txBody>
                  <a:tcPr>
                    <a:lnL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279779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47D3511-9D52-C8C5-C482-E6E23FD6BD92}"/>
              </a:ext>
            </a:extLst>
          </p:cNvPr>
          <p:cNvSpPr txBox="1"/>
          <p:nvPr/>
        </p:nvSpPr>
        <p:spPr>
          <a:xfrm>
            <a:off x="3772633" y="1357739"/>
            <a:ext cx="43191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Guided multiplication units (for next season)</a:t>
            </a:r>
            <a:endParaRPr lang="en-IN" sz="16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19D036-85B9-9EB1-7760-56C800CB3A6F}"/>
              </a:ext>
            </a:extLst>
          </p:cNvPr>
          <p:cNvSpPr txBox="1"/>
          <p:nvPr/>
        </p:nvSpPr>
        <p:spPr>
          <a:xfrm>
            <a:off x="3772633" y="5322802"/>
            <a:ext cx="75406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The growth of Corymbia multiplication can be significantly improved from second rotation onwards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12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" pitchFamily="2" charset="0"/>
              </a:rPr>
              <a:t>17 lakhs of 2081 will be available for 2027 planting</a:t>
            </a:r>
            <a:endParaRPr lang="en-IN" sz="1200" b="1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8BF8E48-949A-AF4D-A444-274F45D537D4}"/>
              </a:ext>
            </a:extLst>
          </p:cNvPr>
          <p:cNvSpPr/>
          <p:nvPr/>
        </p:nvSpPr>
        <p:spPr>
          <a:xfrm>
            <a:off x="2198318" y="4202482"/>
            <a:ext cx="1505422" cy="8151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2A09F7-5381-73E0-7234-FDC41D2E7756}"/>
              </a:ext>
            </a:extLst>
          </p:cNvPr>
          <p:cNvSpPr txBox="1"/>
          <p:nvPr/>
        </p:nvSpPr>
        <p:spPr>
          <a:xfrm>
            <a:off x="154343" y="141085"/>
            <a:ext cx="2738402" cy="649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CORYMBIA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2422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776586-96E2-4E7B-836E-943A85677CD7}"/>
              </a:ext>
            </a:extLst>
          </p:cNvPr>
          <p:cNvSpPr txBox="1"/>
          <p:nvPr/>
        </p:nvSpPr>
        <p:spPr>
          <a:xfrm>
            <a:off x="154342" y="141085"/>
            <a:ext cx="37318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SHIFT REQUIRED</a:t>
            </a:r>
            <a:endParaRPr lang="en-IN" sz="36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6E0D00-732A-2318-5DF6-89C5D7403E14}"/>
              </a:ext>
            </a:extLst>
          </p:cNvPr>
          <p:cNvSpPr txBox="1"/>
          <p:nvPr/>
        </p:nvSpPr>
        <p:spPr>
          <a:xfrm>
            <a:off x="2786449" y="2507789"/>
            <a:ext cx="678385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IN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Redesign breeding pipeline to explore Adaptive genetic variance </a:t>
            </a:r>
            <a:r>
              <a:rPr lang="en-IN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max(</a:t>
            </a:r>
            <a:r>
              <a:rPr lang="el-GR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σ</a:t>
            </a:r>
            <a:r>
              <a:rPr lang="en-IN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A​)</a:t>
            </a:r>
            <a:r>
              <a:rPr lang="en-IN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 at provenance / family level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IN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 shift to Platform based approach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IN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Land</a:t>
            </a:r>
            <a:r>
              <a:rPr lang="en-IN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for breeding stock / advancement (adaptive trials)</a:t>
            </a:r>
          </a:p>
          <a:p>
            <a:pPr marL="457200" indent="-457200" algn="l">
              <a:spcBef>
                <a:spcPts val="600"/>
              </a:spcBef>
              <a:spcAft>
                <a:spcPts val="600"/>
              </a:spcAft>
              <a:buFont typeface="+mj-lt"/>
              <a:buAutoNum type="arabicParenR"/>
            </a:pPr>
            <a:r>
              <a:rPr lang="en-IN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Data Integration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8111505-CB0C-46CF-BBCB-2ED352F4ADD7}"/>
              </a:ext>
            </a:extLst>
          </p:cNvPr>
          <p:cNvSpPr txBox="1"/>
          <p:nvPr/>
        </p:nvSpPr>
        <p:spPr>
          <a:xfrm>
            <a:off x="10439073" y="264195"/>
            <a:ext cx="15424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Actionables</a:t>
            </a:r>
          </a:p>
        </p:txBody>
      </p:sp>
    </p:spTree>
    <p:extLst>
      <p:ext uri="{BB962C8B-B14F-4D97-AF65-F5344CB8AC3E}">
        <p14:creationId xmlns:p14="http://schemas.microsoft.com/office/powerpoint/2010/main" val="27217738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66C0675-5C89-CB20-A681-A67991B5FF07}"/>
              </a:ext>
            </a:extLst>
          </p:cNvPr>
          <p:cNvSpPr txBox="1"/>
          <p:nvPr/>
        </p:nvSpPr>
        <p:spPr>
          <a:xfrm>
            <a:off x="5164494" y="3198167"/>
            <a:ext cx="18630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4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9665740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4CEA45-0EAE-500C-0ACD-FB731BAF1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Box 142">
            <a:extLst>
              <a:ext uri="{FF2B5EF4-FFF2-40B4-BE49-F238E27FC236}">
                <a16:creationId xmlns:a16="http://schemas.microsoft.com/office/drawing/2014/main" id="{8E6DF4DF-D7F8-9ECE-7E14-6C3CA9D8874E}"/>
              </a:ext>
            </a:extLst>
          </p:cNvPr>
          <p:cNvSpPr txBox="1"/>
          <p:nvPr/>
        </p:nvSpPr>
        <p:spPr>
          <a:xfrm>
            <a:off x="9574306" y="252164"/>
            <a:ext cx="21777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Current Issues</a:t>
            </a:r>
            <a:endParaRPr lang="en-IN" sz="20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6B4DF0D9-116F-0D7D-6D00-31835A14429B}"/>
              </a:ext>
            </a:extLst>
          </p:cNvPr>
          <p:cNvSpPr txBox="1"/>
          <p:nvPr/>
        </p:nvSpPr>
        <p:spPr>
          <a:xfrm>
            <a:off x="4036280" y="2875002"/>
            <a:ext cx="3736121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Gaps in expertise vs operative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Data Lake – almost impractical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Most FTEs are under utilized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Lack of Junior FTEs and unstructured L5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9F4164-BBCF-C160-5A83-324CCD58DF1D}"/>
              </a:ext>
            </a:extLst>
          </p:cNvPr>
          <p:cNvSpPr txBox="1"/>
          <p:nvPr/>
        </p:nvSpPr>
        <p:spPr>
          <a:xfrm>
            <a:off x="248418" y="84631"/>
            <a:ext cx="2701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3241972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A089B9-1F9D-81F6-926A-C1D3FF51AC01}"/>
              </a:ext>
            </a:extLst>
          </p:cNvPr>
          <p:cNvSpPr txBox="1"/>
          <p:nvPr/>
        </p:nvSpPr>
        <p:spPr>
          <a:xfrm>
            <a:off x="4530507" y="3198167"/>
            <a:ext cx="31309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TREE IMPROVEMENT</a:t>
            </a:r>
          </a:p>
        </p:txBody>
      </p:sp>
    </p:spTree>
    <p:extLst>
      <p:ext uri="{BB962C8B-B14F-4D97-AF65-F5344CB8AC3E}">
        <p14:creationId xmlns:p14="http://schemas.microsoft.com/office/powerpoint/2010/main" val="25741404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9CC2D107-667F-E5D2-1D6D-732269E1DF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676" y="3428776"/>
            <a:ext cx="1197251" cy="1197251"/>
          </a:xfrm>
          <a:prstGeom prst="rect">
            <a:avLst/>
          </a:prstGeom>
        </p:spPr>
      </p:pic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3C20A54C-F463-D5C7-9C8D-BAC0EBBC4213}"/>
              </a:ext>
            </a:extLst>
          </p:cNvPr>
          <p:cNvCxnSpPr>
            <a:cxnSpLocks/>
          </p:cNvCxnSpPr>
          <p:nvPr/>
        </p:nvCxnSpPr>
        <p:spPr>
          <a:xfrm>
            <a:off x="2566890" y="2309098"/>
            <a:ext cx="6738010" cy="0"/>
          </a:xfrm>
          <a:prstGeom prst="line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CD3FB011-CBAA-8E99-3883-92824EFA60CB}"/>
              </a:ext>
            </a:extLst>
          </p:cNvPr>
          <p:cNvCxnSpPr>
            <a:cxnSpLocks/>
          </p:cNvCxnSpPr>
          <p:nvPr/>
        </p:nvCxnSpPr>
        <p:spPr>
          <a:xfrm>
            <a:off x="2566890" y="3505294"/>
            <a:ext cx="6688761" cy="0"/>
          </a:xfrm>
          <a:prstGeom prst="line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C8F2512F-C216-BEFA-123A-EDD0F0D04E38}"/>
              </a:ext>
            </a:extLst>
          </p:cNvPr>
          <p:cNvCxnSpPr>
            <a:cxnSpLocks/>
          </p:cNvCxnSpPr>
          <p:nvPr/>
        </p:nvCxnSpPr>
        <p:spPr>
          <a:xfrm>
            <a:off x="2572894" y="4730479"/>
            <a:ext cx="6682757" cy="0"/>
          </a:xfrm>
          <a:prstGeom prst="line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BA71A53D-CB11-311A-9609-15A0538E82F0}"/>
              </a:ext>
            </a:extLst>
          </p:cNvPr>
          <p:cNvCxnSpPr>
            <a:cxnSpLocks/>
          </p:cNvCxnSpPr>
          <p:nvPr/>
        </p:nvCxnSpPr>
        <p:spPr>
          <a:xfrm>
            <a:off x="2572894" y="5460156"/>
            <a:ext cx="6702570" cy="26572"/>
          </a:xfrm>
          <a:prstGeom prst="line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6102C03A-D273-917A-0BFE-6E5E9E9282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26" y="1191876"/>
            <a:ext cx="1080000" cy="10800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1BC888F-59FD-A476-F855-BAE5B64C57D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9700" y="3428776"/>
            <a:ext cx="1080000" cy="1080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DEBFB1C-A8C5-D21C-D326-26673A9B63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085" y="3454654"/>
            <a:ext cx="872329" cy="95723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36DD4E6-9FEC-05FD-4FAD-939A7D76F9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1756" y="2305646"/>
            <a:ext cx="1080000" cy="1080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86BB484-F60A-93DA-EE92-B9D455B4D34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362" y="890110"/>
            <a:ext cx="910771" cy="91077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84D48F2-90F9-D865-C88E-D7E169CC49A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487" y="2747702"/>
            <a:ext cx="1080000" cy="108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388D01AA-F8F3-38EC-C3BC-F2E5BE2323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2894" y="3428776"/>
            <a:ext cx="1080000" cy="10800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89408DB-C81E-37B5-C0A0-8CB990E4F6D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810" y="4698613"/>
            <a:ext cx="1080000" cy="10800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A78F66F-E2CD-3C18-1F65-EC5A056619E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1411" y="4720982"/>
            <a:ext cx="1080000" cy="10800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837AF4A-721C-B92C-A188-DC79E385071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5466" y="5486728"/>
            <a:ext cx="919890" cy="919890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A92BA013-CCC7-2BC8-5E4A-1F7F0A5F39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171" y="5443598"/>
            <a:ext cx="919890" cy="919890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6938563-0E99-FE44-8B5C-6C37067A70C3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900" y="3428776"/>
            <a:ext cx="1080000" cy="1080000"/>
          </a:xfrm>
          <a:prstGeom prst="rect">
            <a:avLst/>
          </a:prstGeom>
        </p:spPr>
      </p:pic>
      <p:cxnSp>
        <p:nvCxnSpPr>
          <p:cNvPr id="47" name="Connector: Elbow 46">
            <a:extLst>
              <a:ext uri="{FF2B5EF4-FFF2-40B4-BE49-F238E27FC236}">
                <a16:creationId xmlns:a16="http://schemas.microsoft.com/office/drawing/2014/main" id="{F4D22D6A-4F73-FA96-C699-24E7E03EBA55}"/>
              </a:ext>
            </a:extLst>
          </p:cNvPr>
          <p:cNvCxnSpPr>
            <a:stCxn id="34" idx="2"/>
            <a:endCxn id="38" idx="0"/>
          </p:cNvCxnSpPr>
          <p:nvPr/>
        </p:nvCxnSpPr>
        <p:spPr>
          <a:xfrm rot="16200000" flipH="1">
            <a:off x="6926377" y="1590252"/>
            <a:ext cx="1627895" cy="2049152"/>
          </a:xfrm>
          <a:prstGeom prst="bentConnector3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or: Elbow 50">
            <a:extLst>
              <a:ext uri="{FF2B5EF4-FFF2-40B4-BE49-F238E27FC236}">
                <a16:creationId xmlns:a16="http://schemas.microsoft.com/office/drawing/2014/main" id="{B699419A-BF0E-A942-B1E9-68FB5DF779AD}"/>
              </a:ext>
            </a:extLst>
          </p:cNvPr>
          <p:cNvCxnSpPr>
            <a:stCxn id="34" idx="2"/>
            <a:endCxn id="21" idx="0"/>
          </p:cNvCxnSpPr>
          <p:nvPr/>
        </p:nvCxnSpPr>
        <p:spPr>
          <a:xfrm rot="16200000" flipH="1">
            <a:off x="6459578" y="2057051"/>
            <a:ext cx="1627895" cy="1115554"/>
          </a:xfrm>
          <a:prstGeom prst="bentConnector3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212A2C43-E143-B095-A218-12A0C02F435C}"/>
              </a:ext>
            </a:extLst>
          </p:cNvPr>
          <p:cNvCxnSpPr>
            <a:cxnSpLocks/>
            <a:stCxn id="36" idx="1"/>
            <a:endCxn id="24" idx="0"/>
          </p:cNvCxnSpPr>
          <p:nvPr/>
        </p:nvCxnSpPr>
        <p:spPr>
          <a:xfrm rot="10800000" flipV="1">
            <a:off x="6799701" y="3287702"/>
            <a:ext cx="66787" cy="141074"/>
          </a:xfrm>
          <a:prstGeom prst="bentConnector2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or: Elbow 54">
            <a:extLst>
              <a:ext uri="{FF2B5EF4-FFF2-40B4-BE49-F238E27FC236}">
                <a16:creationId xmlns:a16="http://schemas.microsoft.com/office/drawing/2014/main" id="{F898381A-C456-F495-59FD-A41BF4203269}"/>
              </a:ext>
            </a:extLst>
          </p:cNvPr>
          <p:cNvCxnSpPr>
            <a:cxnSpLocks/>
            <a:stCxn id="34" idx="1"/>
            <a:endCxn id="11" idx="0"/>
          </p:cNvCxnSpPr>
          <p:nvPr/>
        </p:nvCxnSpPr>
        <p:spPr>
          <a:xfrm rot="10800000">
            <a:off x="5726126" y="1191876"/>
            <a:ext cx="534236" cy="153620"/>
          </a:xfrm>
          <a:prstGeom prst="bentConnector4">
            <a:avLst>
              <a:gd name="adj1" fmla="val 25882"/>
              <a:gd name="adj2" fmla="val 175704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or: Elbow 56">
            <a:extLst>
              <a:ext uri="{FF2B5EF4-FFF2-40B4-BE49-F238E27FC236}">
                <a16:creationId xmlns:a16="http://schemas.microsoft.com/office/drawing/2014/main" id="{844D6C75-2009-757C-9A5E-9B312EF38893}"/>
              </a:ext>
            </a:extLst>
          </p:cNvPr>
          <p:cNvCxnSpPr>
            <a:cxnSpLocks/>
            <a:stCxn id="11" idx="1"/>
            <a:endCxn id="32" idx="0"/>
          </p:cNvCxnSpPr>
          <p:nvPr/>
        </p:nvCxnSpPr>
        <p:spPr>
          <a:xfrm rot="10800000" flipV="1">
            <a:off x="4951756" y="1731876"/>
            <a:ext cx="234370" cy="573770"/>
          </a:xfrm>
          <a:prstGeom prst="bentConnector2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ctor: Elbow 64">
            <a:extLst>
              <a:ext uri="{FF2B5EF4-FFF2-40B4-BE49-F238E27FC236}">
                <a16:creationId xmlns:a16="http://schemas.microsoft.com/office/drawing/2014/main" id="{34DB0E4C-D5C5-859C-1A61-E587786CB862}"/>
              </a:ext>
            </a:extLst>
          </p:cNvPr>
          <p:cNvCxnSpPr>
            <a:stCxn id="34" idx="2"/>
            <a:endCxn id="36" idx="0"/>
          </p:cNvCxnSpPr>
          <p:nvPr/>
        </p:nvCxnSpPr>
        <p:spPr>
          <a:xfrm rot="16200000" flipH="1">
            <a:off x="6587707" y="1928921"/>
            <a:ext cx="946821" cy="690739"/>
          </a:xfrm>
          <a:prstGeom prst="bentConnector3">
            <a:avLst>
              <a:gd name="adj1" fmla="val 84622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F4DBC357-0667-F78E-B14A-5D6F89146D89}"/>
              </a:ext>
            </a:extLst>
          </p:cNvPr>
          <p:cNvCxnSpPr>
            <a:stCxn id="32" idx="2"/>
            <a:endCxn id="42" idx="0"/>
          </p:cNvCxnSpPr>
          <p:nvPr/>
        </p:nvCxnSpPr>
        <p:spPr>
          <a:xfrm rot="5400000">
            <a:off x="4121800" y="3868656"/>
            <a:ext cx="1312967" cy="346946"/>
          </a:xfrm>
          <a:prstGeom prst="bentConnector3">
            <a:avLst>
              <a:gd name="adj1" fmla="val 78909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or: Elbow 82">
            <a:extLst>
              <a:ext uri="{FF2B5EF4-FFF2-40B4-BE49-F238E27FC236}">
                <a16:creationId xmlns:a16="http://schemas.microsoft.com/office/drawing/2014/main" id="{2D586D7E-821F-1430-7563-354CECDA5F16}"/>
              </a:ext>
            </a:extLst>
          </p:cNvPr>
          <p:cNvCxnSpPr>
            <a:cxnSpLocks/>
            <a:stCxn id="11" idx="1"/>
            <a:endCxn id="30" idx="0"/>
          </p:cNvCxnSpPr>
          <p:nvPr/>
        </p:nvCxnSpPr>
        <p:spPr>
          <a:xfrm rot="10800000" flipV="1">
            <a:off x="4215250" y="1731876"/>
            <a:ext cx="970876" cy="1722778"/>
          </a:xfrm>
          <a:prstGeom prst="bentConnector2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Connector: Elbow 84">
            <a:extLst>
              <a:ext uri="{FF2B5EF4-FFF2-40B4-BE49-F238E27FC236}">
                <a16:creationId xmlns:a16="http://schemas.microsoft.com/office/drawing/2014/main" id="{001DAE75-C2A0-378E-E9DA-309567D8BCE9}"/>
              </a:ext>
            </a:extLst>
          </p:cNvPr>
          <p:cNvCxnSpPr>
            <a:stCxn id="11" idx="1"/>
            <a:endCxn id="40" idx="0"/>
          </p:cNvCxnSpPr>
          <p:nvPr/>
        </p:nvCxnSpPr>
        <p:spPr>
          <a:xfrm rot="10800000" flipV="1">
            <a:off x="3112894" y="1731876"/>
            <a:ext cx="2073232" cy="1696900"/>
          </a:xfrm>
          <a:prstGeom prst="bentConnector2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onnector: Elbow 87">
            <a:extLst>
              <a:ext uri="{FF2B5EF4-FFF2-40B4-BE49-F238E27FC236}">
                <a16:creationId xmlns:a16="http://schemas.microsoft.com/office/drawing/2014/main" id="{DFA8BA85-88F3-EE1A-7F5A-94B838E9AC66}"/>
              </a:ext>
            </a:extLst>
          </p:cNvPr>
          <p:cNvCxnSpPr>
            <a:cxnSpLocks/>
            <a:stCxn id="38" idx="2"/>
            <a:endCxn id="28" idx="0"/>
          </p:cNvCxnSpPr>
          <p:nvPr/>
        </p:nvCxnSpPr>
        <p:spPr>
          <a:xfrm rot="5400000">
            <a:off x="7656180" y="4378008"/>
            <a:ext cx="977952" cy="1239489"/>
          </a:xfrm>
          <a:prstGeom prst="bentConnector3">
            <a:avLst>
              <a:gd name="adj1" fmla="val 50000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Connector: Elbow 89">
            <a:extLst>
              <a:ext uri="{FF2B5EF4-FFF2-40B4-BE49-F238E27FC236}">
                <a16:creationId xmlns:a16="http://schemas.microsoft.com/office/drawing/2014/main" id="{87526C4A-5240-9303-BD17-45DD75FE2337}"/>
              </a:ext>
            </a:extLst>
          </p:cNvPr>
          <p:cNvCxnSpPr>
            <a:stCxn id="38" idx="2"/>
            <a:endCxn id="44" idx="0"/>
          </p:cNvCxnSpPr>
          <p:nvPr/>
        </p:nvCxnSpPr>
        <p:spPr>
          <a:xfrm rot="5400000">
            <a:off x="8131597" y="4810295"/>
            <a:ext cx="934822" cy="331784"/>
          </a:xfrm>
          <a:prstGeom prst="bentConnector3">
            <a:avLst>
              <a:gd name="adj1" fmla="val 52768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Connector: Elbow 92">
            <a:extLst>
              <a:ext uri="{FF2B5EF4-FFF2-40B4-BE49-F238E27FC236}">
                <a16:creationId xmlns:a16="http://schemas.microsoft.com/office/drawing/2014/main" id="{1B9F2744-B45D-2D1C-69B0-62CB8947298C}"/>
              </a:ext>
            </a:extLst>
          </p:cNvPr>
          <p:cNvCxnSpPr>
            <a:cxnSpLocks/>
            <a:stCxn id="38" idx="2"/>
            <a:endCxn id="26" idx="0"/>
          </p:cNvCxnSpPr>
          <p:nvPr/>
        </p:nvCxnSpPr>
        <p:spPr>
          <a:xfrm rot="5400000">
            <a:off x="7817053" y="3773135"/>
            <a:ext cx="212206" cy="1683489"/>
          </a:xfrm>
          <a:prstGeom prst="bentConnector3">
            <a:avLst>
              <a:gd name="adj1" fmla="val 50000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7FF9AD7D-92A1-6D4F-7218-E8D8FEB9DF01}"/>
              </a:ext>
            </a:extLst>
          </p:cNvPr>
          <p:cNvSpPr txBox="1"/>
          <p:nvPr/>
        </p:nvSpPr>
        <p:spPr>
          <a:xfrm>
            <a:off x="9275464" y="269297"/>
            <a:ext cx="26052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Current Structure</a:t>
            </a:r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8A4962EB-E709-6EA0-9868-4D3FF925D4B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3942" y="5460156"/>
            <a:ext cx="958956" cy="958956"/>
          </a:xfrm>
          <a:prstGeom prst="rect">
            <a:avLst/>
          </a:prstGeom>
        </p:spPr>
      </p:pic>
      <p:cxnSp>
        <p:nvCxnSpPr>
          <p:cNvPr id="138" name="Connector: Elbow 137">
            <a:extLst>
              <a:ext uri="{FF2B5EF4-FFF2-40B4-BE49-F238E27FC236}">
                <a16:creationId xmlns:a16="http://schemas.microsoft.com/office/drawing/2014/main" id="{96C02653-9767-93F6-FF00-DF6237B2B2BA}"/>
              </a:ext>
            </a:extLst>
          </p:cNvPr>
          <p:cNvCxnSpPr>
            <a:stCxn id="32" idx="2"/>
            <a:endCxn id="135" idx="0"/>
          </p:cNvCxnSpPr>
          <p:nvPr/>
        </p:nvCxnSpPr>
        <p:spPr>
          <a:xfrm rot="5400000">
            <a:off x="3220333" y="3728733"/>
            <a:ext cx="2074510" cy="1388336"/>
          </a:xfrm>
          <a:prstGeom prst="bentConnector3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Oval 157">
            <a:extLst>
              <a:ext uri="{FF2B5EF4-FFF2-40B4-BE49-F238E27FC236}">
                <a16:creationId xmlns:a16="http://schemas.microsoft.com/office/drawing/2014/main" id="{3FA4E36B-F791-FB08-9406-6B9621A6A3B8}"/>
              </a:ext>
            </a:extLst>
          </p:cNvPr>
          <p:cNvSpPr/>
          <p:nvPr/>
        </p:nvSpPr>
        <p:spPr>
          <a:xfrm>
            <a:off x="2364169" y="1470984"/>
            <a:ext cx="405442" cy="40544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3</a:t>
            </a:r>
            <a:endParaRPr lang="en-IN" dirty="0">
              <a:solidFill>
                <a:schemeClr val="bg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9A95A387-F472-9580-AA55-1E336E54AD0D}"/>
              </a:ext>
            </a:extLst>
          </p:cNvPr>
          <p:cNvSpPr/>
          <p:nvPr/>
        </p:nvSpPr>
        <p:spPr>
          <a:xfrm>
            <a:off x="2364169" y="2648716"/>
            <a:ext cx="405442" cy="40544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4</a:t>
            </a:r>
            <a:endParaRPr lang="en-IN" dirty="0">
              <a:solidFill>
                <a:schemeClr val="bg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87284CBE-01C5-96C9-FBA1-E6F105B4B7A5}"/>
              </a:ext>
            </a:extLst>
          </p:cNvPr>
          <p:cNvSpPr/>
          <p:nvPr/>
        </p:nvSpPr>
        <p:spPr>
          <a:xfrm>
            <a:off x="2364169" y="4529427"/>
            <a:ext cx="405442" cy="40544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5</a:t>
            </a:r>
            <a:endParaRPr lang="en-IN" dirty="0">
              <a:solidFill>
                <a:schemeClr val="bg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B5B4D64E-FD51-4538-8B83-3B7BE4CDF2BA}"/>
              </a:ext>
            </a:extLst>
          </p:cNvPr>
          <p:cNvSpPr/>
          <p:nvPr/>
        </p:nvSpPr>
        <p:spPr>
          <a:xfrm>
            <a:off x="2364169" y="5838890"/>
            <a:ext cx="405442" cy="40544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</a:t>
            </a:r>
            <a:endParaRPr lang="en-IN" dirty="0">
              <a:solidFill>
                <a:schemeClr val="bg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300034F-EBAD-106A-8558-BDDF6D93366F}"/>
              </a:ext>
            </a:extLst>
          </p:cNvPr>
          <p:cNvSpPr txBox="1"/>
          <p:nvPr/>
        </p:nvSpPr>
        <p:spPr>
          <a:xfrm>
            <a:off x="248418" y="84631"/>
            <a:ext cx="2701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8634046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69A8BB-BDC8-A67C-67E8-5A719225C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BA14C3DF-3F92-AF0C-4AB8-8C73DB9E9A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3740" y="3681620"/>
            <a:ext cx="1197251" cy="119725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5C369DF-CAD6-8470-310E-4532C5097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294" y="2576118"/>
            <a:ext cx="1080000" cy="1080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C11150D-F305-7D60-2C53-798B8BFE7F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1" y="4977848"/>
            <a:ext cx="872329" cy="95723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38C0D0F8-3770-D8F2-1E4D-9FF0BC8920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365" y="1340631"/>
            <a:ext cx="1080000" cy="1080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F384429-DE80-A064-C8C4-168691CA25F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365" y="2493849"/>
            <a:ext cx="1080000" cy="108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C6A43D3-C718-417F-D37E-8E9CAAAD98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294" y="1340631"/>
            <a:ext cx="1080000" cy="10800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3B74B3A0-7E89-5812-4A36-D60DFC11D2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4294" y="3781353"/>
            <a:ext cx="1080000" cy="1080000"/>
          </a:xfrm>
          <a:prstGeom prst="rect">
            <a:avLst/>
          </a:prstGeom>
        </p:spPr>
      </p:pic>
      <p:sp>
        <p:nvSpPr>
          <p:cNvPr id="131" name="TextBox 130">
            <a:extLst>
              <a:ext uri="{FF2B5EF4-FFF2-40B4-BE49-F238E27FC236}">
                <a16:creationId xmlns:a16="http://schemas.microsoft.com/office/drawing/2014/main" id="{010302FB-1087-1753-28AA-C7918774754F}"/>
              </a:ext>
            </a:extLst>
          </p:cNvPr>
          <p:cNvSpPr txBox="1"/>
          <p:nvPr/>
        </p:nvSpPr>
        <p:spPr>
          <a:xfrm>
            <a:off x="10681102" y="269297"/>
            <a:ext cx="10518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</a:t>
            </a:r>
            <a:r>
              <a:rPr lang="en-IN" sz="2400" dirty="0">
                <a:solidFill>
                  <a:srgbClr val="316864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WOT</a:t>
            </a:r>
            <a:endParaRPr lang="en-IN" sz="24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93C888F4-4500-F78A-B0EA-E75806D54D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816" y="4937075"/>
            <a:ext cx="958956" cy="9589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1E95A0-CEED-0DAF-E5B5-6184426A809D}"/>
              </a:ext>
            </a:extLst>
          </p:cNvPr>
          <p:cNvSpPr txBox="1"/>
          <p:nvPr/>
        </p:nvSpPr>
        <p:spPr>
          <a:xfrm>
            <a:off x="2406558" y="1553466"/>
            <a:ext cx="11835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MAS, Genomics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A65A05-F0D5-D177-34EB-BB4E4AA35D4E}"/>
              </a:ext>
            </a:extLst>
          </p:cNvPr>
          <p:cNvSpPr txBox="1"/>
          <p:nvPr/>
        </p:nvSpPr>
        <p:spPr>
          <a:xfrm>
            <a:off x="2406557" y="2601620"/>
            <a:ext cx="14363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Hybridizations</a:t>
            </a:r>
          </a:p>
          <a:p>
            <a:pPr algn="l"/>
            <a:r>
              <a:rPr lang="en-IN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Trails &amp; Selections</a:t>
            </a:r>
          </a:p>
          <a:p>
            <a:pPr algn="l"/>
            <a:r>
              <a:rPr lang="en-IN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Field operations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9BFD29-16B9-EF1E-4CEA-D5E0164034C6}"/>
              </a:ext>
            </a:extLst>
          </p:cNvPr>
          <p:cNvSpPr txBox="1"/>
          <p:nvPr/>
        </p:nvSpPr>
        <p:spPr>
          <a:xfrm>
            <a:off x="2367909" y="3723149"/>
            <a:ext cx="14363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Agronomy</a:t>
            </a:r>
          </a:p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Trials &amp; Selections</a:t>
            </a:r>
          </a:p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Field operations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710FD9-A1F8-8371-8802-8FBF879D072D}"/>
              </a:ext>
            </a:extLst>
          </p:cNvPr>
          <p:cNvSpPr txBox="1"/>
          <p:nvPr/>
        </p:nvSpPr>
        <p:spPr>
          <a:xfrm>
            <a:off x="2303721" y="5013897"/>
            <a:ext cx="16998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Genomics; Breeding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599C66-3BAF-ED07-89DF-B3B3535D5F36}"/>
              </a:ext>
            </a:extLst>
          </p:cNvPr>
          <p:cNvSpPr txBox="1"/>
          <p:nvPr/>
        </p:nvSpPr>
        <p:spPr>
          <a:xfrm>
            <a:off x="4580632" y="1611670"/>
            <a:ext cx="1422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Informed  breeding</a:t>
            </a:r>
          </a:p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MAS, Genomics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C2333F-843A-9A2F-C2B2-69995AF8A149}"/>
              </a:ext>
            </a:extLst>
          </p:cNvPr>
          <p:cNvSpPr txBox="1"/>
          <p:nvPr/>
        </p:nvSpPr>
        <p:spPr>
          <a:xfrm>
            <a:off x="4580632" y="2659824"/>
            <a:ext cx="11835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Silviculture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D5E5B7C-A265-5766-EA5C-D049572D197A}"/>
              </a:ext>
            </a:extLst>
          </p:cNvPr>
          <p:cNvSpPr txBox="1"/>
          <p:nvPr/>
        </p:nvSpPr>
        <p:spPr>
          <a:xfrm>
            <a:off x="4580632" y="3781353"/>
            <a:ext cx="11835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Genomics, Epi, Pathology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F2BF0EF-1B1E-5B84-87C7-4230D9FAED30}"/>
              </a:ext>
            </a:extLst>
          </p:cNvPr>
          <p:cNvSpPr txBox="1"/>
          <p:nvPr/>
        </p:nvSpPr>
        <p:spPr>
          <a:xfrm>
            <a:off x="4580632" y="5072101"/>
            <a:ext cx="118354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Pathology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3127681-CF49-A3E0-10E6-30330BCBF81C}"/>
              </a:ext>
            </a:extLst>
          </p:cNvPr>
          <p:cNvSpPr txBox="1"/>
          <p:nvPr/>
        </p:nvSpPr>
        <p:spPr>
          <a:xfrm>
            <a:off x="7064659" y="3158350"/>
            <a:ext cx="3852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Core academic expertise not necessarily be the current expertise, they are known for.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EC6205-B372-D2BD-0065-AE3DBCE2C606}"/>
              </a:ext>
            </a:extLst>
          </p:cNvPr>
          <p:cNvSpPr txBox="1"/>
          <p:nvPr/>
        </p:nvSpPr>
        <p:spPr>
          <a:xfrm>
            <a:off x="248418" y="84631"/>
            <a:ext cx="2701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40992283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5B58CE-D510-1A3E-9669-724954195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D0B21F70-D558-15B6-A70E-B1DF6E01369A}"/>
              </a:ext>
            </a:extLst>
          </p:cNvPr>
          <p:cNvSpPr/>
          <p:nvPr/>
        </p:nvSpPr>
        <p:spPr>
          <a:xfrm>
            <a:off x="6661108" y="1215427"/>
            <a:ext cx="4820632" cy="5146590"/>
          </a:xfrm>
          <a:prstGeom prst="roundRect">
            <a:avLst>
              <a:gd name="adj" fmla="val 1727"/>
            </a:avLst>
          </a:prstGeom>
          <a:solidFill>
            <a:schemeClr val="bg2">
              <a:alpha val="2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A8C75846-7AB2-5EA1-76AA-28E672E59801}"/>
              </a:ext>
            </a:extLst>
          </p:cNvPr>
          <p:cNvSpPr/>
          <p:nvPr/>
        </p:nvSpPr>
        <p:spPr>
          <a:xfrm>
            <a:off x="1233813" y="1248032"/>
            <a:ext cx="3949845" cy="5146590"/>
          </a:xfrm>
          <a:prstGeom prst="roundRect">
            <a:avLst>
              <a:gd name="adj" fmla="val 1727"/>
            </a:avLst>
          </a:prstGeom>
          <a:solidFill>
            <a:schemeClr val="bg2">
              <a:alpha val="2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0FD50770-3ADB-4ACF-59F7-1FD2A98A39BF}"/>
              </a:ext>
            </a:extLst>
          </p:cNvPr>
          <p:cNvSpPr txBox="1"/>
          <p:nvPr/>
        </p:nvSpPr>
        <p:spPr>
          <a:xfrm>
            <a:off x="9795192" y="204463"/>
            <a:ext cx="17540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PLATFORM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4A5D85-B58C-3B52-CD33-3E1EB04FB02D}"/>
              </a:ext>
            </a:extLst>
          </p:cNvPr>
          <p:cNvSpPr txBox="1"/>
          <p:nvPr/>
        </p:nvSpPr>
        <p:spPr>
          <a:xfrm>
            <a:off x="757224" y="1816100"/>
            <a:ext cx="406966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HYBRIDIZATION &amp; SELECTIONS</a:t>
            </a:r>
            <a:endParaRPr lang="en-US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F748DD1-8905-4F4B-381F-E8663999E78C}"/>
              </a:ext>
            </a:extLst>
          </p:cNvPr>
          <p:cNvSpPr txBox="1"/>
          <p:nvPr/>
        </p:nvSpPr>
        <p:spPr>
          <a:xfrm>
            <a:off x="3205934" y="2750671"/>
            <a:ext cx="16209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SELECTIONS</a:t>
            </a:r>
            <a:endParaRPr lang="en-IN" sz="2000" dirty="0">
              <a:solidFill>
                <a:schemeClr val="bg2">
                  <a:lumMod val="20000"/>
                  <a:lumOff val="8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A6C0BB-DE98-4594-8EEA-B58321907BFD}"/>
              </a:ext>
            </a:extLst>
          </p:cNvPr>
          <p:cNvSpPr txBox="1"/>
          <p:nvPr/>
        </p:nvSpPr>
        <p:spPr>
          <a:xfrm>
            <a:off x="3327762" y="3716020"/>
            <a:ext cx="14991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GENOMICS</a:t>
            </a:r>
            <a:endParaRPr lang="en-IN" sz="2000" dirty="0">
              <a:solidFill>
                <a:schemeClr val="bg2">
                  <a:lumMod val="20000"/>
                  <a:lumOff val="8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0009C9-8A5B-681A-5B58-652BE0B529F6}"/>
              </a:ext>
            </a:extLst>
          </p:cNvPr>
          <p:cNvSpPr txBox="1"/>
          <p:nvPr/>
        </p:nvSpPr>
        <p:spPr>
          <a:xfrm>
            <a:off x="1999625" y="4681369"/>
            <a:ext cx="28272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18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PLANT PROTECTION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0088463-B308-BC85-A38C-0B8344CB2BCB}"/>
              </a:ext>
            </a:extLst>
          </p:cNvPr>
          <p:cNvSpPr txBox="1"/>
          <p:nvPr/>
        </p:nvSpPr>
        <p:spPr>
          <a:xfrm>
            <a:off x="2711263" y="5615942"/>
            <a:ext cx="21156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pPr algn="r"/>
            <a:r>
              <a:rPr lang="en-IN" dirty="0"/>
              <a:t>Wood Chemistry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3243866-FF20-01F1-BAE7-B3814AFA4AF1}"/>
              </a:ext>
            </a:extLst>
          </p:cNvPr>
          <p:cNvSpPr txBox="1"/>
          <p:nvPr/>
        </p:nvSpPr>
        <p:spPr>
          <a:xfrm>
            <a:off x="2410251" y="2071063"/>
            <a:ext cx="2416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solidFill>
                  <a:schemeClr val="tx1">
                    <a:lumMod val="95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Hybrids / Base selections, – Gene bank to CPTs to Demo to Farmers</a:t>
            </a:r>
            <a:endParaRPr lang="en-IN" sz="1000" dirty="0">
              <a:solidFill>
                <a:schemeClr val="tx1">
                  <a:lumMod val="95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8AFF06-B308-77D7-2258-F0D6FF445C2B}"/>
              </a:ext>
            </a:extLst>
          </p:cNvPr>
          <p:cNvSpPr txBox="1"/>
          <p:nvPr/>
        </p:nvSpPr>
        <p:spPr>
          <a:xfrm>
            <a:off x="2401984" y="3031775"/>
            <a:ext cx="242490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CPTs; MLTs; FTC; Demo, Nutrient management, Technology Transfer, Release &amp; follow-ups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7799E0-4EE7-F336-63B3-8AA2D6FAA480}"/>
              </a:ext>
            </a:extLst>
          </p:cNvPr>
          <p:cNvSpPr txBox="1"/>
          <p:nvPr/>
        </p:nvSpPr>
        <p:spPr>
          <a:xfrm>
            <a:off x="2410252" y="3988803"/>
            <a:ext cx="24166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Creation of Variation; MAS; Gene Finding; Selection +/-; Epigenetics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B6B999A-2335-AF4C-946A-F08CE971C079}"/>
              </a:ext>
            </a:extLst>
          </p:cNvPr>
          <p:cNvSpPr txBox="1"/>
          <p:nvPr/>
        </p:nvSpPr>
        <p:spPr>
          <a:xfrm>
            <a:off x="2494635" y="4934043"/>
            <a:ext cx="2332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Diagnostics; Method development; Recommendation; Pre-screening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C02D81-6847-38D6-7E53-C8AC924F6E22}"/>
              </a:ext>
            </a:extLst>
          </p:cNvPr>
          <p:cNvSpPr txBox="1"/>
          <p:nvPr/>
        </p:nvSpPr>
        <p:spPr>
          <a:xfrm>
            <a:off x="2593247" y="5904731"/>
            <a:ext cx="2233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Measuring wood properties: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6EEAB02D-2F4A-25C0-9E20-6B49189D36C7}"/>
              </a:ext>
            </a:extLst>
          </p:cNvPr>
          <p:cNvSpPr txBox="1"/>
          <p:nvPr/>
        </p:nvSpPr>
        <p:spPr>
          <a:xfrm>
            <a:off x="1604494" y="1015372"/>
            <a:ext cx="33393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CURRENT RESEARCH AREA</a:t>
            </a:r>
            <a:endParaRPr lang="en-IN" sz="2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B8FF3C-A405-F94B-6A1B-944B401641C1}"/>
              </a:ext>
            </a:extLst>
          </p:cNvPr>
          <p:cNvSpPr txBox="1"/>
          <p:nvPr/>
        </p:nvSpPr>
        <p:spPr>
          <a:xfrm>
            <a:off x="248418" y="84631"/>
            <a:ext cx="2701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803E77-9F88-3768-7A55-25CF6A547764}"/>
              </a:ext>
            </a:extLst>
          </p:cNvPr>
          <p:cNvSpPr txBox="1"/>
          <p:nvPr/>
        </p:nvSpPr>
        <p:spPr>
          <a:xfrm>
            <a:off x="6946731" y="1015372"/>
            <a:ext cx="28696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PROPOSED PLATFROM</a:t>
            </a:r>
            <a:endParaRPr lang="en-IN" sz="2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0794295-D9AB-0726-53DB-DB6037AE742C}"/>
              </a:ext>
            </a:extLst>
          </p:cNvPr>
          <p:cNvSpPr txBox="1"/>
          <p:nvPr/>
        </p:nvSpPr>
        <p:spPr>
          <a:xfrm>
            <a:off x="6875039" y="3610430"/>
            <a:ext cx="21210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2. SILVICULTURE</a:t>
            </a:r>
            <a:endParaRPr lang="en-IN" sz="2000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836E06-23CE-0A0E-AE1D-DA2B2AD6EA0F}"/>
              </a:ext>
            </a:extLst>
          </p:cNvPr>
          <p:cNvSpPr txBox="1"/>
          <p:nvPr/>
        </p:nvSpPr>
        <p:spPr>
          <a:xfrm>
            <a:off x="6875039" y="2406562"/>
            <a:ext cx="436343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 breeding platform spans accountable from Gene bank to CPTs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CE45572-C5DD-AF29-40B0-C63741CB9492}"/>
              </a:ext>
            </a:extLst>
          </p:cNvPr>
          <p:cNvSpPr txBox="1"/>
          <p:nvPr/>
        </p:nvSpPr>
        <p:spPr>
          <a:xfrm>
            <a:off x="6875039" y="3934601"/>
            <a:ext cx="39371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Translational research platform accountable from CPTs &gt; PSPD &gt; Farmers for materials &amp; technology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9778254-F026-6A0D-A43C-08615C029774}"/>
              </a:ext>
            </a:extLst>
          </p:cNvPr>
          <p:cNvSpPr txBox="1"/>
          <p:nvPr/>
        </p:nvSpPr>
        <p:spPr>
          <a:xfrm>
            <a:off x="6875039" y="5421107"/>
            <a:ext cx="436343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Informed breeding platform holds accountable for measurables at chemical / molecular level for Back End Efficiency and derisking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C1DE64A-75D4-F0D7-124A-BF1F54141DC5}"/>
              </a:ext>
            </a:extLst>
          </p:cNvPr>
          <p:cNvSpPr txBox="1"/>
          <p:nvPr/>
        </p:nvSpPr>
        <p:spPr>
          <a:xfrm>
            <a:off x="6875039" y="2128165"/>
            <a:ext cx="17347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1. GENOVATE</a:t>
            </a:r>
            <a:endParaRPr lang="en-IN" sz="2000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E9F458C-3DD2-C667-901D-BC471059973E}"/>
              </a:ext>
            </a:extLst>
          </p:cNvPr>
          <p:cNvSpPr txBox="1"/>
          <p:nvPr/>
        </p:nvSpPr>
        <p:spPr>
          <a:xfrm>
            <a:off x="6875039" y="5135005"/>
            <a:ext cx="32191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3. PREDICTION BREEDING</a:t>
            </a:r>
            <a:endParaRPr lang="en-IN" sz="2000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A00F50D5-A54C-98E7-663E-1A6C098B9457}"/>
              </a:ext>
            </a:extLst>
          </p:cNvPr>
          <p:cNvSpPr/>
          <p:nvPr/>
        </p:nvSpPr>
        <p:spPr>
          <a:xfrm>
            <a:off x="5530893" y="2528275"/>
            <a:ext cx="871146" cy="2582600"/>
          </a:xfrm>
          <a:prstGeom prst="rightArrow">
            <a:avLst>
              <a:gd name="adj1" fmla="val 85406"/>
              <a:gd name="adj2" fmla="val 57092"/>
            </a:avLst>
          </a:prstGeom>
          <a:gradFill>
            <a:gsLst>
              <a:gs pos="0">
                <a:schemeClr val="tx1">
                  <a:lumMod val="100000"/>
                  <a:alpha val="50000"/>
                </a:schemeClr>
              </a:gs>
              <a:gs pos="100000">
                <a:schemeClr val="tx1">
                  <a:alpha val="0"/>
                  <a:lumMod val="8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AF91F27-C1D1-3544-61F5-CB8D41530C94}"/>
              </a:ext>
            </a:extLst>
          </p:cNvPr>
          <p:cNvSpPr txBox="1"/>
          <p:nvPr/>
        </p:nvSpPr>
        <p:spPr>
          <a:xfrm>
            <a:off x="2846537" y="1319287"/>
            <a:ext cx="211147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solidFill>
                  <a:schemeClr val="accent3">
                    <a:lumMod val="60000"/>
                    <a:lumOff val="4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 assigned ~Species wise</a:t>
            </a:r>
            <a:endParaRPr lang="en-IN" sz="1000" dirty="0">
              <a:solidFill>
                <a:schemeClr val="accent3">
                  <a:lumMod val="60000"/>
                  <a:lumOff val="4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9FBACB4-1C64-A013-4B4A-DAA868266C30}"/>
              </a:ext>
            </a:extLst>
          </p:cNvPr>
          <p:cNvSpPr txBox="1"/>
          <p:nvPr/>
        </p:nvSpPr>
        <p:spPr>
          <a:xfrm>
            <a:off x="6946731" y="1319286"/>
            <a:ext cx="209544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solidFill>
                  <a:schemeClr val="accent3">
                    <a:lumMod val="60000"/>
                    <a:lumOff val="4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 assigned platform wise</a:t>
            </a:r>
            <a:endParaRPr lang="en-IN" sz="1000" dirty="0">
              <a:solidFill>
                <a:schemeClr val="accent3">
                  <a:lumMod val="60000"/>
                  <a:lumOff val="4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224019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5AB7074-FAF8-17C9-947B-2BC83AE2325B}"/>
              </a:ext>
            </a:extLst>
          </p:cNvPr>
          <p:cNvSpPr txBox="1"/>
          <p:nvPr/>
        </p:nvSpPr>
        <p:spPr>
          <a:xfrm>
            <a:off x="8580453" y="268401"/>
            <a:ext cx="3480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Platforms &amp; boundaries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930D7E70-898E-590A-987B-FC7E848F1B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4674847"/>
              </p:ext>
            </p:extLst>
          </p:nvPr>
        </p:nvGraphicFramePr>
        <p:xfrm>
          <a:off x="377566" y="1455253"/>
          <a:ext cx="11436867" cy="4414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7483">
                  <a:extLst>
                    <a:ext uri="{9D8B030D-6E8A-4147-A177-3AD203B41FA5}">
                      <a16:colId xmlns:a16="http://schemas.microsoft.com/office/drawing/2014/main" val="1141987966"/>
                    </a:ext>
                  </a:extLst>
                </a:gridCol>
                <a:gridCol w="1666302">
                  <a:extLst>
                    <a:ext uri="{9D8B030D-6E8A-4147-A177-3AD203B41FA5}">
                      <a16:colId xmlns:a16="http://schemas.microsoft.com/office/drawing/2014/main" val="864225199"/>
                    </a:ext>
                  </a:extLst>
                </a:gridCol>
                <a:gridCol w="1620363">
                  <a:extLst>
                    <a:ext uri="{9D8B030D-6E8A-4147-A177-3AD203B41FA5}">
                      <a16:colId xmlns:a16="http://schemas.microsoft.com/office/drawing/2014/main" val="581537189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1078761446"/>
                    </a:ext>
                  </a:extLst>
                </a:gridCol>
                <a:gridCol w="3002692">
                  <a:extLst>
                    <a:ext uri="{9D8B030D-6E8A-4147-A177-3AD203B41FA5}">
                      <a16:colId xmlns:a16="http://schemas.microsoft.com/office/drawing/2014/main" val="1045279555"/>
                    </a:ext>
                  </a:extLst>
                </a:gridCol>
                <a:gridCol w="1736125">
                  <a:extLst>
                    <a:ext uri="{9D8B030D-6E8A-4147-A177-3AD203B41FA5}">
                      <a16:colId xmlns:a16="http://schemas.microsoft.com/office/drawing/2014/main" val="3114060032"/>
                    </a:ext>
                  </a:extLst>
                </a:gridCol>
                <a:gridCol w="1513702">
                  <a:extLst>
                    <a:ext uri="{9D8B030D-6E8A-4147-A177-3AD203B41FA5}">
                      <a16:colId xmlns:a16="http://schemas.microsoft.com/office/drawing/2014/main" val="1839817894"/>
                    </a:ext>
                  </a:extLst>
                </a:gridCol>
              </a:tblGrid>
              <a:tr h="299591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#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cap="all" baseline="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PLATFORMS</a:t>
                      </a:r>
                      <a:endParaRPr lang="en-IN" sz="1200" cap="all" baseline="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cap="all" baseline="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Description</a:t>
                      </a:r>
                      <a:endParaRPr lang="en-IN" sz="1200" cap="all" baseline="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cap="all" baseline="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START-to-END</a:t>
                      </a:r>
                      <a:endParaRPr lang="en-IN" sz="1200" cap="all" baseline="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cap="all" baseline="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TASKS</a:t>
                      </a:r>
                      <a:endParaRPr lang="en-IN" sz="1200" cap="all" baseline="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cap="all" baseline="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Outcome metrics</a:t>
                      </a:r>
                      <a:endParaRPr lang="en-IN" sz="1200" cap="all" baseline="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cap="all" baseline="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STAKE HOLDER</a:t>
                      </a:r>
                      <a:endParaRPr lang="en-IN" sz="1200" cap="all" baseline="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731546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1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600" cap="all" baseline="0" dirty="0">
                          <a:solidFill>
                            <a:srgbClr val="FFFF00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Genovate</a:t>
                      </a:r>
                      <a:endParaRPr lang="en-US" sz="1600" cap="all" baseline="0" dirty="0">
                        <a:solidFill>
                          <a:srgbClr val="FFFF00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Development of Genotypes (clone / seed)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Germplasm to CPTs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IN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Gene bank, SSO, CSO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IN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Adaptive Trials;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IN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Base selections &amp; Hybridizations; CPTs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Benchmarked CPT selections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Translational Research Team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7760076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2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all" baseline="0" dirty="0">
                          <a:solidFill>
                            <a:srgbClr val="FFFF00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Silviculture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Translation of GTs / Technology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CPTs to Farmers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CPTs; MLTs; FTC; Demo,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Nutrient management,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Digital deployments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Technology Transfer,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Release &amp; follow-ups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Farm practices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Farmers / Business feedback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Farmers / business team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0150622"/>
                  </a:ext>
                </a:extLst>
              </a:tr>
              <a:tr h="1371600"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3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cap="all" baseline="0" dirty="0">
                          <a:solidFill>
                            <a:srgbClr val="FFFF00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Prediction Breeding</a:t>
                      </a: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Informed Breeding, Wood properties &amp; Risk mitigation for biotic stress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MAS; </a:t>
                      </a: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Creation of Variation, </a:t>
                      </a:r>
                    </a:p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Pulp Measurements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Creation of Variation;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MAS; Gene Finding;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Selection +/-; Epigenetics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Method development;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Recommendation; 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Pre-screening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Wood measures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Courier New" panose="02070309020205020404" pitchFamily="49" charset="0"/>
                        <a:buChar char="o"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Time / cost reduction</a:t>
                      </a: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Risk Free deployments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  <a:p>
                      <a:pPr marL="171450" marR="0" lvl="0" indent="-17145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Courier New" panose="02070309020205020404" pitchFamily="49" charset="0"/>
                        <a:buChar char="o"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Pulp cost reduction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latin typeface="Yu Gothic UI Semibold" panose="020B0700000000000000" pitchFamily="34" charset="-128"/>
                          <a:ea typeface="Yu Gothic UI Semibold" panose="020B0700000000000000" pitchFamily="34" charset="-128"/>
                        </a:rPr>
                        <a:t>Platform 1 &amp; 2</a:t>
                      </a:r>
                      <a:endParaRPr lang="en-IN" sz="1200" dirty="0">
                        <a:solidFill>
                          <a:schemeClr val="tx1"/>
                        </a:solidFill>
                        <a:latin typeface="Yu Gothic UI Semibold" panose="020B0700000000000000" pitchFamily="34" charset="-128"/>
                        <a:ea typeface="Yu Gothic UI Semibold" panose="020B0700000000000000" pitchFamily="34" charset="-128"/>
                      </a:endParaRPr>
                    </a:p>
                  </a:txBody>
                  <a:tcPr>
                    <a:lnL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1420877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5DC4EA5-B2A5-8EC7-2C38-14991BD79CCE}"/>
              </a:ext>
            </a:extLst>
          </p:cNvPr>
          <p:cNvSpPr txBox="1"/>
          <p:nvPr/>
        </p:nvSpPr>
        <p:spPr>
          <a:xfrm>
            <a:off x="248418" y="84631"/>
            <a:ext cx="2701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10682494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5ECD4C-403B-1652-DB6A-676184CD10ED}"/>
              </a:ext>
            </a:extLst>
          </p:cNvPr>
          <p:cNvSpPr txBox="1"/>
          <p:nvPr/>
        </p:nvSpPr>
        <p:spPr>
          <a:xfrm>
            <a:off x="8747125" y="228620"/>
            <a:ext cx="3315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 optimization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39CC8B-A322-16E9-13AE-134EDBC33A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868" y="3063810"/>
            <a:ext cx="1080000" cy="1080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13F03A9-0186-8053-4080-AFFB3BBC6C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868" y="4407799"/>
            <a:ext cx="1080000" cy="1080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FD4ECA6-754F-C323-9486-969B9060E5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987" y="4319752"/>
            <a:ext cx="1080000" cy="1080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11002F-37CB-8D5D-7DEA-EF46A0530419}"/>
              </a:ext>
            </a:extLst>
          </p:cNvPr>
          <p:cNvSpPr txBox="1"/>
          <p:nvPr/>
        </p:nvSpPr>
        <p:spPr>
          <a:xfrm>
            <a:off x="1029903" y="2103338"/>
            <a:ext cx="313694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Genovate</a:t>
            </a:r>
            <a:endParaRPr lang="en-US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0DB525-D049-5FB0-7E21-86AE59ED7797}"/>
              </a:ext>
            </a:extLst>
          </p:cNvPr>
          <p:cNvSpPr txBox="1"/>
          <p:nvPr/>
        </p:nvSpPr>
        <p:spPr>
          <a:xfrm>
            <a:off x="2321470" y="3302249"/>
            <a:ext cx="18453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SILVICULTURE</a:t>
            </a:r>
            <a:endParaRPr lang="en-IN" sz="2000" dirty="0">
              <a:solidFill>
                <a:schemeClr val="bg2">
                  <a:lumMod val="20000"/>
                  <a:lumOff val="8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806094-D25E-AF57-DB02-9136E7008F8E}"/>
              </a:ext>
            </a:extLst>
          </p:cNvPr>
          <p:cNvSpPr txBox="1"/>
          <p:nvPr/>
        </p:nvSpPr>
        <p:spPr>
          <a:xfrm>
            <a:off x="659278" y="4531938"/>
            <a:ext cx="3513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Predictive Breeding</a:t>
            </a:r>
            <a:endParaRPr lang="en-IN" sz="2000" dirty="0">
              <a:solidFill>
                <a:schemeClr val="bg2">
                  <a:lumMod val="20000"/>
                  <a:lumOff val="8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2F4E0BC-8E04-77B6-5109-55A19E2233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371" y="3063810"/>
            <a:ext cx="893232" cy="95723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44055F9-2102-8146-C532-0A585E9C37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0987" y="1929576"/>
            <a:ext cx="1080000" cy="1080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97F993C-4AF8-0FF3-3F81-32CF0DC308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3868" y="1904072"/>
            <a:ext cx="1080000" cy="1080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0962336-1756-B33D-4B7F-BCABB4B16438}"/>
              </a:ext>
            </a:extLst>
          </p:cNvPr>
          <p:cNvSpPr txBox="1"/>
          <p:nvPr/>
        </p:nvSpPr>
        <p:spPr>
          <a:xfrm>
            <a:off x="9255997" y="2472670"/>
            <a:ext cx="17075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solidFill>
                  <a:srgbClr val="316864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</a:t>
            </a:r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</a:t>
            </a:r>
            <a:r>
              <a:rPr lang="en-IN" sz="3600" dirty="0">
                <a:solidFill>
                  <a:srgbClr val="316864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OT</a:t>
            </a:r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..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51C6388-75DB-FCEC-5335-97946343C06A}"/>
              </a:ext>
            </a:extLst>
          </p:cNvPr>
          <p:cNvCxnSpPr/>
          <p:nvPr/>
        </p:nvCxnSpPr>
        <p:spPr>
          <a:xfrm>
            <a:off x="9813365" y="3040749"/>
            <a:ext cx="0" cy="1019348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9232DEF5-2286-150B-F2A9-D7433B0E6EED}"/>
              </a:ext>
            </a:extLst>
          </p:cNvPr>
          <p:cNvSpPr/>
          <p:nvPr/>
        </p:nvSpPr>
        <p:spPr>
          <a:xfrm>
            <a:off x="9365264" y="4061665"/>
            <a:ext cx="1488984" cy="575255"/>
          </a:xfrm>
          <a:prstGeom prst="roundRect">
            <a:avLst>
              <a:gd name="adj" fmla="val 8075"/>
            </a:avLst>
          </a:prstGeom>
          <a:solidFill>
            <a:schemeClr val="tx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To be mentored for the respective role</a:t>
            </a:r>
            <a:endParaRPr lang="en-IN" sz="1000" dirty="0">
              <a:solidFill>
                <a:schemeClr val="bg2">
                  <a:lumMod val="20000"/>
                  <a:lumOff val="8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E8286E-E8FC-A85E-9E73-BABCD2086DDE}"/>
              </a:ext>
            </a:extLst>
          </p:cNvPr>
          <p:cNvSpPr txBox="1"/>
          <p:nvPr/>
        </p:nvSpPr>
        <p:spPr>
          <a:xfrm>
            <a:off x="4364441" y="1201029"/>
            <a:ext cx="132600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Platform Leader</a:t>
            </a:r>
            <a:endParaRPr lang="en-IN" sz="10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A0300C-6289-79B9-72AE-CA4D7801904D}"/>
              </a:ext>
            </a:extLst>
          </p:cNvPr>
          <p:cNvSpPr txBox="1"/>
          <p:nvPr/>
        </p:nvSpPr>
        <p:spPr>
          <a:xfrm>
            <a:off x="6632948" y="1201028"/>
            <a:ext cx="9749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Second GEN</a:t>
            </a:r>
            <a:endParaRPr lang="en-IN" sz="10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15AE960-0223-F216-1858-F9E243F9068A}"/>
              </a:ext>
            </a:extLst>
          </p:cNvPr>
          <p:cNvSpPr txBox="1"/>
          <p:nvPr/>
        </p:nvSpPr>
        <p:spPr>
          <a:xfrm>
            <a:off x="2472895" y="2415329"/>
            <a:ext cx="1636537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Gene bank to CPTs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6D9C0D9-5668-08DF-08B1-7B319413DA96}"/>
              </a:ext>
            </a:extLst>
          </p:cNvPr>
          <p:cNvSpPr txBox="1"/>
          <p:nvPr/>
        </p:nvSpPr>
        <p:spPr>
          <a:xfrm>
            <a:off x="2530311" y="3600840"/>
            <a:ext cx="16365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Translation of CPTs &gt; PSPD &gt; Farmers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CFDA973-E513-8610-A20B-F8A097A6DDE6}"/>
              </a:ext>
            </a:extLst>
          </p:cNvPr>
          <p:cNvSpPr txBox="1"/>
          <p:nvPr/>
        </p:nvSpPr>
        <p:spPr>
          <a:xfrm>
            <a:off x="1695145" y="4859752"/>
            <a:ext cx="245980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Back End Efficiency and derisking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4EFC61-E985-32C3-8FCF-CD8B7D60CC28}"/>
              </a:ext>
            </a:extLst>
          </p:cNvPr>
          <p:cNvSpPr txBox="1"/>
          <p:nvPr/>
        </p:nvSpPr>
        <p:spPr>
          <a:xfrm>
            <a:off x="248418" y="84631"/>
            <a:ext cx="2701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RESOURCES</a:t>
            </a:r>
          </a:p>
        </p:txBody>
      </p:sp>
    </p:spTree>
    <p:extLst>
      <p:ext uri="{BB962C8B-B14F-4D97-AF65-F5344CB8AC3E}">
        <p14:creationId xmlns:p14="http://schemas.microsoft.com/office/powerpoint/2010/main" val="41591920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19BF4E8-A58C-F632-D972-4DD1FFD5B832}"/>
              </a:ext>
            </a:extLst>
          </p:cNvPr>
          <p:cNvSpPr txBox="1"/>
          <p:nvPr/>
        </p:nvSpPr>
        <p:spPr>
          <a:xfrm>
            <a:off x="9206470" y="204463"/>
            <a:ext cx="2760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Smooth </a:t>
            </a:r>
            <a:r>
              <a:rPr lang="en-IN" sz="24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Transition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C4ECCD-4D4B-24AD-CCAD-2B47933B291F}"/>
              </a:ext>
            </a:extLst>
          </p:cNvPr>
          <p:cNvSpPr txBox="1"/>
          <p:nvPr/>
        </p:nvSpPr>
        <p:spPr>
          <a:xfrm>
            <a:off x="248418" y="84631"/>
            <a:ext cx="2701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4CAA4EB-6FD0-D391-73C5-A3A215321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410" y="1826891"/>
            <a:ext cx="943221" cy="94322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19A35978-3304-A8D0-9D0F-6AC992E1A9AF}"/>
              </a:ext>
            </a:extLst>
          </p:cNvPr>
          <p:cNvSpPr txBox="1"/>
          <p:nvPr/>
        </p:nvSpPr>
        <p:spPr>
          <a:xfrm>
            <a:off x="2396641" y="1322660"/>
            <a:ext cx="1200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Current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BE57B7F1-2283-8434-D166-08D15A27FD98}"/>
              </a:ext>
            </a:extLst>
          </p:cNvPr>
          <p:cNvSpPr/>
          <p:nvPr/>
        </p:nvSpPr>
        <p:spPr>
          <a:xfrm>
            <a:off x="5852297" y="1418877"/>
            <a:ext cx="4909367" cy="229673"/>
          </a:xfrm>
          <a:prstGeom prst="roundRect">
            <a:avLst>
              <a:gd name="adj" fmla="val 50000"/>
            </a:avLst>
          </a:prstGeom>
          <a:solidFill>
            <a:srgbClr val="FFC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7732EB-35DC-0131-B62F-CF9FC62F01CB}"/>
              </a:ext>
            </a:extLst>
          </p:cNvPr>
          <p:cNvSpPr txBox="1"/>
          <p:nvPr/>
        </p:nvSpPr>
        <p:spPr>
          <a:xfrm>
            <a:off x="5995353" y="1111683"/>
            <a:ext cx="5790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Yr 0.5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5F5FE22-9D4A-38C4-01E4-5D78FE5F836F}"/>
              </a:ext>
            </a:extLst>
          </p:cNvPr>
          <p:cNvSpPr txBox="1"/>
          <p:nvPr/>
        </p:nvSpPr>
        <p:spPr>
          <a:xfrm>
            <a:off x="8151662" y="1111683"/>
            <a:ext cx="4347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Yr 1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F274799-AA87-AA69-F1A0-8DA2817EDFF2}"/>
              </a:ext>
            </a:extLst>
          </p:cNvPr>
          <p:cNvSpPr txBox="1"/>
          <p:nvPr/>
        </p:nvSpPr>
        <p:spPr>
          <a:xfrm>
            <a:off x="10163699" y="1127072"/>
            <a:ext cx="55656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Yr 1.5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963F05B-9A1E-601A-7E0A-1BABF79FEDDD}"/>
              </a:ext>
            </a:extLst>
          </p:cNvPr>
          <p:cNvSpPr txBox="1"/>
          <p:nvPr/>
        </p:nvSpPr>
        <p:spPr>
          <a:xfrm>
            <a:off x="1249501" y="2076992"/>
            <a:ext cx="2294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N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Hybridization; Selections; Kovai Mgt</a:t>
            </a:r>
          </a:p>
          <a:p>
            <a:pPr algn="r"/>
            <a:r>
              <a:rPr lang="en-IN" sz="1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Euca / Corymbia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E1B3DE7-79BA-A9E9-46C6-2C73B5342D25}"/>
              </a:ext>
            </a:extLst>
          </p:cNvPr>
          <p:cNvSpPr txBox="1"/>
          <p:nvPr/>
        </p:nvSpPr>
        <p:spPr>
          <a:xfrm>
            <a:off x="1629412" y="3363851"/>
            <a:ext cx="191437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N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Pure sp selections; Agronomy</a:t>
            </a:r>
          </a:p>
          <a:p>
            <a:pPr algn="r"/>
            <a:r>
              <a:rPr lang="en-IN" sz="1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Euca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C2EFA31-81C5-6BA3-AF12-78F14DFF34E3}"/>
              </a:ext>
            </a:extLst>
          </p:cNvPr>
          <p:cNvSpPr txBox="1"/>
          <p:nvPr/>
        </p:nvSpPr>
        <p:spPr>
          <a:xfrm>
            <a:off x="1773747" y="5664743"/>
            <a:ext cx="17700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N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Multiplication / Translation</a:t>
            </a:r>
          </a:p>
          <a:p>
            <a:pPr algn="r"/>
            <a:r>
              <a:rPr lang="en-IN" sz="1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Corymbia &amp; Subabul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EC1662F-AB38-55DD-B8DD-4EBEB053D40F}"/>
              </a:ext>
            </a:extLst>
          </p:cNvPr>
          <p:cNvSpPr txBox="1"/>
          <p:nvPr/>
        </p:nvSpPr>
        <p:spPr>
          <a:xfrm>
            <a:off x="2790050" y="4220481"/>
            <a:ext cx="75373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N" sz="1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Casuarina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84FB769-377D-BEF1-EF23-792AB9761FE1}"/>
              </a:ext>
            </a:extLst>
          </p:cNvPr>
          <p:cNvSpPr txBox="1"/>
          <p:nvPr/>
        </p:nvSpPr>
        <p:spPr>
          <a:xfrm>
            <a:off x="2883024" y="2762499"/>
            <a:ext cx="6607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N" sz="1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Subabul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82007702-35B3-725C-B0C6-E6F48ABE6514}"/>
              </a:ext>
            </a:extLst>
          </p:cNvPr>
          <p:cNvSpPr txBox="1"/>
          <p:nvPr/>
        </p:nvSpPr>
        <p:spPr>
          <a:xfrm>
            <a:off x="1565355" y="4866576"/>
            <a:ext cx="19784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IN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Epi selections; Plant Protection</a:t>
            </a:r>
          </a:p>
          <a:p>
            <a:pPr algn="r"/>
            <a:r>
              <a:rPr lang="en-IN" sz="1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All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7E9BF08-C770-9D21-984E-95B1C2066BE6}"/>
              </a:ext>
            </a:extLst>
          </p:cNvPr>
          <p:cNvSpPr txBox="1"/>
          <p:nvPr/>
        </p:nvSpPr>
        <p:spPr>
          <a:xfrm>
            <a:off x="4671969" y="2357006"/>
            <a:ext cx="79701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1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Genovate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77D95E-F5AB-94FD-3E98-F34C4FA9FC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64" y="3141484"/>
            <a:ext cx="1140512" cy="11405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534489A-CA06-ADDC-99FA-8CBD59195B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6802" y="3695411"/>
            <a:ext cx="850436" cy="93321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FCFA569-16CD-15B3-F56D-812BAB58BE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020" y="4551794"/>
            <a:ext cx="1080000" cy="10800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D2CDC35-603A-0D15-B272-267D3B79D9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2020" y="5300086"/>
            <a:ext cx="1080000" cy="1080000"/>
          </a:xfrm>
          <a:prstGeom prst="rect">
            <a:avLst/>
          </a:prstGeom>
        </p:spPr>
      </p:pic>
      <p:cxnSp>
        <p:nvCxnSpPr>
          <p:cNvPr id="54" name="Connector: Elbow 53">
            <a:extLst>
              <a:ext uri="{FF2B5EF4-FFF2-40B4-BE49-F238E27FC236}">
                <a16:creationId xmlns:a16="http://schemas.microsoft.com/office/drawing/2014/main" id="{A3DA8FAD-382C-2B88-0C7B-6F0D76279595}"/>
              </a:ext>
            </a:extLst>
          </p:cNvPr>
          <p:cNvCxnSpPr>
            <a:cxnSpLocks/>
            <a:stCxn id="9" idx="3"/>
            <a:endCxn id="11" idx="3"/>
          </p:cNvCxnSpPr>
          <p:nvPr/>
        </p:nvCxnSpPr>
        <p:spPr>
          <a:xfrm>
            <a:off x="4353631" y="2298502"/>
            <a:ext cx="45783" cy="543257"/>
          </a:xfrm>
          <a:prstGeom prst="bentConnector3">
            <a:avLst>
              <a:gd name="adj1" fmla="val 599312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or: Elbow 55">
            <a:extLst>
              <a:ext uri="{FF2B5EF4-FFF2-40B4-BE49-F238E27FC236}">
                <a16:creationId xmlns:a16="http://schemas.microsoft.com/office/drawing/2014/main" id="{78991FB0-695E-BD16-C8E1-EEDB853CB5FC}"/>
              </a:ext>
            </a:extLst>
          </p:cNvPr>
          <p:cNvCxnSpPr>
            <a:cxnSpLocks/>
            <a:stCxn id="7" idx="3"/>
            <a:endCxn id="13" idx="3"/>
          </p:cNvCxnSpPr>
          <p:nvPr/>
        </p:nvCxnSpPr>
        <p:spPr>
          <a:xfrm flipH="1">
            <a:off x="4307238" y="3711740"/>
            <a:ext cx="145038" cy="450278"/>
          </a:xfrm>
          <a:prstGeom prst="bentConnector3">
            <a:avLst>
              <a:gd name="adj1" fmla="val -157614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1BB8214A-E969-9E9A-BFAF-F00B149E66EE}"/>
              </a:ext>
            </a:extLst>
          </p:cNvPr>
          <p:cNvCxnSpPr>
            <a:cxnSpLocks/>
            <a:stCxn id="15" idx="3"/>
            <a:endCxn id="17" idx="3"/>
          </p:cNvCxnSpPr>
          <p:nvPr/>
        </p:nvCxnSpPr>
        <p:spPr>
          <a:xfrm>
            <a:off x="4422020" y="5091794"/>
            <a:ext cx="12700" cy="748292"/>
          </a:xfrm>
          <a:prstGeom prst="bentConnector3">
            <a:avLst>
              <a:gd name="adj1" fmla="val 1800000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C63ED73F-9AB5-F0FB-AC60-09C0669301AF}"/>
              </a:ext>
            </a:extLst>
          </p:cNvPr>
          <p:cNvSpPr txBox="1"/>
          <p:nvPr/>
        </p:nvSpPr>
        <p:spPr>
          <a:xfrm>
            <a:off x="4671968" y="3705833"/>
            <a:ext cx="88998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1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Silviculture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EFF6D77C-8E2D-2D5D-B996-0F33F34CDFA5}"/>
              </a:ext>
            </a:extLst>
          </p:cNvPr>
          <p:cNvSpPr txBox="1"/>
          <p:nvPr/>
        </p:nvSpPr>
        <p:spPr>
          <a:xfrm>
            <a:off x="4671968" y="5127347"/>
            <a:ext cx="11629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1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Predictive Breeding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7EEBDF-CB03-11C5-AC47-56D7B6C55E25}"/>
              </a:ext>
            </a:extLst>
          </p:cNvPr>
          <p:cNvSpPr txBox="1"/>
          <p:nvPr/>
        </p:nvSpPr>
        <p:spPr>
          <a:xfrm>
            <a:off x="5765801" y="2379309"/>
            <a:ext cx="1903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85725" indent="-85725">
              <a:buFont typeface="Courier New" panose="02070309020205020404" pitchFamily="49" charset="0"/>
              <a:buChar char="o"/>
              <a:defRPr sz="800"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r>
              <a:rPr lang="en-IN" sz="900" dirty="0"/>
              <a:t>Continue the current task</a:t>
            </a:r>
          </a:p>
          <a:p>
            <a:r>
              <a:rPr lang="en-IN" sz="900" dirty="0"/>
              <a:t>SOP to “educate” Euca/Casuarina/Corymbia resources / materials trials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B85E788-22FE-E5D6-DAD5-0E20E72A237F}"/>
              </a:ext>
            </a:extLst>
          </p:cNvPr>
          <p:cNvSpPr txBox="1"/>
          <p:nvPr/>
        </p:nvSpPr>
        <p:spPr>
          <a:xfrm>
            <a:off x="7827530" y="2379309"/>
            <a:ext cx="15750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85725" indent="-85725">
              <a:buFont typeface="Courier New" panose="02070309020205020404" pitchFamily="49" charset="0"/>
              <a:buChar char="o"/>
              <a:defRPr sz="800"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r>
              <a:rPr lang="en-IN" sz="900" dirty="0"/>
              <a:t>Template to move the responsibility</a:t>
            </a:r>
          </a:p>
          <a:p>
            <a:r>
              <a:rPr lang="en-IN" sz="900" dirty="0"/>
              <a:t>Gradual handover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B35D73-0DEF-B66C-260A-BA679A78C30A}"/>
              </a:ext>
            </a:extLst>
          </p:cNvPr>
          <p:cNvSpPr txBox="1"/>
          <p:nvPr/>
        </p:nvSpPr>
        <p:spPr>
          <a:xfrm>
            <a:off x="9775678" y="2379309"/>
            <a:ext cx="131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85725" indent="-85725">
              <a:buFont typeface="Courier New" panose="02070309020205020404" pitchFamily="49" charset="0"/>
              <a:buChar char="o"/>
              <a:defRPr sz="800"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r>
              <a:rPr lang="en-IN" sz="900" dirty="0"/>
              <a:t>Integration of DATA LAKE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93AC3D8-71DD-4A73-E6D4-10A785DDF2A9}"/>
              </a:ext>
            </a:extLst>
          </p:cNvPr>
          <p:cNvSpPr txBox="1"/>
          <p:nvPr/>
        </p:nvSpPr>
        <p:spPr>
          <a:xfrm>
            <a:off x="5765801" y="3892297"/>
            <a:ext cx="1916692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>
              <a:buFont typeface="Courier New" panose="02070309020205020404" pitchFamily="49" charset="0"/>
              <a:buChar char="o"/>
            </a:pPr>
            <a:r>
              <a:rPr lang="en-IN" sz="9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Continue the current task</a:t>
            </a:r>
          </a:p>
          <a:p>
            <a:pPr marL="85725" indent="-85725" algn="l">
              <a:buFont typeface="Courier New" panose="02070309020205020404" pitchFamily="49" charset="0"/>
              <a:buChar char="o"/>
            </a:pPr>
            <a:r>
              <a:rPr lang="en-IN" sz="9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SOP to “educate” Trials / resources / materials</a:t>
            </a:r>
          </a:p>
          <a:p>
            <a:pPr marL="85725" indent="-85725" algn="l">
              <a:buFont typeface="Courier New" panose="02070309020205020404" pitchFamily="49" charset="0"/>
              <a:buChar char="o"/>
            </a:pPr>
            <a:r>
              <a:rPr lang="en-IN" sz="9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Setting UP the Field Team</a:t>
            </a:r>
          </a:p>
          <a:p>
            <a:pPr marL="85725" indent="-85725" algn="l">
              <a:buFont typeface="Courier New" panose="02070309020205020404" pitchFamily="49" charset="0"/>
              <a:buChar char="o"/>
            </a:pPr>
            <a:r>
              <a:rPr lang="en-IN" sz="9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Understand the data structure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778B6E-0D57-4F6E-5E8F-5CD5310266F0}"/>
              </a:ext>
            </a:extLst>
          </p:cNvPr>
          <p:cNvSpPr txBox="1"/>
          <p:nvPr/>
        </p:nvSpPr>
        <p:spPr>
          <a:xfrm>
            <a:off x="7827531" y="3892297"/>
            <a:ext cx="16583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85725" indent="-85725">
              <a:buFont typeface="Courier New" panose="02070309020205020404" pitchFamily="49" charset="0"/>
              <a:buChar char="o"/>
              <a:defRPr sz="800"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r>
              <a:rPr lang="en-IN" sz="900" dirty="0"/>
              <a:t>Template to move the responsibility</a:t>
            </a:r>
          </a:p>
          <a:p>
            <a:r>
              <a:rPr lang="en-IN" sz="900" dirty="0"/>
              <a:t>Creation of digital infra</a:t>
            </a:r>
          </a:p>
          <a:p>
            <a:r>
              <a:rPr lang="en-IN" sz="900" dirty="0"/>
              <a:t> / Data Lake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048522F-0D4C-3E94-D32D-1882FA30D8FF}"/>
              </a:ext>
            </a:extLst>
          </p:cNvPr>
          <p:cNvSpPr txBox="1"/>
          <p:nvPr/>
        </p:nvSpPr>
        <p:spPr>
          <a:xfrm>
            <a:off x="9775678" y="3892297"/>
            <a:ext cx="131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85725" indent="-85725">
              <a:buFont typeface="Courier New" panose="02070309020205020404" pitchFamily="49" charset="0"/>
              <a:buChar char="o"/>
              <a:defRPr sz="800"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r>
              <a:rPr lang="en-IN" sz="900" dirty="0"/>
              <a:t>Integration of DATA LAKE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42D92E-5A1F-B56B-75BE-C73281ACACE3}"/>
              </a:ext>
            </a:extLst>
          </p:cNvPr>
          <p:cNvSpPr txBox="1"/>
          <p:nvPr/>
        </p:nvSpPr>
        <p:spPr>
          <a:xfrm>
            <a:off x="5683422" y="5266686"/>
            <a:ext cx="190362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" indent="-85725" algn="l">
              <a:buFont typeface="Courier New" panose="02070309020205020404" pitchFamily="49" charset="0"/>
              <a:buChar char="o"/>
            </a:pPr>
            <a:r>
              <a:rPr lang="en-IN" sz="9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Continue the current task</a:t>
            </a:r>
          </a:p>
          <a:p>
            <a:pPr marL="85725" indent="-85725" algn="l">
              <a:buFont typeface="Courier New" panose="02070309020205020404" pitchFamily="49" charset="0"/>
              <a:buChar char="o"/>
            </a:pPr>
            <a:r>
              <a:rPr lang="en-IN" sz="9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SOP to “educate” Trials / resources / materials</a:t>
            </a:r>
          </a:p>
          <a:p>
            <a:pPr marL="85725" indent="-85725" algn="l">
              <a:buFont typeface="Courier New" panose="02070309020205020404" pitchFamily="49" charset="0"/>
              <a:buChar char="o"/>
            </a:pPr>
            <a:r>
              <a:rPr lang="en-IN" sz="9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Setting wood chemistry</a:t>
            </a:r>
          </a:p>
          <a:p>
            <a:pPr marL="85725" indent="-85725" algn="l">
              <a:buFont typeface="Courier New" panose="02070309020205020404" pitchFamily="49" charset="0"/>
              <a:buChar char="o"/>
            </a:pPr>
            <a:r>
              <a:rPr lang="en-IN" sz="9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Understand the data structure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588B75-7D5C-7A2B-2318-844470B104FD}"/>
              </a:ext>
            </a:extLst>
          </p:cNvPr>
          <p:cNvSpPr txBox="1"/>
          <p:nvPr/>
        </p:nvSpPr>
        <p:spPr>
          <a:xfrm>
            <a:off x="7745152" y="5266686"/>
            <a:ext cx="174071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85725" indent="-85725">
              <a:buFont typeface="Courier New" panose="02070309020205020404" pitchFamily="49" charset="0"/>
              <a:buChar char="o"/>
              <a:defRPr sz="800"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r>
              <a:rPr lang="en-IN" sz="900" dirty="0"/>
              <a:t>Template to move the responsibility</a:t>
            </a:r>
          </a:p>
          <a:p>
            <a:r>
              <a:rPr lang="en-IN" sz="900" dirty="0"/>
              <a:t>Integration of informed breeding / wood chemistry / plant protection</a:t>
            </a:r>
          </a:p>
          <a:p>
            <a:r>
              <a:rPr lang="en-IN" sz="900" dirty="0"/>
              <a:t>Gradual handover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6231363-23F8-51C1-520C-9043EA3ABB39}"/>
              </a:ext>
            </a:extLst>
          </p:cNvPr>
          <p:cNvSpPr txBox="1"/>
          <p:nvPr/>
        </p:nvSpPr>
        <p:spPr>
          <a:xfrm>
            <a:off x="9693299" y="5266686"/>
            <a:ext cx="1310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85725" indent="-85725">
              <a:buFont typeface="Courier New" panose="02070309020205020404" pitchFamily="49" charset="0"/>
              <a:buChar char="o"/>
              <a:defRPr sz="800"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r>
              <a:rPr lang="en-IN" sz="900" dirty="0"/>
              <a:t>Integration of DATA LAKE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99D7CA8-0831-111A-17FB-DAB5B8CCA0D1}"/>
              </a:ext>
            </a:extLst>
          </p:cNvPr>
          <p:cNvSpPr txBox="1"/>
          <p:nvPr/>
        </p:nvSpPr>
        <p:spPr>
          <a:xfrm>
            <a:off x="4671968" y="2534156"/>
            <a:ext cx="6735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8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All species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83B9BE3-419E-8615-A678-14DC60EDD18C}"/>
              </a:ext>
            </a:extLst>
          </p:cNvPr>
          <p:cNvSpPr txBox="1"/>
          <p:nvPr/>
        </p:nvSpPr>
        <p:spPr>
          <a:xfrm>
            <a:off x="4671968" y="3872623"/>
            <a:ext cx="6735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8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All species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3415CCF9-BE39-B67E-8F91-4E994B1B4168}"/>
              </a:ext>
            </a:extLst>
          </p:cNvPr>
          <p:cNvSpPr txBox="1"/>
          <p:nvPr/>
        </p:nvSpPr>
        <p:spPr>
          <a:xfrm>
            <a:off x="4692626" y="5481290"/>
            <a:ext cx="6735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8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All species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86ADD52-4112-A1E8-1ACA-2A1EB88A6E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4626" y="2324365"/>
            <a:ext cx="1034788" cy="1034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45119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0F70F-11FA-75D0-D3A2-B7AADA6D0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57124B4D-E07F-1D5C-A3E5-6BDC495D5B99}"/>
              </a:ext>
            </a:extLst>
          </p:cNvPr>
          <p:cNvCxnSpPr>
            <a:cxnSpLocks/>
          </p:cNvCxnSpPr>
          <p:nvPr/>
        </p:nvCxnSpPr>
        <p:spPr>
          <a:xfrm>
            <a:off x="2571158" y="2698710"/>
            <a:ext cx="6738010" cy="0"/>
          </a:xfrm>
          <a:prstGeom prst="line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872C535F-7936-219E-89F8-F75D73F9870F}"/>
              </a:ext>
            </a:extLst>
          </p:cNvPr>
          <p:cNvCxnSpPr>
            <a:cxnSpLocks/>
          </p:cNvCxnSpPr>
          <p:nvPr/>
        </p:nvCxnSpPr>
        <p:spPr>
          <a:xfrm>
            <a:off x="2571158" y="3864016"/>
            <a:ext cx="6688761" cy="0"/>
          </a:xfrm>
          <a:prstGeom prst="line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31508DCD-54F5-B00D-5CF4-93016896B842}"/>
              </a:ext>
            </a:extLst>
          </p:cNvPr>
          <p:cNvCxnSpPr>
            <a:cxnSpLocks/>
          </p:cNvCxnSpPr>
          <p:nvPr/>
        </p:nvCxnSpPr>
        <p:spPr>
          <a:xfrm>
            <a:off x="2577162" y="5089201"/>
            <a:ext cx="6682757" cy="0"/>
          </a:xfrm>
          <a:prstGeom prst="line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542F4F62-21AA-B4E3-AB3D-491901422438}"/>
              </a:ext>
            </a:extLst>
          </p:cNvPr>
          <p:cNvCxnSpPr>
            <a:cxnSpLocks/>
          </p:cNvCxnSpPr>
          <p:nvPr/>
        </p:nvCxnSpPr>
        <p:spPr>
          <a:xfrm>
            <a:off x="2577162" y="5818878"/>
            <a:ext cx="6702570" cy="26572"/>
          </a:xfrm>
          <a:prstGeom prst="line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95E6A6F8-BFAF-47B7-16E6-7F64CC80D8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442" y="1587742"/>
            <a:ext cx="1080000" cy="10800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03FD7E8-F429-916B-0DD2-4CFB3E22D3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44" y="3152755"/>
            <a:ext cx="1197251" cy="119725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35348CB-EADB-C308-F182-B779EAEF7D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6273" y="4183137"/>
            <a:ext cx="1080000" cy="10800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5062F70-96B1-7FB9-B42C-4BB4749CD6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053" y="4126671"/>
            <a:ext cx="893232" cy="957238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5A2E1D7B-54A5-3057-BC43-FCA69E5589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3353" y="2596647"/>
            <a:ext cx="1080000" cy="10800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B3746B5-4809-DCE1-A5D7-DE4A801746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5442" y="2844994"/>
            <a:ext cx="1080000" cy="108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E45215BE-A793-8D96-99EC-35C1B0CA939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277" y="4008018"/>
            <a:ext cx="1080000" cy="1080000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90B736E5-FB2F-E9D8-B837-0008A6DF916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9411" y="5126782"/>
            <a:ext cx="1080000" cy="1080000"/>
          </a:xfrm>
          <a:prstGeom prst="rect">
            <a:avLst/>
          </a:prstGeom>
        </p:spPr>
      </p:pic>
      <p:sp>
        <p:nvSpPr>
          <p:cNvPr id="131" name="TextBox 130">
            <a:extLst>
              <a:ext uri="{FF2B5EF4-FFF2-40B4-BE49-F238E27FC236}">
                <a16:creationId xmlns:a16="http://schemas.microsoft.com/office/drawing/2014/main" id="{3840C8DD-8365-9CCB-01A0-D3E915FF5D97}"/>
              </a:ext>
            </a:extLst>
          </p:cNvPr>
          <p:cNvSpPr txBox="1"/>
          <p:nvPr/>
        </p:nvSpPr>
        <p:spPr>
          <a:xfrm>
            <a:off x="9837607" y="321048"/>
            <a:ext cx="2233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Ideal Structure</a:t>
            </a:r>
          </a:p>
        </p:txBody>
      </p:sp>
      <p:pic>
        <p:nvPicPr>
          <p:cNvPr id="135" name="Picture 134">
            <a:extLst>
              <a:ext uri="{FF2B5EF4-FFF2-40B4-BE49-F238E27FC236}">
                <a16:creationId xmlns:a16="http://schemas.microsoft.com/office/drawing/2014/main" id="{ACAA5E9F-DB74-FDD8-F2F2-5A18BB50033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426" y="5780173"/>
            <a:ext cx="958956" cy="958956"/>
          </a:xfrm>
          <a:prstGeom prst="rect">
            <a:avLst/>
          </a:prstGeom>
        </p:spPr>
      </p:pic>
      <p:sp>
        <p:nvSpPr>
          <p:cNvPr id="159" name="Oval 158">
            <a:extLst>
              <a:ext uri="{FF2B5EF4-FFF2-40B4-BE49-F238E27FC236}">
                <a16:creationId xmlns:a16="http://schemas.microsoft.com/office/drawing/2014/main" id="{77497B70-2D77-F4D8-A9AC-050E7D3F3B3D}"/>
              </a:ext>
            </a:extLst>
          </p:cNvPr>
          <p:cNvSpPr/>
          <p:nvPr/>
        </p:nvSpPr>
        <p:spPr>
          <a:xfrm>
            <a:off x="2368437" y="3007438"/>
            <a:ext cx="405442" cy="40544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4</a:t>
            </a:r>
            <a:endParaRPr lang="en-IN" dirty="0">
              <a:solidFill>
                <a:schemeClr val="bg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7F4911D5-C547-1A28-0458-55B411482541}"/>
              </a:ext>
            </a:extLst>
          </p:cNvPr>
          <p:cNvSpPr/>
          <p:nvPr/>
        </p:nvSpPr>
        <p:spPr>
          <a:xfrm>
            <a:off x="2368437" y="4888149"/>
            <a:ext cx="405442" cy="40544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5</a:t>
            </a:r>
            <a:endParaRPr lang="en-IN" dirty="0">
              <a:solidFill>
                <a:schemeClr val="bg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61" name="Oval 160">
            <a:extLst>
              <a:ext uri="{FF2B5EF4-FFF2-40B4-BE49-F238E27FC236}">
                <a16:creationId xmlns:a16="http://schemas.microsoft.com/office/drawing/2014/main" id="{ECEE20AD-26BD-5591-6A52-E126A86726E9}"/>
              </a:ext>
            </a:extLst>
          </p:cNvPr>
          <p:cNvSpPr/>
          <p:nvPr/>
        </p:nvSpPr>
        <p:spPr>
          <a:xfrm>
            <a:off x="2368437" y="6197612"/>
            <a:ext cx="405442" cy="40544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</a:t>
            </a:r>
            <a:endParaRPr lang="en-IN" dirty="0">
              <a:solidFill>
                <a:schemeClr val="bg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AD90363A-2658-9C53-A710-AB83E95BAA0C}"/>
              </a:ext>
            </a:extLst>
          </p:cNvPr>
          <p:cNvCxnSpPr>
            <a:cxnSpLocks/>
            <a:stCxn id="81" idx="2"/>
            <a:endCxn id="32" idx="0"/>
          </p:cNvCxnSpPr>
          <p:nvPr/>
        </p:nvCxnSpPr>
        <p:spPr>
          <a:xfrm rot="10800000" flipV="1">
            <a:off x="3783353" y="2419393"/>
            <a:ext cx="2105336" cy="177254"/>
          </a:xfrm>
          <a:prstGeom prst="bentConnector2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955D8AED-A0EA-2E9C-7943-3F6CF0FED13D}"/>
              </a:ext>
            </a:extLst>
          </p:cNvPr>
          <p:cNvCxnSpPr>
            <a:cxnSpLocks/>
            <a:stCxn id="81" idx="6"/>
            <a:endCxn id="21" idx="0"/>
          </p:cNvCxnSpPr>
          <p:nvPr/>
        </p:nvCxnSpPr>
        <p:spPr>
          <a:xfrm>
            <a:off x="5934408" y="2419393"/>
            <a:ext cx="1903262" cy="733362"/>
          </a:xfrm>
          <a:prstGeom prst="bentConnector2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6677DDEE-204B-F974-9173-CFC6047B58B9}"/>
              </a:ext>
            </a:extLst>
          </p:cNvPr>
          <p:cNvCxnSpPr>
            <a:cxnSpLocks/>
          </p:cNvCxnSpPr>
          <p:nvPr/>
        </p:nvCxnSpPr>
        <p:spPr>
          <a:xfrm>
            <a:off x="5908568" y="2442252"/>
            <a:ext cx="5961" cy="402742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BEE764A3-BD1B-4E0C-1DFA-1964A7CBA137}"/>
              </a:ext>
            </a:extLst>
          </p:cNvPr>
          <p:cNvCxnSpPr>
            <a:cxnSpLocks/>
          </p:cNvCxnSpPr>
          <p:nvPr/>
        </p:nvCxnSpPr>
        <p:spPr>
          <a:xfrm rot="5400000">
            <a:off x="3005161" y="5041566"/>
            <a:ext cx="980930" cy="508701"/>
          </a:xfrm>
          <a:prstGeom prst="bentConnector3">
            <a:avLst>
              <a:gd name="adj1" fmla="val 58254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D737A90-EBF7-9979-99C3-3BFB413F896E}"/>
              </a:ext>
            </a:extLst>
          </p:cNvPr>
          <p:cNvCxnSpPr>
            <a:cxnSpLocks/>
          </p:cNvCxnSpPr>
          <p:nvPr/>
        </p:nvCxnSpPr>
        <p:spPr>
          <a:xfrm>
            <a:off x="2542542" y="1552679"/>
            <a:ext cx="9601121" cy="0"/>
          </a:xfrm>
          <a:prstGeom prst="line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2C38C89F-BB12-5E2A-8DB1-B57C3B8AB4F6}"/>
              </a:ext>
            </a:extLst>
          </p:cNvPr>
          <p:cNvSpPr txBox="1"/>
          <p:nvPr/>
        </p:nvSpPr>
        <p:spPr>
          <a:xfrm>
            <a:off x="7144609" y="1162948"/>
            <a:ext cx="229261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cap="all" dirty="0">
                <a:solidFill>
                  <a:schemeClr val="bg2">
                    <a:lumMod val="60000"/>
                    <a:lumOff val="4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Strategic layer</a:t>
            </a:r>
            <a:endParaRPr lang="en-IN" sz="2000" cap="all" dirty="0">
              <a:solidFill>
                <a:schemeClr val="bg2">
                  <a:lumMod val="60000"/>
                  <a:lumOff val="4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F2AB887-EA74-C24F-5563-1284AF36B363}"/>
              </a:ext>
            </a:extLst>
          </p:cNvPr>
          <p:cNvSpPr txBox="1"/>
          <p:nvPr/>
        </p:nvSpPr>
        <p:spPr>
          <a:xfrm>
            <a:off x="6731034" y="1540462"/>
            <a:ext cx="27061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cap="all" dirty="0">
                <a:solidFill>
                  <a:schemeClr val="bg2">
                    <a:lumMod val="60000"/>
                    <a:lumOff val="4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operational layer</a:t>
            </a:r>
            <a:endParaRPr lang="en-IN" sz="2000" cap="all" dirty="0">
              <a:solidFill>
                <a:schemeClr val="bg2">
                  <a:lumMod val="60000"/>
                  <a:lumOff val="4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78" name="Isosceles Triangle 77">
            <a:extLst>
              <a:ext uri="{FF2B5EF4-FFF2-40B4-BE49-F238E27FC236}">
                <a16:creationId xmlns:a16="http://schemas.microsoft.com/office/drawing/2014/main" id="{43DA3891-7769-AB04-39B1-2EA988A201A5}"/>
              </a:ext>
            </a:extLst>
          </p:cNvPr>
          <p:cNvSpPr/>
          <p:nvPr/>
        </p:nvSpPr>
        <p:spPr>
          <a:xfrm>
            <a:off x="6564659" y="1259104"/>
            <a:ext cx="205219" cy="198316"/>
          </a:xfrm>
          <a:prstGeom prst="triangle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9" name="Isosceles Triangle 78">
            <a:extLst>
              <a:ext uri="{FF2B5EF4-FFF2-40B4-BE49-F238E27FC236}">
                <a16:creationId xmlns:a16="http://schemas.microsoft.com/office/drawing/2014/main" id="{381CFAA0-EBE8-E712-15C0-E91E6ED2384B}"/>
              </a:ext>
            </a:extLst>
          </p:cNvPr>
          <p:cNvSpPr/>
          <p:nvPr/>
        </p:nvSpPr>
        <p:spPr>
          <a:xfrm flipV="1">
            <a:off x="6564659" y="1643688"/>
            <a:ext cx="205219" cy="198316"/>
          </a:xfrm>
          <a:prstGeom prst="triangle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26ED6A0D-87C9-89B9-E8DA-AC0E5D426A7E}"/>
              </a:ext>
            </a:extLst>
          </p:cNvPr>
          <p:cNvSpPr/>
          <p:nvPr/>
        </p:nvSpPr>
        <p:spPr>
          <a:xfrm>
            <a:off x="5888689" y="2396533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C6C44684-4D9D-305F-AF67-25FD40171F5A}"/>
              </a:ext>
            </a:extLst>
          </p:cNvPr>
          <p:cNvSpPr/>
          <p:nvPr/>
        </p:nvSpPr>
        <p:spPr>
          <a:xfrm>
            <a:off x="5882728" y="1461241"/>
            <a:ext cx="45719" cy="45719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8" name="Isosceles Triangle 97">
            <a:extLst>
              <a:ext uri="{FF2B5EF4-FFF2-40B4-BE49-F238E27FC236}">
                <a16:creationId xmlns:a16="http://schemas.microsoft.com/office/drawing/2014/main" id="{1876D38A-E618-B445-A7A7-F6C43E8760C1}"/>
              </a:ext>
            </a:extLst>
          </p:cNvPr>
          <p:cNvSpPr/>
          <p:nvPr/>
        </p:nvSpPr>
        <p:spPr>
          <a:xfrm flipV="1">
            <a:off x="5847628" y="1514713"/>
            <a:ext cx="113096" cy="91363"/>
          </a:xfrm>
          <a:prstGeom prst="triangl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4DB7DB96-FA3B-382B-B0E9-380FDC5FD4D8}"/>
              </a:ext>
            </a:extLst>
          </p:cNvPr>
          <p:cNvSpPr/>
          <p:nvPr/>
        </p:nvSpPr>
        <p:spPr>
          <a:xfrm>
            <a:off x="2368437" y="1346630"/>
            <a:ext cx="405442" cy="40544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3</a:t>
            </a:r>
            <a:endParaRPr lang="en-IN" dirty="0">
              <a:solidFill>
                <a:schemeClr val="bg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BEAA2EF7-7C0A-F38C-9C8F-936831F6FF03}"/>
              </a:ext>
            </a:extLst>
          </p:cNvPr>
          <p:cNvSpPr txBox="1"/>
          <p:nvPr/>
        </p:nvSpPr>
        <p:spPr>
          <a:xfrm>
            <a:off x="9716710" y="982105"/>
            <a:ext cx="149592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Global Directions</a:t>
            </a:r>
          </a:p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Board Communication</a:t>
            </a:r>
          </a:p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New Opportunities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58D62E76-CD7A-469F-1786-D4B6993E8103}"/>
              </a:ext>
            </a:extLst>
          </p:cNvPr>
          <p:cNvSpPr txBox="1"/>
          <p:nvPr/>
        </p:nvSpPr>
        <p:spPr>
          <a:xfrm>
            <a:off x="9716710" y="1606076"/>
            <a:ext cx="1624163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Operational Directions</a:t>
            </a:r>
          </a:p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Business communication</a:t>
            </a:r>
          </a:p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New Opportunities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6D8D9B02-2217-CE6B-2F2E-D24910433804}"/>
              </a:ext>
            </a:extLst>
          </p:cNvPr>
          <p:cNvSpPr txBox="1"/>
          <p:nvPr/>
        </p:nvSpPr>
        <p:spPr>
          <a:xfrm>
            <a:off x="8000737" y="2913638"/>
            <a:ext cx="26998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88900" indent="-88900">
              <a:buFont typeface="Courier New" panose="02070309020205020404" pitchFamily="49" charset="0"/>
              <a:buChar char="o"/>
              <a:defRPr sz="900"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Selection  &amp; Translation</a:t>
            </a:r>
          </a:p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Agronomy</a:t>
            </a:r>
          </a:p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Selection  &amp; Translation</a:t>
            </a:r>
          </a:p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Field Operations; Commercial multiplications, </a:t>
            </a:r>
          </a:p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Digital (Apps; SI, Integrations)</a:t>
            </a:r>
          </a:p>
          <a:p>
            <a:endParaRPr lang="en-US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02FAF9FE-1882-B2CC-38A0-CC4714856D63}"/>
              </a:ext>
            </a:extLst>
          </p:cNvPr>
          <p:cNvSpPr txBox="1"/>
          <p:nvPr/>
        </p:nvSpPr>
        <p:spPr>
          <a:xfrm>
            <a:off x="6207687" y="2879749"/>
            <a:ext cx="15814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88900" indent="-88900">
              <a:buFont typeface="Courier New" panose="02070309020205020404" pitchFamily="49" charset="0"/>
              <a:buChar char="o"/>
              <a:defRPr sz="900"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Clonal / Seed development (Gene Bank, Hybrids, Selections. Multiplications)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88280B5-6CA5-0DCF-A3DA-529B2FACC0C7}"/>
              </a:ext>
            </a:extLst>
          </p:cNvPr>
          <p:cNvSpPr txBox="1"/>
          <p:nvPr/>
        </p:nvSpPr>
        <p:spPr>
          <a:xfrm>
            <a:off x="3999620" y="2891189"/>
            <a:ext cx="163733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88900" indent="-88900">
              <a:buFont typeface="Courier New" panose="02070309020205020404" pitchFamily="49" charset="0"/>
              <a:buChar char="o"/>
              <a:defRPr sz="900"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Operational Genomics</a:t>
            </a:r>
          </a:p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New variations</a:t>
            </a:r>
          </a:p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BwB</a:t>
            </a:r>
          </a:p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Plant protection</a:t>
            </a:r>
          </a:p>
          <a:p>
            <a:r>
              <a:rPr lang="en-US" dirty="0">
                <a:solidFill>
                  <a:schemeClr val="bg2">
                    <a:lumMod val="40000"/>
                    <a:lumOff val="60000"/>
                  </a:schemeClr>
                </a:solidFill>
              </a:rPr>
              <a:t>Wood chemistry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297D5CF3-D4E8-F93A-118B-3F24D64B00EC}"/>
              </a:ext>
            </a:extLst>
          </p:cNvPr>
          <p:cNvSpPr txBox="1"/>
          <p:nvPr/>
        </p:nvSpPr>
        <p:spPr>
          <a:xfrm>
            <a:off x="2838990" y="6496725"/>
            <a:ext cx="1080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00" dirty="0">
                <a:solidFill>
                  <a:schemeClr val="bg2">
                    <a:lumMod val="40000"/>
                    <a:lumOff val="6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Plant Protection</a:t>
            </a:r>
          </a:p>
        </p:txBody>
      </p:sp>
      <p:pic>
        <p:nvPicPr>
          <p:cNvPr id="120" name="Picture 119">
            <a:extLst>
              <a:ext uri="{FF2B5EF4-FFF2-40B4-BE49-F238E27FC236}">
                <a16:creationId xmlns:a16="http://schemas.microsoft.com/office/drawing/2014/main" id="{16E520C7-4239-A964-0D0F-674F4BC853D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6471" y="700897"/>
            <a:ext cx="857943" cy="857943"/>
          </a:xfrm>
          <a:prstGeom prst="rect">
            <a:avLst/>
          </a:prstGeom>
        </p:spPr>
      </p:pic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FD100AB3-E682-6EB1-23E8-24E6ADBB2ABF}"/>
              </a:ext>
            </a:extLst>
          </p:cNvPr>
          <p:cNvCxnSpPr>
            <a:cxnSpLocks/>
            <a:stCxn id="36" idx="2"/>
            <a:endCxn id="24" idx="0"/>
          </p:cNvCxnSpPr>
          <p:nvPr/>
        </p:nvCxnSpPr>
        <p:spPr>
          <a:xfrm>
            <a:off x="5925442" y="3924994"/>
            <a:ext cx="831" cy="258143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or: Elbow 6">
            <a:extLst>
              <a:ext uri="{FF2B5EF4-FFF2-40B4-BE49-F238E27FC236}">
                <a16:creationId xmlns:a16="http://schemas.microsoft.com/office/drawing/2014/main" id="{B916D50C-416E-D238-2AC7-90166D15CECD}"/>
              </a:ext>
            </a:extLst>
          </p:cNvPr>
          <p:cNvCxnSpPr>
            <a:cxnSpLocks/>
            <a:stCxn id="19" idx="2"/>
            <a:endCxn id="42" idx="0"/>
          </p:cNvCxnSpPr>
          <p:nvPr/>
        </p:nvCxnSpPr>
        <p:spPr>
          <a:xfrm rot="5400000">
            <a:off x="3585926" y="4962729"/>
            <a:ext cx="327539" cy="567"/>
          </a:xfrm>
          <a:prstGeom prst="bentConnector3">
            <a:avLst>
              <a:gd name="adj1" fmla="val 50000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E78D1B9D-AC6C-3403-6378-E0D38B943337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8191" y="5786874"/>
            <a:ext cx="958956" cy="95895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3141229-BCC7-C975-8348-8CAABBFEE9F6}"/>
              </a:ext>
            </a:extLst>
          </p:cNvPr>
          <p:cNvSpPr txBox="1"/>
          <p:nvPr/>
        </p:nvSpPr>
        <p:spPr>
          <a:xfrm>
            <a:off x="7640339" y="6504419"/>
            <a:ext cx="3946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New</a:t>
            </a:r>
          </a:p>
          <a:p>
            <a:pPr algn="l"/>
            <a:r>
              <a:rPr lang="en-US" sz="8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Yr5</a:t>
            </a:r>
            <a:endParaRPr lang="en-IN" sz="8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16C2285-97F4-220E-7FE4-6138B5D990B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659" y="5786381"/>
            <a:ext cx="958956" cy="95895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65D9B2F-4261-4EA0-B780-2C16B9964E91}"/>
              </a:ext>
            </a:extLst>
          </p:cNvPr>
          <p:cNvSpPr txBox="1"/>
          <p:nvPr/>
        </p:nvSpPr>
        <p:spPr>
          <a:xfrm>
            <a:off x="4083058" y="650441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Chemist</a:t>
            </a:r>
          </a:p>
          <a:p>
            <a:pPr algn="l"/>
            <a:r>
              <a:rPr lang="en-US" sz="8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(Immediate)</a:t>
            </a:r>
            <a:endParaRPr lang="en-IN" sz="8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cxnSp>
        <p:nvCxnSpPr>
          <p:cNvPr id="25" name="Connector: Elbow 24">
            <a:extLst>
              <a:ext uri="{FF2B5EF4-FFF2-40B4-BE49-F238E27FC236}">
                <a16:creationId xmlns:a16="http://schemas.microsoft.com/office/drawing/2014/main" id="{3B390695-C97E-DC18-60E6-E1A6C461516B}"/>
              </a:ext>
            </a:extLst>
          </p:cNvPr>
          <p:cNvCxnSpPr>
            <a:cxnSpLocks/>
            <a:stCxn id="19" idx="2"/>
            <a:endCxn id="16" idx="0"/>
          </p:cNvCxnSpPr>
          <p:nvPr/>
        </p:nvCxnSpPr>
        <p:spPr>
          <a:xfrm rot="16200000" flipH="1">
            <a:off x="3463488" y="5085732"/>
            <a:ext cx="987138" cy="414159"/>
          </a:xfrm>
          <a:prstGeom prst="bentConnector3">
            <a:avLst>
              <a:gd name="adj1" fmla="val 58882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9983328-F434-8686-BD89-43108D0937C5}"/>
              </a:ext>
            </a:extLst>
          </p:cNvPr>
          <p:cNvCxnSpPr>
            <a:cxnSpLocks/>
            <a:stCxn id="30" idx="0"/>
          </p:cNvCxnSpPr>
          <p:nvPr/>
        </p:nvCxnSpPr>
        <p:spPr>
          <a:xfrm flipV="1">
            <a:off x="7837669" y="3990600"/>
            <a:ext cx="0" cy="136071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4A8E2A8-9FE3-FFAE-53A8-D5E04CD47EEF}"/>
              </a:ext>
            </a:extLst>
          </p:cNvPr>
          <p:cNvPicPr>
            <a:picLocks noChangeAspect="1"/>
          </p:cNvPicPr>
          <p:nvPr/>
        </p:nvPicPr>
        <p:blipFill>
          <a:blip r:embed="rId1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964" y="5793224"/>
            <a:ext cx="958956" cy="95895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176EAC-E173-D8E4-E3E8-63720E1FEA47}"/>
              </a:ext>
            </a:extLst>
          </p:cNvPr>
          <p:cNvSpPr txBox="1"/>
          <p:nvPr/>
        </p:nvSpPr>
        <p:spPr>
          <a:xfrm>
            <a:off x="6085227" y="6504419"/>
            <a:ext cx="3946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New</a:t>
            </a:r>
          </a:p>
          <a:p>
            <a:pPr algn="l"/>
            <a:r>
              <a:rPr lang="en-US" sz="8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Yr3</a:t>
            </a:r>
            <a:endParaRPr lang="en-IN" sz="8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064ED9A-8216-5B94-6E24-F69B888B4003}"/>
              </a:ext>
            </a:extLst>
          </p:cNvPr>
          <p:cNvSpPr txBox="1"/>
          <p:nvPr/>
        </p:nvSpPr>
        <p:spPr>
          <a:xfrm>
            <a:off x="248418" y="84631"/>
            <a:ext cx="27013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ED9E2C2-AFD0-6CFD-7010-EC1205FB1660}"/>
              </a:ext>
            </a:extLst>
          </p:cNvPr>
          <p:cNvSpPr txBox="1"/>
          <p:nvPr/>
        </p:nvSpPr>
        <p:spPr>
          <a:xfrm>
            <a:off x="3827513" y="2383600"/>
            <a:ext cx="7726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IN" sz="8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Prediction breeding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CFE7156-57AA-BF9D-AF04-D1A06CAB5A6F}"/>
              </a:ext>
            </a:extLst>
          </p:cNvPr>
          <p:cNvSpPr txBox="1"/>
          <p:nvPr/>
        </p:nvSpPr>
        <p:spPr>
          <a:xfrm>
            <a:off x="5611894" y="2420668"/>
            <a:ext cx="62709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8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Genovate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84BE727-9CD1-5112-3CBA-66A65926AE0F}"/>
              </a:ext>
            </a:extLst>
          </p:cNvPr>
          <p:cNvSpPr txBox="1"/>
          <p:nvPr/>
        </p:nvSpPr>
        <p:spPr>
          <a:xfrm>
            <a:off x="7179989" y="2420668"/>
            <a:ext cx="69762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8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Silviculture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040D6F7-FB7E-CF27-0B2D-2EF26A27F695}"/>
              </a:ext>
            </a:extLst>
          </p:cNvPr>
          <p:cNvCxnSpPr>
            <a:cxnSpLocks/>
            <a:stCxn id="24" idx="2"/>
            <a:endCxn id="3" idx="0"/>
          </p:cNvCxnSpPr>
          <p:nvPr/>
        </p:nvCxnSpPr>
        <p:spPr>
          <a:xfrm flipH="1">
            <a:off x="5925442" y="5263137"/>
            <a:ext cx="831" cy="530087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5465C5B-B37E-9652-7766-0B992BD0272A}"/>
              </a:ext>
            </a:extLst>
          </p:cNvPr>
          <p:cNvCxnSpPr>
            <a:cxnSpLocks/>
            <a:stCxn id="30" idx="2"/>
            <a:endCxn id="14" idx="0"/>
          </p:cNvCxnSpPr>
          <p:nvPr/>
        </p:nvCxnSpPr>
        <p:spPr>
          <a:xfrm>
            <a:off x="7837669" y="5083909"/>
            <a:ext cx="0" cy="702965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9FD6D23E-C33C-723C-EC3E-166772743F47}"/>
              </a:ext>
            </a:extLst>
          </p:cNvPr>
          <p:cNvCxnSpPr>
            <a:cxnSpLocks/>
            <a:stCxn id="32" idx="2"/>
            <a:endCxn id="40" idx="0"/>
          </p:cNvCxnSpPr>
          <p:nvPr/>
        </p:nvCxnSpPr>
        <p:spPr>
          <a:xfrm flipH="1">
            <a:off x="3781277" y="3676647"/>
            <a:ext cx="2076" cy="331371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headEnd type="none" w="med" len="me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9C7FEE1-22C0-ABB5-6AD3-99184619FDA6}"/>
              </a:ext>
            </a:extLst>
          </p:cNvPr>
          <p:cNvSpPr/>
          <p:nvPr/>
        </p:nvSpPr>
        <p:spPr>
          <a:xfrm>
            <a:off x="3720755" y="4753524"/>
            <a:ext cx="58445" cy="45719"/>
          </a:xfrm>
          <a:prstGeom prst="roundRect">
            <a:avLst/>
          </a:prstGeom>
          <a:solidFill>
            <a:schemeClr val="bg2">
              <a:lumMod val="20000"/>
              <a:lumOff val="80000"/>
            </a:schemeClr>
          </a:solidFill>
          <a:ln w="31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9182774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EC811-D062-A518-AA95-B7E35EF042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Picture 58">
            <a:extLst>
              <a:ext uri="{FF2B5EF4-FFF2-40B4-BE49-F238E27FC236}">
                <a16:creationId xmlns:a16="http://schemas.microsoft.com/office/drawing/2014/main" id="{9EC190D6-B720-FF2B-2C72-F9C72F4106D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592" y="3922314"/>
            <a:ext cx="828000" cy="82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97C68BF-CB84-6F8E-0F21-877E90131BB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023" y="3171226"/>
            <a:ext cx="958956" cy="958956"/>
          </a:xfrm>
          <a:prstGeom prst="rect">
            <a:avLst/>
          </a:prstGeom>
        </p:spPr>
      </p:pic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8B70367-1C2A-5C61-D80A-F84B476C48C2}"/>
              </a:ext>
            </a:extLst>
          </p:cNvPr>
          <p:cNvCxnSpPr>
            <a:cxnSpLocks/>
            <a:stCxn id="21" idx="3"/>
          </p:cNvCxnSpPr>
          <p:nvPr/>
        </p:nvCxnSpPr>
        <p:spPr>
          <a:xfrm>
            <a:off x="1415022" y="3456930"/>
            <a:ext cx="9647424" cy="107721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3AC0CB3-BA09-A5A3-212C-84B0B6A74282}"/>
              </a:ext>
            </a:extLst>
          </p:cNvPr>
          <p:cNvCxnSpPr>
            <a:cxnSpLocks/>
            <a:stCxn id="22" idx="3"/>
          </p:cNvCxnSpPr>
          <p:nvPr/>
        </p:nvCxnSpPr>
        <p:spPr>
          <a:xfrm>
            <a:off x="1415022" y="4230329"/>
            <a:ext cx="9647424" cy="107721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023A3C7D-84A4-01F6-1F21-B6A51980B663}"/>
              </a:ext>
            </a:extLst>
          </p:cNvPr>
          <p:cNvCxnSpPr>
            <a:cxnSpLocks/>
          </p:cNvCxnSpPr>
          <p:nvPr/>
        </p:nvCxnSpPr>
        <p:spPr>
          <a:xfrm>
            <a:off x="1551668" y="5336566"/>
            <a:ext cx="9485744" cy="0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TextBox 130">
            <a:extLst>
              <a:ext uri="{FF2B5EF4-FFF2-40B4-BE49-F238E27FC236}">
                <a16:creationId xmlns:a16="http://schemas.microsoft.com/office/drawing/2014/main" id="{49959FA1-8842-01B0-72DD-D2DC84EC0AB1}"/>
              </a:ext>
            </a:extLst>
          </p:cNvPr>
          <p:cNvSpPr txBox="1"/>
          <p:nvPr/>
        </p:nvSpPr>
        <p:spPr>
          <a:xfrm>
            <a:off x="190216" y="76871"/>
            <a:ext cx="4985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 Road Map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646EBED-075F-D179-E555-A80C4DC4538B}"/>
              </a:ext>
            </a:extLst>
          </p:cNvPr>
          <p:cNvCxnSpPr>
            <a:cxnSpLocks/>
          </p:cNvCxnSpPr>
          <p:nvPr/>
        </p:nvCxnSpPr>
        <p:spPr>
          <a:xfrm>
            <a:off x="1803856" y="2210498"/>
            <a:ext cx="9258590" cy="0"/>
          </a:xfrm>
          <a:prstGeom prst="line">
            <a:avLst/>
          </a:prstGeom>
          <a:ln w="76200">
            <a:solidFill>
              <a:schemeClr val="bg2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0ABD19B-4BAE-5A5E-6C0D-A62CA958F70C}"/>
              </a:ext>
            </a:extLst>
          </p:cNvPr>
          <p:cNvSpPr txBox="1"/>
          <p:nvPr/>
        </p:nvSpPr>
        <p:spPr>
          <a:xfrm>
            <a:off x="1634058" y="2335513"/>
            <a:ext cx="636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2027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14C76-143B-6801-0EEE-9827B4E31DD5}"/>
              </a:ext>
            </a:extLst>
          </p:cNvPr>
          <p:cNvSpPr txBox="1"/>
          <p:nvPr/>
        </p:nvSpPr>
        <p:spPr>
          <a:xfrm>
            <a:off x="2333660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‘28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9F6440-8339-B59B-5E25-4B3376150582}"/>
              </a:ext>
            </a:extLst>
          </p:cNvPr>
          <p:cNvSpPr txBox="1"/>
          <p:nvPr/>
        </p:nvSpPr>
        <p:spPr>
          <a:xfrm>
            <a:off x="3033262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‘29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4AC8246-8901-E57D-1788-7885EBBCAB96}"/>
              </a:ext>
            </a:extLst>
          </p:cNvPr>
          <p:cNvSpPr txBox="1"/>
          <p:nvPr/>
        </p:nvSpPr>
        <p:spPr>
          <a:xfrm>
            <a:off x="3732864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‘30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19933F9-5D2E-3A78-9108-620108669E45}"/>
              </a:ext>
            </a:extLst>
          </p:cNvPr>
          <p:cNvSpPr txBox="1"/>
          <p:nvPr/>
        </p:nvSpPr>
        <p:spPr>
          <a:xfrm>
            <a:off x="4432466" y="2335513"/>
            <a:ext cx="43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‘31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E9A5561-9C4D-022A-059C-9C08E4DB6852}"/>
              </a:ext>
            </a:extLst>
          </p:cNvPr>
          <p:cNvSpPr txBox="1"/>
          <p:nvPr/>
        </p:nvSpPr>
        <p:spPr>
          <a:xfrm>
            <a:off x="5101610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‘32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B5FC10B-A34B-C24A-0872-F86FC1025D01}"/>
              </a:ext>
            </a:extLst>
          </p:cNvPr>
          <p:cNvSpPr txBox="1"/>
          <p:nvPr/>
        </p:nvSpPr>
        <p:spPr>
          <a:xfrm>
            <a:off x="5801212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‘33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F33319-AABA-971C-2AAA-7A424AEAB3FD}"/>
              </a:ext>
            </a:extLst>
          </p:cNvPr>
          <p:cNvSpPr txBox="1"/>
          <p:nvPr/>
        </p:nvSpPr>
        <p:spPr>
          <a:xfrm>
            <a:off x="6500814" y="2335513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‘34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B2AC6C-3C04-02F2-332B-429D016C835D}"/>
              </a:ext>
            </a:extLst>
          </p:cNvPr>
          <p:cNvSpPr txBox="1"/>
          <p:nvPr/>
        </p:nvSpPr>
        <p:spPr>
          <a:xfrm>
            <a:off x="7205224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‘35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7F8AAFC-31A5-3712-A2CA-C5C7E64B8877}"/>
              </a:ext>
            </a:extLst>
          </p:cNvPr>
          <p:cNvSpPr txBox="1"/>
          <p:nvPr/>
        </p:nvSpPr>
        <p:spPr>
          <a:xfrm>
            <a:off x="7904826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‘36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2201C8B-8143-A985-4853-385E969E97BC}"/>
              </a:ext>
            </a:extLst>
          </p:cNvPr>
          <p:cNvSpPr txBox="1"/>
          <p:nvPr/>
        </p:nvSpPr>
        <p:spPr>
          <a:xfrm>
            <a:off x="8604428" y="2335513"/>
            <a:ext cx="4619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‘37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9DE090B-4034-84A0-EEC3-353AC01CEE9E}"/>
              </a:ext>
            </a:extLst>
          </p:cNvPr>
          <p:cNvSpPr txBox="1"/>
          <p:nvPr/>
        </p:nvSpPr>
        <p:spPr>
          <a:xfrm>
            <a:off x="9300824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‘38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7DEC76-C54A-5506-EC2F-0C4E8C5C0680}"/>
              </a:ext>
            </a:extLst>
          </p:cNvPr>
          <p:cNvSpPr txBox="1"/>
          <p:nvPr/>
        </p:nvSpPr>
        <p:spPr>
          <a:xfrm>
            <a:off x="10000426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‘39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7B8A2A-4349-2755-C8CD-4354A6BA4118}"/>
              </a:ext>
            </a:extLst>
          </p:cNvPr>
          <p:cNvSpPr txBox="1"/>
          <p:nvPr/>
        </p:nvSpPr>
        <p:spPr>
          <a:xfrm>
            <a:off x="10700023" y="2325868"/>
            <a:ext cx="64472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2040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C3A2E6FF-57EC-8776-B60C-37AD13461462}"/>
              </a:ext>
            </a:extLst>
          </p:cNvPr>
          <p:cNvSpPr/>
          <p:nvPr/>
        </p:nvSpPr>
        <p:spPr>
          <a:xfrm>
            <a:off x="1772135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B4BC9023-AFA9-E51B-4AA2-0038E9FA0315}"/>
              </a:ext>
            </a:extLst>
          </p:cNvPr>
          <p:cNvSpPr/>
          <p:nvPr/>
        </p:nvSpPr>
        <p:spPr>
          <a:xfrm>
            <a:off x="2473619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9679EBEC-2BC9-17A0-508A-53A027D76849}"/>
              </a:ext>
            </a:extLst>
          </p:cNvPr>
          <p:cNvSpPr/>
          <p:nvPr/>
        </p:nvSpPr>
        <p:spPr>
          <a:xfrm>
            <a:off x="3175103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A96E886-0104-1828-18A4-0A82161918A8}"/>
              </a:ext>
            </a:extLst>
          </p:cNvPr>
          <p:cNvSpPr/>
          <p:nvPr/>
        </p:nvSpPr>
        <p:spPr>
          <a:xfrm>
            <a:off x="3876587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97EA5271-8474-7F89-D824-3A5DDDBE5E65}"/>
              </a:ext>
            </a:extLst>
          </p:cNvPr>
          <p:cNvSpPr/>
          <p:nvPr/>
        </p:nvSpPr>
        <p:spPr>
          <a:xfrm>
            <a:off x="4578071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952BA6D-E019-5686-5619-A5E0DA1CC2BD}"/>
              </a:ext>
            </a:extLst>
          </p:cNvPr>
          <p:cNvSpPr/>
          <p:nvPr/>
        </p:nvSpPr>
        <p:spPr>
          <a:xfrm>
            <a:off x="5279555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BA259794-7079-2ADA-6F58-D7CC86FF073D}"/>
              </a:ext>
            </a:extLst>
          </p:cNvPr>
          <p:cNvSpPr/>
          <p:nvPr/>
        </p:nvSpPr>
        <p:spPr>
          <a:xfrm>
            <a:off x="5981039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C887B73F-97CA-66A8-1784-6F790D5417F3}"/>
              </a:ext>
            </a:extLst>
          </p:cNvPr>
          <p:cNvSpPr/>
          <p:nvPr/>
        </p:nvSpPr>
        <p:spPr>
          <a:xfrm>
            <a:off x="6682523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6056E13-9C48-AAC6-C13E-7768851FB26B}"/>
              </a:ext>
            </a:extLst>
          </p:cNvPr>
          <p:cNvSpPr/>
          <p:nvPr/>
        </p:nvSpPr>
        <p:spPr>
          <a:xfrm>
            <a:off x="7384007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AD02DA3B-95AE-6A09-C42D-E1F10B12EAB4}"/>
              </a:ext>
            </a:extLst>
          </p:cNvPr>
          <p:cNvSpPr/>
          <p:nvPr/>
        </p:nvSpPr>
        <p:spPr>
          <a:xfrm>
            <a:off x="8085491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64488EBB-C214-16BF-873D-E7A2E72073BE}"/>
              </a:ext>
            </a:extLst>
          </p:cNvPr>
          <p:cNvSpPr/>
          <p:nvPr/>
        </p:nvSpPr>
        <p:spPr>
          <a:xfrm>
            <a:off x="8786975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5EA5ECE-4F7D-CEA3-0417-8044A51D3A26}"/>
              </a:ext>
            </a:extLst>
          </p:cNvPr>
          <p:cNvSpPr/>
          <p:nvPr/>
        </p:nvSpPr>
        <p:spPr>
          <a:xfrm>
            <a:off x="9488459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3D5D21A4-0373-5978-B461-7412321B45E8}"/>
              </a:ext>
            </a:extLst>
          </p:cNvPr>
          <p:cNvSpPr/>
          <p:nvPr/>
        </p:nvSpPr>
        <p:spPr>
          <a:xfrm>
            <a:off x="10189943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E540C8A3-AD08-3CE1-3781-C71E4D9836C8}"/>
              </a:ext>
            </a:extLst>
          </p:cNvPr>
          <p:cNvSpPr/>
          <p:nvPr/>
        </p:nvSpPr>
        <p:spPr>
          <a:xfrm>
            <a:off x="10891424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67982995-40F8-C390-61B5-04308BCBA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856" y="3943718"/>
            <a:ext cx="828000" cy="828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0BB4DA3A-CDBA-A1B5-1404-682C4BAB9A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135" y="4900835"/>
            <a:ext cx="828000" cy="8280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90C4BA6D-52C0-52BD-DA8C-0DE305F2A1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856" y="3182968"/>
            <a:ext cx="828000" cy="828000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938518A7-F881-58DF-3DF9-6BC855C37F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408" y="4931377"/>
            <a:ext cx="828000" cy="828000"/>
          </a:xfrm>
          <a:prstGeom prst="rect">
            <a:avLst/>
          </a:prstGeom>
        </p:spPr>
      </p:pic>
      <p:sp>
        <p:nvSpPr>
          <p:cNvPr id="140" name="TextBox 139">
            <a:extLst>
              <a:ext uri="{FF2B5EF4-FFF2-40B4-BE49-F238E27FC236}">
                <a16:creationId xmlns:a16="http://schemas.microsoft.com/office/drawing/2014/main" id="{5A50C7D8-B636-0658-A059-838F70A1EBD3}"/>
              </a:ext>
            </a:extLst>
          </p:cNvPr>
          <p:cNvSpPr txBox="1"/>
          <p:nvPr/>
        </p:nvSpPr>
        <p:spPr>
          <a:xfrm>
            <a:off x="8430758" y="284281"/>
            <a:ext cx="32880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Platform Based Leadership</a:t>
            </a:r>
            <a:endParaRPr lang="en-IN" sz="2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B9B66E-68CA-7CD6-0431-439810B3EEDD}"/>
              </a:ext>
            </a:extLst>
          </p:cNvPr>
          <p:cNvSpPr txBox="1"/>
          <p:nvPr/>
        </p:nvSpPr>
        <p:spPr>
          <a:xfrm>
            <a:off x="111283" y="3303041"/>
            <a:ext cx="130373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IN" sz="14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Genovate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E0CCE92-BA84-B958-6C30-53F73DF7D08C}"/>
              </a:ext>
            </a:extLst>
          </p:cNvPr>
          <p:cNvSpPr txBox="1"/>
          <p:nvPr/>
        </p:nvSpPr>
        <p:spPr>
          <a:xfrm>
            <a:off x="-38471" y="4076440"/>
            <a:ext cx="1453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Silviculture</a:t>
            </a:r>
            <a:endParaRPr lang="en-IN" sz="1400" dirty="0">
              <a:solidFill>
                <a:schemeClr val="bg2">
                  <a:lumMod val="20000"/>
                  <a:lumOff val="8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6D9E191-733F-1C1D-0EA2-1E1468F38069}"/>
              </a:ext>
            </a:extLst>
          </p:cNvPr>
          <p:cNvSpPr txBox="1"/>
          <p:nvPr/>
        </p:nvSpPr>
        <p:spPr>
          <a:xfrm>
            <a:off x="403142" y="5066409"/>
            <a:ext cx="10118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Prediction</a:t>
            </a:r>
          </a:p>
          <a:p>
            <a:pPr algn="r"/>
            <a:r>
              <a:rPr lang="en-US" sz="14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Breeding</a:t>
            </a:r>
            <a:endParaRPr lang="en-IN" sz="1400" dirty="0">
              <a:solidFill>
                <a:schemeClr val="bg2">
                  <a:lumMod val="20000"/>
                  <a:lumOff val="80000"/>
                </a:schemeClr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12772577-1A9C-6CF2-8C29-3F6E8BADB0A3}"/>
              </a:ext>
            </a:extLst>
          </p:cNvPr>
          <p:cNvSpPr txBox="1"/>
          <p:nvPr/>
        </p:nvSpPr>
        <p:spPr>
          <a:xfrm>
            <a:off x="88591" y="2674067"/>
            <a:ext cx="11993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PLATFORMS</a:t>
            </a:r>
            <a:endParaRPr lang="en-IN" sz="14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174EF71-11CD-7AD0-B960-BD0D4F062C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089" y="3959896"/>
            <a:ext cx="772639" cy="82800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080B195-FEF0-D1DF-D179-AE593AB772A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408" y="3119905"/>
            <a:ext cx="828000" cy="8280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C45AD2C-D91A-0D77-C86A-2BC5E81F02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5547" y="4849839"/>
            <a:ext cx="1080000" cy="1080000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5F011ABF-9735-3B5E-CB31-390E7D17461F}"/>
              </a:ext>
            </a:extLst>
          </p:cNvPr>
          <p:cNvSpPr txBox="1"/>
          <p:nvPr/>
        </p:nvSpPr>
        <p:spPr>
          <a:xfrm>
            <a:off x="1295572" y="2838069"/>
            <a:ext cx="13949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TIER 1 Leadership</a:t>
            </a:r>
            <a:endParaRPr lang="en-IN" sz="1200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F559A40-20C6-78C6-9AC8-8B1A1B5E7FC7}"/>
              </a:ext>
            </a:extLst>
          </p:cNvPr>
          <p:cNvSpPr txBox="1"/>
          <p:nvPr/>
        </p:nvSpPr>
        <p:spPr>
          <a:xfrm>
            <a:off x="5603284" y="2838069"/>
            <a:ext cx="1417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TIER 2 Leadership</a:t>
            </a:r>
            <a:endParaRPr lang="en-IN" sz="1200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6B860A1-82B0-9EE9-FF4B-8A6FA74C7BC6}"/>
              </a:ext>
            </a:extLst>
          </p:cNvPr>
          <p:cNvSpPr txBox="1"/>
          <p:nvPr/>
        </p:nvSpPr>
        <p:spPr>
          <a:xfrm>
            <a:off x="9667077" y="2838069"/>
            <a:ext cx="1417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TIER 3 Leadership</a:t>
            </a:r>
            <a:endParaRPr lang="en-IN" sz="1200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843194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40A46-B78B-FE5F-5071-0CB3A57FD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Isosceles Triangle 164">
            <a:extLst>
              <a:ext uri="{FF2B5EF4-FFF2-40B4-BE49-F238E27FC236}">
                <a16:creationId xmlns:a16="http://schemas.microsoft.com/office/drawing/2014/main" id="{44A6EB4A-4230-8FC9-2E6C-2D4659764EB1}"/>
              </a:ext>
            </a:extLst>
          </p:cNvPr>
          <p:cNvSpPr/>
          <p:nvPr/>
        </p:nvSpPr>
        <p:spPr>
          <a:xfrm rot="16200000" flipV="1">
            <a:off x="4966809" y="3746372"/>
            <a:ext cx="205219" cy="198316"/>
          </a:xfrm>
          <a:prstGeom prst="triangle">
            <a:avLst/>
          </a:prstGeom>
          <a:solidFill>
            <a:srgbClr val="00B0F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DE97F10-2480-5CD6-075E-50729DDB27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50" y="2727736"/>
            <a:ext cx="540000" cy="540000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A914FCB-461A-E09B-A744-450D7CB8BFFD}"/>
              </a:ext>
            </a:extLst>
          </p:cNvPr>
          <p:cNvCxnSpPr>
            <a:cxnSpLocks/>
          </p:cNvCxnSpPr>
          <p:nvPr/>
        </p:nvCxnSpPr>
        <p:spPr>
          <a:xfrm>
            <a:off x="1803856" y="2210498"/>
            <a:ext cx="9258590" cy="0"/>
          </a:xfrm>
          <a:prstGeom prst="line">
            <a:avLst/>
          </a:prstGeom>
          <a:ln w="76200">
            <a:solidFill>
              <a:schemeClr val="bg2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D029DA91-83B8-01D8-B8D1-7DB0EA2F794D}"/>
              </a:ext>
            </a:extLst>
          </p:cNvPr>
          <p:cNvSpPr txBox="1"/>
          <p:nvPr/>
        </p:nvSpPr>
        <p:spPr>
          <a:xfrm>
            <a:off x="1634058" y="2335513"/>
            <a:ext cx="4619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‘27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1EBFD8B-F2D1-C1B8-8426-08BAAA3708CF}"/>
              </a:ext>
            </a:extLst>
          </p:cNvPr>
          <p:cNvSpPr txBox="1"/>
          <p:nvPr/>
        </p:nvSpPr>
        <p:spPr>
          <a:xfrm>
            <a:off x="2333660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‘28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8591FEC-2D3D-B9DD-1ED1-8228A2BD24F0}"/>
              </a:ext>
            </a:extLst>
          </p:cNvPr>
          <p:cNvSpPr txBox="1"/>
          <p:nvPr/>
        </p:nvSpPr>
        <p:spPr>
          <a:xfrm>
            <a:off x="3033262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‘29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4A9F40-D5E8-60D3-FD17-74A7F29A1525}"/>
              </a:ext>
            </a:extLst>
          </p:cNvPr>
          <p:cNvSpPr txBox="1"/>
          <p:nvPr/>
        </p:nvSpPr>
        <p:spPr>
          <a:xfrm>
            <a:off x="3732864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‘30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9704C22-E68C-FDBF-8630-959C4D909A6C}"/>
              </a:ext>
            </a:extLst>
          </p:cNvPr>
          <p:cNvSpPr txBox="1"/>
          <p:nvPr/>
        </p:nvSpPr>
        <p:spPr>
          <a:xfrm>
            <a:off x="4432466" y="2335513"/>
            <a:ext cx="43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‘31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76BC8B4-EC12-55D3-101E-243E7C001EB9}"/>
              </a:ext>
            </a:extLst>
          </p:cNvPr>
          <p:cNvSpPr txBox="1"/>
          <p:nvPr/>
        </p:nvSpPr>
        <p:spPr>
          <a:xfrm>
            <a:off x="5101610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‘32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6FDC8A5-55BF-0795-97DA-DD10613C4272}"/>
              </a:ext>
            </a:extLst>
          </p:cNvPr>
          <p:cNvSpPr txBox="1"/>
          <p:nvPr/>
        </p:nvSpPr>
        <p:spPr>
          <a:xfrm>
            <a:off x="5801212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‘33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1E0E1B-0262-8916-E6CA-E4C62334BAFF}"/>
              </a:ext>
            </a:extLst>
          </p:cNvPr>
          <p:cNvSpPr txBox="1"/>
          <p:nvPr/>
        </p:nvSpPr>
        <p:spPr>
          <a:xfrm>
            <a:off x="6500814" y="2335513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‘34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83F637-9179-46C3-217C-540C015E94DE}"/>
              </a:ext>
            </a:extLst>
          </p:cNvPr>
          <p:cNvSpPr txBox="1"/>
          <p:nvPr/>
        </p:nvSpPr>
        <p:spPr>
          <a:xfrm>
            <a:off x="7205224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‘35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5590D54-56D3-AB20-1A98-18BE4CF5A1EC}"/>
              </a:ext>
            </a:extLst>
          </p:cNvPr>
          <p:cNvSpPr txBox="1"/>
          <p:nvPr/>
        </p:nvSpPr>
        <p:spPr>
          <a:xfrm>
            <a:off x="7904826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‘36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687018-9287-37B3-5D61-5452CF37D5F4}"/>
              </a:ext>
            </a:extLst>
          </p:cNvPr>
          <p:cNvSpPr txBox="1"/>
          <p:nvPr/>
        </p:nvSpPr>
        <p:spPr>
          <a:xfrm>
            <a:off x="8604428" y="2335513"/>
            <a:ext cx="4619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‘37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CF5814-E2EE-6622-A9C7-3F2F5D8197D6}"/>
              </a:ext>
            </a:extLst>
          </p:cNvPr>
          <p:cNvSpPr txBox="1"/>
          <p:nvPr/>
        </p:nvSpPr>
        <p:spPr>
          <a:xfrm>
            <a:off x="9300824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‘38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081D33-E9BC-BC45-6769-C11080EB95A0}"/>
              </a:ext>
            </a:extLst>
          </p:cNvPr>
          <p:cNvSpPr txBox="1"/>
          <p:nvPr/>
        </p:nvSpPr>
        <p:spPr>
          <a:xfrm>
            <a:off x="10000426" y="2335513"/>
            <a:ext cx="4651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‘39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CC68A05-4D6C-D6FD-FB64-5DD315C3AD40}"/>
              </a:ext>
            </a:extLst>
          </p:cNvPr>
          <p:cNvSpPr txBox="1"/>
          <p:nvPr/>
        </p:nvSpPr>
        <p:spPr>
          <a:xfrm>
            <a:off x="10700023" y="2325868"/>
            <a:ext cx="4700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‘40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6CDDFF30-AF51-0CBB-0645-9243B52C8485}"/>
              </a:ext>
            </a:extLst>
          </p:cNvPr>
          <p:cNvSpPr/>
          <p:nvPr/>
        </p:nvSpPr>
        <p:spPr>
          <a:xfrm>
            <a:off x="1772135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44C539BF-0C3E-58DD-0ECA-F356C7B2CEFC}"/>
              </a:ext>
            </a:extLst>
          </p:cNvPr>
          <p:cNvSpPr/>
          <p:nvPr/>
        </p:nvSpPr>
        <p:spPr>
          <a:xfrm>
            <a:off x="2473619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E6C99DA-CCA0-755B-3B59-0808AFB8CECC}"/>
              </a:ext>
            </a:extLst>
          </p:cNvPr>
          <p:cNvSpPr/>
          <p:nvPr/>
        </p:nvSpPr>
        <p:spPr>
          <a:xfrm>
            <a:off x="3175103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B2770D4C-E298-70CF-21FF-F80C2AEE7EE9}"/>
              </a:ext>
            </a:extLst>
          </p:cNvPr>
          <p:cNvSpPr/>
          <p:nvPr/>
        </p:nvSpPr>
        <p:spPr>
          <a:xfrm>
            <a:off x="3876587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E0CEC59-80E2-B045-297E-FC71C7637847}"/>
              </a:ext>
            </a:extLst>
          </p:cNvPr>
          <p:cNvSpPr/>
          <p:nvPr/>
        </p:nvSpPr>
        <p:spPr>
          <a:xfrm>
            <a:off x="4578071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BFC1DB36-5EF4-6BF0-0B4B-AEFB19F9A3A5}"/>
              </a:ext>
            </a:extLst>
          </p:cNvPr>
          <p:cNvSpPr/>
          <p:nvPr/>
        </p:nvSpPr>
        <p:spPr>
          <a:xfrm>
            <a:off x="5279555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E240C70-7F1A-74DC-F672-680EC7642D87}"/>
              </a:ext>
            </a:extLst>
          </p:cNvPr>
          <p:cNvSpPr/>
          <p:nvPr/>
        </p:nvSpPr>
        <p:spPr>
          <a:xfrm>
            <a:off x="5981039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90B07958-11EA-9835-606C-94EA1F322222}"/>
              </a:ext>
            </a:extLst>
          </p:cNvPr>
          <p:cNvSpPr/>
          <p:nvPr/>
        </p:nvSpPr>
        <p:spPr>
          <a:xfrm>
            <a:off x="6682523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1F0E779-DA92-4856-0C14-06A59CAC1ABA}"/>
              </a:ext>
            </a:extLst>
          </p:cNvPr>
          <p:cNvSpPr/>
          <p:nvPr/>
        </p:nvSpPr>
        <p:spPr>
          <a:xfrm>
            <a:off x="7384007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06A082F6-09C7-1F0F-B570-55581E19FD8C}"/>
              </a:ext>
            </a:extLst>
          </p:cNvPr>
          <p:cNvSpPr/>
          <p:nvPr/>
        </p:nvSpPr>
        <p:spPr>
          <a:xfrm>
            <a:off x="8085491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7140A3DA-30DC-BBA9-58A7-797E318F7127}"/>
              </a:ext>
            </a:extLst>
          </p:cNvPr>
          <p:cNvSpPr/>
          <p:nvPr/>
        </p:nvSpPr>
        <p:spPr>
          <a:xfrm>
            <a:off x="8786975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9E6FD7A3-9D5D-1022-CDB9-49E485A206D3}"/>
              </a:ext>
            </a:extLst>
          </p:cNvPr>
          <p:cNvSpPr/>
          <p:nvPr/>
        </p:nvSpPr>
        <p:spPr>
          <a:xfrm>
            <a:off x="9488459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3A47185-0005-9423-7EA6-ACFC40B25B70}"/>
              </a:ext>
            </a:extLst>
          </p:cNvPr>
          <p:cNvSpPr/>
          <p:nvPr/>
        </p:nvSpPr>
        <p:spPr>
          <a:xfrm>
            <a:off x="10189943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5C3FD49A-4754-0C10-AF04-CAD97DA3D14E}"/>
              </a:ext>
            </a:extLst>
          </p:cNvPr>
          <p:cNvSpPr/>
          <p:nvPr/>
        </p:nvSpPr>
        <p:spPr>
          <a:xfrm>
            <a:off x="10891424" y="2124987"/>
            <a:ext cx="171022" cy="17102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 w="31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B5272071-B5D8-B9BC-45A0-4D64B2D54B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50" y="3151197"/>
            <a:ext cx="540000" cy="54000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E7956E76-A5BD-F252-5E13-0F7E4FA989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50" y="4421581"/>
            <a:ext cx="540000" cy="540000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08A9E171-DAA3-92DE-B465-1FCF63E0F9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50" y="3574658"/>
            <a:ext cx="540000" cy="540000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4406195B-F279-E0CE-581D-6AF291F371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50" y="3998119"/>
            <a:ext cx="540000" cy="540000"/>
          </a:xfrm>
          <a:prstGeom prst="rect">
            <a:avLst/>
          </a:prstGeom>
        </p:spPr>
      </p:pic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AEFB81E9-E3DE-904D-F8E1-8901731FFF51}"/>
              </a:ext>
            </a:extLst>
          </p:cNvPr>
          <p:cNvCxnSpPr>
            <a:cxnSpLocks/>
          </p:cNvCxnSpPr>
          <p:nvPr/>
        </p:nvCxnSpPr>
        <p:spPr>
          <a:xfrm>
            <a:off x="1698892" y="2963345"/>
            <a:ext cx="1569470" cy="0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86AD2935-87E1-370F-7DA1-B1757CA27631}"/>
              </a:ext>
            </a:extLst>
          </p:cNvPr>
          <p:cNvCxnSpPr>
            <a:cxnSpLocks/>
            <a:stCxn id="53" idx="3"/>
          </p:cNvCxnSpPr>
          <p:nvPr/>
        </p:nvCxnSpPr>
        <p:spPr>
          <a:xfrm>
            <a:off x="1488750" y="3844658"/>
            <a:ext cx="5895257" cy="0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14B5E187-C9F0-25A3-5254-ECE58BBD5D7E}"/>
              </a:ext>
            </a:extLst>
          </p:cNvPr>
          <p:cNvCxnSpPr>
            <a:cxnSpLocks/>
            <a:stCxn id="54" idx="3"/>
          </p:cNvCxnSpPr>
          <p:nvPr/>
        </p:nvCxnSpPr>
        <p:spPr>
          <a:xfrm flipV="1">
            <a:off x="1488750" y="4267340"/>
            <a:ext cx="5247064" cy="779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Isosceles Triangle 83">
            <a:extLst>
              <a:ext uri="{FF2B5EF4-FFF2-40B4-BE49-F238E27FC236}">
                <a16:creationId xmlns:a16="http://schemas.microsoft.com/office/drawing/2014/main" id="{59A996CD-5676-BA54-CC97-6C40B682C936}"/>
              </a:ext>
            </a:extLst>
          </p:cNvPr>
          <p:cNvSpPr/>
          <p:nvPr/>
        </p:nvSpPr>
        <p:spPr>
          <a:xfrm rot="16200000" flipV="1">
            <a:off x="1497124" y="2873152"/>
            <a:ext cx="205219" cy="198316"/>
          </a:xfrm>
          <a:prstGeom prst="triangle">
            <a:avLst/>
          </a:prstGeom>
          <a:solidFill>
            <a:srgbClr val="00B0F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90" name="Picture 89">
            <a:extLst>
              <a:ext uri="{FF2B5EF4-FFF2-40B4-BE49-F238E27FC236}">
                <a16:creationId xmlns:a16="http://schemas.microsoft.com/office/drawing/2014/main" id="{58566E24-103F-5E39-F99A-1C672BF20F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50" y="4911273"/>
            <a:ext cx="540001" cy="540001"/>
          </a:xfrm>
          <a:prstGeom prst="rect">
            <a:avLst/>
          </a:prstGeom>
        </p:spPr>
      </p:pic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9E8C5E73-7CD9-568F-63C2-7E296D834DAF}"/>
              </a:ext>
            </a:extLst>
          </p:cNvPr>
          <p:cNvCxnSpPr>
            <a:cxnSpLocks/>
          </p:cNvCxnSpPr>
          <p:nvPr/>
        </p:nvCxnSpPr>
        <p:spPr>
          <a:xfrm flipV="1">
            <a:off x="1499346" y="5231380"/>
            <a:ext cx="8034074" cy="4492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62560F81-F192-5FDC-CA05-D6DCB23C3C6B}"/>
              </a:ext>
            </a:extLst>
          </p:cNvPr>
          <p:cNvCxnSpPr>
            <a:cxnSpLocks/>
            <a:stCxn id="51" idx="3"/>
          </p:cNvCxnSpPr>
          <p:nvPr/>
        </p:nvCxnSpPr>
        <p:spPr>
          <a:xfrm>
            <a:off x="1488750" y="4691581"/>
            <a:ext cx="7256115" cy="0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Isosceles Triangle 131">
            <a:extLst>
              <a:ext uri="{FF2B5EF4-FFF2-40B4-BE49-F238E27FC236}">
                <a16:creationId xmlns:a16="http://schemas.microsoft.com/office/drawing/2014/main" id="{F1D3A9BB-49A3-95DD-FD04-9CF617DF2716}"/>
              </a:ext>
            </a:extLst>
          </p:cNvPr>
          <p:cNvSpPr/>
          <p:nvPr/>
        </p:nvSpPr>
        <p:spPr>
          <a:xfrm rot="16200000" flipV="1">
            <a:off x="2661215" y="3327522"/>
            <a:ext cx="205219" cy="198316"/>
          </a:xfrm>
          <a:prstGeom prst="triangle">
            <a:avLst/>
          </a:prstGeom>
          <a:solidFill>
            <a:srgbClr val="00B0F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56F10C9F-2639-F8E0-ED3A-1D6F61753E5C}"/>
              </a:ext>
            </a:extLst>
          </p:cNvPr>
          <p:cNvSpPr txBox="1"/>
          <p:nvPr/>
        </p:nvSpPr>
        <p:spPr>
          <a:xfrm>
            <a:off x="8430758" y="284281"/>
            <a:ext cx="330731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Agroforestry Domain Lead</a:t>
            </a:r>
            <a:endParaRPr lang="en-IN" sz="2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42" name="Isosceles Triangle 141">
            <a:extLst>
              <a:ext uri="{FF2B5EF4-FFF2-40B4-BE49-F238E27FC236}">
                <a16:creationId xmlns:a16="http://schemas.microsoft.com/office/drawing/2014/main" id="{311B8579-67F7-A6DF-8696-41BD3185C55B}"/>
              </a:ext>
            </a:extLst>
          </p:cNvPr>
          <p:cNvSpPr/>
          <p:nvPr/>
        </p:nvSpPr>
        <p:spPr>
          <a:xfrm rot="16200000" flipV="1">
            <a:off x="6789247" y="4585942"/>
            <a:ext cx="205219" cy="198316"/>
          </a:xfrm>
          <a:prstGeom prst="triangle">
            <a:avLst/>
          </a:prstGeom>
          <a:solidFill>
            <a:srgbClr val="00B0F0">
              <a:alpha val="43000"/>
            </a:srgbClr>
          </a:solidFill>
          <a:ln w="31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55" name="Straight Arrow Connector 154">
            <a:extLst>
              <a:ext uri="{FF2B5EF4-FFF2-40B4-BE49-F238E27FC236}">
                <a16:creationId xmlns:a16="http://schemas.microsoft.com/office/drawing/2014/main" id="{113C0C98-7BF0-F025-E6A1-1CF8C345E584}"/>
              </a:ext>
            </a:extLst>
          </p:cNvPr>
          <p:cNvCxnSpPr>
            <a:cxnSpLocks/>
          </p:cNvCxnSpPr>
          <p:nvPr/>
        </p:nvCxnSpPr>
        <p:spPr>
          <a:xfrm>
            <a:off x="8744865" y="769902"/>
            <a:ext cx="237767" cy="0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6" name="Isosceles Triangle 155">
            <a:extLst>
              <a:ext uri="{FF2B5EF4-FFF2-40B4-BE49-F238E27FC236}">
                <a16:creationId xmlns:a16="http://schemas.microsoft.com/office/drawing/2014/main" id="{53242BC1-6F7A-6B8F-5664-8760E0C31ABA}"/>
              </a:ext>
            </a:extLst>
          </p:cNvPr>
          <p:cNvSpPr/>
          <p:nvPr/>
        </p:nvSpPr>
        <p:spPr>
          <a:xfrm rot="16200000" flipV="1">
            <a:off x="8543097" y="679709"/>
            <a:ext cx="205219" cy="198316"/>
          </a:xfrm>
          <a:prstGeom prst="triangle">
            <a:avLst/>
          </a:prstGeom>
          <a:solidFill>
            <a:srgbClr val="00B0F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6BD551DA-F137-7EC3-B4E0-E57BFC59B0A8}"/>
              </a:ext>
            </a:extLst>
          </p:cNvPr>
          <p:cNvCxnSpPr>
            <a:cxnSpLocks/>
            <a:stCxn id="50" idx="3"/>
          </p:cNvCxnSpPr>
          <p:nvPr/>
        </p:nvCxnSpPr>
        <p:spPr>
          <a:xfrm>
            <a:off x="1488750" y="3421197"/>
            <a:ext cx="3834342" cy="0"/>
          </a:xfrm>
          <a:prstGeom prst="line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TextBox 191">
            <a:extLst>
              <a:ext uri="{FF2B5EF4-FFF2-40B4-BE49-F238E27FC236}">
                <a16:creationId xmlns:a16="http://schemas.microsoft.com/office/drawing/2014/main" id="{B280B422-551D-7DEC-0668-615844DDD995}"/>
              </a:ext>
            </a:extLst>
          </p:cNvPr>
          <p:cNvSpPr txBox="1"/>
          <p:nvPr/>
        </p:nvSpPr>
        <p:spPr>
          <a:xfrm>
            <a:off x="1971060" y="3444697"/>
            <a:ext cx="36260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solidFill>
                  <a:srgbClr val="D3AB13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L3+</a:t>
            </a:r>
            <a:endParaRPr lang="en-IN" sz="800" dirty="0">
              <a:solidFill>
                <a:srgbClr val="D3AB13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pic>
        <p:nvPicPr>
          <p:cNvPr id="206" name="Picture 205">
            <a:extLst>
              <a:ext uri="{FF2B5EF4-FFF2-40B4-BE49-F238E27FC236}">
                <a16:creationId xmlns:a16="http://schemas.microsoft.com/office/drawing/2014/main" id="{ED33D62C-6ED7-D438-B05E-6572E88C9D5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750" y="5424146"/>
            <a:ext cx="540000" cy="540000"/>
          </a:xfrm>
          <a:prstGeom prst="rect">
            <a:avLst/>
          </a:prstGeom>
        </p:spPr>
      </p:pic>
      <p:cxnSp>
        <p:nvCxnSpPr>
          <p:cNvPr id="207" name="Straight Arrow Connector 206">
            <a:extLst>
              <a:ext uri="{FF2B5EF4-FFF2-40B4-BE49-F238E27FC236}">
                <a16:creationId xmlns:a16="http://schemas.microsoft.com/office/drawing/2014/main" id="{528E1AD7-394B-8331-1E02-502811496D0D}"/>
              </a:ext>
            </a:extLst>
          </p:cNvPr>
          <p:cNvCxnSpPr>
            <a:cxnSpLocks/>
            <a:stCxn id="206" idx="3"/>
          </p:cNvCxnSpPr>
          <p:nvPr/>
        </p:nvCxnSpPr>
        <p:spPr>
          <a:xfrm>
            <a:off x="1488750" y="5694146"/>
            <a:ext cx="6881268" cy="0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3" name="Picture 212">
            <a:extLst>
              <a:ext uri="{FF2B5EF4-FFF2-40B4-BE49-F238E27FC236}">
                <a16:creationId xmlns:a16="http://schemas.microsoft.com/office/drawing/2014/main" id="{50E2094A-D5DE-FA8B-8C58-270C2478161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804" y="5875235"/>
            <a:ext cx="503892" cy="540000"/>
          </a:xfrm>
          <a:prstGeom prst="rect">
            <a:avLst/>
          </a:prstGeom>
        </p:spPr>
      </p:pic>
      <p:cxnSp>
        <p:nvCxnSpPr>
          <p:cNvPr id="214" name="Straight Arrow Connector 213">
            <a:extLst>
              <a:ext uri="{FF2B5EF4-FFF2-40B4-BE49-F238E27FC236}">
                <a16:creationId xmlns:a16="http://schemas.microsoft.com/office/drawing/2014/main" id="{CCC0C982-D36F-D100-D4F8-C3B889AA2F03}"/>
              </a:ext>
            </a:extLst>
          </p:cNvPr>
          <p:cNvCxnSpPr>
            <a:cxnSpLocks/>
          </p:cNvCxnSpPr>
          <p:nvPr/>
        </p:nvCxnSpPr>
        <p:spPr>
          <a:xfrm>
            <a:off x="1478155" y="6130477"/>
            <a:ext cx="9413269" cy="0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1838D1B-E358-FD5D-7AB7-650B1413315F}"/>
              </a:ext>
            </a:extLst>
          </p:cNvPr>
          <p:cNvSpPr/>
          <p:nvPr/>
        </p:nvSpPr>
        <p:spPr>
          <a:xfrm>
            <a:off x="1698892" y="3374923"/>
            <a:ext cx="774727" cy="102665"/>
          </a:xfrm>
          <a:prstGeom prst="roundRect">
            <a:avLst/>
          </a:prstGeom>
          <a:solidFill>
            <a:srgbClr val="FFC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E3F65B-3A62-506E-5633-6F9F4E7F616A}"/>
              </a:ext>
            </a:extLst>
          </p:cNvPr>
          <p:cNvSpPr txBox="1"/>
          <p:nvPr/>
        </p:nvSpPr>
        <p:spPr>
          <a:xfrm>
            <a:off x="3506081" y="3855783"/>
            <a:ext cx="29206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solidFill>
                  <a:srgbClr val="D3AB13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L3</a:t>
            </a:r>
            <a:endParaRPr lang="en-IN" sz="800" dirty="0">
              <a:solidFill>
                <a:srgbClr val="D3AB13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75E5D9A1-9AA5-B496-8859-A5D85DDA7435}"/>
              </a:ext>
            </a:extLst>
          </p:cNvPr>
          <p:cNvSpPr/>
          <p:nvPr/>
        </p:nvSpPr>
        <p:spPr>
          <a:xfrm>
            <a:off x="3233913" y="3798366"/>
            <a:ext cx="1028853" cy="93040"/>
          </a:xfrm>
          <a:prstGeom prst="roundRect">
            <a:avLst/>
          </a:prstGeom>
          <a:solidFill>
            <a:srgbClr val="FFC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5E5C4A4-A723-4D83-F570-FED1D20A2CEC}"/>
              </a:ext>
            </a:extLst>
          </p:cNvPr>
          <p:cNvSpPr txBox="1"/>
          <p:nvPr/>
        </p:nvSpPr>
        <p:spPr>
          <a:xfrm>
            <a:off x="4566407" y="4285430"/>
            <a:ext cx="3642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solidFill>
                  <a:srgbClr val="D3AB13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L4+</a:t>
            </a:r>
            <a:endParaRPr lang="en-IN" sz="800" dirty="0">
              <a:solidFill>
                <a:srgbClr val="D3AB13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5D320093-4B65-6725-34CD-BD5C31597B6B}"/>
              </a:ext>
            </a:extLst>
          </p:cNvPr>
          <p:cNvSpPr/>
          <p:nvPr/>
        </p:nvSpPr>
        <p:spPr>
          <a:xfrm>
            <a:off x="4294240" y="4228013"/>
            <a:ext cx="1028852" cy="86842"/>
          </a:xfrm>
          <a:prstGeom prst="roundRect">
            <a:avLst/>
          </a:prstGeom>
          <a:solidFill>
            <a:srgbClr val="FFC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CB0F3AC-4196-B2F2-A891-52F3800B354B}"/>
              </a:ext>
            </a:extLst>
          </p:cNvPr>
          <p:cNvSpPr txBox="1"/>
          <p:nvPr/>
        </p:nvSpPr>
        <p:spPr>
          <a:xfrm>
            <a:off x="1907981" y="4700597"/>
            <a:ext cx="2936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solidFill>
                  <a:srgbClr val="D3AB13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L4</a:t>
            </a:r>
            <a:endParaRPr lang="en-IN" sz="800" dirty="0">
              <a:solidFill>
                <a:srgbClr val="D3AB13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F2164B16-6EED-947F-B074-A8B6BB310460}"/>
              </a:ext>
            </a:extLst>
          </p:cNvPr>
          <p:cNvSpPr/>
          <p:nvPr/>
        </p:nvSpPr>
        <p:spPr>
          <a:xfrm>
            <a:off x="1635813" y="4643180"/>
            <a:ext cx="1028853" cy="93040"/>
          </a:xfrm>
          <a:prstGeom prst="roundRect">
            <a:avLst/>
          </a:prstGeom>
          <a:solidFill>
            <a:srgbClr val="FFC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9ED0F78-72ED-FCA2-38E6-7824B12C249C}"/>
              </a:ext>
            </a:extLst>
          </p:cNvPr>
          <p:cNvSpPr txBox="1"/>
          <p:nvPr/>
        </p:nvSpPr>
        <p:spPr>
          <a:xfrm>
            <a:off x="6012515" y="4701697"/>
            <a:ext cx="36420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solidFill>
                  <a:srgbClr val="D3AB13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L4+</a:t>
            </a:r>
            <a:endParaRPr lang="en-IN" sz="800" dirty="0">
              <a:solidFill>
                <a:srgbClr val="D3AB13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8BD3235F-84D7-CDCC-3364-A1910F23ABCA}"/>
              </a:ext>
            </a:extLst>
          </p:cNvPr>
          <p:cNvSpPr/>
          <p:nvPr/>
        </p:nvSpPr>
        <p:spPr>
          <a:xfrm>
            <a:off x="5740347" y="4644280"/>
            <a:ext cx="1028853" cy="93040"/>
          </a:xfrm>
          <a:prstGeom prst="roundRect">
            <a:avLst/>
          </a:prstGeom>
          <a:solidFill>
            <a:srgbClr val="FFC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B494668-D216-6201-0F3E-AD0FB7B3DF49}"/>
              </a:ext>
            </a:extLst>
          </p:cNvPr>
          <p:cNvSpPr txBox="1"/>
          <p:nvPr/>
        </p:nvSpPr>
        <p:spPr>
          <a:xfrm>
            <a:off x="2947555" y="5248322"/>
            <a:ext cx="2936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solidFill>
                  <a:srgbClr val="D3AB13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L4</a:t>
            </a:r>
            <a:endParaRPr lang="en-IN" sz="800" dirty="0">
              <a:solidFill>
                <a:srgbClr val="D3AB13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58" name="Rectangle: Rounded Corners 57">
            <a:extLst>
              <a:ext uri="{FF2B5EF4-FFF2-40B4-BE49-F238E27FC236}">
                <a16:creationId xmlns:a16="http://schemas.microsoft.com/office/drawing/2014/main" id="{13D6D226-1566-E7A8-E5A6-4B0EAE4183AE}"/>
              </a:ext>
            </a:extLst>
          </p:cNvPr>
          <p:cNvSpPr/>
          <p:nvPr/>
        </p:nvSpPr>
        <p:spPr>
          <a:xfrm>
            <a:off x="2675387" y="5190905"/>
            <a:ext cx="1028853" cy="93040"/>
          </a:xfrm>
          <a:prstGeom prst="roundRect">
            <a:avLst/>
          </a:prstGeom>
          <a:solidFill>
            <a:srgbClr val="FFC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D7639DA-04E9-4AB2-1FDD-B926F95F5A4D}"/>
              </a:ext>
            </a:extLst>
          </p:cNvPr>
          <p:cNvSpPr txBox="1"/>
          <p:nvPr/>
        </p:nvSpPr>
        <p:spPr>
          <a:xfrm>
            <a:off x="7477392" y="5248322"/>
            <a:ext cx="2936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solidFill>
                  <a:srgbClr val="D3AB13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L4</a:t>
            </a:r>
            <a:endParaRPr lang="en-IN" sz="800" dirty="0">
              <a:solidFill>
                <a:srgbClr val="D3AB13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2585EBCF-F9BE-2C87-BFC3-C5A412D04329}"/>
              </a:ext>
            </a:extLst>
          </p:cNvPr>
          <p:cNvSpPr/>
          <p:nvPr/>
        </p:nvSpPr>
        <p:spPr>
          <a:xfrm>
            <a:off x="7205224" y="5190905"/>
            <a:ext cx="1028853" cy="93040"/>
          </a:xfrm>
          <a:prstGeom prst="roundRect">
            <a:avLst/>
          </a:prstGeom>
          <a:solidFill>
            <a:srgbClr val="FFC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6" name="Isosceles Triangle 65">
            <a:extLst>
              <a:ext uri="{FF2B5EF4-FFF2-40B4-BE49-F238E27FC236}">
                <a16:creationId xmlns:a16="http://schemas.microsoft.com/office/drawing/2014/main" id="{9E40A015-A9FD-E028-1C7C-D4C00F1E9E54}"/>
              </a:ext>
            </a:extLst>
          </p:cNvPr>
          <p:cNvSpPr/>
          <p:nvPr/>
        </p:nvSpPr>
        <p:spPr>
          <a:xfrm rot="16200000" flipV="1">
            <a:off x="6768214" y="5115998"/>
            <a:ext cx="205219" cy="198316"/>
          </a:xfrm>
          <a:prstGeom prst="triangle">
            <a:avLst/>
          </a:prstGeom>
          <a:solidFill>
            <a:srgbClr val="00B0F0">
              <a:alpha val="43000"/>
            </a:srgbClr>
          </a:solidFill>
          <a:ln w="3175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C17283FA-4129-6E08-5DAD-499F6D8BF3A4}"/>
              </a:ext>
            </a:extLst>
          </p:cNvPr>
          <p:cNvSpPr txBox="1"/>
          <p:nvPr/>
        </p:nvSpPr>
        <p:spPr>
          <a:xfrm>
            <a:off x="4093924" y="5714931"/>
            <a:ext cx="2936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solidFill>
                  <a:srgbClr val="D3AB13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L4</a:t>
            </a:r>
            <a:endParaRPr lang="en-IN" sz="800" dirty="0">
              <a:solidFill>
                <a:srgbClr val="D3AB13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EEF5A9F4-E7E1-F20B-1545-F218BB80C2FE}"/>
              </a:ext>
            </a:extLst>
          </p:cNvPr>
          <p:cNvSpPr/>
          <p:nvPr/>
        </p:nvSpPr>
        <p:spPr>
          <a:xfrm>
            <a:off x="3726333" y="5657514"/>
            <a:ext cx="1028853" cy="93040"/>
          </a:xfrm>
          <a:prstGeom prst="roundRect">
            <a:avLst/>
          </a:prstGeom>
          <a:solidFill>
            <a:srgbClr val="FFC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2983E44-D4EC-D938-E0FE-7B6ECE6C7580}"/>
              </a:ext>
            </a:extLst>
          </p:cNvPr>
          <p:cNvSpPr txBox="1"/>
          <p:nvPr/>
        </p:nvSpPr>
        <p:spPr>
          <a:xfrm>
            <a:off x="4001996" y="6131227"/>
            <a:ext cx="293670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800" dirty="0">
                <a:solidFill>
                  <a:srgbClr val="D3AB13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L4</a:t>
            </a:r>
            <a:endParaRPr lang="en-IN" sz="800" dirty="0">
              <a:solidFill>
                <a:srgbClr val="D3AB13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798C9186-2E38-8A8B-A75C-25768AD2424F}"/>
              </a:ext>
            </a:extLst>
          </p:cNvPr>
          <p:cNvSpPr/>
          <p:nvPr/>
        </p:nvSpPr>
        <p:spPr>
          <a:xfrm>
            <a:off x="3729828" y="6073810"/>
            <a:ext cx="1028853" cy="93040"/>
          </a:xfrm>
          <a:prstGeom prst="roundRect">
            <a:avLst/>
          </a:prstGeom>
          <a:solidFill>
            <a:srgbClr val="FFC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0" name="Isosceles Triangle 79">
            <a:extLst>
              <a:ext uri="{FF2B5EF4-FFF2-40B4-BE49-F238E27FC236}">
                <a16:creationId xmlns:a16="http://schemas.microsoft.com/office/drawing/2014/main" id="{A2F9C58E-1BFE-E100-DC4E-E454278EDDD3}"/>
              </a:ext>
            </a:extLst>
          </p:cNvPr>
          <p:cNvSpPr/>
          <p:nvPr/>
        </p:nvSpPr>
        <p:spPr>
          <a:xfrm rot="16200000" flipV="1">
            <a:off x="9569266" y="6021172"/>
            <a:ext cx="205219" cy="198316"/>
          </a:xfrm>
          <a:prstGeom prst="triangle">
            <a:avLst/>
          </a:prstGeom>
          <a:solidFill>
            <a:srgbClr val="00B0F0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8C1A9913-9F13-B01A-7480-B545364D0B69}"/>
              </a:ext>
            </a:extLst>
          </p:cNvPr>
          <p:cNvSpPr txBox="1"/>
          <p:nvPr/>
        </p:nvSpPr>
        <p:spPr>
          <a:xfrm>
            <a:off x="10847832" y="6007366"/>
            <a:ext cx="47000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2042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B67412-1556-A5FD-E409-B2A0A97F7BAD}"/>
              </a:ext>
            </a:extLst>
          </p:cNvPr>
          <p:cNvSpPr txBox="1"/>
          <p:nvPr/>
        </p:nvSpPr>
        <p:spPr>
          <a:xfrm>
            <a:off x="1698892" y="1403735"/>
            <a:ext cx="21999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Global Directions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Board Communication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New Opportunities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7761291-AEA1-36B9-435A-72029BBC25C8}"/>
              </a:ext>
            </a:extLst>
          </p:cNvPr>
          <p:cNvSpPr txBox="1"/>
          <p:nvPr/>
        </p:nvSpPr>
        <p:spPr>
          <a:xfrm>
            <a:off x="190216" y="76871"/>
            <a:ext cx="4985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 Road Map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94AA0DD-F84C-3054-1D11-51535088887C}"/>
              </a:ext>
            </a:extLst>
          </p:cNvPr>
          <p:cNvSpPr txBox="1"/>
          <p:nvPr/>
        </p:nvSpPr>
        <p:spPr>
          <a:xfrm>
            <a:off x="213503" y="560511"/>
            <a:ext cx="1657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dirty="0">
                <a:solidFill>
                  <a:schemeClr val="accent3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AF Leadership</a:t>
            </a:r>
            <a:endParaRPr lang="en-IN" dirty="0">
              <a:solidFill>
                <a:schemeClr val="accent3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990703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132932-D554-526A-AF66-938476E1494F}"/>
              </a:ext>
            </a:extLst>
          </p:cNvPr>
          <p:cNvSpPr txBox="1"/>
          <p:nvPr/>
        </p:nvSpPr>
        <p:spPr>
          <a:xfrm>
            <a:off x="5400938" y="3105834"/>
            <a:ext cx="9893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3623815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285F9F8A-CA49-9F3C-E02F-217F292AC159}"/>
              </a:ext>
            </a:extLst>
          </p:cNvPr>
          <p:cNvSpPr/>
          <p:nvPr/>
        </p:nvSpPr>
        <p:spPr>
          <a:xfrm>
            <a:off x="7704811" y="1564426"/>
            <a:ext cx="4236871" cy="4296260"/>
          </a:xfrm>
          <a:prstGeom prst="roundRect">
            <a:avLst>
              <a:gd name="adj" fmla="val 1434"/>
            </a:avLst>
          </a:prstGeom>
          <a:solidFill>
            <a:srgbClr val="0F3947">
              <a:alpha val="50000"/>
            </a:srgbClr>
          </a:solidFill>
          <a:ln w="3175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E6CA9C9F-B604-2E8C-5A3E-6D9590D76E58}"/>
              </a:ext>
            </a:extLst>
          </p:cNvPr>
          <p:cNvSpPr/>
          <p:nvPr/>
        </p:nvSpPr>
        <p:spPr>
          <a:xfrm>
            <a:off x="1740695" y="2634067"/>
            <a:ext cx="2980930" cy="1391391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40000"/>
              <a:lumOff val="60000"/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0A0EE1-2C6B-7C5F-6971-EAFD9DB416A3}"/>
              </a:ext>
            </a:extLst>
          </p:cNvPr>
          <p:cNvSpPr txBox="1"/>
          <p:nvPr/>
        </p:nvSpPr>
        <p:spPr>
          <a:xfrm>
            <a:off x="759821" y="264653"/>
            <a:ext cx="7296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ack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E75B3E-8421-0E9E-A852-165C0AD6C2EB}"/>
              </a:ext>
            </a:extLst>
          </p:cNvPr>
          <p:cNvSpPr txBox="1"/>
          <p:nvPr/>
        </p:nvSpPr>
        <p:spPr>
          <a:xfrm>
            <a:off x="339691" y="202867"/>
            <a:ext cx="6495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6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B</a:t>
            </a:r>
            <a:endParaRPr lang="en-IN" sz="60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AF174C2-A97C-CEDD-EEA4-5CBF05AB3873}"/>
              </a:ext>
            </a:extLst>
          </p:cNvPr>
          <p:cNvSpPr txBox="1"/>
          <p:nvPr/>
        </p:nvSpPr>
        <p:spPr>
          <a:xfrm>
            <a:off x="759821" y="581983"/>
            <a:ext cx="9639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asics</a:t>
            </a:r>
            <a:endParaRPr lang="en-IN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1CD61F6-E8DB-7018-8EAC-EB5D398D4898}"/>
              </a:ext>
            </a:extLst>
          </p:cNvPr>
          <p:cNvSpPr txBox="1"/>
          <p:nvPr/>
        </p:nvSpPr>
        <p:spPr>
          <a:xfrm>
            <a:off x="1305182" y="437075"/>
            <a:ext cx="418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to</a:t>
            </a:r>
            <a:endParaRPr lang="en-IN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A51FDE-3041-03ED-5168-E483C771CFFB}"/>
              </a:ext>
            </a:extLst>
          </p:cNvPr>
          <p:cNvSpPr txBox="1"/>
          <p:nvPr/>
        </p:nvSpPr>
        <p:spPr>
          <a:xfrm>
            <a:off x="2823310" y="1168391"/>
            <a:ext cx="32929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Population Vs Individual Selection</a:t>
            </a:r>
            <a:endParaRPr lang="en-IN" sz="14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4245612-A102-6ED1-E0EC-BC782E3C8525}"/>
              </a:ext>
            </a:extLst>
          </p:cNvPr>
          <p:cNvSpPr txBox="1"/>
          <p:nvPr/>
        </p:nvSpPr>
        <p:spPr>
          <a:xfrm>
            <a:off x="7872667" y="4838021"/>
            <a:ext cx="394386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6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H</a:t>
            </a:r>
            <a:r>
              <a:rPr lang="en-IN" sz="1600" i="1" baseline="-25000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e </a:t>
            </a:r>
            <a:r>
              <a:rPr lang="en-IN" sz="16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&gt; H</a:t>
            </a:r>
            <a:r>
              <a:rPr lang="en-IN" sz="1600" i="1" baseline="-25000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o </a:t>
            </a:r>
            <a:r>
              <a:rPr lang="en-IN" sz="16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: Inbreeding, deficiency of heterozygotes</a:t>
            </a:r>
          </a:p>
          <a:p>
            <a:r>
              <a:rPr lang="en-IN" sz="16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H</a:t>
            </a:r>
            <a:r>
              <a:rPr lang="en-IN" sz="1600" i="1" baseline="-25000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e </a:t>
            </a:r>
            <a:r>
              <a:rPr lang="en-IN" sz="16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&lt; H</a:t>
            </a:r>
            <a:r>
              <a:rPr lang="en-IN" sz="1600" i="1" baseline="-25000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o </a:t>
            </a:r>
            <a:r>
              <a:rPr lang="en-IN" sz="16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: High heterozygotes, Disassortative Mating</a:t>
            </a:r>
          </a:p>
          <a:p>
            <a:r>
              <a:rPr lang="en-IN" sz="1600" i="1" dirty="0">
                <a:solidFill>
                  <a:srgbClr val="FFFF00"/>
                </a:solidFill>
                <a:latin typeface="Garamond" panose="02020404030301010803" pitchFamily="18" charset="0"/>
                <a:ea typeface="Yu Gothic UI Semibold" panose="020B0700000000000000" pitchFamily="34" charset="-128"/>
              </a:rPr>
              <a:t>H</a:t>
            </a:r>
            <a:r>
              <a:rPr lang="en-IN" sz="1600" i="1" baseline="-25000" dirty="0">
                <a:solidFill>
                  <a:srgbClr val="FFFF00"/>
                </a:solidFill>
                <a:latin typeface="Garamond" panose="02020404030301010803" pitchFamily="18" charset="0"/>
                <a:ea typeface="Yu Gothic UI Semibold" panose="020B0700000000000000" pitchFamily="34" charset="-128"/>
              </a:rPr>
              <a:t>e </a:t>
            </a:r>
            <a:r>
              <a:rPr lang="en-IN" sz="1600" i="1" dirty="0">
                <a:solidFill>
                  <a:srgbClr val="FFFF00"/>
                </a:solidFill>
                <a:latin typeface="Garamond" panose="02020404030301010803" pitchFamily="18" charset="0"/>
                <a:ea typeface="Yu Gothic UI Semibold" panose="020B0700000000000000" pitchFamily="34" charset="-128"/>
              </a:rPr>
              <a:t>&gt; 0.5: Generally great for Improvement</a:t>
            </a:r>
            <a:endParaRPr lang="en-IN" sz="1600" dirty="0">
              <a:solidFill>
                <a:srgbClr val="FFFF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F1A495-1A2F-AC51-8343-ABF4AD7A5AC2}"/>
              </a:ext>
            </a:extLst>
          </p:cNvPr>
          <p:cNvSpPr txBox="1"/>
          <p:nvPr/>
        </p:nvSpPr>
        <p:spPr>
          <a:xfrm>
            <a:off x="7564768" y="1168391"/>
            <a:ext cx="4627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Powerful Measure of allelic diversity in a population</a:t>
            </a:r>
            <a:endParaRPr lang="en-IN" sz="14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8C3BC8D-D4B3-4A69-1719-68246A71C07C}"/>
                  </a:ext>
                </a:extLst>
              </p:cNvPr>
              <p:cNvSpPr txBox="1"/>
              <p:nvPr/>
            </p:nvSpPr>
            <p:spPr>
              <a:xfrm>
                <a:off x="8228507" y="2453773"/>
                <a:ext cx="320290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>
                    <a:latin typeface="Garamond" panose="02020404030301010803" pitchFamily="18" charset="0"/>
                    <a:ea typeface="Yu Gothic UI Semibold" panose="020B0700000000000000" pitchFamily="34" charset="-128"/>
                  </a:rPr>
                  <a:t>Expected Heterozygosity </a:t>
                </a:r>
                <a:r>
                  <a:rPr lang="en-IN" sz="1100" i="1" dirty="0">
                    <a:latin typeface="Garamond" panose="02020404030301010803" pitchFamily="18" charset="0"/>
                    <a:ea typeface="Yu Gothic UI Semibold" panose="020B0700000000000000" pitchFamily="34" charset="-128"/>
                  </a:rPr>
                  <a:t>H</a:t>
                </a:r>
                <a:r>
                  <a:rPr lang="en-IN" sz="1100" i="1" baseline="-25000" dirty="0">
                    <a:latin typeface="Garamond" panose="02020404030301010803" pitchFamily="18" charset="0"/>
                    <a:ea typeface="Yu Gothic UI Semibold" panose="020B0700000000000000" pitchFamily="34" charset="-128"/>
                  </a:rPr>
                  <a:t>e</a:t>
                </a:r>
                <a:r>
                  <a:rPr lang="en-IN" sz="1100" i="1" dirty="0">
                    <a:latin typeface="Garamond" panose="02020404030301010803" pitchFamily="18" charset="0"/>
                    <a:ea typeface="Yu Gothic UI Semibold" panose="020B0700000000000000" pitchFamily="34" charset="-128"/>
                  </a:rPr>
                  <a:t>= </a:t>
                </a:r>
                <a14:m>
                  <m:oMath xmlns:m="http://schemas.openxmlformats.org/officeDocument/2006/math">
                    <m:r>
                      <a:rPr lang="en-US" sz="1400" i="1">
                        <a:latin typeface="Cambria Math" panose="02040503050406030204" pitchFamily="18" charset="0"/>
                        <a:ea typeface="Yu Gothic UI Semibold" panose="020B0700000000000000" pitchFamily="34" charset="-128"/>
                      </a:rPr>
                      <m:t>1−</m:t>
                    </m:r>
                    <m:nary>
                      <m:naryPr>
                        <m:chr m:val="∑"/>
                        <m:ctrlPr>
                          <a:rPr lang="en-US" sz="1400" i="1">
                            <a:latin typeface="Cambria Math" panose="02040503050406030204" pitchFamily="18" charset="0"/>
                            <a:ea typeface="Yu Gothic UI Semibold" panose="020B0700000000000000" pitchFamily="34" charset="-128"/>
                          </a:rPr>
                        </m:ctrlPr>
                      </m:naryPr>
                      <m:sub>
                        <m:r>
                          <a:rPr lang="en-US" sz="1400" i="1" baseline="-25000">
                            <a:latin typeface="Cambria Math" panose="02040503050406030204" pitchFamily="18" charset="0"/>
                            <a:ea typeface="Yu Gothic UI Semibold" panose="020B0700000000000000" pitchFamily="34" charset="-128"/>
                          </a:rPr>
                          <m:t>1</m:t>
                        </m:r>
                      </m:sub>
                      <m:sup>
                        <m:r>
                          <a:rPr lang="en-US" sz="1400" i="1" baseline="30000">
                            <a:latin typeface="Cambria Math" panose="02040503050406030204" pitchFamily="18" charset="0"/>
                            <a:ea typeface="Yu Gothic UI Semibold" panose="020B0700000000000000" pitchFamily="34" charset="-128"/>
                          </a:rPr>
                          <m:t>𝑛</m:t>
                        </m:r>
                      </m:sup>
                      <m:e>
                        <m:sSubSup>
                          <m:sSubSupPr>
                            <m:ctrlPr>
                              <a:rPr lang="en-US" sz="1400" i="1">
                                <a:latin typeface="Cambria Math" panose="02040503050406030204" pitchFamily="18" charset="0"/>
                                <a:ea typeface="Yu Gothic UI Semibold" panose="020B0700000000000000" pitchFamily="34" charset="-128"/>
                              </a:rPr>
                            </m:ctrlPr>
                          </m:sSubSupPr>
                          <m:e>
                            <m:r>
                              <a:rPr lang="en-US" sz="1400" i="1">
                                <a:latin typeface="Cambria Math" panose="02040503050406030204" pitchFamily="18" charset="0"/>
                                <a:ea typeface="Yu Gothic UI Semibold" panose="020B0700000000000000" pitchFamily="34" charset="-128"/>
                              </a:rPr>
                              <m:t>𝑝</m:t>
                            </m:r>
                          </m:e>
                          <m:sub>
                            <m:r>
                              <a:rPr lang="en-US" sz="1400" i="1" baseline="-25000">
                                <a:latin typeface="Cambria Math" panose="02040503050406030204" pitchFamily="18" charset="0"/>
                                <a:ea typeface="Yu Gothic UI Semibold" panose="020B0700000000000000" pitchFamily="34" charset="-128"/>
                              </a:rPr>
                              <m:t>𝑖</m:t>
                            </m:r>
                          </m:sub>
                          <m:sup>
                            <m:r>
                              <a:rPr lang="en-US" sz="1400" i="1" baseline="30000">
                                <a:latin typeface="Cambria Math" panose="02040503050406030204" pitchFamily="18" charset="0"/>
                                <a:ea typeface="Yu Gothic UI Semibold" panose="020B0700000000000000" pitchFamily="34" charset="-128"/>
                              </a:rPr>
                              <m:t>2</m:t>
                            </m:r>
                          </m:sup>
                        </m:sSubSup>
                      </m:e>
                    </m:nary>
                  </m:oMath>
                </a14:m>
                <a:endParaRPr lang="en-IN" sz="1400" i="1" dirty="0">
                  <a:latin typeface="Garamond" panose="02020404030301010803" pitchFamily="18" charset="0"/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8C3BC8D-D4B3-4A69-1719-68246A71C0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8507" y="2453773"/>
                <a:ext cx="3202906" cy="307777"/>
              </a:xfrm>
              <a:prstGeom prst="rect">
                <a:avLst/>
              </a:prstGeom>
              <a:blipFill>
                <a:blip r:embed="rId2"/>
                <a:stretch>
                  <a:fillRect l="-571" t="-104000" b="-162000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F8068A6-DFB0-E215-B1A1-758433840F3D}"/>
                  </a:ext>
                </a:extLst>
              </p:cNvPr>
              <p:cNvSpPr txBox="1"/>
              <p:nvPr/>
            </p:nvSpPr>
            <p:spPr>
              <a:xfrm>
                <a:off x="8228507" y="3192263"/>
                <a:ext cx="3159657" cy="4110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i="1" dirty="0">
                    <a:latin typeface="Garamond" panose="02020404030301010803" pitchFamily="18" charset="0"/>
                    <a:ea typeface="Yu Gothic UI Semibold" panose="020B0700000000000000" pitchFamily="34" charset="-128"/>
                  </a:rPr>
                  <a:t>Observed Heterozygosity </a:t>
                </a:r>
                <a:r>
                  <a:rPr lang="pt-BR" sz="1400" i="1" dirty="0">
                    <a:latin typeface="Garamond" panose="02020404030301010803" pitchFamily="18" charset="0"/>
                    <a:ea typeface="Yu Gothic UI Semibold" panose="020B0700000000000000" pitchFamily="34" charset="-128"/>
                  </a:rPr>
                  <a:t>Ho​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1400" i="1" smtClean="0">
                            <a:latin typeface="Cambria Math" panose="02040503050406030204" pitchFamily="18" charset="0"/>
                            <a:ea typeface="Yu Gothic UI Semibold" panose="020B0700000000000000" pitchFamily="34" charset="-128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ctrlPr>
                              <a:rPr lang="en-IN" sz="1400" i="1" smtClean="0">
                                <a:latin typeface="Cambria Math" panose="02040503050406030204" pitchFamily="18" charset="0"/>
                                <a:ea typeface="Yu Gothic UI Semibold" panose="020B0700000000000000" pitchFamily="34" charset="-128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1400" b="0" i="1" baseline="-25000" smtClean="0">
                                <a:latin typeface="Cambria Math" panose="02040503050406030204" pitchFamily="18" charset="0"/>
                                <a:ea typeface="Yu Gothic UI Semibold" panose="020B0700000000000000" pitchFamily="34" charset="-128"/>
                              </a:rPr>
                              <m:t>1</m:t>
                            </m:r>
                          </m:sub>
                          <m:sup>
                            <m:r>
                              <a:rPr lang="en-US" sz="1400" b="0" i="1" baseline="30000" smtClean="0">
                                <a:latin typeface="Cambria Math" panose="02040503050406030204" pitchFamily="18" charset="0"/>
                                <a:ea typeface="Yu Gothic UI Semibold" panose="020B0700000000000000" pitchFamily="34" charset="-128"/>
                              </a:rPr>
                              <m:t>𝑛</m:t>
                            </m:r>
                          </m:sup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  <a:ea typeface="Yu Gothic UI Semibold" panose="020B0700000000000000" pitchFamily="34" charset="-128"/>
                              </a:rPr>
                              <m:t>𝑁</m:t>
                            </m:r>
                            <m:r>
                              <a:rPr lang="en-US" sz="1400" b="0" i="1" baseline="-25000" smtClean="0">
                                <a:latin typeface="Cambria Math" panose="02040503050406030204" pitchFamily="18" charset="0"/>
                                <a:ea typeface="Yu Gothic UI Semibold" panose="020B0700000000000000" pitchFamily="34" charset="-128"/>
                              </a:rPr>
                              <m:t>h𝑒𝑡</m:t>
                            </m:r>
                          </m:e>
                        </m:nary>
                      </m:num>
                      <m:den>
                        <m:r>
                          <a:rPr lang="en-US" sz="1400" b="0" i="1" smtClean="0">
                            <a:latin typeface="Cambria Math" panose="02040503050406030204" pitchFamily="18" charset="0"/>
                            <a:ea typeface="Yu Gothic UI Semibold" panose="020B0700000000000000" pitchFamily="34" charset="-128"/>
                          </a:rPr>
                          <m:t>𝑁</m:t>
                        </m:r>
                      </m:den>
                    </m:f>
                  </m:oMath>
                </a14:m>
                <a:endParaRPr lang="en-IN" sz="1400" i="1" dirty="0">
                  <a:latin typeface="Garamond" panose="02020404030301010803" pitchFamily="18" charset="0"/>
                  <a:ea typeface="Yu Gothic UI Semibold" panose="020B0700000000000000" pitchFamily="34" charset="-128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F8068A6-DFB0-E215-B1A1-758433840F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8507" y="3192263"/>
                <a:ext cx="3159657" cy="411010"/>
              </a:xfrm>
              <a:prstGeom prst="rect">
                <a:avLst/>
              </a:prstGeom>
              <a:blipFill>
                <a:blip r:embed="rId3"/>
                <a:stretch>
                  <a:fillRect l="-579" t="-52239" b="-4776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C7B065FE-D94E-7E1B-6418-D92C7054E4F6}"/>
              </a:ext>
            </a:extLst>
          </p:cNvPr>
          <p:cNvSpPr txBox="1"/>
          <p:nvPr/>
        </p:nvSpPr>
        <p:spPr>
          <a:xfrm>
            <a:off x="8228507" y="1696749"/>
            <a:ext cx="234634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>
                <a:latin typeface="Garamond" panose="02020404030301010803" pitchFamily="18" charset="0"/>
              </a:rPr>
              <a:t>HW  on a Population ~ p+ q =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51B0608-0CED-0FF2-431F-CB039A7BE61D}"/>
                  </a:ext>
                </a:extLst>
              </p:cNvPr>
              <p:cNvSpPr txBox="1"/>
              <p:nvPr/>
            </p:nvSpPr>
            <p:spPr>
              <a:xfrm>
                <a:off x="8228507" y="3953671"/>
                <a:ext cx="3406793" cy="4248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>
                  <a:defRPr sz="1400" i="1">
                    <a:latin typeface="Garamond" panose="02020404030301010803" pitchFamily="18" charset="0"/>
                    <a:ea typeface="Yu Gothic UI Semibold" panose="020B0700000000000000" pitchFamily="34" charset="-128"/>
                  </a:defRPr>
                </a:lvl1pPr>
              </a:lstStyle>
              <a:p>
                <a:r>
                  <a:rPr lang="en-IN" dirty="0"/>
                  <a:t>Inbreeding Coefficient </a:t>
                </a:r>
                <a14:m>
                  <m:oMath xmlns:m="http://schemas.openxmlformats.org/officeDocument/2006/math">
                    <m:r>
                      <a:rPr lang="en-IN" i="1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IN" i="1">
                        <a:latin typeface="Cambria Math" panose="02040503050406030204" pitchFamily="18" charset="0"/>
                      </a:rPr>
                      <m:t>=1−</m:t>
                    </m:r>
                    <m:f>
                      <m:fPr>
                        <m:ctrlPr>
                          <a:rPr lang="en-IN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I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IN" i="1">
                                <a:latin typeface="Cambria Math" panose="02040503050406030204" pitchFamily="18" charset="0"/>
                              </a:rPr>
                              <m:t>𝑜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IN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IN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sub>
                        </m:sSub>
                      </m:den>
                    </m:f>
                  </m:oMath>
                </a14:m>
                <a:endParaRPr lang="en-IN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51B0608-0CED-0FF2-431F-CB039A7BE6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8507" y="3953671"/>
                <a:ext cx="3406793" cy="424860"/>
              </a:xfrm>
              <a:prstGeom prst="rect">
                <a:avLst/>
              </a:prstGeom>
              <a:blipFill>
                <a:blip r:embed="rId4"/>
                <a:stretch>
                  <a:fillRect l="-53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Arrow: Right 23">
            <a:extLst>
              <a:ext uri="{FF2B5EF4-FFF2-40B4-BE49-F238E27FC236}">
                <a16:creationId xmlns:a16="http://schemas.microsoft.com/office/drawing/2014/main" id="{084DB3A3-911E-9026-5A87-0626652A041E}"/>
              </a:ext>
            </a:extLst>
          </p:cNvPr>
          <p:cNvSpPr/>
          <p:nvPr/>
        </p:nvSpPr>
        <p:spPr>
          <a:xfrm>
            <a:off x="7928272" y="1715283"/>
            <a:ext cx="160637" cy="307777"/>
          </a:xfrm>
          <a:prstGeom prst="rightArrow">
            <a:avLst>
              <a:gd name="adj1" fmla="val 68286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Arrow: Right 25">
            <a:extLst>
              <a:ext uri="{FF2B5EF4-FFF2-40B4-BE49-F238E27FC236}">
                <a16:creationId xmlns:a16="http://schemas.microsoft.com/office/drawing/2014/main" id="{522CA0F0-F306-CA13-390D-2D8D56A8D205}"/>
              </a:ext>
            </a:extLst>
          </p:cNvPr>
          <p:cNvSpPr/>
          <p:nvPr/>
        </p:nvSpPr>
        <p:spPr>
          <a:xfrm>
            <a:off x="7928272" y="2482550"/>
            <a:ext cx="160637" cy="307777"/>
          </a:xfrm>
          <a:prstGeom prst="rightArrow">
            <a:avLst>
              <a:gd name="adj1" fmla="val 68286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088D2E4F-2C07-4214-AA5A-4E5AABCAA7BA}"/>
              </a:ext>
            </a:extLst>
          </p:cNvPr>
          <p:cNvSpPr/>
          <p:nvPr/>
        </p:nvSpPr>
        <p:spPr>
          <a:xfrm>
            <a:off x="7928272" y="3249817"/>
            <a:ext cx="160637" cy="307777"/>
          </a:xfrm>
          <a:prstGeom prst="rightArrow">
            <a:avLst>
              <a:gd name="adj1" fmla="val 68286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5E19FED5-E97F-61EF-8914-59E89D3DBCBA}"/>
              </a:ext>
            </a:extLst>
          </p:cNvPr>
          <p:cNvSpPr/>
          <p:nvPr/>
        </p:nvSpPr>
        <p:spPr>
          <a:xfrm>
            <a:off x="7928272" y="4017084"/>
            <a:ext cx="160637" cy="307777"/>
          </a:xfrm>
          <a:prstGeom prst="rightArrow">
            <a:avLst>
              <a:gd name="adj1" fmla="val 68286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D3A106C-DCE4-D690-74EC-67563F553648}"/>
                  </a:ext>
                </a:extLst>
              </p:cNvPr>
              <p:cNvSpPr txBox="1"/>
              <p:nvPr/>
            </p:nvSpPr>
            <p:spPr>
              <a:xfrm>
                <a:off x="2140991" y="4890944"/>
                <a:ext cx="2665310" cy="6530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IN" sz="2000" i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ea typeface="Yu Gothic UI Semibold" panose="020B0700000000000000" pitchFamily="34" charset="-128"/>
                          <a:cs typeface="Open Sans Condensed Condensed" pitchFamily="2" charset="0"/>
                        </a:rPr>
                        <m:t>∆</m:t>
                      </m:r>
                      <m:r>
                        <m:rPr>
                          <m:nor/>
                        </m:rPr>
                        <a:rPr lang="en-IN" sz="2000" i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  <a:ea typeface="Yu Gothic UI Semibold" panose="020B0700000000000000" pitchFamily="34" charset="-128"/>
                          <a:cs typeface="Open Sans Condensed Condensed" pitchFamily="2" charset="0"/>
                        </a:rPr>
                        <m:t>g</m:t>
                      </m:r>
                      <m:r>
                        <a:rPr lang="en-US" sz="2000" b="0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Yu Gothic UI Semibold" panose="020B0700000000000000" pitchFamily="34" charset="-128"/>
                          <a:cs typeface="Open Sans Condensed Condensed" pitchFamily="2" charset="0"/>
                        </a:rPr>
                        <m:t> </m:t>
                      </m:r>
                      <m:r>
                        <a:rPr lang="en-IN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b="0" i="1" baseline="300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l-G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𝛿</m:t>
                      </m:r>
                      <m:r>
                        <a:rPr lang="el-G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f>
                        <m:fPr>
                          <m:ctrlPr>
                            <a:rPr lang="en-IN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𝑆𝑖</m:t>
                          </m:r>
                        </m:num>
                        <m:den>
                          <m:r>
                            <a:rPr lang="en-US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𝑙</m:t>
                          </m:r>
                        </m:den>
                      </m:f>
                    </m:oMath>
                  </m:oMathPara>
                </a14:m>
                <a:endParaRPr lang="en-IN" dirty="0">
                  <a:solidFill>
                    <a:schemeClr val="tx1"/>
                  </a:solidFill>
                  <a:latin typeface="Garamond" panose="02020404030301010803" pitchFamily="18" charset="0"/>
                  <a:ea typeface="Open Sans Condensed Condensed" pitchFamily="2" charset="0"/>
                  <a:cs typeface="Open Sans Condensed Condensed" pitchFamily="2" charset="0"/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D3A106C-DCE4-D690-74EC-67563F5536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0991" y="4890944"/>
                <a:ext cx="2665310" cy="65306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2" name="TextBox 31">
            <a:extLst>
              <a:ext uri="{FF2B5EF4-FFF2-40B4-BE49-F238E27FC236}">
                <a16:creationId xmlns:a16="http://schemas.microsoft.com/office/drawing/2014/main" id="{DCAC4663-815B-0A88-44DD-49EB21E924ED}"/>
              </a:ext>
            </a:extLst>
          </p:cNvPr>
          <p:cNvSpPr txBox="1"/>
          <p:nvPr/>
        </p:nvSpPr>
        <p:spPr>
          <a:xfrm>
            <a:off x="4796982" y="4807437"/>
            <a:ext cx="1697902" cy="902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l-GR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ℎ</a:t>
            </a:r>
            <a:r>
              <a:rPr lang="el-GR" sz="900" baseline="300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2</a:t>
            </a:r>
            <a:r>
              <a:rPr lang="en-US" sz="900" baseline="300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 </a:t>
            </a:r>
            <a:r>
              <a:rPr lang="el-GR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:</a:t>
            </a:r>
            <a:r>
              <a:rPr lang="en-US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  </a:t>
            </a:r>
            <a:r>
              <a:rPr lang="el-GR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𝐻𝑒𝑟𝑖𝑡𝑎𝑏𝑖𝑙𝑖𝑡𝑦</a:t>
            </a:r>
          </a:p>
          <a:p>
            <a:pPr>
              <a:lnSpc>
                <a:spcPct val="150000"/>
              </a:lnSpc>
            </a:pPr>
            <a:r>
              <a:rPr lang="el-GR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δ</a:t>
            </a:r>
            <a:r>
              <a:rPr lang="el-GR" sz="900" baseline="-250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𝑝</a:t>
            </a:r>
            <a:r>
              <a:rPr lang="en-US" sz="900" baseline="-250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 </a:t>
            </a:r>
            <a:r>
              <a:rPr lang="el-GR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:</a:t>
            </a:r>
            <a:r>
              <a:rPr lang="en-US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 </a:t>
            </a:r>
            <a:r>
              <a:rPr lang="el-GR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𝑃ℎ𝑒𝑛𝑜𝑡𝑦𝑝𝑖𝑐 𝑣𝑎𝑟𝑖𝑎𝑡𝑖𝑜𝑛</a:t>
            </a:r>
          </a:p>
          <a:p>
            <a:pPr>
              <a:lnSpc>
                <a:spcPct val="150000"/>
              </a:lnSpc>
            </a:pPr>
            <a:r>
              <a:rPr lang="en-US" sz="900" i="1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S</a:t>
            </a:r>
            <a:r>
              <a:rPr lang="el-GR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𝑖</a:t>
            </a:r>
            <a:r>
              <a:rPr lang="en-US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 </a:t>
            </a:r>
            <a:r>
              <a:rPr lang="el-GR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:</a:t>
            </a:r>
            <a:r>
              <a:rPr lang="en-US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 </a:t>
            </a:r>
            <a:r>
              <a:rPr lang="el-GR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𝑆𝑒𝑙𝑒𝑐𝑖𝑡𝑜𝑛 𝐼𝑛𝑡𝑒𝑛𝑠𝑖𝑡𝑦</a:t>
            </a:r>
            <a:endParaRPr lang="en-US" sz="900" dirty="0">
              <a:latin typeface="Garamond" panose="02020404030301010803" pitchFamily="18" charset="0"/>
              <a:ea typeface="Open Sans Condensed Condensed" pitchFamily="2" charset="0"/>
              <a:cs typeface="Open Sans Condensed Condensed" pitchFamily="2" charset="0"/>
            </a:endParaRPr>
          </a:p>
          <a:p>
            <a:pPr>
              <a:lnSpc>
                <a:spcPct val="150000"/>
              </a:lnSpc>
            </a:pPr>
            <a:r>
              <a:rPr lang="el-GR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𝑙</a:t>
            </a:r>
            <a:r>
              <a:rPr lang="en-US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 </a:t>
            </a:r>
            <a:r>
              <a:rPr lang="el-GR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:</a:t>
            </a:r>
            <a:r>
              <a:rPr lang="en-US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 </a:t>
            </a:r>
            <a:r>
              <a:rPr lang="el-GR" sz="900" dirty="0">
                <a:latin typeface="Garamond" panose="02020404030301010803" pitchFamily="18" charset="0"/>
                <a:ea typeface="Open Sans Condensed Condensed" pitchFamily="2" charset="0"/>
                <a:cs typeface="Open Sans Condensed Condensed" pitchFamily="2" charset="0"/>
              </a:rPr>
              <a:t>𝐺𝑒𝑛𝑒𝑟𝑎𝑡𝑖𝑜𝑛 𝑐𝑦𝑐𝑙𝑒</a:t>
            </a:r>
            <a:endParaRPr lang="en-IN" sz="900" dirty="0">
              <a:latin typeface="Garamond" panose="02020404030301010803" pitchFamily="18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0785FF0-7C65-2E55-3CEA-7192C52053C2}"/>
              </a:ext>
            </a:extLst>
          </p:cNvPr>
          <p:cNvCxnSpPr/>
          <p:nvPr/>
        </p:nvCxnSpPr>
        <p:spPr>
          <a:xfrm>
            <a:off x="1817748" y="3864897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E2A02C9-8AE7-2B5C-37AE-0293F00CDFB8}"/>
              </a:ext>
            </a:extLst>
          </p:cNvPr>
          <p:cNvCxnSpPr/>
          <p:nvPr/>
        </p:nvCxnSpPr>
        <p:spPr>
          <a:xfrm>
            <a:off x="1817748" y="3725389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8ABF7A4-3A30-120A-D390-B3B6AB26AF9C}"/>
              </a:ext>
            </a:extLst>
          </p:cNvPr>
          <p:cNvCxnSpPr/>
          <p:nvPr/>
        </p:nvCxnSpPr>
        <p:spPr>
          <a:xfrm>
            <a:off x="1817748" y="3585879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E45893D5-8991-AAC9-AB44-89242110EEC7}"/>
              </a:ext>
            </a:extLst>
          </p:cNvPr>
          <p:cNvCxnSpPr/>
          <p:nvPr/>
        </p:nvCxnSpPr>
        <p:spPr>
          <a:xfrm>
            <a:off x="1817748" y="3446368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3B3F654-3767-EF5F-B358-2786088E8A09}"/>
              </a:ext>
            </a:extLst>
          </p:cNvPr>
          <p:cNvCxnSpPr/>
          <p:nvPr/>
        </p:nvCxnSpPr>
        <p:spPr>
          <a:xfrm>
            <a:off x="1817748" y="3306858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5986B29D-3161-06FC-A71A-7E352D556F48}"/>
              </a:ext>
            </a:extLst>
          </p:cNvPr>
          <p:cNvCxnSpPr/>
          <p:nvPr/>
        </p:nvCxnSpPr>
        <p:spPr>
          <a:xfrm>
            <a:off x="1817748" y="3167348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D7055C0-5AAA-388C-C1E0-AE019FF6180C}"/>
              </a:ext>
            </a:extLst>
          </p:cNvPr>
          <p:cNvCxnSpPr/>
          <p:nvPr/>
        </p:nvCxnSpPr>
        <p:spPr>
          <a:xfrm>
            <a:off x="1817748" y="2888327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014058B-18FD-9E22-BE80-D240832028F3}"/>
              </a:ext>
            </a:extLst>
          </p:cNvPr>
          <p:cNvCxnSpPr/>
          <p:nvPr/>
        </p:nvCxnSpPr>
        <p:spPr>
          <a:xfrm>
            <a:off x="1817748" y="2609306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355BDC5-77EF-7051-5CDC-9559E85B72A2}"/>
              </a:ext>
            </a:extLst>
          </p:cNvPr>
          <p:cNvCxnSpPr/>
          <p:nvPr/>
        </p:nvCxnSpPr>
        <p:spPr>
          <a:xfrm>
            <a:off x="1824004" y="3027837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B995B9A-8314-BFA9-CB3E-C6DD2F4999C5}"/>
              </a:ext>
            </a:extLst>
          </p:cNvPr>
          <p:cNvCxnSpPr/>
          <p:nvPr/>
        </p:nvCxnSpPr>
        <p:spPr>
          <a:xfrm>
            <a:off x="1824004" y="2748816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5CB78FEB-0734-BAF8-D6AC-D4072AC96FE3}"/>
              </a:ext>
            </a:extLst>
          </p:cNvPr>
          <p:cNvCxnSpPr/>
          <p:nvPr/>
        </p:nvCxnSpPr>
        <p:spPr>
          <a:xfrm>
            <a:off x="1824004" y="2469796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0B367DF-525A-8CCD-07CA-D68987A58D61}"/>
              </a:ext>
            </a:extLst>
          </p:cNvPr>
          <p:cNvCxnSpPr/>
          <p:nvPr/>
        </p:nvCxnSpPr>
        <p:spPr>
          <a:xfrm>
            <a:off x="1824004" y="2330285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121206B-BDF7-6A0E-BE68-4AC9FC9E2425}"/>
              </a:ext>
            </a:extLst>
          </p:cNvPr>
          <p:cNvCxnSpPr>
            <a:cxnSpLocks/>
          </p:cNvCxnSpPr>
          <p:nvPr/>
        </p:nvCxnSpPr>
        <p:spPr>
          <a:xfrm flipV="1">
            <a:off x="1849513" y="2286252"/>
            <a:ext cx="0" cy="1740034"/>
          </a:xfrm>
          <a:prstGeom prst="line">
            <a:avLst/>
          </a:prstGeom>
          <a:ln w="28575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F675556-89AE-6EE6-DD0A-C3785C5EAD3D}"/>
              </a:ext>
            </a:extLst>
          </p:cNvPr>
          <p:cNvCxnSpPr>
            <a:cxnSpLocks/>
            <a:stCxn id="47" idx="2"/>
          </p:cNvCxnSpPr>
          <p:nvPr/>
        </p:nvCxnSpPr>
        <p:spPr>
          <a:xfrm>
            <a:off x="3231161" y="2634073"/>
            <a:ext cx="0" cy="1387105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146A8582-7B8C-BC75-92F0-2E7E624A2B3C}"/>
              </a:ext>
            </a:extLst>
          </p:cNvPr>
          <p:cNvCxnSpPr>
            <a:cxnSpLocks/>
          </p:cNvCxnSpPr>
          <p:nvPr/>
        </p:nvCxnSpPr>
        <p:spPr>
          <a:xfrm>
            <a:off x="3218803" y="4097992"/>
            <a:ext cx="964776" cy="0"/>
          </a:xfrm>
          <a:prstGeom prst="straightConnector1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id="{2D3FBCE2-81F5-91E1-B3F4-BF11DFBFF336}"/>
              </a:ext>
            </a:extLst>
          </p:cNvPr>
          <p:cNvSpPr txBox="1"/>
          <p:nvPr/>
        </p:nvSpPr>
        <p:spPr>
          <a:xfrm>
            <a:off x="3454451" y="4036862"/>
            <a:ext cx="647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b="1" i="1" dirty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Garamond" panose="02020404030301010803" pitchFamily="18" charset="0"/>
                <a:ea typeface="Yu Gothic UI Semibold" panose="020B0700000000000000" pitchFamily="34" charset="-128"/>
                <a:cs typeface="Open Sans Condensed Condensed" pitchFamily="2" charset="0"/>
              </a:rPr>
              <a:t>∆g</a:t>
            </a:r>
            <a:endParaRPr lang="en-IN" b="1" i="1" dirty="0">
              <a:solidFill>
                <a:schemeClr val="bg2">
                  <a:lumMod val="20000"/>
                  <a:lumOff val="80000"/>
                </a:schemeClr>
              </a:solidFill>
              <a:latin typeface="Garamond" panose="02020404030301010803" pitchFamily="18" charset="0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4C2892E-860E-5157-6175-413B25447F78}"/>
              </a:ext>
            </a:extLst>
          </p:cNvPr>
          <p:cNvSpPr txBox="1"/>
          <p:nvPr/>
        </p:nvSpPr>
        <p:spPr>
          <a:xfrm>
            <a:off x="1893203" y="4985237"/>
            <a:ext cx="756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>
                <a:latin typeface="Garamond" panose="02020404030301010803" pitchFamily="18" charset="0"/>
              </a:rPr>
              <a:t>Genetic</a:t>
            </a:r>
            <a:r>
              <a:rPr lang="en-US" sz="1400" dirty="0">
                <a:latin typeface="Garamond" panose="02020404030301010803" pitchFamily="18" charset="0"/>
                <a:ea typeface="Yu Gothic UI Semibold" panose="020B0700000000000000" pitchFamily="34" charset="-128"/>
                <a:cs typeface="Open Sans Condensed Condensed" pitchFamily="2" charset="0"/>
              </a:rPr>
              <a:t> Gain</a:t>
            </a:r>
            <a:endParaRPr lang="en-IN" sz="1400" dirty="0">
              <a:latin typeface="Garamond" panose="02020404030301010803" pitchFamily="18" charset="0"/>
              <a:ea typeface="Yu Gothic UI Semibold" panose="020B0700000000000000" pitchFamily="34" charset="-128"/>
              <a:cs typeface="Open Sans Condensed Condensed" pitchFamily="2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1768246-D2FB-769A-3623-6B379E2693A4}"/>
              </a:ext>
            </a:extLst>
          </p:cNvPr>
          <p:cNvSpPr txBox="1"/>
          <p:nvPr/>
        </p:nvSpPr>
        <p:spPr>
          <a:xfrm rot="16200000">
            <a:off x="1478902" y="2881401"/>
            <a:ext cx="10559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Open Sans Condensed Condensed" pitchFamily="2" charset="0"/>
                <a:ea typeface="Open Sans Condensed Condensed" pitchFamily="2" charset="0"/>
                <a:cs typeface="Open Sans Condensed Condensed" pitchFamily="2" charset="0"/>
              </a:rPr>
              <a:t>Frequency</a:t>
            </a:r>
            <a:endParaRPr lang="en-IN" sz="1400" b="1" dirty="0"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90924043-07C7-A514-6279-82365E13B450}"/>
              </a:ext>
            </a:extLst>
          </p:cNvPr>
          <p:cNvSpPr txBox="1"/>
          <p:nvPr/>
        </p:nvSpPr>
        <p:spPr>
          <a:xfrm>
            <a:off x="2802687" y="3046258"/>
            <a:ext cx="8752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i="1">
                <a:latin typeface="Garamond" panose="02020404030301010803" pitchFamily="18" charset="0"/>
                <a:ea typeface="Yu Gothic UI Semibold" panose="020B0700000000000000" pitchFamily="34" charset="-128"/>
              </a:defRPr>
            </a:lvl1pPr>
          </a:lstStyle>
          <a:p>
            <a:pPr algn="ctr"/>
            <a:r>
              <a:rPr lang="en-US" sz="1000" dirty="0">
                <a:solidFill>
                  <a:schemeClr val="bg1"/>
                </a:solidFill>
              </a:rPr>
              <a:t>Average performance</a:t>
            </a:r>
            <a:endParaRPr lang="en-IN" sz="1000" dirty="0">
              <a:solidFill>
                <a:schemeClr val="bg1"/>
              </a:solidFill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07B17C9-0D20-0F8F-AE1E-231C66933C54}"/>
              </a:ext>
            </a:extLst>
          </p:cNvPr>
          <p:cNvSpPr txBox="1"/>
          <p:nvPr/>
        </p:nvSpPr>
        <p:spPr>
          <a:xfrm>
            <a:off x="2793524" y="1843946"/>
            <a:ext cx="875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i="1">
                <a:latin typeface="Garamond" panose="02020404030301010803" pitchFamily="18" charset="0"/>
                <a:ea typeface="Yu Gothic UI Semibold" panose="020B0700000000000000" pitchFamily="34" charset="-128"/>
              </a:defRPr>
            </a:lvl1pPr>
          </a:lstStyle>
          <a:p>
            <a:pPr algn="ctr"/>
            <a:r>
              <a:rPr lang="en-US" sz="1200" dirty="0">
                <a:solidFill>
                  <a:srgbClr val="FFFF00"/>
                </a:solidFill>
              </a:rPr>
              <a:t>Original Population</a:t>
            </a:r>
            <a:endParaRPr lang="en-IN" sz="1200" dirty="0">
              <a:solidFill>
                <a:srgbClr val="FFFF00"/>
              </a:solidFill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397FC5BB-3E40-A752-BEC9-2AE0D3C58247}"/>
              </a:ext>
            </a:extLst>
          </p:cNvPr>
          <p:cNvSpPr txBox="1"/>
          <p:nvPr/>
        </p:nvSpPr>
        <p:spPr>
          <a:xfrm>
            <a:off x="3711497" y="1849252"/>
            <a:ext cx="875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i="1">
                <a:latin typeface="Garamond" panose="02020404030301010803" pitchFamily="18" charset="0"/>
                <a:ea typeface="Yu Gothic UI Semibold" panose="020B0700000000000000" pitchFamily="34" charset="-128"/>
              </a:defRPr>
            </a:lvl1pPr>
          </a:lstStyle>
          <a:p>
            <a:pPr algn="ctr"/>
            <a:r>
              <a:rPr lang="en-US" sz="1200" dirty="0">
                <a:solidFill>
                  <a:srgbClr val="FFFF00"/>
                </a:solidFill>
              </a:rPr>
              <a:t>Selection</a:t>
            </a:r>
          </a:p>
          <a:p>
            <a:pPr algn="ctr"/>
            <a:r>
              <a:rPr lang="en-US" sz="1200" dirty="0">
                <a:solidFill>
                  <a:srgbClr val="FFFF00"/>
                </a:solidFill>
              </a:rPr>
              <a:t>Cycle 1</a:t>
            </a:r>
            <a:endParaRPr lang="en-IN" sz="1200" dirty="0">
              <a:solidFill>
                <a:srgbClr val="FFFF00"/>
              </a:solidFill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57FFAAED-7AE6-BFF1-B296-31151012D71B}"/>
              </a:ext>
            </a:extLst>
          </p:cNvPr>
          <p:cNvSpPr txBox="1"/>
          <p:nvPr/>
        </p:nvSpPr>
        <p:spPr>
          <a:xfrm>
            <a:off x="4629470" y="1838897"/>
            <a:ext cx="875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i="1">
                <a:latin typeface="Garamond" panose="02020404030301010803" pitchFamily="18" charset="0"/>
                <a:ea typeface="Yu Gothic UI Semibold" panose="020B0700000000000000" pitchFamily="34" charset="-128"/>
              </a:defRPr>
            </a:lvl1pPr>
          </a:lstStyle>
          <a:p>
            <a:pPr algn="ctr"/>
            <a:r>
              <a:rPr lang="en-US" sz="1200" dirty="0">
                <a:solidFill>
                  <a:srgbClr val="FFFF00"/>
                </a:solidFill>
              </a:rPr>
              <a:t>Selection</a:t>
            </a:r>
          </a:p>
          <a:p>
            <a:pPr algn="ctr"/>
            <a:r>
              <a:rPr lang="en-US" sz="1200" dirty="0">
                <a:solidFill>
                  <a:srgbClr val="FFFF00"/>
                </a:solidFill>
              </a:rPr>
              <a:t>Cycle 2</a:t>
            </a:r>
            <a:endParaRPr lang="en-IN" sz="1200" dirty="0">
              <a:solidFill>
                <a:srgbClr val="FFFF00"/>
              </a:solidFill>
            </a:endParaRP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09D635A7-2C21-2F43-5124-1C5C836ED2C5}"/>
              </a:ext>
            </a:extLst>
          </p:cNvPr>
          <p:cNvSpPr/>
          <p:nvPr/>
        </p:nvSpPr>
        <p:spPr>
          <a:xfrm>
            <a:off x="3062628" y="2476221"/>
            <a:ext cx="2266614" cy="1547097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40000"/>
              <a:lumOff val="60000"/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77AAD08F-22CE-9113-4FE7-558B8458630B}"/>
              </a:ext>
            </a:extLst>
          </p:cNvPr>
          <p:cNvSpPr/>
          <p:nvPr/>
        </p:nvSpPr>
        <p:spPr>
          <a:xfrm>
            <a:off x="4084197" y="2330285"/>
            <a:ext cx="1934440" cy="1683295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40000"/>
              <a:lumOff val="60000"/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11154754-E818-17E1-7DA2-B9CBF3713B05}"/>
              </a:ext>
            </a:extLst>
          </p:cNvPr>
          <p:cNvCxnSpPr>
            <a:cxnSpLocks/>
            <a:stCxn id="82" idx="2"/>
          </p:cNvCxnSpPr>
          <p:nvPr/>
        </p:nvCxnSpPr>
        <p:spPr>
          <a:xfrm>
            <a:off x="4195936" y="2476227"/>
            <a:ext cx="0" cy="1544123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BE00810A-7448-8C32-F742-A1CE2A282C58}"/>
              </a:ext>
            </a:extLst>
          </p:cNvPr>
          <p:cNvSpPr/>
          <p:nvPr/>
        </p:nvSpPr>
        <p:spPr>
          <a:xfrm>
            <a:off x="3802562" y="3710223"/>
            <a:ext cx="911353" cy="307847"/>
          </a:xfrm>
          <a:custGeom>
            <a:avLst/>
            <a:gdLst>
              <a:gd name="csX0" fmla="*/ 0 w 911353"/>
              <a:gd name="csY0" fmla="*/ 0 h 307847"/>
              <a:gd name="csX1" fmla="*/ 11739 w 911353"/>
              <a:gd name="csY1" fmla="*/ 17511 h 307847"/>
              <a:gd name="csX2" fmla="*/ 57218 w 911353"/>
              <a:gd name="csY2" fmla="*/ 68550 h 307847"/>
              <a:gd name="csX3" fmla="*/ 911353 w 911353"/>
              <a:gd name="csY3" fmla="*/ 306849 h 307847"/>
              <a:gd name="csX4" fmla="*/ 0 w 911353"/>
              <a:gd name="csY4" fmla="*/ 307847 h 307847"/>
              <a:gd name="csX5" fmla="*/ 0 w 911353"/>
              <a:gd name="csY5" fmla="*/ 0 h 3078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911353" h="307847">
                <a:moveTo>
                  <a:pt x="0" y="0"/>
                </a:moveTo>
                <a:lnTo>
                  <a:pt x="11739" y="17511"/>
                </a:lnTo>
                <a:cubicBezTo>
                  <a:pt x="26548" y="36954"/>
                  <a:pt x="41693" y="54099"/>
                  <a:pt x="57218" y="68550"/>
                </a:cubicBezTo>
                <a:cubicBezTo>
                  <a:pt x="305629" y="299775"/>
                  <a:pt x="911353" y="306849"/>
                  <a:pt x="911353" y="306849"/>
                </a:cubicBezTo>
                <a:lnTo>
                  <a:pt x="0" y="307847"/>
                </a:lnTo>
                <a:lnTo>
                  <a:pt x="0" y="0"/>
                </a:lnTo>
                <a:close/>
              </a:path>
            </a:pathLst>
          </a:custGeom>
          <a:pattFill prst="wdUp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F71C77F1-7919-BC4A-F6DF-6362D05DC26D}"/>
              </a:ext>
            </a:extLst>
          </p:cNvPr>
          <p:cNvSpPr/>
          <p:nvPr/>
        </p:nvSpPr>
        <p:spPr>
          <a:xfrm>
            <a:off x="4676852" y="3759074"/>
            <a:ext cx="632052" cy="247920"/>
          </a:xfrm>
          <a:custGeom>
            <a:avLst/>
            <a:gdLst>
              <a:gd name="csX0" fmla="*/ 0 w 632052"/>
              <a:gd name="csY0" fmla="*/ 0 h 247920"/>
              <a:gd name="csX1" fmla="*/ 64729 w 632052"/>
              <a:gd name="csY1" fmla="*/ 67143 h 247920"/>
              <a:gd name="csX2" fmla="*/ 632052 w 632052"/>
              <a:gd name="csY2" fmla="*/ 246908 h 247920"/>
              <a:gd name="csX3" fmla="*/ 0 w 632052"/>
              <a:gd name="csY3" fmla="*/ 247920 h 247920"/>
              <a:gd name="csX4" fmla="*/ 0 w 632052"/>
              <a:gd name="csY4" fmla="*/ 0 h 2479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32052" h="247920">
                <a:moveTo>
                  <a:pt x="0" y="0"/>
                </a:moveTo>
                <a:lnTo>
                  <a:pt x="64729" y="67143"/>
                </a:lnTo>
                <a:cubicBezTo>
                  <a:pt x="279424" y="240887"/>
                  <a:pt x="632052" y="246908"/>
                  <a:pt x="632052" y="246908"/>
                </a:cubicBezTo>
                <a:lnTo>
                  <a:pt x="0" y="247920"/>
                </a:lnTo>
                <a:lnTo>
                  <a:pt x="0" y="0"/>
                </a:lnTo>
                <a:close/>
              </a:path>
            </a:pathLst>
          </a:custGeom>
          <a:pattFill prst="wdUpDiag">
            <a:fgClr>
              <a:srgbClr val="74B23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/>
          </a:p>
        </p:txBody>
      </p:sp>
      <p:sp>
        <p:nvSpPr>
          <p:cNvPr id="128" name="Freeform: Shape 127">
            <a:extLst>
              <a:ext uri="{FF2B5EF4-FFF2-40B4-BE49-F238E27FC236}">
                <a16:creationId xmlns:a16="http://schemas.microsoft.com/office/drawing/2014/main" id="{39C03B6C-2CCC-902B-9BB3-FCA2490F3629}"/>
              </a:ext>
            </a:extLst>
          </p:cNvPr>
          <p:cNvSpPr/>
          <p:nvPr/>
        </p:nvSpPr>
        <p:spPr>
          <a:xfrm>
            <a:off x="5485793" y="3756320"/>
            <a:ext cx="552792" cy="247920"/>
          </a:xfrm>
          <a:custGeom>
            <a:avLst/>
            <a:gdLst>
              <a:gd name="csX0" fmla="*/ 0 w 632052"/>
              <a:gd name="csY0" fmla="*/ 0 h 247920"/>
              <a:gd name="csX1" fmla="*/ 64729 w 632052"/>
              <a:gd name="csY1" fmla="*/ 67143 h 247920"/>
              <a:gd name="csX2" fmla="*/ 632052 w 632052"/>
              <a:gd name="csY2" fmla="*/ 246908 h 247920"/>
              <a:gd name="csX3" fmla="*/ 0 w 632052"/>
              <a:gd name="csY3" fmla="*/ 247920 h 247920"/>
              <a:gd name="csX4" fmla="*/ 0 w 632052"/>
              <a:gd name="csY4" fmla="*/ 0 h 24792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</a:cxnLst>
            <a:rect l="l" t="t" r="r" b="b"/>
            <a:pathLst>
              <a:path w="632052" h="247920">
                <a:moveTo>
                  <a:pt x="0" y="0"/>
                </a:moveTo>
                <a:lnTo>
                  <a:pt x="64729" y="67143"/>
                </a:lnTo>
                <a:cubicBezTo>
                  <a:pt x="279424" y="240887"/>
                  <a:pt x="632052" y="246908"/>
                  <a:pt x="632052" y="246908"/>
                </a:cubicBezTo>
                <a:lnTo>
                  <a:pt x="0" y="247920"/>
                </a:lnTo>
                <a:lnTo>
                  <a:pt x="0" y="0"/>
                </a:lnTo>
                <a:close/>
              </a:path>
            </a:pathLst>
          </a:custGeom>
          <a:pattFill prst="wdUpDiag">
            <a:fgClr>
              <a:srgbClr val="49701E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/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E79626A4-8C4F-5EBD-FE99-5ED3E21D7DB0}"/>
              </a:ext>
            </a:extLst>
          </p:cNvPr>
          <p:cNvCxnSpPr>
            <a:cxnSpLocks/>
            <a:stCxn id="84" idx="2"/>
          </p:cNvCxnSpPr>
          <p:nvPr/>
        </p:nvCxnSpPr>
        <p:spPr>
          <a:xfrm>
            <a:off x="5051417" y="2330292"/>
            <a:ext cx="0" cy="1683288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4BB42B97-0CC5-F86C-4440-8AE1B076C068}"/>
              </a:ext>
            </a:extLst>
          </p:cNvPr>
          <p:cNvCxnSpPr>
            <a:cxnSpLocks/>
            <a:stCxn id="47" idx="0"/>
            <a:endCxn id="128" idx="2"/>
          </p:cNvCxnSpPr>
          <p:nvPr/>
        </p:nvCxnSpPr>
        <p:spPr>
          <a:xfrm flipV="1">
            <a:off x="1740695" y="4003228"/>
            <a:ext cx="4297890" cy="21461"/>
          </a:xfrm>
          <a:prstGeom prst="line">
            <a:avLst/>
          </a:prstGeom>
          <a:ln w="28575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27189051-3A87-ABB8-49E6-16DB0CD4CC7F}"/>
              </a:ext>
            </a:extLst>
          </p:cNvPr>
          <p:cNvSpPr txBox="1"/>
          <p:nvPr/>
        </p:nvSpPr>
        <p:spPr>
          <a:xfrm>
            <a:off x="2723855" y="2434339"/>
            <a:ext cx="1094622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Family collections</a:t>
            </a:r>
            <a:endParaRPr lang="en-IN" sz="8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F3677F-1E09-36C3-B523-5DCD5F5C0FF2}"/>
              </a:ext>
            </a:extLst>
          </p:cNvPr>
          <p:cNvSpPr txBox="1"/>
          <p:nvPr/>
        </p:nvSpPr>
        <p:spPr>
          <a:xfrm>
            <a:off x="3831457" y="3520622"/>
            <a:ext cx="613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8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High selection pressure</a:t>
            </a:r>
            <a:endParaRPr lang="en-IN" sz="800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47428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2F59A9-DC12-D611-9420-C112F79F5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F6D378-7271-F4CA-78F0-A3D2BEA5A54C}"/>
              </a:ext>
            </a:extLst>
          </p:cNvPr>
          <p:cNvSpPr txBox="1"/>
          <p:nvPr/>
        </p:nvSpPr>
        <p:spPr>
          <a:xfrm>
            <a:off x="248418" y="84631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DATA</a:t>
            </a: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5B62FC12-2676-10FE-8D9B-7C775038D7A4}"/>
              </a:ext>
            </a:extLst>
          </p:cNvPr>
          <p:cNvSpPr txBox="1"/>
          <p:nvPr/>
        </p:nvSpPr>
        <p:spPr>
          <a:xfrm>
            <a:off x="9574306" y="252164"/>
            <a:ext cx="21777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Current Issues</a:t>
            </a:r>
            <a:endParaRPr lang="en-IN" sz="20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7D3456-02FF-989B-F119-B102FFFBF265}"/>
              </a:ext>
            </a:extLst>
          </p:cNvPr>
          <p:cNvSpPr txBox="1"/>
          <p:nvPr/>
        </p:nvSpPr>
        <p:spPr>
          <a:xfrm>
            <a:off x="3198564" y="2382559"/>
            <a:ext cx="656166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Individualistic. It is “Datum”, rather than “Data”. 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No common templates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Traceability, Review / Monitoring - impractical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Historical – integration – Seldom traceable</a:t>
            </a:r>
          </a:p>
          <a:p>
            <a:pPr marL="285750" indent="-285750" algn="l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Outcome is manipulable</a:t>
            </a:r>
          </a:p>
        </p:txBody>
      </p:sp>
    </p:spTree>
    <p:extLst>
      <p:ext uri="{BB962C8B-B14F-4D97-AF65-F5344CB8AC3E}">
        <p14:creationId xmlns:p14="http://schemas.microsoft.com/office/powerpoint/2010/main" val="14347734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6EAE1A-4664-0096-3E2F-0BC4C520B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A9E4870-B849-3E9B-5E2F-919EEBEBACDF}"/>
              </a:ext>
            </a:extLst>
          </p:cNvPr>
          <p:cNvSpPr/>
          <p:nvPr/>
        </p:nvSpPr>
        <p:spPr>
          <a:xfrm>
            <a:off x="5549997" y="2908959"/>
            <a:ext cx="1263069" cy="1332141"/>
          </a:xfrm>
          <a:prstGeom prst="ellipse">
            <a:avLst/>
          </a:prstGeom>
          <a:solidFill>
            <a:schemeClr val="bg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A03F405-30DC-0530-9316-A976D348A327}"/>
              </a:ext>
            </a:extLst>
          </p:cNvPr>
          <p:cNvSpPr/>
          <p:nvPr/>
        </p:nvSpPr>
        <p:spPr>
          <a:xfrm>
            <a:off x="4972944" y="2300350"/>
            <a:ext cx="2417175" cy="2549359"/>
          </a:xfrm>
          <a:prstGeom prst="ellipse">
            <a:avLst/>
          </a:prstGeom>
          <a:solidFill>
            <a:schemeClr val="bg2">
              <a:lumMod val="20000"/>
              <a:lumOff val="8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DD9136A1-38CC-D9A2-736A-34F1C49CDC25}"/>
              </a:ext>
            </a:extLst>
          </p:cNvPr>
          <p:cNvSpPr/>
          <p:nvPr/>
        </p:nvSpPr>
        <p:spPr>
          <a:xfrm>
            <a:off x="4168274" y="1451677"/>
            <a:ext cx="4026514" cy="4246705"/>
          </a:xfrm>
          <a:prstGeom prst="ellipse">
            <a:avLst/>
          </a:prstGeom>
          <a:solidFill>
            <a:schemeClr val="bg2">
              <a:lumMod val="20000"/>
              <a:lumOff val="80000"/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AEE3893E-6657-34DD-918F-1B3B0D15B7F3}"/>
              </a:ext>
            </a:extLst>
          </p:cNvPr>
          <p:cNvSpPr txBox="1"/>
          <p:nvPr/>
        </p:nvSpPr>
        <p:spPr>
          <a:xfrm>
            <a:off x="7386918" y="252164"/>
            <a:ext cx="4365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Data Lake  that applies to AF</a:t>
            </a:r>
            <a:endParaRPr lang="en-IN" sz="20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0DA9B3-CC01-EBE6-5A8F-080D17799C9C}"/>
              </a:ext>
            </a:extLst>
          </p:cNvPr>
          <p:cNvSpPr txBox="1"/>
          <p:nvPr/>
        </p:nvSpPr>
        <p:spPr>
          <a:xfrm>
            <a:off x="2334940" y="1788100"/>
            <a:ext cx="231195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1600" b="1" cap="all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Clone / Seed Dlp.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621C8B-E2BA-F2D8-FA60-CC2E99A3A3C0}"/>
              </a:ext>
            </a:extLst>
          </p:cNvPr>
          <p:cNvSpPr txBox="1"/>
          <p:nvPr/>
        </p:nvSpPr>
        <p:spPr>
          <a:xfrm>
            <a:off x="8076523" y="1795570"/>
            <a:ext cx="367553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cap="all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r>
              <a:rPr lang="en-US" dirty="0"/>
              <a:t>Silviculture</a:t>
            </a:r>
            <a:endParaRPr lang="en-IN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9E13610-18E4-8EB5-EBFF-FA979FC7E0C7}"/>
              </a:ext>
            </a:extLst>
          </p:cNvPr>
          <p:cNvSpPr txBox="1"/>
          <p:nvPr/>
        </p:nvSpPr>
        <p:spPr>
          <a:xfrm>
            <a:off x="2256283" y="4090191"/>
            <a:ext cx="12346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cap="all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r>
              <a:rPr lang="en-US" dirty="0"/>
              <a:t>Genomics</a:t>
            </a:r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2B5F6D-81EF-3E53-74A0-0B60D6F69BFA}"/>
              </a:ext>
            </a:extLst>
          </p:cNvPr>
          <p:cNvSpPr txBox="1"/>
          <p:nvPr/>
        </p:nvSpPr>
        <p:spPr>
          <a:xfrm>
            <a:off x="8108214" y="4147290"/>
            <a:ext cx="23139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cap="all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r>
              <a:rPr lang="en-IN" dirty="0"/>
              <a:t>Plant Protection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E0EA0FC-D57A-300E-8542-A812A02220EB}"/>
              </a:ext>
            </a:extLst>
          </p:cNvPr>
          <p:cNvSpPr txBox="1"/>
          <p:nvPr/>
        </p:nvSpPr>
        <p:spPr>
          <a:xfrm>
            <a:off x="2334941" y="2155225"/>
            <a:ext cx="247584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Diversity ( GD-TD)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Descriptors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Gene Bank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Dynamic Seed health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Pollen Bank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Hybrid – families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Progeny Evaluation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FB2E6F4-DE77-CBED-9C17-CDCE4F80E7B3}"/>
              </a:ext>
            </a:extLst>
          </p:cNvPr>
          <p:cNvSpPr txBox="1"/>
          <p:nvPr/>
        </p:nvSpPr>
        <p:spPr>
          <a:xfrm>
            <a:off x="5096137" y="887809"/>
            <a:ext cx="217078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Relational Database</a:t>
            </a:r>
            <a:endParaRPr lang="en-IN" sz="14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17FA03-D5D9-563A-1327-0170D3669A54}"/>
              </a:ext>
            </a:extLst>
          </p:cNvPr>
          <p:cNvSpPr txBox="1"/>
          <p:nvPr/>
        </p:nvSpPr>
        <p:spPr>
          <a:xfrm>
            <a:off x="8108214" y="2352447"/>
            <a:ext cx="28597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Trials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Location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External data ( weather/soil)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Farm Practices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Selection metrices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Analytics Platform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55A7DE-4B84-F369-0829-2AFB96A924C4}"/>
              </a:ext>
            </a:extLst>
          </p:cNvPr>
          <p:cNvSpPr txBox="1"/>
          <p:nvPr/>
        </p:nvSpPr>
        <p:spPr>
          <a:xfrm>
            <a:off x="2334940" y="4428745"/>
            <a:ext cx="367553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Genomic Region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Marker type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SNPs / SSRs / Etc. position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Polymorphism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MASI (Marker Assisted Selection Index)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Ranking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Validation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397C59-0511-F45C-23F4-F82C73A6CD20}"/>
              </a:ext>
            </a:extLst>
          </p:cNvPr>
          <p:cNvSpPr txBox="1"/>
          <p:nvPr/>
        </p:nvSpPr>
        <p:spPr>
          <a:xfrm>
            <a:off x="8108214" y="4525945"/>
            <a:ext cx="27163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Disease Index</a:t>
            </a:r>
          </a:p>
          <a:p>
            <a:pPr marL="285750" indent="-285750" algn="l">
              <a:buFont typeface="Courier New" panose="02070309020205020404" pitchFamily="49" charset="0"/>
              <a:buChar char="o"/>
            </a:pPr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Prediction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90B11D4-053C-FF6B-5E2E-8C5391BC77DA}"/>
              </a:ext>
            </a:extLst>
          </p:cNvPr>
          <p:cNvSpPr txBox="1"/>
          <p:nvPr/>
        </p:nvSpPr>
        <p:spPr>
          <a:xfrm rot="16200000">
            <a:off x="327798" y="3114292"/>
            <a:ext cx="11993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PLATFORMS</a:t>
            </a:r>
            <a:endParaRPr lang="en-IN" sz="14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E4102F8A-4822-A8AD-5D00-5D7F4140FDE3}"/>
              </a:ext>
            </a:extLst>
          </p:cNvPr>
          <p:cNvSpPr/>
          <p:nvPr/>
        </p:nvSpPr>
        <p:spPr>
          <a:xfrm>
            <a:off x="5947585" y="3328290"/>
            <a:ext cx="467892" cy="493479"/>
          </a:xfrm>
          <a:prstGeom prst="ellipse">
            <a:avLst/>
          </a:prstGeom>
          <a:solidFill>
            <a:schemeClr val="bg2">
              <a:lumMod val="20000"/>
              <a:lumOff val="80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3EBDCE-C17C-16F2-4E88-1934D4FE0E4C}"/>
              </a:ext>
            </a:extLst>
          </p:cNvPr>
          <p:cNvSpPr txBox="1"/>
          <p:nvPr/>
        </p:nvSpPr>
        <p:spPr>
          <a:xfrm>
            <a:off x="5505705" y="3421141"/>
            <a:ext cx="13516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400" dirty="0">
                <a:solidFill>
                  <a:schemeClr val="bg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INTEGRATION</a:t>
            </a:r>
            <a:endParaRPr lang="en-IN" sz="1400" dirty="0">
              <a:solidFill>
                <a:schemeClr val="bg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54B76A8-41E7-885E-A0BB-62A17F01E15F}"/>
              </a:ext>
            </a:extLst>
          </p:cNvPr>
          <p:cNvSpPr/>
          <p:nvPr/>
        </p:nvSpPr>
        <p:spPr>
          <a:xfrm>
            <a:off x="3456317" y="700786"/>
            <a:ext cx="5450429" cy="5748487"/>
          </a:xfrm>
          <a:prstGeom prst="ellipse">
            <a:avLst/>
          </a:prstGeom>
          <a:solidFill>
            <a:schemeClr val="bg2">
              <a:lumMod val="20000"/>
              <a:lumOff val="80000"/>
              <a:alpha val="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7" name="Isosceles Triangle 16">
            <a:extLst>
              <a:ext uri="{FF2B5EF4-FFF2-40B4-BE49-F238E27FC236}">
                <a16:creationId xmlns:a16="http://schemas.microsoft.com/office/drawing/2014/main" id="{383C2326-8253-95D1-1669-03FDBEF497E6}"/>
              </a:ext>
            </a:extLst>
          </p:cNvPr>
          <p:cNvSpPr/>
          <p:nvPr/>
        </p:nvSpPr>
        <p:spPr>
          <a:xfrm rot="5400000">
            <a:off x="6210756" y="1416799"/>
            <a:ext cx="85530" cy="86340"/>
          </a:xfrm>
          <a:prstGeom prst="triangle">
            <a:avLst/>
          </a:prstGeom>
          <a:solidFill>
            <a:schemeClr val="bg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E302C8A4-D7C9-9EF8-1453-2E28D750FCD9}"/>
              </a:ext>
            </a:extLst>
          </p:cNvPr>
          <p:cNvSpPr/>
          <p:nvPr/>
        </p:nvSpPr>
        <p:spPr>
          <a:xfrm rot="5400000">
            <a:off x="6210756" y="2259800"/>
            <a:ext cx="85530" cy="86340"/>
          </a:xfrm>
          <a:prstGeom prst="triangle">
            <a:avLst/>
          </a:prstGeom>
          <a:solidFill>
            <a:schemeClr val="bg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1AFF1E78-FDB7-9BA1-88F1-DB0CA6F56B5E}"/>
              </a:ext>
            </a:extLst>
          </p:cNvPr>
          <p:cNvSpPr/>
          <p:nvPr/>
        </p:nvSpPr>
        <p:spPr>
          <a:xfrm rot="5400000">
            <a:off x="6190673" y="2865485"/>
            <a:ext cx="85530" cy="86340"/>
          </a:xfrm>
          <a:prstGeom prst="triangle">
            <a:avLst/>
          </a:prstGeom>
          <a:solidFill>
            <a:schemeClr val="bg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2F75B320-F480-A4DA-E5DA-D450DED2E875}"/>
              </a:ext>
            </a:extLst>
          </p:cNvPr>
          <p:cNvSpPr/>
          <p:nvPr/>
        </p:nvSpPr>
        <p:spPr>
          <a:xfrm rot="5400000">
            <a:off x="6109615" y="4195614"/>
            <a:ext cx="85530" cy="86340"/>
          </a:xfrm>
          <a:prstGeom prst="triangle">
            <a:avLst/>
          </a:prstGeom>
          <a:solidFill>
            <a:schemeClr val="bg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7DED0DFA-E998-8EEF-8DCE-6D7FFB2406BE}"/>
              </a:ext>
            </a:extLst>
          </p:cNvPr>
          <p:cNvSpPr/>
          <p:nvPr/>
        </p:nvSpPr>
        <p:spPr>
          <a:xfrm rot="5400000">
            <a:off x="6089532" y="4801299"/>
            <a:ext cx="85530" cy="86340"/>
          </a:xfrm>
          <a:prstGeom prst="triangle">
            <a:avLst/>
          </a:prstGeom>
          <a:solidFill>
            <a:schemeClr val="bg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8E25237B-BA12-CC11-EEB1-773241EB72D1}"/>
              </a:ext>
            </a:extLst>
          </p:cNvPr>
          <p:cNvSpPr/>
          <p:nvPr/>
        </p:nvSpPr>
        <p:spPr>
          <a:xfrm rot="9600160" flipH="1">
            <a:off x="8064268" y="2946582"/>
            <a:ext cx="85530" cy="86340"/>
          </a:xfrm>
          <a:prstGeom prst="triangle">
            <a:avLst/>
          </a:prstGeom>
          <a:solidFill>
            <a:schemeClr val="bg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" name="Isosceles Triangle 26">
            <a:extLst>
              <a:ext uri="{FF2B5EF4-FFF2-40B4-BE49-F238E27FC236}">
                <a16:creationId xmlns:a16="http://schemas.microsoft.com/office/drawing/2014/main" id="{685D30F5-4814-C0C6-A655-730910F0BB32}"/>
              </a:ext>
            </a:extLst>
          </p:cNvPr>
          <p:cNvSpPr/>
          <p:nvPr/>
        </p:nvSpPr>
        <p:spPr>
          <a:xfrm rot="1713715" flipH="1">
            <a:off x="5572690" y="3237404"/>
            <a:ext cx="85530" cy="86340"/>
          </a:xfrm>
          <a:prstGeom prst="triangle">
            <a:avLst/>
          </a:prstGeom>
          <a:solidFill>
            <a:schemeClr val="bg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D50B3908-303C-05C5-5C5D-73858C77F7E1}"/>
              </a:ext>
            </a:extLst>
          </p:cNvPr>
          <p:cNvSpPr/>
          <p:nvPr/>
        </p:nvSpPr>
        <p:spPr>
          <a:xfrm rot="12748105" flipH="1">
            <a:off x="7894179" y="4560119"/>
            <a:ext cx="85530" cy="86340"/>
          </a:xfrm>
          <a:prstGeom prst="triangle">
            <a:avLst/>
          </a:prstGeom>
          <a:solidFill>
            <a:schemeClr val="bg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491F4B9B-F6E1-0E99-08A3-3CB39AAAD2C0}"/>
              </a:ext>
            </a:extLst>
          </p:cNvPr>
          <p:cNvSpPr/>
          <p:nvPr/>
        </p:nvSpPr>
        <p:spPr>
          <a:xfrm rot="21119090" flipH="1">
            <a:off x="4945876" y="3712492"/>
            <a:ext cx="85530" cy="86340"/>
          </a:xfrm>
          <a:prstGeom prst="triangle">
            <a:avLst/>
          </a:prstGeom>
          <a:solidFill>
            <a:schemeClr val="bg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A8FFC2DB-7BC0-87CA-E451-B03E9B223369}"/>
              </a:ext>
            </a:extLst>
          </p:cNvPr>
          <p:cNvSpPr/>
          <p:nvPr/>
        </p:nvSpPr>
        <p:spPr>
          <a:xfrm rot="19919302" flipH="1">
            <a:off x="4250774" y="4254848"/>
            <a:ext cx="85530" cy="86340"/>
          </a:xfrm>
          <a:prstGeom prst="triangle">
            <a:avLst/>
          </a:prstGeom>
          <a:solidFill>
            <a:schemeClr val="bg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A840373A-1714-43E3-3CB3-D6FBB67052E5}"/>
              </a:ext>
            </a:extLst>
          </p:cNvPr>
          <p:cNvSpPr/>
          <p:nvPr/>
        </p:nvSpPr>
        <p:spPr>
          <a:xfrm rot="2669707" flipH="1">
            <a:off x="4642037" y="2126249"/>
            <a:ext cx="85530" cy="86340"/>
          </a:xfrm>
          <a:prstGeom prst="triangle">
            <a:avLst/>
          </a:prstGeom>
          <a:solidFill>
            <a:schemeClr val="bg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D1EBF93-5E80-45D3-9983-39BD70057015}"/>
              </a:ext>
            </a:extLst>
          </p:cNvPr>
          <p:cNvSpPr txBox="1"/>
          <p:nvPr/>
        </p:nvSpPr>
        <p:spPr>
          <a:xfrm>
            <a:off x="248418" y="84631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17616904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483216-28F6-ECA4-A69A-68015E403E7A}"/>
              </a:ext>
            </a:extLst>
          </p:cNvPr>
          <p:cNvSpPr txBox="1"/>
          <p:nvPr/>
        </p:nvSpPr>
        <p:spPr>
          <a:xfrm>
            <a:off x="248418" y="84631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DATA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6E6FF7-150E-D234-DE69-E734DF6DC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428" y="2241224"/>
            <a:ext cx="434886" cy="44905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0C096A5-F31A-FF9A-37AF-D89C7D8FD5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314" y="2241224"/>
            <a:ext cx="434886" cy="44905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1E194B2-D46A-03E6-2A5F-A85D8E1327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200" y="2241224"/>
            <a:ext cx="434886" cy="44905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F16562-D79B-4BDA-3C4C-D4F2099A3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086" y="2241224"/>
            <a:ext cx="434886" cy="44905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D979B4-7973-928F-506C-3426C9F431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428" y="2775956"/>
            <a:ext cx="434886" cy="4490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CC9C0B-73F1-7CFB-9AC6-5B0A7593E5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314" y="2775956"/>
            <a:ext cx="434886" cy="44905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0822975-E929-BF07-ABE9-3317DF0D7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200" y="2775956"/>
            <a:ext cx="434886" cy="4490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A7A215-6C24-DB97-5A0A-475453DC84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086" y="2775956"/>
            <a:ext cx="434886" cy="4490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87A0A1-876D-273D-0B93-CE3ACA233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428" y="3310688"/>
            <a:ext cx="434886" cy="4490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BD6AED-3B09-46FE-A45C-6EFE78E0CA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314" y="3310688"/>
            <a:ext cx="434886" cy="4490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0B1F74C-DE9B-A73F-3838-55D2146F32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200" y="3310688"/>
            <a:ext cx="434886" cy="44905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7897755-B528-B8B0-1DB3-1C2C42E1A3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086" y="3310688"/>
            <a:ext cx="434886" cy="44905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6F2C1A9-CE93-1042-5FBC-8269FB711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428" y="3845420"/>
            <a:ext cx="434886" cy="4490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CEA5C5-1E23-936C-BD5D-0CFFF4CBF9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3314" y="3845420"/>
            <a:ext cx="434886" cy="44905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1E0CB2D9-AFEB-429E-314B-9DF90BBB37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200" y="3845420"/>
            <a:ext cx="434886" cy="44905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BDBE3E3-525E-F858-12E1-446B7A5883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086" y="3845420"/>
            <a:ext cx="434886" cy="44905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01C0C74-CA6B-4692-D42A-AE824D31AD79}"/>
              </a:ext>
            </a:extLst>
          </p:cNvPr>
          <p:cNvSpPr txBox="1"/>
          <p:nvPr/>
        </p:nvSpPr>
        <p:spPr>
          <a:xfrm>
            <a:off x="1889371" y="2311862"/>
            <a:ext cx="182880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cap="all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pPr algn="r"/>
            <a:r>
              <a:rPr lang="en-US" sz="1400" dirty="0"/>
              <a:t>Development</a:t>
            </a:r>
            <a:endParaRPr lang="en-IN" sz="1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5837C05-E5BC-DB64-E09F-35C6603ACDA6}"/>
              </a:ext>
            </a:extLst>
          </p:cNvPr>
          <p:cNvSpPr txBox="1"/>
          <p:nvPr/>
        </p:nvSpPr>
        <p:spPr>
          <a:xfrm>
            <a:off x="1009721" y="2866596"/>
            <a:ext cx="28887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cap="all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pPr algn="r"/>
            <a:r>
              <a:rPr lang="en-US" sz="1400" dirty="0"/>
              <a:t>Evaluation / selection</a:t>
            </a:r>
            <a:endParaRPr lang="en-IN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8EA8A56-0227-F78A-559C-BE4DEF7A0DC9}"/>
              </a:ext>
            </a:extLst>
          </p:cNvPr>
          <p:cNvSpPr txBox="1"/>
          <p:nvPr/>
        </p:nvSpPr>
        <p:spPr>
          <a:xfrm>
            <a:off x="1575777" y="3451966"/>
            <a:ext cx="22066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cap="all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pPr algn="r"/>
            <a:r>
              <a:rPr lang="en-US" sz="1400" dirty="0"/>
              <a:t>Trails / demos</a:t>
            </a:r>
            <a:endParaRPr lang="en-IN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93D6846-BDFD-2EA6-AA1A-AE6C0B6E72D3}"/>
              </a:ext>
            </a:extLst>
          </p:cNvPr>
          <p:cNvSpPr txBox="1"/>
          <p:nvPr/>
        </p:nvSpPr>
        <p:spPr>
          <a:xfrm>
            <a:off x="1009721" y="3916058"/>
            <a:ext cx="288870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600" b="1" cap="all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pPr algn="r"/>
            <a:r>
              <a:rPr lang="en-US" sz="1400" dirty="0"/>
              <a:t>Informed breeding / PP / Epi</a:t>
            </a:r>
            <a:endParaRPr lang="en-IN" sz="14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125898C-325E-8699-F325-1776EE0005A6}"/>
              </a:ext>
            </a:extLst>
          </p:cNvPr>
          <p:cNvSpPr txBox="1"/>
          <p:nvPr/>
        </p:nvSpPr>
        <p:spPr>
          <a:xfrm>
            <a:off x="3898428" y="4528328"/>
            <a:ext cx="25222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Impractical / Impossible  to integrate</a:t>
            </a:r>
            <a:endParaRPr lang="en-IN" sz="1600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5" name="Right Arrow 24">
            <a:extLst>
              <a:ext uri="{FF2B5EF4-FFF2-40B4-BE49-F238E27FC236}">
                <a16:creationId xmlns:a16="http://schemas.microsoft.com/office/drawing/2014/main" id="{B65D1E66-3370-9288-2D96-AF0515F9ED22}"/>
              </a:ext>
            </a:extLst>
          </p:cNvPr>
          <p:cNvSpPr/>
          <p:nvPr/>
        </p:nvSpPr>
        <p:spPr>
          <a:xfrm>
            <a:off x="6342408" y="2713305"/>
            <a:ext cx="517995" cy="1132115"/>
          </a:xfrm>
          <a:prstGeom prst="rightArrow">
            <a:avLst>
              <a:gd name="adj1" fmla="val 73708"/>
              <a:gd name="adj2" fmla="val 50000"/>
            </a:avLst>
          </a:prstGeom>
          <a:solidFill>
            <a:schemeClr val="bg2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85CE65A-2D32-0FF8-F56C-713B7D83D314}"/>
              </a:ext>
            </a:extLst>
          </p:cNvPr>
          <p:cNvSpPr txBox="1"/>
          <p:nvPr/>
        </p:nvSpPr>
        <p:spPr>
          <a:xfrm>
            <a:off x="7209770" y="4528328"/>
            <a:ext cx="481657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Traceable, Scalable, Reviewable, Inflexible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System driven (not individual driven)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LLMs / analytics - feasibility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A8AC00C-0272-3706-E51A-93CD148BFD0F}"/>
              </a:ext>
            </a:extLst>
          </p:cNvPr>
          <p:cNvSpPr txBox="1"/>
          <p:nvPr/>
        </p:nvSpPr>
        <p:spPr>
          <a:xfrm>
            <a:off x="3670882" y="1254375"/>
            <a:ext cx="2288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INDIVIDUAL SPREAD SHEETS</a:t>
            </a:r>
            <a:endParaRPr lang="en-IN" sz="1600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9B821FC-230E-8BCC-28B5-2EE19DFFCD9F}"/>
              </a:ext>
            </a:extLst>
          </p:cNvPr>
          <p:cNvSpPr txBox="1"/>
          <p:nvPr/>
        </p:nvSpPr>
        <p:spPr>
          <a:xfrm>
            <a:off x="7046999" y="1254374"/>
            <a:ext cx="22883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RELATIONAL DATABASE</a:t>
            </a:r>
            <a:endParaRPr lang="en-IN" sz="1600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D81BCF10-74BF-6EE6-E1A2-F41CC03460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289" y="2243834"/>
            <a:ext cx="1862519" cy="1980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0272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B3AA4-EB09-D2DA-9001-88518A5AF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Box 142">
            <a:extLst>
              <a:ext uri="{FF2B5EF4-FFF2-40B4-BE49-F238E27FC236}">
                <a16:creationId xmlns:a16="http://schemas.microsoft.com/office/drawing/2014/main" id="{48EF39B3-5E8D-5F24-C5A7-52DF98A01A17}"/>
              </a:ext>
            </a:extLst>
          </p:cNvPr>
          <p:cNvSpPr txBox="1"/>
          <p:nvPr/>
        </p:nvSpPr>
        <p:spPr>
          <a:xfrm>
            <a:off x="7386918" y="252164"/>
            <a:ext cx="4365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The BACK-END Architecture</a:t>
            </a:r>
            <a:endParaRPr lang="en-IN" sz="20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AE3F27-56B8-0319-50CE-5B1384AE650D}"/>
              </a:ext>
            </a:extLst>
          </p:cNvPr>
          <p:cNvSpPr txBox="1"/>
          <p:nvPr/>
        </p:nvSpPr>
        <p:spPr bwMode="auto">
          <a:xfrm>
            <a:off x="9648285" y="2893964"/>
            <a:ext cx="1829236" cy="27694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385" tIns="45695" rIns="91385" bIns="45695" rtlCol="0" anchor="ctr">
            <a:spAutoFit/>
          </a:bodyPr>
          <a:lstStyle>
            <a:defPPr>
              <a:defRPr lang="en-US"/>
            </a:defPPr>
            <a:lvl1pPr defTabSz="909638">
              <a:defRPr sz="1400" b="1">
                <a:ea typeface="Adobe Gothic Std B" panose="020B0800000000000000" pitchFamily="34" charset="-128"/>
                <a:cs typeface="Times New Roman" pitchFamily="18" charset="0"/>
              </a:defRPr>
            </a:lvl1pPr>
          </a:lstStyle>
          <a:p>
            <a:r>
              <a:rPr lang="en-US" sz="12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Featured properties</a:t>
            </a:r>
            <a:endParaRPr lang="en-GB" sz="12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39" name="TextBox 138">
            <a:extLst>
              <a:ext uri="{FF2B5EF4-FFF2-40B4-BE49-F238E27FC236}">
                <a16:creationId xmlns:a16="http://schemas.microsoft.com/office/drawing/2014/main" id="{BCC6C352-DDF4-9E66-2707-46487438C84D}"/>
              </a:ext>
            </a:extLst>
          </p:cNvPr>
          <p:cNvSpPr txBox="1"/>
          <p:nvPr/>
        </p:nvSpPr>
        <p:spPr bwMode="auto">
          <a:xfrm>
            <a:off x="9635885" y="3282575"/>
            <a:ext cx="2336880" cy="286227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385" tIns="45695" rIns="91385" bIns="45695" rtlCol="0" anchor="ctr">
            <a:spAutoFit/>
          </a:bodyPr>
          <a:lstStyle/>
          <a:p>
            <a:pPr marL="285750" indent="-285750" defTabSz="90963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sz="14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Integrates both Development &amp; Translation platforms</a:t>
            </a:r>
          </a:p>
          <a:p>
            <a:pPr marL="285750" indent="-285750" defTabSz="90963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sz="14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Possible to establish the relations between data sets</a:t>
            </a:r>
          </a:p>
          <a:p>
            <a:pPr marL="285750" indent="-285750" defTabSz="90963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sz="14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Scalable</a:t>
            </a:r>
          </a:p>
          <a:p>
            <a:pPr marL="285750" indent="-285750" defTabSz="90963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sz="14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Traceable</a:t>
            </a:r>
          </a:p>
          <a:p>
            <a:pPr marL="285750" indent="-285750" defTabSz="90963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IN" sz="14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Deep analytics such as LLMs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7DF0EA8-1023-6B75-823F-E698FE04C92F}"/>
              </a:ext>
            </a:extLst>
          </p:cNvPr>
          <p:cNvGrpSpPr/>
          <p:nvPr/>
        </p:nvGrpSpPr>
        <p:grpSpPr>
          <a:xfrm>
            <a:off x="876443" y="1898825"/>
            <a:ext cx="692760" cy="565140"/>
            <a:chOff x="4605557" y="1846912"/>
            <a:chExt cx="872454" cy="711731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162398AF-B104-2958-C747-1CC9833227B9}"/>
                </a:ext>
              </a:extLst>
            </p:cNvPr>
            <p:cNvSpPr/>
            <p:nvPr/>
          </p:nvSpPr>
          <p:spPr>
            <a:xfrm>
              <a:off x="4605557" y="1846913"/>
              <a:ext cx="872454" cy="711730"/>
            </a:xfrm>
            <a:prstGeom prst="roundRect">
              <a:avLst>
                <a:gd name="adj" fmla="val 1985"/>
              </a:avLst>
            </a:prstGeom>
            <a:noFill/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N" sz="600" b="1" dirty="0">
                  <a:solidFill>
                    <a:schemeClr val="accent2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S_ID</a:t>
              </a:r>
            </a:p>
            <a:p>
              <a:r>
                <a:rPr lang="en-IN" sz="600" dirty="0">
                  <a:solidFill>
                    <a:schemeClr val="tx1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Name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69C1E3B-DAA7-611A-E2D2-93272419B748}"/>
                </a:ext>
              </a:extLst>
            </p:cNvPr>
            <p:cNvSpPr/>
            <p:nvPr/>
          </p:nvSpPr>
          <p:spPr>
            <a:xfrm>
              <a:off x="4605557" y="1846912"/>
              <a:ext cx="872454" cy="184122"/>
            </a:xfrm>
            <a:prstGeom prst="roundRect">
              <a:avLst>
                <a:gd name="adj" fmla="val 11427"/>
              </a:avLst>
            </a:prstGeom>
            <a:solidFill>
              <a:srgbClr val="0E3847"/>
            </a:solidFill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600" dirty="0"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Species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CBC2714-F085-3037-EAE1-3DE8EBAE5667}"/>
              </a:ext>
            </a:extLst>
          </p:cNvPr>
          <p:cNvGrpSpPr/>
          <p:nvPr/>
        </p:nvGrpSpPr>
        <p:grpSpPr>
          <a:xfrm>
            <a:off x="2661634" y="1900568"/>
            <a:ext cx="692760" cy="565140"/>
            <a:chOff x="4605557" y="1846912"/>
            <a:chExt cx="872454" cy="711731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7E29ABCB-0A4E-5F73-EB04-ADBA8B6E6CC4}"/>
                </a:ext>
              </a:extLst>
            </p:cNvPr>
            <p:cNvSpPr/>
            <p:nvPr/>
          </p:nvSpPr>
          <p:spPr>
            <a:xfrm>
              <a:off x="4605557" y="1846913"/>
              <a:ext cx="872454" cy="711730"/>
            </a:xfrm>
            <a:prstGeom prst="roundRect">
              <a:avLst>
                <a:gd name="adj" fmla="val 1985"/>
              </a:avLst>
            </a:prstGeom>
            <a:noFill/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N" sz="600" b="1" dirty="0">
                  <a:solidFill>
                    <a:schemeClr val="accent2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F_ID</a:t>
              </a:r>
            </a:p>
            <a:p>
              <a:r>
                <a:rPr lang="en-IN" sz="600" dirty="0">
                  <a:solidFill>
                    <a:schemeClr val="tx1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Name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FAA5D68E-777C-E50C-2612-B0E31502EBD8}"/>
                </a:ext>
              </a:extLst>
            </p:cNvPr>
            <p:cNvSpPr/>
            <p:nvPr/>
          </p:nvSpPr>
          <p:spPr>
            <a:xfrm>
              <a:off x="4605557" y="1846912"/>
              <a:ext cx="872454" cy="184122"/>
            </a:xfrm>
            <a:prstGeom prst="roundRect">
              <a:avLst>
                <a:gd name="adj" fmla="val 11427"/>
              </a:avLst>
            </a:prstGeom>
            <a:solidFill>
              <a:srgbClr val="0E3847"/>
            </a:solidFill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600" dirty="0"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Family</a:t>
              </a:r>
            </a:p>
          </p:txBody>
        </p:sp>
      </p:grp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27AB183-7706-402C-B7E1-F92510A0FF77}"/>
              </a:ext>
            </a:extLst>
          </p:cNvPr>
          <p:cNvSpPr/>
          <p:nvPr/>
        </p:nvSpPr>
        <p:spPr>
          <a:xfrm>
            <a:off x="876443" y="2698335"/>
            <a:ext cx="692760" cy="804770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FD_ID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Name</a:t>
            </a:r>
          </a:p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Target_Trait_ID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TT_Name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Value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A6B80693-C59B-4BCA-B350-D5ADBCE4A5FA}"/>
              </a:ext>
            </a:extLst>
          </p:cNvPr>
          <p:cNvSpPr/>
          <p:nvPr/>
        </p:nvSpPr>
        <p:spPr>
          <a:xfrm>
            <a:off x="876443" y="2698334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F_Descriptors</a:t>
            </a:r>
            <a:endParaRPr lang="en-IN" sz="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2866891-0C9C-F231-7325-BEBFC59CC494}"/>
              </a:ext>
            </a:extLst>
          </p:cNvPr>
          <p:cNvGrpSpPr/>
          <p:nvPr/>
        </p:nvGrpSpPr>
        <p:grpSpPr>
          <a:xfrm>
            <a:off x="1769038" y="1898825"/>
            <a:ext cx="692760" cy="565140"/>
            <a:chOff x="4605557" y="1846912"/>
            <a:chExt cx="872454" cy="711731"/>
          </a:xfrm>
        </p:grpSpPr>
        <p:sp>
          <p:nvSpPr>
            <p:cNvPr id="27" name="Rectangle: Rounded Corners 26">
              <a:extLst>
                <a:ext uri="{FF2B5EF4-FFF2-40B4-BE49-F238E27FC236}">
                  <a16:creationId xmlns:a16="http://schemas.microsoft.com/office/drawing/2014/main" id="{25684EF6-508D-EB52-8398-2DFF1DB51AFC}"/>
                </a:ext>
              </a:extLst>
            </p:cNvPr>
            <p:cNvSpPr/>
            <p:nvPr/>
          </p:nvSpPr>
          <p:spPr>
            <a:xfrm>
              <a:off x="4605557" y="1846913"/>
              <a:ext cx="872454" cy="711730"/>
            </a:xfrm>
            <a:prstGeom prst="roundRect">
              <a:avLst>
                <a:gd name="adj" fmla="val 1985"/>
              </a:avLst>
            </a:prstGeom>
            <a:noFill/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N" sz="600" b="1" dirty="0">
                  <a:solidFill>
                    <a:schemeClr val="accent2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SS_ID</a:t>
              </a:r>
            </a:p>
            <a:p>
              <a:r>
                <a:rPr lang="en-IN" sz="600" dirty="0">
                  <a:solidFill>
                    <a:schemeClr val="tx1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Name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F8D433C3-D8DC-CF72-1FDD-006836E336C4}"/>
                </a:ext>
              </a:extLst>
            </p:cNvPr>
            <p:cNvSpPr/>
            <p:nvPr/>
          </p:nvSpPr>
          <p:spPr>
            <a:xfrm>
              <a:off x="4605557" y="1846912"/>
              <a:ext cx="872454" cy="184122"/>
            </a:xfrm>
            <a:prstGeom prst="roundRect">
              <a:avLst>
                <a:gd name="adj" fmla="val 11427"/>
              </a:avLst>
            </a:prstGeom>
            <a:solidFill>
              <a:srgbClr val="0E3847"/>
            </a:solidFill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600" dirty="0"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Sub Species</a:t>
              </a:r>
            </a:p>
          </p:txBody>
        </p:sp>
      </p:grp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05C2325E-A3DB-255E-5144-BA907A8B0C65}"/>
              </a:ext>
            </a:extLst>
          </p:cNvPr>
          <p:cNvSpPr/>
          <p:nvPr/>
        </p:nvSpPr>
        <p:spPr>
          <a:xfrm>
            <a:off x="876443" y="3674402"/>
            <a:ext cx="692760" cy="634703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U_ID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Name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Password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3BCB932F-CBDA-7156-393A-1011A4544397}"/>
              </a:ext>
            </a:extLst>
          </p:cNvPr>
          <p:cNvSpPr/>
          <p:nvPr/>
        </p:nvSpPr>
        <p:spPr>
          <a:xfrm>
            <a:off x="876443" y="3674402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User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BF117DBA-61D1-BD82-77F6-15381AA1A38A}"/>
              </a:ext>
            </a:extLst>
          </p:cNvPr>
          <p:cNvSpPr/>
          <p:nvPr/>
        </p:nvSpPr>
        <p:spPr>
          <a:xfrm>
            <a:off x="1769038" y="3674402"/>
            <a:ext cx="692760" cy="634703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P_ID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Name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B8116D6-747D-A128-CA0D-D14460579B69}"/>
              </a:ext>
            </a:extLst>
          </p:cNvPr>
          <p:cNvSpPr/>
          <p:nvPr/>
        </p:nvSpPr>
        <p:spPr>
          <a:xfrm>
            <a:off x="1769038" y="3674402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Project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9B3AC92-D1C3-3FE1-20B5-36FC59ABB5ED}"/>
              </a:ext>
            </a:extLst>
          </p:cNvPr>
          <p:cNvSpPr txBox="1"/>
          <p:nvPr/>
        </p:nvSpPr>
        <p:spPr bwMode="auto">
          <a:xfrm>
            <a:off x="3456799" y="811271"/>
            <a:ext cx="3631011" cy="27694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385" tIns="45695" rIns="91385" bIns="45695" rtlCol="0" anchor="ctr">
            <a:spAutoFit/>
          </a:bodyPr>
          <a:lstStyle/>
          <a:p>
            <a:pPr defTabSz="909638"/>
            <a:r>
              <a:rPr lang="en-IN" sz="1200" b="1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Example of a Relational Database Schema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FCFC09C7-7713-D222-421B-7E4C914732FF}"/>
              </a:ext>
            </a:extLst>
          </p:cNvPr>
          <p:cNvSpPr/>
          <p:nvPr/>
        </p:nvSpPr>
        <p:spPr>
          <a:xfrm>
            <a:off x="1769038" y="2698335"/>
            <a:ext cx="692760" cy="804771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TT_ID</a:t>
            </a:r>
          </a:p>
          <a:p>
            <a:r>
              <a:rPr lang="en-IN" sz="600" dirty="0" err="1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TT_Type</a:t>
            </a:r>
            <a:endParaRPr lang="en-IN" sz="600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Value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9E6E1A5C-B370-D7DC-C6B4-6D32216AD018}"/>
              </a:ext>
            </a:extLst>
          </p:cNvPr>
          <p:cNvSpPr/>
          <p:nvPr/>
        </p:nvSpPr>
        <p:spPr>
          <a:xfrm>
            <a:off x="1769038" y="2698334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Target_Trait</a:t>
            </a:r>
            <a:endParaRPr lang="en-IN" sz="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D4A6EBB7-4341-EE3E-E40E-3DB68F3B3DC6}"/>
              </a:ext>
            </a:extLst>
          </p:cNvPr>
          <p:cNvSpPr/>
          <p:nvPr/>
        </p:nvSpPr>
        <p:spPr>
          <a:xfrm>
            <a:off x="876443" y="4479547"/>
            <a:ext cx="692760" cy="775444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T_ID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Age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Range</a:t>
            </a:r>
          </a:p>
          <a:p>
            <a:r>
              <a:rPr lang="en-IN" sz="600" dirty="0" err="1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GPS_Coor</a:t>
            </a:r>
            <a:endParaRPr lang="en-IN" sz="600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206F89B-2B0B-0120-5F57-25302E3B4F22}"/>
              </a:ext>
            </a:extLst>
          </p:cNvPr>
          <p:cNvSpPr/>
          <p:nvPr/>
        </p:nvSpPr>
        <p:spPr>
          <a:xfrm>
            <a:off x="876443" y="4479547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Time_Log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42322B9B-6323-4A34-9C98-259183299F16}"/>
              </a:ext>
            </a:extLst>
          </p:cNvPr>
          <p:cNvSpPr/>
          <p:nvPr/>
        </p:nvSpPr>
        <p:spPr>
          <a:xfrm>
            <a:off x="2661634" y="2698335"/>
            <a:ext cx="692760" cy="804771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M_ID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Type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Cor_Value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Value</a:t>
            </a:r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441C26DF-5FF0-EEA1-A231-15C57142F2A3}"/>
              </a:ext>
            </a:extLst>
          </p:cNvPr>
          <p:cNvSpPr/>
          <p:nvPr/>
        </p:nvSpPr>
        <p:spPr>
          <a:xfrm>
            <a:off x="2661634" y="2698334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DNA_Marker</a:t>
            </a:r>
            <a:endParaRPr lang="en-IN" sz="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526CB3D3-9648-1F50-5648-8CC8D002F484}"/>
              </a:ext>
            </a:extLst>
          </p:cNvPr>
          <p:cNvSpPr/>
          <p:nvPr/>
        </p:nvSpPr>
        <p:spPr>
          <a:xfrm>
            <a:off x="3554230" y="2698334"/>
            <a:ext cx="692760" cy="804771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D_ID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Type</a:t>
            </a:r>
          </a:p>
          <a:p>
            <a:r>
              <a:rPr lang="en-IN" sz="600" dirty="0" err="1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Marker_ID</a:t>
            </a:r>
            <a:endParaRPr lang="en-IN" sz="600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Cor_Value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Value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1424E20-9F7A-77C7-EE7C-66097118B4F4}"/>
              </a:ext>
            </a:extLst>
          </p:cNvPr>
          <p:cNvSpPr/>
          <p:nvPr/>
        </p:nvSpPr>
        <p:spPr>
          <a:xfrm>
            <a:off x="3554230" y="2698333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Pixel_data</a:t>
            </a:r>
            <a:endParaRPr lang="en-IN" sz="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C500B3DC-48F6-DE8A-DB1D-65C9FEA021A0}"/>
              </a:ext>
            </a:extLst>
          </p:cNvPr>
          <p:cNvSpPr/>
          <p:nvPr/>
        </p:nvSpPr>
        <p:spPr>
          <a:xfrm>
            <a:off x="4446825" y="2698334"/>
            <a:ext cx="692760" cy="804771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R_ID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Type</a:t>
            </a:r>
          </a:p>
          <a:p>
            <a:r>
              <a:rPr lang="en-IN" sz="600" dirty="0" err="1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Rel_value</a:t>
            </a:r>
            <a:endParaRPr lang="en-IN" sz="600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5D548793-A7DB-B468-2DEA-721B7EE6B29E}"/>
              </a:ext>
            </a:extLst>
          </p:cNvPr>
          <p:cNvSpPr/>
          <p:nvPr/>
        </p:nvSpPr>
        <p:spPr>
          <a:xfrm>
            <a:off x="4446825" y="2698333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Relations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2CE6D6A-BD25-4927-8890-7A69C3A8E268}"/>
              </a:ext>
            </a:extLst>
          </p:cNvPr>
          <p:cNvCxnSpPr>
            <a:stCxn id="29" idx="3"/>
            <a:endCxn id="31" idx="1"/>
          </p:cNvCxnSpPr>
          <p:nvPr/>
        </p:nvCxnSpPr>
        <p:spPr>
          <a:xfrm>
            <a:off x="1569202" y="3991754"/>
            <a:ext cx="199836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1D4FCAD7-C806-56F2-11D5-641883301B3E}"/>
              </a:ext>
            </a:extLst>
          </p:cNvPr>
          <p:cNvCxnSpPr>
            <a:cxnSpLocks/>
            <a:stCxn id="16" idx="3"/>
            <a:endCxn id="27" idx="1"/>
          </p:cNvCxnSpPr>
          <p:nvPr/>
        </p:nvCxnSpPr>
        <p:spPr>
          <a:xfrm>
            <a:off x="1569202" y="2181396"/>
            <a:ext cx="199836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6D60391C-F12E-C84D-90DF-B4C365758FE8}"/>
              </a:ext>
            </a:extLst>
          </p:cNvPr>
          <p:cNvCxnSpPr>
            <a:cxnSpLocks/>
            <a:stCxn id="27" idx="3"/>
            <a:endCxn id="19" idx="1"/>
          </p:cNvCxnSpPr>
          <p:nvPr/>
        </p:nvCxnSpPr>
        <p:spPr>
          <a:xfrm>
            <a:off x="2461798" y="2181396"/>
            <a:ext cx="199836" cy="174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BF3A882A-024B-00BA-A78D-3E50E293B903}"/>
              </a:ext>
            </a:extLst>
          </p:cNvPr>
          <p:cNvGrpSpPr/>
          <p:nvPr/>
        </p:nvGrpSpPr>
        <p:grpSpPr>
          <a:xfrm>
            <a:off x="3554230" y="1898825"/>
            <a:ext cx="692760" cy="565140"/>
            <a:chOff x="4605557" y="1846912"/>
            <a:chExt cx="872454" cy="711731"/>
          </a:xfrm>
        </p:grpSpPr>
        <p:sp>
          <p:nvSpPr>
            <p:cNvPr id="50" name="Rectangle: Rounded Corners 49">
              <a:extLst>
                <a:ext uri="{FF2B5EF4-FFF2-40B4-BE49-F238E27FC236}">
                  <a16:creationId xmlns:a16="http://schemas.microsoft.com/office/drawing/2014/main" id="{4A2D2EB4-4C96-F5C5-54FF-5DF8252131E1}"/>
                </a:ext>
              </a:extLst>
            </p:cNvPr>
            <p:cNvSpPr/>
            <p:nvPr/>
          </p:nvSpPr>
          <p:spPr>
            <a:xfrm>
              <a:off x="4605557" y="1846913"/>
              <a:ext cx="872454" cy="711730"/>
            </a:xfrm>
            <a:prstGeom prst="roundRect">
              <a:avLst>
                <a:gd name="adj" fmla="val 1985"/>
              </a:avLst>
            </a:prstGeom>
            <a:noFill/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N" sz="600" b="1" dirty="0">
                  <a:solidFill>
                    <a:schemeClr val="accent2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C_ID</a:t>
              </a:r>
            </a:p>
            <a:p>
              <a:r>
                <a:rPr lang="en-IN" sz="600" dirty="0">
                  <a:solidFill>
                    <a:schemeClr val="tx1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Name</a:t>
              </a:r>
            </a:p>
          </p:txBody>
        </p:sp>
        <p:sp>
          <p:nvSpPr>
            <p:cNvPr id="51" name="Rectangle: Rounded Corners 50">
              <a:extLst>
                <a:ext uri="{FF2B5EF4-FFF2-40B4-BE49-F238E27FC236}">
                  <a16:creationId xmlns:a16="http://schemas.microsoft.com/office/drawing/2014/main" id="{67356553-C254-D946-98F3-AC298EA216C7}"/>
                </a:ext>
              </a:extLst>
            </p:cNvPr>
            <p:cNvSpPr/>
            <p:nvPr/>
          </p:nvSpPr>
          <p:spPr>
            <a:xfrm>
              <a:off x="4605557" y="1846912"/>
              <a:ext cx="872454" cy="184122"/>
            </a:xfrm>
            <a:prstGeom prst="roundRect">
              <a:avLst>
                <a:gd name="adj" fmla="val 11427"/>
              </a:avLst>
            </a:prstGeom>
            <a:solidFill>
              <a:srgbClr val="0E3847"/>
            </a:solidFill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600" dirty="0"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Clones</a:t>
              </a:r>
            </a:p>
          </p:txBody>
        </p:sp>
      </p:grp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853F0F06-2413-7E39-9876-BDF7AC5F7873}"/>
              </a:ext>
            </a:extLst>
          </p:cNvPr>
          <p:cNvCxnSpPr>
            <a:cxnSpLocks/>
            <a:stCxn id="19" idx="3"/>
            <a:endCxn id="50" idx="1"/>
          </p:cNvCxnSpPr>
          <p:nvPr/>
        </p:nvCxnSpPr>
        <p:spPr>
          <a:xfrm flipV="1">
            <a:off x="3354394" y="2181396"/>
            <a:ext cx="199836" cy="174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or: Elbow 52">
            <a:extLst>
              <a:ext uri="{FF2B5EF4-FFF2-40B4-BE49-F238E27FC236}">
                <a16:creationId xmlns:a16="http://schemas.microsoft.com/office/drawing/2014/main" id="{080A298D-A4D8-6968-9593-ED2704061229}"/>
              </a:ext>
            </a:extLst>
          </p:cNvPr>
          <p:cNvCxnSpPr>
            <a:cxnSpLocks/>
            <a:stCxn id="50" idx="2"/>
            <a:endCxn id="24" idx="1"/>
          </p:cNvCxnSpPr>
          <p:nvPr/>
        </p:nvCxnSpPr>
        <p:spPr>
          <a:xfrm rot="5400000">
            <a:off x="2070149" y="1270259"/>
            <a:ext cx="636755" cy="3024167"/>
          </a:xfrm>
          <a:prstGeom prst="bentConnector4">
            <a:avLst>
              <a:gd name="adj1" fmla="val 12127"/>
              <a:gd name="adj2" fmla="val 103139"/>
            </a:avLst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5B1940EF-466D-E94F-4F69-CBA28F56E32D}"/>
              </a:ext>
            </a:extLst>
          </p:cNvPr>
          <p:cNvCxnSpPr>
            <a:stCxn id="24" idx="3"/>
            <a:endCxn id="34" idx="1"/>
          </p:cNvCxnSpPr>
          <p:nvPr/>
        </p:nvCxnSpPr>
        <p:spPr>
          <a:xfrm>
            <a:off x="1569202" y="3100720"/>
            <a:ext cx="199836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4D859A87-1A46-BA17-F3F9-AA0E26550DB0}"/>
              </a:ext>
            </a:extLst>
          </p:cNvPr>
          <p:cNvCxnSpPr>
            <a:stCxn id="34" idx="3"/>
            <a:endCxn id="38" idx="1"/>
          </p:cNvCxnSpPr>
          <p:nvPr/>
        </p:nvCxnSpPr>
        <p:spPr>
          <a:xfrm>
            <a:off x="2461798" y="3100720"/>
            <a:ext cx="199836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41E6460-6148-EB2F-0073-F0D4570F0F1B}"/>
              </a:ext>
            </a:extLst>
          </p:cNvPr>
          <p:cNvCxnSpPr>
            <a:stCxn id="38" idx="3"/>
            <a:endCxn id="42" idx="1"/>
          </p:cNvCxnSpPr>
          <p:nvPr/>
        </p:nvCxnSpPr>
        <p:spPr>
          <a:xfrm flipV="1">
            <a:off x="3354394" y="3100719"/>
            <a:ext cx="199836" cy="1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71FE9CE-71BB-1CA1-09AE-370C3A3D6E3E}"/>
              </a:ext>
            </a:extLst>
          </p:cNvPr>
          <p:cNvCxnSpPr>
            <a:stCxn id="42" idx="3"/>
            <a:endCxn id="44" idx="1"/>
          </p:cNvCxnSpPr>
          <p:nvPr/>
        </p:nvCxnSpPr>
        <p:spPr>
          <a:xfrm>
            <a:off x="4246989" y="3100719"/>
            <a:ext cx="199836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71869FFB-D8F8-F7F0-9A98-3F9C357E804F}"/>
              </a:ext>
            </a:extLst>
          </p:cNvPr>
          <p:cNvCxnSpPr>
            <a:stCxn id="25" idx="0"/>
            <a:endCxn id="39" idx="0"/>
          </p:cNvCxnSpPr>
          <p:nvPr/>
        </p:nvCxnSpPr>
        <p:spPr>
          <a:xfrm rot="5400000" flipH="1" flipV="1">
            <a:off x="2115418" y="1805738"/>
            <a:ext cx="10084" cy="1785191"/>
          </a:xfrm>
          <a:prstGeom prst="bentConnector3">
            <a:avLst>
              <a:gd name="adj1" fmla="val 1998165"/>
            </a:avLst>
          </a:prstGeom>
          <a:ln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33C58AA5-49C5-6FF8-E760-C17525C7060F}"/>
              </a:ext>
            </a:extLst>
          </p:cNvPr>
          <p:cNvCxnSpPr>
            <a:stCxn id="24" idx="2"/>
            <a:endCxn id="42" idx="2"/>
          </p:cNvCxnSpPr>
          <p:nvPr/>
        </p:nvCxnSpPr>
        <p:spPr>
          <a:xfrm rot="16200000" flipH="1">
            <a:off x="2561716" y="2164211"/>
            <a:ext cx="10084" cy="2677787"/>
          </a:xfrm>
          <a:prstGeom prst="bentConnector3">
            <a:avLst>
              <a:gd name="adj1" fmla="val 1205504"/>
            </a:avLst>
          </a:prstGeom>
          <a:ln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ctor: Elbow 59">
            <a:extLst>
              <a:ext uri="{FF2B5EF4-FFF2-40B4-BE49-F238E27FC236}">
                <a16:creationId xmlns:a16="http://schemas.microsoft.com/office/drawing/2014/main" id="{3303B89F-0CDC-75B8-F711-A736B832F85C}"/>
              </a:ext>
            </a:extLst>
          </p:cNvPr>
          <p:cNvCxnSpPr>
            <a:stCxn id="45" idx="0"/>
            <a:endCxn id="25" idx="3"/>
          </p:cNvCxnSpPr>
          <p:nvPr/>
        </p:nvCxnSpPr>
        <p:spPr>
          <a:xfrm rot="16200000" flipH="1" flipV="1">
            <a:off x="3144654" y="1122882"/>
            <a:ext cx="73101" cy="3224003"/>
          </a:xfrm>
          <a:prstGeom prst="bentConnector4">
            <a:avLst>
              <a:gd name="adj1" fmla="val -157194"/>
              <a:gd name="adj2" fmla="val 96281"/>
            </a:avLst>
          </a:prstGeom>
          <a:ln>
            <a:solidFill>
              <a:schemeClr val="bg1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Connector: Elbow 60">
            <a:extLst>
              <a:ext uri="{FF2B5EF4-FFF2-40B4-BE49-F238E27FC236}">
                <a16:creationId xmlns:a16="http://schemas.microsoft.com/office/drawing/2014/main" id="{5D0BE4DB-62C0-8394-3427-E524A2062A19}"/>
              </a:ext>
            </a:extLst>
          </p:cNvPr>
          <p:cNvCxnSpPr>
            <a:stCxn id="45" idx="0"/>
            <a:endCxn id="39" idx="3"/>
          </p:cNvCxnSpPr>
          <p:nvPr/>
        </p:nvCxnSpPr>
        <p:spPr>
          <a:xfrm rot="16200000" flipH="1" flipV="1">
            <a:off x="4037250" y="2015477"/>
            <a:ext cx="73101" cy="1438811"/>
          </a:xfrm>
          <a:prstGeom prst="bentConnector4">
            <a:avLst>
              <a:gd name="adj1" fmla="val -102516"/>
              <a:gd name="adj2" fmla="val 91667"/>
            </a:avLst>
          </a:prstGeom>
          <a:ln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DAC8E25E-5A1D-98D8-6901-9348C286D244}"/>
              </a:ext>
            </a:extLst>
          </p:cNvPr>
          <p:cNvSpPr txBox="1"/>
          <p:nvPr/>
        </p:nvSpPr>
        <p:spPr bwMode="auto">
          <a:xfrm>
            <a:off x="817413" y="5246543"/>
            <a:ext cx="2114223" cy="2705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385" tIns="45695" rIns="91385" bIns="45695" rtlCol="0" anchor="ctr">
            <a:spAutoFit/>
          </a:bodyPr>
          <a:lstStyle/>
          <a:p>
            <a:pPr defTabSz="909638"/>
            <a:r>
              <a:rPr lang="en-IN" sz="8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T:</a:t>
            </a:r>
            <a:r>
              <a:rPr lang="en-IN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 Field for Database connection</a:t>
            </a:r>
          </a:p>
        </p:txBody>
      </p:sp>
      <p:cxnSp>
        <p:nvCxnSpPr>
          <p:cNvPr id="129" name="Connector: Elbow 128">
            <a:extLst>
              <a:ext uri="{FF2B5EF4-FFF2-40B4-BE49-F238E27FC236}">
                <a16:creationId xmlns:a16="http://schemas.microsoft.com/office/drawing/2014/main" id="{4ECAEC87-F33F-A320-AC07-03CFE9FC13AD}"/>
              </a:ext>
            </a:extLst>
          </p:cNvPr>
          <p:cNvCxnSpPr>
            <a:cxnSpLocks/>
            <a:stCxn id="36" idx="1"/>
            <a:endCxn id="51" idx="0"/>
          </p:cNvCxnSpPr>
          <p:nvPr/>
        </p:nvCxnSpPr>
        <p:spPr>
          <a:xfrm rot="10800000" flipH="1">
            <a:off x="876443" y="1898826"/>
            <a:ext cx="3024167" cy="2968444"/>
          </a:xfrm>
          <a:prstGeom prst="bentConnector4">
            <a:avLst>
              <a:gd name="adj1" fmla="val -6002"/>
              <a:gd name="adj2" fmla="val 106115"/>
            </a:avLst>
          </a:prstGeom>
          <a:ln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Connector: Elbow 129">
            <a:extLst>
              <a:ext uri="{FF2B5EF4-FFF2-40B4-BE49-F238E27FC236}">
                <a16:creationId xmlns:a16="http://schemas.microsoft.com/office/drawing/2014/main" id="{6B892758-98E7-6C61-4881-5C67C5ADD921}"/>
              </a:ext>
            </a:extLst>
          </p:cNvPr>
          <p:cNvCxnSpPr>
            <a:cxnSpLocks/>
            <a:stCxn id="29" idx="1"/>
            <a:endCxn id="51" idx="0"/>
          </p:cNvCxnSpPr>
          <p:nvPr/>
        </p:nvCxnSpPr>
        <p:spPr>
          <a:xfrm rot="10800000" flipH="1">
            <a:off x="876443" y="1898826"/>
            <a:ext cx="3024167" cy="2092929"/>
          </a:xfrm>
          <a:prstGeom prst="bentConnector4">
            <a:avLst>
              <a:gd name="adj1" fmla="val -4240"/>
              <a:gd name="adj2" fmla="val 105172"/>
            </a:avLst>
          </a:prstGeom>
          <a:ln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1" name="Left Bracket 130">
            <a:extLst>
              <a:ext uri="{FF2B5EF4-FFF2-40B4-BE49-F238E27FC236}">
                <a16:creationId xmlns:a16="http://schemas.microsoft.com/office/drawing/2014/main" id="{5A28F6E4-B0D9-7388-D7C0-53610ED4C50B}"/>
              </a:ext>
            </a:extLst>
          </p:cNvPr>
          <p:cNvSpPr/>
          <p:nvPr/>
        </p:nvSpPr>
        <p:spPr>
          <a:xfrm>
            <a:off x="543383" y="1890576"/>
            <a:ext cx="53292" cy="573389"/>
          </a:xfrm>
          <a:prstGeom prst="leftBracket">
            <a:avLst/>
          </a:prstGeom>
          <a:noFill/>
          <a:ln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40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32" name="Left Bracket 131">
            <a:extLst>
              <a:ext uri="{FF2B5EF4-FFF2-40B4-BE49-F238E27FC236}">
                <a16:creationId xmlns:a16="http://schemas.microsoft.com/office/drawing/2014/main" id="{163CBF1A-6416-5A56-E63A-20BD503F3B77}"/>
              </a:ext>
            </a:extLst>
          </p:cNvPr>
          <p:cNvSpPr/>
          <p:nvPr/>
        </p:nvSpPr>
        <p:spPr>
          <a:xfrm>
            <a:off x="552564" y="2693291"/>
            <a:ext cx="44112" cy="804770"/>
          </a:xfrm>
          <a:prstGeom prst="leftBracket">
            <a:avLst/>
          </a:prstGeom>
          <a:noFill/>
          <a:ln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40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33" name="Left Bracket 132">
            <a:extLst>
              <a:ext uri="{FF2B5EF4-FFF2-40B4-BE49-F238E27FC236}">
                <a16:creationId xmlns:a16="http://schemas.microsoft.com/office/drawing/2014/main" id="{09FB0D1D-599B-E9DF-7E4E-A70BAFDB3652}"/>
              </a:ext>
            </a:extLst>
          </p:cNvPr>
          <p:cNvSpPr/>
          <p:nvPr/>
        </p:nvSpPr>
        <p:spPr>
          <a:xfrm>
            <a:off x="552564" y="3674402"/>
            <a:ext cx="44111" cy="634704"/>
          </a:xfrm>
          <a:prstGeom prst="leftBracket">
            <a:avLst/>
          </a:prstGeom>
          <a:noFill/>
          <a:ln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40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34" name="Left Bracket 133">
            <a:extLst>
              <a:ext uri="{FF2B5EF4-FFF2-40B4-BE49-F238E27FC236}">
                <a16:creationId xmlns:a16="http://schemas.microsoft.com/office/drawing/2014/main" id="{412BD6B3-A3D1-0AA5-223F-C590CA692046}"/>
              </a:ext>
            </a:extLst>
          </p:cNvPr>
          <p:cNvSpPr/>
          <p:nvPr/>
        </p:nvSpPr>
        <p:spPr>
          <a:xfrm>
            <a:off x="547973" y="4479547"/>
            <a:ext cx="36303" cy="758999"/>
          </a:xfrm>
          <a:prstGeom prst="leftBracket">
            <a:avLst/>
          </a:prstGeom>
          <a:noFill/>
          <a:ln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40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:a16="http://schemas.microsoft.com/office/drawing/2014/main" id="{AB6368A2-C230-6157-375B-406ED527EC37}"/>
              </a:ext>
            </a:extLst>
          </p:cNvPr>
          <p:cNvSpPr txBox="1"/>
          <p:nvPr/>
        </p:nvSpPr>
        <p:spPr bwMode="auto">
          <a:xfrm rot="16200000">
            <a:off x="77341" y="2077986"/>
            <a:ext cx="807595" cy="2705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385" tIns="45695" rIns="91385" bIns="45695" rtlCol="0" anchor="ctr">
            <a:spAutoFit/>
          </a:bodyPr>
          <a:lstStyle/>
          <a:p>
            <a:pPr defTabSz="909638"/>
            <a:r>
              <a:rPr lang="en-IN" sz="8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Pedigree</a:t>
            </a:r>
          </a:p>
        </p:txBody>
      </p:sp>
      <p:sp>
        <p:nvSpPr>
          <p:cNvPr id="136" name="TextBox 135">
            <a:extLst>
              <a:ext uri="{FF2B5EF4-FFF2-40B4-BE49-F238E27FC236}">
                <a16:creationId xmlns:a16="http://schemas.microsoft.com/office/drawing/2014/main" id="{0B3BC064-9B2B-D379-7F28-0CC55C462038}"/>
              </a:ext>
            </a:extLst>
          </p:cNvPr>
          <p:cNvSpPr txBox="1"/>
          <p:nvPr/>
        </p:nvSpPr>
        <p:spPr bwMode="auto">
          <a:xfrm rot="16200000">
            <a:off x="-244631" y="2737598"/>
            <a:ext cx="1053216" cy="7343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385" tIns="45695" rIns="91385" bIns="45695" rtlCol="0" anchor="ctr">
            <a:spAutoFit/>
          </a:bodyPr>
          <a:lstStyle/>
          <a:p>
            <a:pPr algn="ctr" defTabSz="909638"/>
            <a:r>
              <a:rPr lang="en-IN" sz="8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Descriptors</a:t>
            </a:r>
          </a:p>
          <a:p>
            <a:pPr algn="ctr" defTabSz="909638"/>
            <a:r>
              <a:rPr lang="en-IN" sz="8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Markers</a:t>
            </a:r>
          </a:p>
          <a:p>
            <a:pPr algn="ctr" defTabSz="909638"/>
            <a:r>
              <a:rPr lang="en-IN" sz="8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Infogram</a:t>
            </a:r>
          </a:p>
          <a:p>
            <a:pPr algn="ctr" defTabSz="909638"/>
            <a:r>
              <a:rPr lang="en-IN" sz="8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Relations</a:t>
            </a:r>
          </a:p>
        </p:txBody>
      </p:sp>
      <p:sp>
        <p:nvSpPr>
          <p:cNvPr id="137" name="TextBox 136">
            <a:extLst>
              <a:ext uri="{FF2B5EF4-FFF2-40B4-BE49-F238E27FC236}">
                <a16:creationId xmlns:a16="http://schemas.microsoft.com/office/drawing/2014/main" id="{6F2A0B76-A96C-3D77-54B3-45749C964543}"/>
              </a:ext>
            </a:extLst>
          </p:cNvPr>
          <p:cNvSpPr txBox="1"/>
          <p:nvPr/>
        </p:nvSpPr>
        <p:spPr bwMode="auto">
          <a:xfrm rot="16200000">
            <a:off x="-41440" y="3838416"/>
            <a:ext cx="1045163" cy="2705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385" tIns="45695" rIns="91385" bIns="45695" rtlCol="0" anchor="ctr">
            <a:spAutoFit/>
          </a:bodyPr>
          <a:lstStyle/>
          <a:p>
            <a:pPr defTabSz="909638"/>
            <a:r>
              <a:rPr lang="en-IN" sz="8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Credentials</a:t>
            </a:r>
          </a:p>
        </p:txBody>
      </p:sp>
      <p:sp>
        <p:nvSpPr>
          <p:cNvPr id="138" name="TextBox 137">
            <a:extLst>
              <a:ext uri="{FF2B5EF4-FFF2-40B4-BE49-F238E27FC236}">
                <a16:creationId xmlns:a16="http://schemas.microsoft.com/office/drawing/2014/main" id="{EEE7CFD6-98DA-221F-83ED-07999AEE3765}"/>
              </a:ext>
            </a:extLst>
          </p:cNvPr>
          <p:cNvSpPr txBox="1"/>
          <p:nvPr/>
        </p:nvSpPr>
        <p:spPr bwMode="auto">
          <a:xfrm rot="16200000">
            <a:off x="222140" y="4671122"/>
            <a:ext cx="525733" cy="2705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385" tIns="45695" rIns="91385" bIns="45695" rtlCol="0" anchor="ctr">
            <a:spAutoFit/>
          </a:bodyPr>
          <a:lstStyle/>
          <a:p>
            <a:pPr defTabSz="909638"/>
            <a:r>
              <a:rPr lang="en-IN" sz="8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time</a:t>
            </a:r>
          </a:p>
        </p:txBody>
      </p:sp>
      <p:cxnSp>
        <p:nvCxnSpPr>
          <p:cNvPr id="140" name="Straight Arrow Connector 139">
            <a:extLst>
              <a:ext uri="{FF2B5EF4-FFF2-40B4-BE49-F238E27FC236}">
                <a16:creationId xmlns:a16="http://schemas.microsoft.com/office/drawing/2014/main" id="{FAD8FD04-840D-7E5D-28FA-C0072CDC5A30}"/>
              </a:ext>
            </a:extLst>
          </p:cNvPr>
          <p:cNvCxnSpPr>
            <a:stCxn id="32" idx="0"/>
            <a:endCxn id="34" idx="2"/>
          </p:cNvCxnSpPr>
          <p:nvPr/>
        </p:nvCxnSpPr>
        <p:spPr>
          <a:xfrm flipV="1">
            <a:off x="2115418" y="3503106"/>
            <a:ext cx="0" cy="17129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8" name="TextBox 207">
            <a:extLst>
              <a:ext uri="{FF2B5EF4-FFF2-40B4-BE49-F238E27FC236}">
                <a16:creationId xmlns:a16="http://schemas.microsoft.com/office/drawing/2014/main" id="{BA23E25D-5920-7E14-672C-C64E8ADE1BDD}"/>
              </a:ext>
            </a:extLst>
          </p:cNvPr>
          <p:cNvSpPr txBox="1"/>
          <p:nvPr/>
        </p:nvSpPr>
        <p:spPr>
          <a:xfrm>
            <a:off x="650947" y="5821097"/>
            <a:ext cx="836056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SELECT Species.ID, tiem_Log.Age, ...,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Target_Trait.Breaking_strenth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, ... FROM Clones INNER JOIN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Pixel_Data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ON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DNA_Marker.Cor_Valye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 =  </a:t>
            </a:r>
            <a:r>
              <a:rPr lang="en-US" sz="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pixel_data.marker_ID</a:t>
            </a:r>
            <a:r>
              <a:rPr lang="en-US" sz="800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IN" sz="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FDE72ED-47AA-545E-4806-6BC293A7ADC4}"/>
              </a:ext>
            </a:extLst>
          </p:cNvPr>
          <p:cNvGrpSpPr/>
          <p:nvPr/>
        </p:nvGrpSpPr>
        <p:grpSpPr>
          <a:xfrm>
            <a:off x="6331951" y="1890828"/>
            <a:ext cx="692760" cy="565140"/>
            <a:chOff x="4605557" y="1846912"/>
            <a:chExt cx="872454" cy="711731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25A1FF8F-AE3E-9E82-7D87-428820179E97}"/>
                </a:ext>
              </a:extLst>
            </p:cNvPr>
            <p:cNvSpPr/>
            <p:nvPr/>
          </p:nvSpPr>
          <p:spPr>
            <a:xfrm>
              <a:off x="4605557" y="1846913"/>
              <a:ext cx="872454" cy="711730"/>
            </a:xfrm>
            <a:prstGeom prst="roundRect">
              <a:avLst>
                <a:gd name="adj" fmla="val 1985"/>
              </a:avLst>
            </a:prstGeom>
            <a:noFill/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N" sz="600" b="1" dirty="0">
                  <a:solidFill>
                    <a:schemeClr val="accent2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T_ID</a:t>
              </a:r>
            </a:p>
            <a:p>
              <a:r>
                <a:rPr lang="en-IN" sz="600" dirty="0">
                  <a:solidFill>
                    <a:schemeClr val="tx1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Type</a:t>
              </a:r>
            </a:p>
            <a:p>
              <a:r>
                <a:rPr lang="en-IN" sz="600" dirty="0">
                  <a:solidFill>
                    <a:schemeClr val="tx1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Replicates</a:t>
              </a:r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13C75289-4EDA-B139-834A-5D426CDD90DF}"/>
                </a:ext>
              </a:extLst>
            </p:cNvPr>
            <p:cNvSpPr/>
            <p:nvPr/>
          </p:nvSpPr>
          <p:spPr>
            <a:xfrm>
              <a:off x="4605557" y="1846912"/>
              <a:ext cx="872454" cy="184122"/>
            </a:xfrm>
            <a:prstGeom prst="roundRect">
              <a:avLst>
                <a:gd name="adj" fmla="val 11427"/>
              </a:avLst>
            </a:prstGeom>
            <a:solidFill>
              <a:srgbClr val="0E3847"/>
            </a:solidFill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600" dirty="0"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Trial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19F3EE2-4C2E-8297-E015-EE98C41EAA09}"/>
              </a:ext>
            </a:extLst>
          </p:cNvPr>
          <p:cNvGrpSpPr/>
          <p:nvPr/>
        </p:nvGrpSpPr>
        <p:grpSpPr>
          <a:xfrm>
            <a:off x="8117142" y="1892571"/>
            <a:ext cx="692760" cy="565140"/>
            <a:chOff x="4605557" y="1846912"/>
            <a:chExt cx="872454" cy="711731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2E14C6F8-6EA2-F9E1-D08B-EA6F5AB1F755}"/>
                </a:ext>
              </a:extLst>
            </p:cNvPr>
            <p:cNvSpPr/>
            <p:nvPr/>
          </p:nvSpPr>
          <p:spPr>
            <a:xfrm>
              <a:off x="4605557" y="1846913"/>
              <a:ext cx="872454" cy="711730"/>
            </a:xfrm>
            <a:prstGeom prst="roundRect">
              <a:avLst>
                <a:gd name="adj" fmla="val 1985"/>
              </a:avLst>
            </a:prstGeom>
            <a:noFill/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N" sz="600" b="1" dirty="0">
                  <a:solidFill>
                    <a:schemeClr val="accent2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F_ID</a:t>
              </a:r>
            </a:p>
            <a:p>
              <a:r>
                <a:rPr lang="en-IN" sz="600" dirty="0">
                  <a:solidFill>
                    <a:schemeClr val="tx1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Name</a:t>
              </a:r>
            </a:p>
          </p:txBody>
        </p:sp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8552ED-07FB-5CAE-850E-4A601E188A2A}"/>
                </a:ext>
              </a:extLst>
            </p:cNvPr>
            <p:cNvSpPr/>
            <p:nvPr/>
          </p:nvSpPr>
          <p:spPr>
            <a:xfrm>
              <a:off x="4605557" y="1846912"/>
              <a:ext cx="872454" cy="184122"/>
            </a:xfrm>
            <a:prstGeom prst="roundRect">
              <a:avLst>
                <a:gd name="adj" fmla="val 11427"/>
              </a:avLst>
            </a:prstGeom>
            <a:solidFill>
              <a:srgbClr val="0E3847"/>
            </a:solidFill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600" dirty="0"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Family</a:t>
              </a:r>
            </a:p>
          </p:txBody>
        </p:sp>
      </p:grp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40BA331-951D-7355-4F8F-94868B65119F}"/>
              </a:ext>
            </a:extLst>
          </p:cNvPr>
          <p:cNvSpPr/>
          <p:nvPr/>
        </p:nvSpPr>
        <p:spPr>
          <a:xfrm>
            <a:off x="6331951" y="2690338"/>
            <a:ext cx="692760" cy="804770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600" b="1" dirty="0">
              <a:solidFill>
                <a:schemeClr val="accent2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P_ID</a:t>
            </a:r>
          </a:p>
          <a:p>
            <a:r>
              <a:rPr lang="en-IN" sz="600" dirty="0" err="1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P.Trait</a:t>
            </a:r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1</a:t>
            </a:r>
          </a:p>
          <a:p>
            <a:r>
              <a:rPr lang="en-IN" sz="600" dirty="0" err="1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P.Trait</a:t>
            </a:r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2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DB37A1E-FCEB-DB17-9A68-D172E021B0F2}"/>
              </a:ext>
            </a:extLst>
          </p:cNvPr>
          <p:cNvSpPr/>
          <p:nvPr/>
        </p:nvSpPr>
        <p:spPr>
          <a:xfrm>
            <a:off x="6331951" y="2690337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Phenotype 1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73FE52B-4001-3DD4-596F-8E0545517C0A}"/>
              </a:ext>
            </a:extLst>
          </p:cNvPr>
          <p:cNvGrpSpPr/>
          <p:nvPr/>
        </p:nvGrpSpPr>
        <p:grpSpPr>
          <a:xfrm>
            <a:off x="7224546" y="1890828"/>
            <a:ext cx="692760" cy="565140"/>
            <a:chOff x="4605557" y="1846912"/>
            <a:chExt cx="872454" cy="711731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9BDCD16C-B5DA-655D-04DA-0838BDADB2BF}"/>
                </a:ext>
              </a:extLst>
            </p:cNvPr>
            <p:cNvSpPr/>
            <p:nvPr/>
          </p:nvSpPr>
          <p:spPr>
            <a:xfrm>
              <a:off x="4605557" y="1846913"/>
              <a:ext cx="872454" cy="711730"/>
            </a:xfrm>
            <a:prstGeom prst="roundRect">
              <a:avLst>
                <a:gd name="adj" fmla="val 1985"/>
              </a:avLst>
            </a:prstGeom>
            <a:noFill/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N" sz="600" b="1" dirty="0">
                  <a:solidFill>
                    <a:schemeClr val="accent2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R_ID</a:t>
              </a:r>
            </a:p>
            <a:p>
              <a:r>
                <a:rPr lang="en-IN" sz="600" dirty="0">
                  <a:solidFill>
                    <a:schemeClr val="tx1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Rank</a:t>
              </a: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4B4B2621-10AD-011E-E8F3-397295E7507C}"/>
                </a:ext>
              </a:extLst>
            </p:cNvPr>
            <p:cNvSpPr/>
            <p:nvPr/>
          </p:nvSpPr>
          <p:spPr>
            <a:xfrm>
              <a:off x="4605557" y="1846912"/>
              <a:ext cx="872454" cy="184122"/>
            </a:xfrm>
            <a:prstGeom prst="roundRect">
              <a:avLst>
                <a:gd name="adj" fmla="val 11427"/>
              </a:avLst>
            </a:prstGeom>
            <a:solidFill>
              <a:srgbClr val="0E3847"/>
            </a:solidFill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00" dirty="0"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Ranking</a:t>
              </a:r>
              <a:endParaRPr lang="en-IN" sz="600" dirty="0">
                <a:latin typeface="Yu Gothic UI Semibold" panose="020B0700000000000000" pitchFamily="34" charset="-128"/>
                <a:ea typeface="Yu Gothic UI Semibold" panose="020B0700000000000000" pitchFamily="34" charset="-128"/>
              </a:endParaRPr>
            </a:p>
          </p:txBody>
        </p:sp>
      </p:grp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B4058E6-039A-D11B-ACB7-25C0DB8BF4F4}"/>
              </a:ext>
            </a:extLst>
          </p:cNvPr>
          <p:cNvSpPr/>
          <p:nvPr/>
        </p:nvSpPr>
        <p:spPr>
          <a:xfrm>
            <a:off x="6331951" y="3666405"/>
            <a:ext cx="692760" cy="634703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Z_ID</a:t>
            </a:r>
          </a:p>
          <a:p>
            <a:endParaRPr lang="en-IN" sz="600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Weather Param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FED3662-3A27-0C0F-D160-2F87F86300AA}"/>
              </a:ext>
            </a:extLst>
          </p:cNvPr>
          <p:cNvSpPr/>
          <p:nvPr/>
        </p:nvSpPr>
        <p:spPr>
          <a:xfrm>
            <a:off x="6331951" y="3666405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Zone_ID</a:t>
            </a:r>
            <a:endParaRPr lang="en-IN" sz="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439B8886-2BEA-8F04-0F67-2EADB5FFBD7B}"/>
              </a:ext>
            </a:extLst>
          </p:cNvPr>
          <p:cNvSpPr/>
          <p:nvPr/>
        </p:nvSpPr>
        <p:spPr>
          <a:xfrm>
            <a:off x="7224546" y="3666405"/>
            <a:ext cx="692760" cy="634703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S_ID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Type</a:t>
            </a:r>
          </a:p>
          <a:p>
            <a:r>
              <a:rPr lang="en-IN" sz="600" dirty="0" err="1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Nutrient_Stat</a:t>
            </a:r>
            <a:endParaRPr lang="en-IN" sz="600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1720B7AA-67C8-9307-1EBD-8CB3AD08B75E}"/>
              </a:ext>
            </a:extLst>
          </p:cNvPr>
          <p:cNvSpPr/>
          <p:nvPr/>
        </p:nvSpPr>
        <p:spPr>
          <a:xfrm>
            <a:off x="7224546" y="3666405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Soil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1135B376-E89B-C771-0E49-8E4E47B35098}"/>
              </a:ext>
            </a:extLst>
          </p:cNvPr>
          <p:cNvSpPr/>
          <p:nvPr/>
        </p:nvSpPr>
        <p:spPr>
          <a:xfrm>
            <a:off x="7224546" y="2690338"/>
            <a:ext cx="692760" cy="804771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EP_ID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Est PT 1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Est PT 2</a:t>
            </a:r>
          </a:p>
          <a:p>
            <a:endParaRPr lang="en-IN" sz="600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89CF1E69-D617-3809-6C4A-E170D23C1E01}"/>
              </a:ext>
            </a:extLst>
          </p:cNvPr>
          <p:cNvSpPr/>
          <p:nvPr/>
        </p:nvSpPr>
        <p:spPr>
          <a:xfrm>
            <a:off x="7224546" y="2690337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</a:t>
            </a:r>
            <a:r>
              <a:rPr lang="en-IN" sz="6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henotype</a:t>
            </a:r>
            <a:r>
              <a:rPr lang="en-IN" sz="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2</a:t>
            </a:r>
          </a:p>
        </p:txBody>
      </p:sp>
      <p:sp>
        <p:nvSpPr>
          <p:cNvPr id="128" name="Rectangle: Rounded Corners 127">
            <a:extLst>
              <a:ext uri="{FF2B5EF4-FFF2-40B4-BE49-F238E27FC236}">
                <a16:creationId xmlns:a16="http://schemas.microsoft.com/office/drawing/2014/main" id="{F18B40D6-9A4F-F17A-ADC6-BEF07AAC5A97}"/>
              </a:ext>
            </a:extLst>
          </p:cNvPr>
          <p:cNvSpPr/>
          <p:nvPr/>
        </p:nvSpPr>
        <p:spPr>
          <a:xfrm>
            <a:off x="6331951" y="4471550"/>
            <a:ext cx="692760" cy="775444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T_ID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Age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Range</a:t>
            </a:r>
          </a:p>
          <a:p>
            <a:r>
              <a:rPr lang="en-IN" sz="600" dirty="0" err="1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GPS_Coor</a:t>
            </a:r>
            <a:endParaRPr lang="en-IN" sz="600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41" name="Rectangle: Rounded Corners 140">
            <a:extLst>
              <a:ext uri="{FF2B5EF4-FFF2-40B4-BE49-F238E27FC236}">
                <a16:creationId xmlns:a16="http://schemas.microsoft.com/office/drawing/2014/main" id="{ECF17FDC-F608-13F9-836D-82633B864F95}"/>
              </a:ext>
            </a:extLst>
          </p:cNvPr>
          <p:cNvSpPr/>
          <p:nvPr/>
        </p:nvSpPr>
        <p:spPr>
          <a:xfrm>
            <a:off x="6331951" y="4471550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Time_Log</a:t>
            </a:r>
          </a:p>
        </p:txBody>
      </p:sp>
      <p:sp>
        <p:nvSpPr>
          <p:cNvPr id="142" name="Rectangle: Rounded Corners 141">
            <a:extLst>
              <a:ext uri="{FF2B5EF4-FFF2-40B4-BE49-F238E27FC236}">
                <a16:creationId xmlns:a16="http://schemas.microsoft.com/office/drawing/2014/main" id="{F3A64DF1-579C-110B-D4E2-73918F6936B5}"/>
              </a:ext>
            </a:extLst>
          </p:cNvPr>
          <p:cNvSpPr/>
          <p:nvPr/>
        </p:nvSpPr>
        <p:spPr>
          <a:xfrm>
            <a:off x="8117142" y="2690338"/>
            <a:ext cx="692760" cy="804771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M_ID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Type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Cor_Value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Value</a:t>
            </a:r>
          </a:p>
        </p:txBody>
      </p:sp>
      <p:sp>
        <p:nvSpPr>
          <p:cNvPr id="144" name="Rectangle: Rounded Corners 143">
            <a:extLst>
              <a:ext uri="{FF2B5EF4-FFF2-40B4-BE49-F238E27FC236}">
                <a16:creationId xmlns:a16="http://schemas.microsoft.com/office/drawing/2014/main" id="{23B1BC49-23A0-0269-70E6-5FB05AACD5FF}"/>
              </a:ext>
            </a:extLst>
          </p:cNvPr>
          <p:cNvSpPr/>
          <p:nvPr/>
        </p:nvSpPr>
        <p:spPr>
          <a:xfrm>
            <a:off x="8117142" y="2690337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dirty="0" err="1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DNA_Marker</a:t>
            </a:r>
            <a:endParaRPr lang="en-IN" sz="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0C7E6491-18E5-283B-E85F-8D9A3E7E621E}"/>
              </a:ext>
            </a:extLst>
          </p:cNvPr>
          <p:cNvCxnSpPr>
            <a:stCxn id="21" idx="3"/>
            <a:endCxn id="23" idx="1"/>
          </p:cNvCxnSpPr>
          <p:nvPr/>
        </p:nvCxnSpPr>
        <p:spPr>
          <a:xfrm>
            <a:off x="7024710" y="3983757"/>
            <a:ext cx="199836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>
            <a:extLst>
              <a:ext uri="{FF2B5EF4-FFF2-40B4-BE49-F238E27FC236}">
                <a16:creationId xmlns:a16="http://schemas.microsoft.com/office/drawing/2014/main" id="{6B9F6757-A26D-15DA-E7BD-B99B71F80C0D}"/>
              </a:ext>
            </a:extLst>
          </p:cNvPr>
          <p:cNvCxnSpPr>
            <a:cxnSpLocks/>
            <a:stCxn id="4" idx="3"/>
            <a:endCxn id="13" idx="1"/>
          </p:cNvCxnSpPr>
          <p:nvPr/>
        </p:nvCxnSpPr>
        <p:spPr>
          <a:xfrm>
            <a:off x="7024710" y="2173399"/>
            <a:ext cx="199836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>
            <a:extLst>
              <a:ext uri="{FF2B5EF4-FFF2-40B4-BE49-F238E27FC236}">
                <a16:creationId xmlns:a16="http://schemas.microsoft.com/office/drawing/2014/main" id="{997925F5-4EE8-0200-3240-5074D32B6C94}"/>
              </a:ext>
            </a:extLst>
          </p:cNvPr>
          <p:cNvCxnSpPr>
            <a:cxnSpLocks/>
            <a:stCxn id="13" idx="3"/>
            <a:endCxn id="7" idx="1"/>
          </p:cNvCxnSpPr>
          <p:nvPr/>
        </p:nvCxnSpPr>
        <p:spPr>
          <a:xfrm>
            <a:off x="7917306" y="2173399"/>
            <a:ext cx="199836" cy="174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3" name="Group 152">
            <a:extLst>
              <a:ext uri="{FF2B5EF4-FFF2-40B4-BE49-F238E27FC236}">
                <a16:creationId xmlns:a16="http://schemas.microsoft.com/office/drawing/2014/main" id="{3C4FE7B7-E6DE-1E36-EC55-E194E9538302}"/>
              </a:ext>
            </a:extLst>
          </p:cNvPr>
          <p:cNvGrpSpPr/>
          <p:nvPr/>
        </p:nvGrpSpPr>
        <p:grpSpPr>
          <a:xfrm>
            <a:off x="9009738" y="1890828"/>
            <a:ext cx="692760" cy="565140"/>
            <a:chOff x="4605557" y="1846912"/>
            <a:chExt cx="872454" cy="711731"/>
          </a:xfrm>
        </p:grpSpPr>
        <p:sp>
          <p:nvSpPr>
            <p:cNvPr id="154" name="Rectangle: Rounded Corners 153">
              <a:extLst>
                <a:ext uri="{FF2B5EF4-FFF2-40B4-BE49-F238E27FC236}">
                  <a16:creationId xmlns:a16="http://schemas.microsoft.com/office/drawing/2014/main" id="{B947EBC6-CED4-6EC0-D8EF-CB1DE54F9258}"/>
                </a:ext>
              </a:extLst>
            </p:cNvPr>
            <p:cNvSpPr/>
            <p:nvPr/>
          </p:nvSpPr>
          <p:spPr>
            <a:xfrm>
              <a:off x="4605557" y="1846913"/>
              <a:ext cx="872454" cy="711730"/>
            </a:xfrm>
            <a:prstGeom prst="roundRect">
              <a:avLst>
                <a:gd name="adj" fmla="val 1985"/>
              </a:avLst>
            </a:prstGeom>
            <a:noFill/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IN" sz="600" b="1" dirty="0">
                  <a:solidFill>
                    <a:schemeClr val="accent2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C_ID</a:t>
              </a:r>
            </a:p>
            <a:p>
              <a:r>
                <a:rPr lang="en-IN" sz="600" dirty="0">
                  <a:solidFill>
                    <a:schemeClr val="tx1"/>
                  </a:solidFill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Name</a:t>
              </a:r>
            </a:p>
          </p:txBody>
        </p:sp>
        <p:sp>
          <p:nvSpPr>
            <p:cNvPr id="155" name="Rectangle: Rounded Corners 154">
              <a:extLst>
                <a:ext uri="{FF2B5EF4-FFF2-40B4-BE49-F238E27FC236}">
                  <a16:creationId xmlns:a16="http://schemas.microsoft.com/office/drawing/2014/main" id="{76B97753-A7AE-16CF-E947-BC628067B6A3}"/>
                </a:ext>
              </a:extLst>
            </p:cNvPr>
            <p:cNvSpPr/>
            <p:nvPr/>
          </p:nvSpPr>
          <p:spPr>
            <a:xfrm>
              <a:off x="4605557" y="1846912"/>
              <a:ext cx="872454" cy="184122"/>
            </a:xfrm>
            <a:prstGeom prst="roundRect">
              <a:avLst>
                <a:gd name="adj" fmla="val 11427"/>
              </a:avLst>
            </a:prstGeom>
            <a:solidFill>
              <a:srgbClr val="0E3847"/>
            </a:solidFill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600" dirty="0">
                  <a:latin typeface="Yu Gothic UI Semibold" panose="020B0700000000000000" pitchFamily="34" charset="-128"/>
                  <a:ea typeface="Yu Gothic UI Semibold" panose="020B0700000000000000" pitchFamily="34" charset="-128"/>
                </a:rPr>
                <a:t>Clones</a:t>
              </a:r>
            </a:p>
          </p:txBody>
        </p:sp>
      </p:grp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DBECF6AE-3CC0-7AF3-445A-7F1475624A72}"/>
              </a:ext>
            </a:extLst>
          </p:cNvPr>
          <p:cNvCxnSpPr>
            <a:cxnSpLocks/>
            <a:stCxn id="7" idx="3"/>
            <a:endCxn id="154" idx="1"/>
          </p:cNvCxnSpPr>
          <p:nvPr/>
        </p:nvCxnSpPr>
        <p:spPr>
          <a:xfrm flipV="1">
            <a:off x="8809902" y="2173399"/>
            <a:ext cx="199836" cy="1743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nector: Elbow 156">
            <a:extLst>
              <a:ext uri="{FF2B5EF4-FFF2-40B4-BE49-F238E27FC236}">
                <a16:creationId xmlns:a16="http://schemas.microsoft.com/office/drawing/2014/main" id="{BEBC8376-525E-00DE-68A0-0EE33E6D39D9}"/>
              </a:ext>
            </a:extLst>
          </p:cNvPr>
          <p:cNvCxnSpPr>
            <a:cxnSpLocks/>
            <a:stCxn id="154" idx="2"/>
            <a:endCxn id="10" idx="1"/>
          </p:cNvCxnSpPr>
          <p:nvPr/>
        </p:nvCxnSpPr>
        <p:spPr>
          <a:xfrm rot="5400000">
            <a:off x="7525657" y="1262262"/>
            <a:ext cx="636755" cy="3024167"/>
          </a:xfrm>
          <a:prstGeom prst="bentConnector4">
            <a:avLst>
              <a:gd name="adj1" fmla="val 12127"/>
              <a:gd name="adj2" fmla="val 103139"/>
            </a:avLst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Arrow Connector 157">
            <a:extLst>
              <a:ext uri="{FF2B5EF4-FFF2-40B4-BE49-F238E27FC236}">
                <a16:creationId xmlns:a16="http://schemas.microsoft.com/office/drawing/2014/main" id="{E6D02496-4CF3-AE1B-D7C0-D601AB2F6DDD}"/>
              </a:ext>
            </a:extLst>
          </p:cNvPr>
          <p:cNvCxnSpPr>
            <a:stCxn id="10" idx="3"/>
            <a:endCxn id="41" idx="1"/>
          </p:cNvCxnSpPr>
          <p:nvPr/>
        </p:nvCxnSpPr>
        <p:spPr>
          <a:xfrm>
            <a:off x="7024710" y="3092723"/>
            <a:ext cx="199836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>
            <a:extLst>
              <a:ext uri="{FF2B5EF4-FFF2-40B4-BE49-F238E27FC236}">
                <a16:creationId xmlns:a16="http://schemas.microsoft.com/office/drawing/2014/main" id="{3C1A47BF-99FD-CF39-52D2-F3A4C8C46DF0}"/>
              </a:ext>
            </a:extLst>
          </p:cNvPr>
          <p:cNvCxnSpPr>
            <a:stCxn id="41" idx="3"/>
            <a:endCxn id="142" idx="1"/>
          </p:cNvCxnSpPr>
          <p:nvPr/>
        </p:nvCxnSpPr>
        <p:spPr>
          <a:xfrm>
            <a:off x="7917306" y="3092723"/>
            <a:ext cx="199836" cy="0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nector: Elbow 161">
            <a:extLst>
              <a:ext uri="{FF2B5EF4-FFF2-40B4-BE49-F238E27FC236}">
                <a16:creationId xmlns:a16="http://schemas.microsoft.com/office/drawing/2014/main" id="{DD80237C-4706-9C58-F2FC-B7B0C8300FCC}"/>
              </a:ext>
            </a:extLst>
          </p:cNvPr>
          <p:cNvCxnSpPr>
            <a:stCxn id="11" idx="0"/>
            <a:endCxn id="144" idx="0"/>
          </p:cNvCxnSpPr>
          <p:nvPr/>
        </p:nvCxnSpPr>
        <p:spPr>
          <a:xfrm rot="5400000" flipH="1" flipV="1">
            <a:off x="7570926" y="1797741"/>
            <a:ext cx="10084" cy="1785191"/>
          </a:xfrm>
          <a:prstGeom prst="bentConnector3">
            <a:avLst>
              <a:gd name="adj1" fmla="val 1998165"/>
            </a:avLst>
          </a:prstGeom>
          <a:ln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TextBox 165">
            <a:extLst>
              <a:ext uri="{FF2B5EF4-FFF2-40B4-BE49-F238E27FC236}">
                <a16:creationId xmlns:a16="http://schemas.microsoft.com/office/drawing/2014/main" id="{FC44DC49-5541-6406-69FA-0B3729592D76}"/>
              </a:ext>
            </a:extLst>
          </p:cNvPr>
          <p:cNvSpPr txBox="1"/>
          <p:nvPr/>
        </p:nvSpPr>
        <p:spPr bwMode="auto">
          <a:xfrm>
            <a:off x="6272921" y="5238546"/>
            <a:ext cx="2114223" cy="2705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385" tIns="45695" rIns="91385" bIns="45695" rtlCol="0" anchor="ctr">
            <a:spAutoFit/>
          </a:bodyPr>
          <a:lstStyle/>
          <a:p>
            <a:pPr defTabSz="909638"/>
            <a:r>
              <a:rPr lang="en-IN" sz="8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T:</a:t>
            </a:r>
            <a:r>
              <a:rPr lang="en-IN" sz="800" b="1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 Field for Database connection</a:t>
            </a:r>
          </a:p>
        </p:txBody>
      </p:sp>
      <p:cxnSp>
        <p:nvCxnSpPr>
          <p:cNvPr id="167" name="Connector: Elbow 166">
            <a:extLst>
              <a:ext uri="{FF2B5EF4-FFF2-40B4-BE49-F238E27FC236}">
                <a16:creationId xmlns:a16="http://schemas.microsoft.com/office/drawing/2014/main" id="{00CEA81F-6BD5-ACF0-8EB5-6280A1EB2C26}"/>
              </a:ext>
            </a:extLst>
          </p:cNvPr>
          <p:cNvCxnSpPr>
            <a:cxnSpLocks/>
            <a:stCxn id="128" idx="1"/>
            <a:endCxn id="155" idx="0"/>
          </p:cNvCxnSpPr>
          <p:nvPr/>
        </p:nvCxnSpPr>
        <p:spPr>
          <a:xfrm rot="10800000" flipH="1">
            <a:off x="6331951" y="1890829"/>
            <a:ext cx="3024167" cy="2968444"/>
          </a:xfrm>
          <a:prstGeom prst="bentConnector4">
            <a:avLst>
              <a:gd name="adj1" fmla="val -6002"/>
              <a:gd name="adj2" fmla="val 106115"/>
            </a:avLst>
          </a:prstGeom>
          <a:ln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onnector: Elbow 167">
            <a:extLst>
              <a:ext uri="{FF2B5EF4-FFF2-40B4-BE49-F238E27FC236}">
                <a16:creationId xmlns:a16="http://schemas.microsoft.com/office/drawing/2014/main" id="{E791C431-BC11-7597-C8E7-681258819EDF}"/>
              </a:ext>
            </a:extLst>
          </p:cNvPr>
          <p:cNvCxnSpPr>
            <a:cxnSpLocks/>
            <a:stCxn id="21" idx="1"/>
            <a:endCxn id="155" idx="0"/>
          </p:cNvCxnSpPr>
          <p:nvPr/>
        </p:nvCxnSpPr>
        <p:spPr>
          <a:xfrm rot="10800000" flipH="1">
            <a:off x="6331951" y="1890829"/>
            <a:ext cx="3024167" cy="2092929"/>
          </a:xfrm>
          <a:prstGeom prst="bentConnector4">
            <a:avLst>
              <a:gd name="adj1" fmla="val -4240"/>
              <a:gd name="adj2" fmla="val 105172"/>
            </a:avLst>
          </a:prstGeom>
          <a:ln>
            <a:solidFill>
              <a:schemeClr val="bg1">
                <a:lumMod val="50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Left Bracket 168">
            <a:extLst>
              <a:ext uri="{FF2B5EF4-FFF2-40B4-BE49-F238E27FC236}">
                <a16:creationId xmlns:a16="http://schemas.microsoft.com/office/drawing/2014/main" id="{FBE573EE-BBFD-B90A-1376-9ADB130B3F50}"/>
              </a:ext>
            </a:extLst>
          </p:cNvPr>
          <p:cNvSpPr/>
          <p:nvPr/>
        </p:nvSpPr>
        <p:spPr>
          <a:xfrm>
            <a:off x="5998891" y="1882579"/>
            <a:ext cx="53292" cy="573389"/>
          </a:xfrm>
          <a:prstGeom prst="leftBracket">
            <a:avLst/>
          </a:prstGeom>
          <a:noFill/>
          <a:ln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40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70" name="Left Bracket 169">
            <a:extLst>
              <a:ext uri="{FF2B5EF4-FFF2-40B4-BE49-F238E27FC236}">
                <a16:creationId xmlns:a16="http://schemas.microsoft.com/office/drawing/2014/main" id="{4A1F633A-368E-273D-ECE9-E340A366BCF6}"/>
              </a:ext>
            </a:extLst>
          </p:cNvPr>
          <p:cNvSpPr/>
          <p:nvPr/>
        </p:nvSpPr>
        <p:spPr>
          <a:xfrm>
            <a:off x="6008072" y="2685294"/>
            <a:ext cx="44112" cy="804770"/>
          </a:xfrm>
          <a:prstGeom prst="leftBracket">
            <a:avLst/>
          </a:prstGeom>
          <a:noFill/>
          <a:ln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40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71" name="Left Bracket 170">
            <a:extLst>
              <a:ext uri="{FF2B5EF4-FFF2-40B4-BE49-F238E27FC236}">
                <a16:creationId xmlns:a16="http://schemas.microsoft.com/office/drawing/2014/main" id="{962C31E6-5936-9E8D-55BE-80E41BF61594}"/>
              </a:ext>
            </a:extLst>
          </p:cNvPr>
          <p:cNvSpPr/>
          <p:nvPr/>
        </p:nvSpPr>
        <p:spPr>
          <a:xfrm>
            <a:off x="6008072" y="3666405"/>
            <a:ext cx="44111" cy="634704"/>
          </a:xfrm>
          <a:prstGeom prst="leftBracket">
            <a:avLst/>
          </a:prstGeom>
          <a:noFill/>
          <a:ln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40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72" name="Left Bracket 171">
            <a:extLst>
              <a:ext uri="{FF2B5EF4-FFF2-40B4-BE49-F238E27FC236}">
                <a16:creationId xmlns:a16="http://schemas.microsoft.com/office/drawing/2014/main" id="{20169C03-2E2A-0DE3-DE69-DCF3E18C9D5E}"/>
              </a:ext>
            </a:extLst>
          </p:cNvPr>
          <p:cNvSpPr/>
          <p:nvPr/>
        </p:nvSpPr>
        <p:spPr>
          <a:xfrm>
            <a:off x="6003481" y="4471550"/>
            <a:ext cx="36303" cy="758999"/>
          </a:xfrm>
          <a:prstGeom prst="leftBracket">
            <a:avLst/>
          </a:prstGeom>
          <a:noFill/>
          <a:ln>
            <a:solidFill>
              <a:schemeClr val="tx1"/>
            </a:solidFill>
            <a:prstDash val="sysDot"/>
            <a:headEnd type="diamond" w="med" len="med"/>
            <a:tailEnd type="diamond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 sz="140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73" name="TextBox 172">
            <a:extLst>
              <a:ext uri="{FF2B5EF4-FFF2-40B4-BE49-F238E27FC236}">
                <a16:creationId xmlns:a16="http://schemas.microsoft.com/office/drawing/2014/main" id="{BE9F2311-375A-77C3-109B-2756742142AB}"/>
              </a:ext>
            </a:extLst>
          </p:cNvPr>
          <p:cNvSpPr txBox="1"/>
          <p:nvPr/>
        </p:nvSpPr>
        <p:spPr bwMode="auto">
          <a:xfrm rot="16200000">
            <a:off x="5597801" y="2097554"/>
            <a:ext cx="509965" cy="2153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385" tIns="45695" rIns="91385" bIns="45695" rtlCol="0" anchor="ctr">
            <a:spAutoFit/>
          </a:bodyPr>
          <a:lstStyle/>
          <a:p>
            <a:pPr defTabSz="909638"/>
            <a:r>
              <a:rPr lang="en-US" sz="8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TRIALs</a:t>
            </a:r>
            <a:endParaRPr lang="en-IN" sz="800" cap="all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Times New Roman" pitchFamily="18" charset="0"/>
            </a:endParaRPr>
          </a:p>
        </p:txBody>
      </p:sp>
      <p:sp>
        <p:nvSpPr>
          <p:cNvPr id="174" name="TextBox 173">
            <a:extLst>
              <a:ext uri="{FF2B5EF4-FFF2-40B4-BE49-F238E27FC236}">
                <a16:creationId xmlns:a16="http://schemas.microsoft.com/office/drawing/2014/main" id="{AD052753-DD83-DF54-21D7-EFC63FEBDF61}"/>
              </a:ext>
            </a:extLst>
          </p:cNvPr>
          <p:cNvSpPr txBox="1"/>
          <p:nvPr/>
        </p:nvSpPr>
        <p:spPr bwMode="auto">
          <a:xfrm rot="16200000">
            <a:off x="5396624" y="2989097"/>
            <a:ext cx="912318" cy="2153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385" tIns="45695" rIns="91385" bIns="45695" rtlCol="0" anchor="ctr">
            <a:spAutoFit/>
          </a:bodyPr>
          <a:lstStyle/>
          <a:p>
            <a:pPr algn="ctr" defTabSz="909638"/>
            <a:r>
              <a:rPr lang="en-IN" sz="8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performance</a:t>
            </a:r>
          </a:p>
        </p:txBody>
      </p:sp>
      <p:sp>
        <p:nvSpPr>
          <p:cNvPr id="175" name="TextBox 174">
            <a:extLst>
              <a:ext uri="{FF2B5EF4-FFF2-40B4-BE49-F238E27FC236}">
                <a16:creationId xmlns:a16="http://schemas.microsoft.com/office/drawing/2014/main" id="{6D724F08-29A4-FF7E-3229-DFD3D47B0B5D}"/>
              </a:ext>
            </a:extLst>
          </p:cNvPr>
          <p:cNvSpPr txBox="1"/>
          <p:nvPr/>
        </p:nvSpPr>
        <p:spPr bwMode="auto">
          <a:xfrm rot="16200000">
            <a:off x="5597801" y="3857984"/>
            <a:ext cx="509965" cy="21539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385" tIns="45695" rIns="91385" bIns="45695" rtlCol="0" anchor="ctr">
            <a:spAutoFit/>
          </a:bodyPr>
          <a:lstStyle/>
          <a:p>
            <a:pPr defTabSz="909638"/>
            <a:r>
              <a:rPr lang="en-IN" sz="8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ZONES</a:t>
            </a:r>
          </a:p>
        </p:txBody>
      </p:sp>
      <p:sp>
        <p:nvSpPr>
          <p:cNvPr id="176" name="TextBox 175">
            <a:extLst>
              <a:ext uri="{FF2B5EF4-FFF2-40B4-BE49-F238E27FC236}">
                <a16:creationId xmlns:a16="http://schemas.microsoft.com/office/drawing/2014/main" id="{3D466C18-DFCA-4B85-8991-8365C2DFDB91}"/>
              </a:ext>
            </a:extLst>
          </p:cNvPr>
          <p:cNvSpPr txBox="1"/>
          <p:nvPr/>
        </p:nvSpPr>
        <p:spPr bwMode="auto">
          <a:xfrm rot="16200000">
            <a:off x="5589917" y="4663125"/>
            <a:ext cx="525733" cy="27052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lIns="91385" tIns="45695" rIns="91385" bIns="45695" rtlCol="0" anchor="ctr">
            <a:spAutoFit/>
          </a:bodyPr>
          <a:lstStyle/>
          <a:p>
            <a:pPr defTabSz="909638"/>
            <a:r>
              <a:rPr lang="en-IN" sz="8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Times New Roman" pitchFamily="18" charset="0"/>
              </a:rPr>
              <a:t>time</a:t>
            </a:r>
          </a:p>
        </p:txBody>
      </p:sp>
      <p:cxnSp>
        <p:nvCxnSpPr>
          <p:cNvPr id="177" name="Straight Arrow Connector 176">
            <a:extLst>
              <a:ext uri="{FF2B5EF4-FFF2-40B4-BE49-F238E27FC236}">
                <a16:creationId xmlns:a16="http://schemas.microsoft.com/office/drawing/2014/main" id="{F2EEA891-01A0-55F5-CF05-8274148F1D18}"/>
              </a:ext>
            </a:extLst>
          </p:cNvPr>
          <p:cNvCxnSpPr>
            <a:stCxn id="40" idx="0"/>
            <a:endCxn id="41" idx="2"/>
          </p:cNvCxnSpPr>
          <p:nvPr/>
        </p:nvCxnSpPr>
        <p:spPr>
          <a:xfrm flipV="1">
            <a:off x="7570926" y="3495109"/>
            <a:ext cx="0" cy="171296"/>
          </a:xfrm>
          <a:prstGeom prst="straightConnector1">
            <a:avLst/>
          </a:prstGeom>
          <a:ln>
            <a:solidFill>
              <a:schemeClr val="bg1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Rectangle: Rounded Corners 177">
            <a:extLst>
              <a:ext uri="{FF2B5EF4-FFF2-40B4-BE49-F238E27FC236}">
                <a16:creationId xmlns:a16="http://schemas.microsoft.com/office/drawing/2014/main" id="{2F80CB33-F64D-147C-41D2-695C538C4A89}"/>
              </a:ext>
            </a:extLst>
          </p:cNvPr>
          <p:cNvSpPr/>
          <p:nvPr/>
        </p:nvSpPr>
        <p:spPr>
          <a:xfrm>
            <a:off x="8064104" y="3679276"/>
            <a:ext cx="692760" cy="634703"/>
          </a:xfrm>
          <a:prstGeom prst="roundRect">
            <a:avLst>
              <a:gd name="adj" fmla="val 1985"/>
            </a:avLst>
          </a:pr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IN" sz="600" b="1" dirty="0">
              <a:solidFill>
                <a:schemeClr val="accent2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endParaRPr lang="en-IN" sz="600" b="1" dirty="0">
              <a:solidFill>
                <a:schemeClr val="accent2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r>
              <a:rPr lang="en-IN" sz="600" b="1" dirty="0">
                <a:solidFill>
                  <a:schemeClr val="accent2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FP_ID</a:t>
            </a: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Irrigation</a:t>
            </a:r>
          </a:p>
          <a:p>
            <a:r>
              <a:rPr lang="en-IN" sz="600" dirty="0" err="1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Nutrient_App</a:t>
            </a:r>
            <a:endParaRPr lang="en-IN" sz="600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  <a:p>
            <a:r>
              <a:rPr lang="en-IN" sz="600" dirty="0">
                <a:solidFill>
                  <a:schemeClr val="tx1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Interculture</a:t>
            </a:r>
          </a:p>
          <a:p>
            <a:endParaRPr lang="en-IN" sz="600" dirty="0">
              <a:solidFill>
                <a:schemeClr val="tx1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79" name="Rectangle: Rounded Corners 178">
            <a:extLst>
              <a:ext uri="{FF2B5EF4-FFF2-40B4-BE49-F238E27FC236}">
                <a16:creationId xmlns:a16="http://schemas.microsoft.com/office/drawing/2014/main" id="{B82C7B25-39F6-FD1F-5113-FEF726EB064B}"/>
              </a:ext>
            </a:extLst>
          </p:cNvPr>
          <p:cNvSpPr/>
          <p:nvPr/>
        </p:nvSpPr>
        <p:spPr>
          <a:xfrm>
            <a:off x="8064104" y="3679276"/>
            <a:ext cx="692760" cy="146199"/>
          </a:xfrm>
          <a:prstGeom prst="roundRect">
            <a:avLst>
              <a:gd name="adj" fmla="val 11427"/>
            </a:avLst>
          </a:prstGeom>
          <a:solidFill>
            <a:srgbClr val="0E3847"/>
          </a:solidFill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Practice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C9759DB1-51AC-BF9B-C719-0A55A80739DB}"/>
              </a:ext>
            </a:extLst>
          </p:cNvPr>
          <p:cNvSpPr txBox="1"/>
          <p:nvPr/>
        </p:nvSpPr>
        <p:spPr>
          <a:xfrm>
            <a:off x="616400" y="1196525"/>
            <a:ext cx="17283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Gene Bank (DB</a:t>
            </a:r>
            <a:r>
              <a:rPr lang="en-US" sz="1600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1</a:t>
            </a:r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)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F7FD471B-3222-CED1-556E-F7008FF47911}"/>
              </a:ext>
            </a:extLst>
          </p:cNvPr>
          <p:cNvSpPr txBox="1"/>
          <p:nvPr/>
        </p:nvSpPr>
        <p:spPr>
          <a:xfrm>
            <a:off x="5944497" y="1213151"/>
            <a:ext cx="12538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Trials (DB</a:t>
            </a:r>
            <a:r>
              <a:rPr lang="en-US" sz="1600" baseline="-25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2</a:t>
            </a:r>
            <a:r>
              <a:rPr lang="en-US" sz="1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)</a:t>
            </a:r>
            <a:endParaRPr lang="en-IN" sz="16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00E5610E-C158-0CD4-9B5F-2613A33CFE73}"/>
              </a:ext>
            </a:extLst>
          </p:cNvPr>
          <p:cNvSpPr txBox="1"/>
          <p:nvPr/>
        </p:nvSpPr>
        <p:spPr>
          <a:xfrm>
            <a:off x="248418" y="84631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5311773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6496AB-9FA7-9465-2A69-AB7AF193FF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extBox 142">
            <a:extLst>
              <a:ext uri="{FF2B5EF4-FFF2-40B4-BE49-F238E27FC236}">
                <a16:creationId xmlns:a16="http://schemas.microsoft.com/office/drawing/2014/main" id="{FCF439C7-72D5-2F60-D907-91446044845B}"/>
              </a:ext>
            </a:extLst>
          </p:cNvPr>
          <p:cNvSpPr txBox="1"/>
          <p:nvPr/>
        </p:nvSpPr>
        <p:spPr>
          <a:xfrm>
            <a:off x="7386918" y="252164"/>
            <a:ext cx="43651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Architecture implementation</a:t>
            </a:r>
            <a:endParaRPr lang="en-IN" sz="20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9ECE4A-F32E-128E-5812-EB39E7562823}"/>
              </a:ext>
            </a:extLst>
          </p:cNvPr>
          <p:cNvSpPr txBox="1"/>
          <p:nvPr/>
        </p:nvSpPr>
        <p:spPr>
          <a:xfrm>
            <a:off x="480022" y="1076606"/>
            <a:ext cx="32576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What Scientist will feed IN ?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F0F52F-20C5-CCDC-6654-20829EFAD0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22" y="1931277"/>
            <a:ext cx="3762689" cy="13090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7D1B57-B91C-93D8-8FB9-6A659DB22667}"/>
              </a:ext>
            </a:extLst>
          </p:cNvPr>
          <p:cNvSpPr txBox="1"/>
          <p:nvPr/>
        </p:nvSpPr>
        <p:spPr>
          <a:xfrm>
            <a:off x="387344" y="1703935"/>
            <a:ext cx="1247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Current way</a:t>
            </a:r>
            <a:endParaRPr lang="en-IN" sz="12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93C5CCC-56A0-9978-01B9-8B2612C022DC}"/>
              </a:ext>
            </a:extLst>
          </p:cNvPr>
          <p:cNvSpPr txBox="1"/>
          <p:nvPr/>
        </p:nvSpPr>
        <p:spPr>
          <a:xfrm>
            <a:off x="439947" y="5406081"/>
            <a:ext cx="116891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Silvi Data Master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AD207F-8E33-38F9-5504-89C4574D99BC}"/>
              </a:ext>
            </a:extLst>
          </p:cNvPr>
          <p:cNvSpPr txBox="1"/>
          <p:nvPr/>
        </p:nvSpPr>
        <p:spPr>
          <a:xfrm>
            <a:off x="387344" y="3850180"/>
            <a:ext cx="13612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Data Lake Way</a:t>
            </a:r>
            <a:endParaRPr lang="en-IN" sz="12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F8E3544-BD10-0BC4-03B3-AF61E47D3966}"/>
              </a:ext>
            </a:extLst>
          </p:cNvPr>
          <p:cNvSpPr/>
          <p:nvPr/>
        </p:nvSpPr>
        <p:spPr>
          <a:xfrm>
            <a:off x="480022" y="4097073"/>
            <a:ext cx="3683330" cy="1309008"/>
          </a:xfrm>
          <a:prstGeom prst="roundRect">
            <a:avLst>
              <a:gd name="adj" fmla="val 4071"/>
            </a:avLst>
          </a:prstGeom>
          <a:blipFill>
            <a:blip r:embed="rId3"/>
            <a:stretch>
              <a:fillRect/>
            </a:stretch>
          </a:blipFill>
          <a:ln w="3175">
            <a:solidFill>
              <a:srgbClr val="316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70136D-5D81-7F3F-8FE1-AF26F47DAC10}"/>
              </a:ext>
            </a:extLst>
          </p:cNvPr>
          <p:cNvSpPr txBox="1"/>
          <p:nvPr/>
        </p:nvSpPr>
        <p:spPr>
          <a:xfrm>
            <a:off x="5367131" y="2926850"/>
            <a:ext cx="56288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Timestamp, relational features from Gene Bank to commercial release will have timestamp traceability, deep analytics  and reduce the redundancy</a:t>
            </a:r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CF4154C-B4D8-566D-C355-921A30FB81DB}"/>
              </a:ext>
            </a:extLst>
          </p:cNvPr>
          <p:cNvSpPr txBox="1"/>
          <p:nvPr/>
        </p:nvSpPr>
        <p:spPr>
          <a:xfrm>
            <a:off x="248418" y="84631"/>
            <a:ext cx="13901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DATA</a:t>
            </a:r>
          </a:p>
        </p:txBody>
      </p:sp>
    </p:spTree>
    <p:extLst>
      <p:ext uri="{BB962C8B-B14F-4D97-AF65-F5344CB8AC3E}">
        <p14:creationId xmlns:p14="http://schemas.microsoft.com/office/powerpoint/2010/main" val="8901120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CD7CA6-851E-207B-1489-D22BB3986471}"/>
              </a:ext>
            </a:extLst>
          </p:cNvPr>
          <p:cNvSpPr txBox="1"/>
          <p:nvPr/>
        </p:nvSpPr>
        <p:spPr>
          <a:xfrm>
            <a:off x="1693456" y="1750962"/>
            <a:ext cx="880508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2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My clone / My data to </a:t>
            </a:r>
            <a:r>
              <a:rPr lang="en-US" sz="2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Our Clone / Our data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Systematic </a:t>
            </a:r>
            <a:r>
              <a:rPr lang="en-US" sz="2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breeding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System driven </a:t>
            </a:r>
            <a:r>
              <a:rPr lang="en-US" sz="2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breeding / impact, not Individual driven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2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Sustainable</a:t>
            </a:r>
            <a:r>
              <a:rPr lang="en-US" sz="2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resource pyramid </a:t>
            </a:r>
            <a:r>
              <a:rPr lang="en-US" sz="2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with failsafe</a:t>
            </a:r>
          </a:p>
          <a:p>
            <a:pPr marL="342900" indent="-342900" algn="l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Use of Expertise to its Max </a:t>
            </a:r>
            <a:r>
              <a:rPr lang="en-US" sz="2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with clear metrics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Traceability</a:t>
            </a:r>
            <a:r>
              <a:rPr lang="en-US" sz="2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, Review, Monitoring – </a:t>
            </a:r>
            <a:r>
              <a:rPr lang="en-US" sz="2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is by design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Courier New" panose="02070309020205020404" pitchFamily="49" charset="0"/>
              <a:buChar char="o"/>
            </a:pPr>
            <a:r>
              <a:rPr lang="en-US" sz="20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Digitization &gt; Digitalization &gt; Digital Transformation </a:t>
            </a:r>
            <a:r>
              <a:rPr lang="en-US" sz="2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– is meaningfully / practically Possible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921E14-F741-28C4-24C1-89DDFF365DEB}"/>
              </a:ext>
            </a:extLst>
          </p:cNvPr>
          <p:cNvSpPr txBox="1"/>
          <p:nvPr/>
        </p:nvSpPr>
        <p:spPr>
          <a:xfrm>
            <a:off x="248418" y="84631"/>
            <a:ext cx="3669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IN" sz="36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EXPECTED SHIFT</a:t>
            </a:r>
          </a:p>
        </p:txBody>
      </p:sp>
    </p:spTree>
    <p:extLst>
      <p:ext uri="{BB962C8B-B14F-4D97-AF65-F5344CB8AC3E}">
        <p14:creationId xmlns:p14="http://schemas.microsoft.com/office/powerpoint/2010/main" val="17746923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5761BF-BBB9-50F9-2C5E-509267F91F00}"/>
              </a:ext>
            </a:extLst>
          </p:cNvPr>
          <p:cNvSpPr txBox="1"/>
          <p:nvPr/>
        </p:nvSpPr>
        <p:spPr>
          <a:xfrm>
            <a:off x="5394817" y="2953266"/>
            <a:ext cx="6912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-</a:t>
            </a:r>
            <a:r>
              <a:rPr lang="en-US" sz="2400" i="1" dirty="0">
                <a:solidFill>
                  <a:srgbClr val="FFFF00"/>
                </a:solidFill>
                <a:latin typeface="Garamond" panose="02020404030301010803" pitchFamily="18" charset="0"/>
                <a:ea typeface="Yu Gothic UI Semibold" panose="020B0700000000000000" pitchFamily="34" charset="-128"/>
              </a:rPr>
              <a:t>e</a:t>
            </a:r>
            <a:r>
              <a:rPr lang="en-US" sz="2400" i="1" dirty="0">
                <a:latin typeface="Garamond" panose="02020404030301010803" pitchFamily="18" charset="0"/>
                <a:ea typeface="Yu Gothic UI Semibold" panose="020B0700000000000000" pitchFamily="34" charset="-128"/>
              </a:rPr>
              <a:t>nd-</a:t>
            </a:r>
            <a:endParaRPr lang="en-IN" sz="2400" i="1" dirty="0">
              <a:latin typeface="Garamond" panose="02020404030301010803" pitchFamily="18" charset="0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290426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85647-75E3-F070-8641-08A31D7A52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697040A0-03CD-E944-3022-E07CAB102019}"/>
              </a:ext>
            </a:extLst>
          </p:cNvPr>
          <p:cNvSpPr/>
          <p:nvPr/>
        </p:nvSpPr>
        <p:spPr>
          <a:xfrm>
            <a:off x="480307" y="2329225"/>
            <a:ext cx="2980930" cy="1391391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40000"/>
              <a:lumOff val="60000"/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E285709-D593-29A1-6B79-4C314B61370C}"/>
              </a:ext>
            </a:extLst>
          </p:cNvPr>
          <p:cNvSpPr txBox="1"/>
          <p:nvPr/>
        </p:nvSpPr>
        <p:spPr>
          <a:xfrm>
            <a:off x="759821" y="264653"/>
            <a:ext cx="7296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8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ack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43003E-AF29-0074-C7D4-81FC011466B5}"/>
              </a:ext>
            </a:extLst>
          </p:cNvPr>
          <p:cNvSpPr txBox="1"/>
          <p:nvPr/>
        </p:nvSpPr>
        <p:spPr>
          <a:xfrm>
            <a:off x="339691" y="202867"/>
            <a:ext cx="64953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60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B</a:t>
            </a:r>
            <a:endParaRPr lang="en-IN" sz="6000" dirty="0">
              <a:latin typeface="Yu Gothic UI Semibold" panose="020B0700000000000000" pitchFamily="34" charset="-128"/>
              <a:ea typeface="Yu Gothic UI Semibold" panose="020B0700000000000000" pitchFamily="34" charset="-128"/>
              <a:cs typeface="Open Sans Condensed Condensed E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2CFEFD2-2A83-7489-6814-B776537C17AC}"/>
              </a:ext>
            </a:extLst>
          </p:cNvPr>
          <p:cNvSpPr txBox="1"/>
          <p:nvPr/>
        </p:nvSpPr>
        <p:spPr>
          <a:xfrm>
            <a:off x="759821" y="581983"/>
            <a:ext cx="96394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asics</a:t>
            </a:r>
            <a:endParaRPr lang="en-IN" sz="28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52167-3F47-B04F-B1F1-F8B4856A8698}"/>
              </a:ext>
            </a:extLst>
          </p:cNvPr>
          <p:cNvSpPr txBox="1"/>
          <p:nvPr/>
        </p:nvSpPr>
        <p:spPr>
          <a:xfrm>
            <a:off x="1305182" y="437075"/>
            <a:ext cx="4185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chemeClr val="bg2">
                    <a:lumMod val="20000"/>
                    <a:lumOff val="80000"/>
                  </a:schemeClr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  <a:cs typeface="Open Sans Condensed Condensed E" pitchFamily="2" charset="0"/>
              </a:rPr>
              <a:t>to</a:t>
            </a:r>
            <a:endParaRPr lang="en-IN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B40F2C-8AA3-AE9B-3901-0FC49CE162C4}"/>
              </a:ext>
            </a:extLst>
          </p:cNvPr>
          <p:cNvSpPr txBox="1"/>
          <p:nvPr/>
        </p:nvSpPr>
        <p:spPr>
          <a:xfrm>
            <a:off x="4835612" y="2175336"/>
            <a:ext cx="3188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Adaption @ individual family level</a:t>
            </a:r>
            <a:endParaRPr lang="en-IN" sz="14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739B32A-D61A-33A4-1623-B5E8DE2B7833}"/>
              </a:ext>
            </a:extLst>
          </p:cNvPr>
          <p:cNvCxnSpPr/>
          <p:nvPr/>
        </p:nvCxnSpPr>
        <p:spPr>
          <a:xfrm>
            <a:off x="557360" y="3560055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9F1F825C-883F-74D3-4D58-35BE767000A1}"/>
              </a:ext>
            </a:extLst>
          </p:cNvPr>
          <p:cNvCxnSpPr/>
          <p:nvPr/>
        </p:nvCxnSpPr>
        <p:spPr>
          <a:xfrm>
            <a:off x="557360" y="3420547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4E504F0-6E1B-3983-1F06-6234945F0948}"/>
              </a:ext>
            </a:extLst>
          </p:cNvPr>
          <p:cNvCxnSpPr/>
          <p:nvPr/>
        </p:nvCxnSpPr>
        <p:spPr>
          <a:xfrm>
            <a:off x="557360" y="3281037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C3DB1DE6-7A54-5678-785F-21948E8AD01A}"/>
              </a:ext>
            </a:extLst>
          </p:cNvPr>
          <p:cNvCxnSpPr/>
          <p:nvPr/>
        </p:nvCxnSpPr>
        <p:spPr>
          <a:xfrm>
            <a:off x="557360" y="3141526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2672165F-3CA8-4F47-448B-ABC43A944D9B}"/>
              </a:ext>
            </a:extLst>
          </p:cNvPr>
          <p:cNvCxnSpPr/>
          <p:nvPr/>
        </p:nvCxnSpPr>
        <p:spPr>
          <a:xfrm>
            <a:off x="557360" y="3002016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C18E7BE4-91DD-C91A-1DAD-1FD985D1A64C}"/>
              </a:ext>
            </a:extLst>
          </p:cNvPr>
          <p:cNvCxnSpPr/>
          <p:nvPr/>
        </p:nvCxnSpPr>
        <p:spPr>
          <a:xfrm>
            <a:off x="557360" y="2862506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EC2C8FC6-9F55-8E46-BB67-276D417B46FD}"/>
              </a:ext>
            </a:extLst>
          </p:cNvPr>
          <p:cNvCxnSpPr/>
          <p:nvPr/>
        </p:nvCxnSpPr>
        <p:spPr>
          <a:xfrm>
            <a:off x="557360" y="2583485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B2B8356-BD5C-3A2F-9D48-C2453C3BBB9C}"/>
              </a:ext>
            </a:extLst>
          </p:cNvPr>
          <p:cNvCxnSpPr/>
          <p:nvPr/>
        </p:nvCxnSpPr>
        <p:spPr>
          <a:xfrm>
            <a:off x="557360" y="2304464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9A6671D-9FB1-E325-8716-D3402BFAED78}"/>
              </a:ext>
            </a:extLst>
          </p:cNvPr>
          <p:cNvCxnSpPr/>
          <p:nvPr/>
        </p:nvCxnSpPr>
        <p:spPr>
          <a:xfrm>
            <a:off x="563616" y="2722995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4B6EC856-9978-279D-20DC-B798B7C0A1D5}"/>
              </a:ext>
            </a:extLst>
          </p:cNvPr>
          <p:cNvCxnSpPr/>
          <p:nvPr/>
        </p:nvCxnSpPr>
        <p:spPr>
          <a:xfrm>
            <a:off x="563616" y="2443974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3C20E524-E477-B763-1FF4-9945D2292232}"/>
              </a:ext>
            </a:extLst>
          </p:cNvPr>
          <p:cNvCxnSpPr/>
          <p:nvPr/>
        </p:nvCxnSpPr>
        <p:spPr>
          <a:xfrm>
            <a:off x="563616" y="2164954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1C2D4549-CFE7-E134-6BEB-535C0C28593E}"/>
              </a:ext>
            </a:extLst>
          </p:cNvPr>
          <p:cNvCxnSpPr/>
          <p:nvPr/>
        </p:nvCxnSpPr>
        <p:spPr>
          <a:xfrm>
            <a:off x="563616" y="2025443"/>
            <a:ext cx="53072" cy="0"/>
          </a:xfrm>
          <a:prstGeom prst="line">
            <a:avLst/>
          </a:prstGeom>
          <a:ln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43252EE8-16EF-9E84-1F76-67A292AC883F}"/>
              </a:ext>
            </a:extLst>
          </p:cNvPr>
          <p:cNvCxnSpPr>
            <a:cxnSpLocks/>
          </p:cNvCxnSpPr>
          <p:nvPr/>
        </p:nvCxnSpPr>
        <p:spPr>
          <a:xfrm flipV="1">
            <a:off x="589125" y="1981410"/>
            <a:ext cx="0" cy="1740034"/>
          </a:xfrm>
          <a:prstGeom prst="line">
            <a:avLst/>
          </a:prstGeom>
          <a:ln w="28575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B4837B3-42E8-7BA9-E500-065D7515CB2E}"/>
              </a:ext>
            </a:extLst>
          </p:cNvPr>
          <p:cNvCxnSpPr>
            <a:cxnSpLocks/>
            <a:stCxn id="47" idx="2"/>
          </p:cNvCxnSpPr>
          <p:nvPr/>
        </p:nvCxnSpPr>
        <p:spPr>
          <a:xfrm>
            <a:off x="1970773" y="2329231"/>
            <a:ext cx="0" cy="1387105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86F1F45E-567E-4948-D880-89DAC5FD6B61}"/>
              </a:ext>
            </a:extLst>
          </p:cNvPr>
          <p:cNvSpPr txBox="1"/>
          <p:nvPr/>
        </p:nvSpPr>
        <p:spPr>
          <a:xfrm rot="16200000">
            <a:off x="218514" y="2576559"/>
            <a:ext cx="105599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latin typeface="Open Sans Condensed Condensed" pitchFamily="2" charset="0"/>
                <a:ea typeface="Open Sans Condensed Condensed" pitchFamily="2" charset="0"/>
                <a:cs typeface="Open Sans Condensed Condensed" pitchFamily="2" charset="0"/>
              </a:rPr>
              <a:t>Frequency</a:t>
            </a:r>
            <a:endParaRPr lang="en-IN" sz="1400" b="1" dirty="0"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62F4D54B-A37A-98ED-03F3-F65659B6D98F}"/>
              </a:ext>
            </a:extLst>
          </p:cNvPr>
          <p:cNvSpPr txBox="1"/>
          <p:nvPr/>
        </p:nvSpPr>
        <p:spPr>
          <a:xfrm>
            <a:off x="1533136" y="1539104"/>
            <a:ext cx="8752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 i="1">
                <a:latin typeface="Garamond" panose="02020404030301010803" pitchFamily="18" charset="0"/>
                <a:ea typeface="Yu Gothic UI Semibold" panose="020B0700000000000000" pitchFamily="34" charset="-128"/>
              </a:defRPr>
            </a:lvl1pPr>
          </a:lstStyle>
          <a:p>
            <a:pPr algn="ctr"/>
            <a:r>
              <a:rPr lang="en-US" sz="1200" dirty="0">
                <a:solidFill>
                  <a:srgbClr val="FFFF00"/>
                </a:solidFill>
              </a:rPr>
              <a:t>Original Population</a:t>
            </a:r>
            <a:endParaRPr lang="en-IN" sz="1200" dirty="0">
              <a:solidFill>
                <a:srgbClr val="FFFF00"/>
              </a:solidFill>
            </a:endParaRPr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4AB564C6-B34E-78A8-BB3B-757728AC9DDE}"/>
              </a:ext>
            </a:extLst>
          </p:cNvPr>
          <p:cNvSpPr/>
          <p:nvPr/>
        </p:nvSpPr>
        <p:spPr>
          <a:xfrm>
            <a:off x="2542174" y="3405381"/>
            <a:ext cx="911353" cy="307847"/>
          </a:xfrm>
          <a:custGeom>
            <a:avLst/>
            <a:gdLst>
              <a:gd name="csX0" fmla="*/ 0 w 911353"/>
              <a:gd name="csY0" fmla="*/ 0 h 307847"/>
              <a:gd name="csX1" fmla="*/ 11739 w 911353"/>
              <a:gd name="csY1" fmla="*/ 17511 h 307847"/>
              <a:gd name="csX2" fmla="*/ 57218 w 911353"/>
              <a:gd name="csY2" fmla="*/ 68550 h 307847"/>
              <a:gd name="csX3" fmla="*/ 911353 w 911353"/>
              <a:gd name="csY3" fmla="*/ 306849 h 307847"/>
              <a:gd name="csX4" fmla="*/ 0 w 911353"/>
              <a:gd name="csY4" fmla="*/ 307847 h 307847"/>
              <a:gd name="csX5" fmla="*/ 0 w 911353"/>
              <a:gd name="csY5" fmla="*/ 0 h 3078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911353" h="307847">
                <a:moveTo>
                  <a:pt x="0" y="0"/>
                </a:moveTo>
                <a:lnTo>
                  <a:pt x="11739" y="17511"/>
                </a:lnTo>
                <a:cubicBezTo>
                  <a:pt x="26548" y="36954"/>
                  <a:pt x="41693" y="54099"/>
                  <a:pt x="57218" y="68550"/>
                </a:cubicBezTo>
                <a:cubicBezTo>
                  <a:pt x="305629" y="299775"/>
                  <a:pt x="911353" y="306849"/>
                  <a:pt x="911353" y="306849"/>
                </a:cubicBezTo>
                <a:lnTo>
                  <a:pt x="0" y="307847"/>
                </a:lnTo>
                <a:lnTo>
                  <a:pt x="0" y="0"/>
                </a:lnTo>
                <a:close/>
              </a:path>
            </a:pathLst>
          </a:custGeom>
          <a:pattFill prst="wdUp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15BEB85-029C-D968-3641-89313A80513E}"/>
              </a:ext>
            </a:extLst>
          </p:cNvPr>
          <p:cNvCxnSpPr>
            <a:cxnSpLocks/>
            <a:stCxn id="47" idx="0"/>
            <a:endCxn id="47" idx="4"/>
          </p:cNvCxnSpPr>
          <p:nvPr/>
        </p:nvCxnSpPr>
        <p:spPr>
          <a:xfrm flipV="1">
            <a:off x="480307" y="3716583"/>
            <a:ext cx="2980930" cy="3264"/>
          </a:xfrm>
          <a:prstGeom prst="line">
            <a:avLst/>
          </a:prstGeom>
          <a:ln w="28575">
            <a:solidFill>
              <a:schemeClr val="bg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iamond 4">
            <a:extLst>
              <a:ext uri="{FF2B5EF4-FFF2-40B4-BE49-F238E27FC236}">
                <a16:creationId xmlns:a16="http://schemas.microsoft.com/office/drawing/2014/main" id="{21897822-99AB-3573-3D7F-FCD34D769FBB}"/>
              </a:ext>
            </a:extLst>
          </p:cNvPr>
          <p:cNvSpPr/>
          <p:nvPr/>
        </p:nvSpPr>
        <p:spPr>
          <a:xfrm>
            <a:off x="718104" y="3754410"/>
            <a:ext cx="142103" cy="14210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cxnSp>
        <p:nvCxnSpPr>
          <p:cNvPr id="9" name="Connector: Elbow 8">
            <a:extLst>
              <a:ext uri="{FF2B5EF4-FFF2-40B4-BE49-F238E27FC236}">
                <a16:creationId xmlns:a16="http://schemas.microsoft.com/office/drawing/2014/main" id="{A29A1E5D-D176-7A24-65CA-BC53C42095B6}"/>
              </a:ext>
            </a:extLst>
          </p:cNvPr>
          <p:cNvCxnSpPr>
            <a:cxnSpLocks/>
            <a:endCxn id="13" idx="2"/>
          </p:cNvCxnSpPr>
          <p:nvPr/>
        </p:nvCxnSpPr>
        <p:spPr>
          <a:xfrm>
            <a:off x="789155" y="3908044"/>
            <a:ext cx="1753019" cy="12700"/>
          </a:xfrm>
          <a:prstGeom prst="bentConnector4">
            <a:avLst>
              <a:gd name="adj1" fmla="val 41"/>
              <a:gd name="adj2" fmla="val 1851354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iamond 12">
            <a:extLst>
              <a:ext uri="{FF2B5EF4-FFF2-40B4-BE49-F238E27FC236}">
                <a16:creationId xmlns:a16="http://schemas.microsoft.com/office/drawing/2014/main" id="{E5F611C4-7BAD-6A5B-787D-43E9C464DD49}"/>
              </a:ext>
            </a:extLst>
          </p:cNvPr>
          <p:cNvSpPr/>
          <p:nvPr/>
        </p:nvSpPr>
        <p:spPr>
          <a:xfrm>
            <a:off x="2471122" y="3765941"/>
            <a:ext cx="142103" cy="14210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9888D22-AA69-803F-F408-B2C18AEA9EBD}"/>
                  </a:ext>
                </a:extLst>
              </p:cNvPr>
              <p:cNvSpPr txBox="1"/>
              <p:nvPr/>
            </p:nvSpPr>
            <p:spPr>
              <a:xfrm>
                <a:off x="4890912" y="1105203"/>
                <a:ext cx="2389034" cy="4339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l-GR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𝛿</m:t>
                    </m:r>
                    <m:r>
                      <a:rPr lang="el-GR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IN" sz="1600" i="1" dirty="0"/>
                  <a:t> ~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ctrlPr>
                          <a:rPr lang="en-IN" sz="1600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16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p>
                      <m:e>
                        <m:r>
                          <a:rPr lang="en-IN" sz="1600" i="1" dirty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IN" sz="1600" i="1" dirty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nary>
                    <m:r>
                      <a:rPr lang="en-US" sz="1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+(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.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𝑒</m:t>
                    </m:r>
                    <m:r>
                      <a:rPr lang="en-US" sz="16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N" sz="1600" i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A9888D22-AA69-803F-F408-B2C18AEA9E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0912" y="1105203"/>
                <a:ext cx="2389034" cy="433901"/>
              </a:xfrm>
              <a:prstGeom prst="rect">
                <a:avLst/>
              </a:prstGeom>
              <a:blipFill>
                <a:blip r:embed="rId2"/>
                <a:stretch>
                  <a:fillRect t="-95775" b="-160563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0" name="Diamond 49">
            <a:extLst>
              <a:ext uri="{FF2B5EF4-FFF2-40B4-BE49-F238E27FC236}">
                <a16:creationId xmlns:a16="http://schemas.microsoft.com/office/drawing/2014/main" id="{688483DC-F277-728E-1DF9-7C5FD30619BC}"/>
              </a:ext>
            </a:extLst>
          </p:cNvPr>
          <p:cNvSpPr/>
          <p:nvPr/>
        </p:nvSpPr>
        <p:spPr>
          <a:xfrm>
            <a:off x="1594612" y="4084340"/>
            <a:ext cx="142103" cy="14210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cxnSp>
        <p:nvCxnSpPr>
          <p:cNvPr id="52" name="Connector: Elbow 51">
            <a:extLst>
              <a:ext uri="{FF2B5EF4-FFF2-40B4-BE49-F238E27FC236}">
                <a16:creationId xmlns:a16="http://schemas.microsoft.com/office/drawing/2014/main" id="{EC702D56-2076-9589-1361-B0A70230FD5A}"/>
              </a:ext>
            </a:extLst>
          </p:cNvPr>
          <p:cNvCxnSpPr>
            <a:cxnSpLocks/>
            <a:stCxn id="50" idx="2"/>
            <a:endCxn id="69" idx="0"/>
          </p:cNvCxnSpPr>
          <p:nvPr/>
        </p:nvCxnSpPr>
        <p:spPr>
          <a:xfrm rot="5400000" flipH="1" flipV="1">
            <a:off x="1783583" y="2071682"/>
            <a:ext cx="2036842" cy="2272680"/>
          </a:xfrm>
          <a:prstGeom prst="bentConnector4">
            <a:avLst>
              <a:gd name="adj1" fmla="val -11223"/>
              <a:gd name="adj2" fmla="val 89509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Freeform: Shape 68">
            <a:extLst>
              <a:ext uri="{FF2B5EF4-FFF2-40B4-BE49-F238E27FC236}">
                <a16:creationId xmlns:a16="http://schemas.microsoft.com/office/drawing/2014/main" id="{7D49BFFD-7F32-0BAC-5AF7-EF4D1AF0FD24}"/>
              </a:ext>
            </a:extLst>
          </p:cNvPr>
          <p:cNvSpPr/>
          <p:nvPr/>
        </p:nvSpPr>
        <p:spPr>
          <a:xfrm>
            <a:off x="3938344" y="1637999"/>
            <a:ext cx="589467" cy="551907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40000"/>
              <a:lumOff val="60000"/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73" name="Freeform: Shape 72">
            <a:extLst>
              <a:ext uri="{FF2B5EF4-FFF2-40B4-BE49-F238E27FC236}">
                <a16:creationId xmlns:a16="http://schemas.microsoft.com/office/drawing/2014/main" id="{9F9A7A0E-6057-152E-2675-F7845F41F092}"/>
              </a:ext>
            </a:extLst>
          </p:cNvPr>
          <p:cNvSpPr/>
          <p:nvPr/>
        </p:nvSpPr>
        <p:spPr>
          <a:xfrm>
            <a:off x="4542769" y="1866855"/>
            <a:ext cx="875271" cy="323051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40000"/>
              <a:lumOff val="60000"/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9926BE8C-AEE7-ED32-BC6D-9D60FDCB87C3}"/>
              </a:ext>
            </a:extLst>
          </p:cNvPr>
          <p:cNvSpPr/>
          <p:nvPr/>
        </p:nvSpPr>
        <p:spPr>
          <a:xfrm>
            <a:off x="5432998" y="1590077"/>
            <a:ext cx="1285079" cy="599829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40000"/>
              <a:lumOff val="60000"/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FAA92987-8DE9-01A7-EF04-ECECBDD00147}"/>
              </a:ext>
            </a:extLst>
          </p:cNvPr>
          <p:cNvSpPr/>
          <p:nvPr/>
        </p:nvSpPr>
        <p:spPr>
          <a:xfrm>
            <a:off x="6733035" y="1590077"/>
            <a:ext cx="505061" cy="599829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40000"/>
              <a:lumOff val="60000"/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880E8ABB-79AF-9F17-5489-2DAA6A35B66D}"/>
              </a:ext>
            </a:extLst>
          </p:cNvPr>
          <p:cNvSpPr/>
          <p:nvPr/>
        </p:nvSpPr>
        <p:spPr>
          <a:xfrm>
            <a:off x="7253054" y="1227162"/>
            <a:ext cx="1285079" cy="962744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40000"/>
              <a:lumOff val="60000"/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83" name="Freeform: Shape 82">
            <a:extLst>
              <a:ext uri="{FF2B5EF4-FFF2-40B4-BE49-F238E27FC236}">
                <a16:creationId xmlns:a16="http://schemas.microsoft.com/office/drawing/2014/main" id="{FABEB63D-B821-ABD1-EA82-3FEC2818225D}"/>
              </a:ext>
            </a:extLst>
          </p:cNvPr>
          <p:cNvSpPr/>
          <p:nvPr/>
        </p:nvSpPr>
        <p:spPr>
          <a:xfrm>
            <a:off x="8553093" y="1590077"/>
            <a:ext cx="266550" cy="599829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40000"/>
              <a:lumOff val="60000"/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83A4ACDC-C8A7-A818-BCCD-8E6575279B75}"/>
              </a:ext>
            </a:extLst>
          </p:cNvPr>
          <p:cNvSpPr txBox="1"/>
          <p:nvPr/>
        </p:nvSpPr>
        <p:spPr>
          <a:xfrm>
            <a:off x="4547741" y="3205326"/>
            <a:ext cx="4530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Ideal domestication for improvement</a:t>
            </a:r>
            <a:endParaRPr lang="en-IN" sz="2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grpSp>
        <p:nvGrpSpPr>
          <p:cNvPr id="277" name="Group 276">
            <a:extLst>
              <a:ext uri="{FF2B5EF4-FFF2-40B4-BE49-F238E27FC236}">
                <a16:creationId xmlns:a16="http://schemas.microsoft.com/office/drawing/2014/main" id="{DAC9B178-4380-1990-6004-CB496B21E9D0}"/>
              </a:ext>
            </a:extLst>
          </p:cNvPr>
          <p:cNvGrpSpPr/>
          <p:nvPr/>
        </p:nvGrpSpPr>
        <p:grpSpPr>
          <a:xfrm>
            <a:off x="4698017" y="4177159"/>
            <a:ext cx="1097672" cy="1183583"/>
            <a:chOff x="6454659" y="4084340"/>
            <a:chExt cx="726807" cy="783692"/>
          </a:xfrm>
        </p:grpSpPr>
        <p:sp>
          <p:nvSpPr>
            <p:cNvPr id="160" name="Rectangle 159">
              <a:extLst>
                <a:ext uri="{FF2B5EF4-FFF2-40B4-BE49-F238E27FC236}">
                  <a16:creationId xmlns:a16="http://schemas.microsoft.com/office/drawing/2014/main" id="{1596D510-29B6-977D-89F6-0D9C8F8E8AAF}"/>
                </a:ext>
              </a:extLst>
            </p:cNvPr>
            <p:cNvSpPr/>
            <p:nvPr/>
          </p:nvSpPr>
          <p:spPr>
            <a:xfrm>
              <a:off x="6454659" y="4084340"/>
              <a:ext cx="726807" cy="783692"/>
            </a:xfrm>
            <a:prstGeom prst="rect">
              <a:avLst/>
            </a:prstGeom>
            <a:noFill/>
            <a:ln w="3175"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61" name="Oval 160">
              <a:extLst>
                <a:ext uri="{FF2B5EF4-FFF2-40B4-BE49-F238E27FC236}">
                  <a16:creationId xmlns:a16="http://schemas.microsoft.com/office/drawing/2014/main" id="{D2965A96-73F7-A8DD-9EA5-3BF5CE66BBF5}"/>
                </a:ext>
              </a:extLst>
            </p:cNvPr>
            <p:cNvSpPr/>
            <p:nvPr/>
          </p:nvSpPr>
          <p:spPr>
            <a:xfrm>
              <a:off x="6500954" y="4113902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62" name="Oval 161">
              <a:extLst>
                <a:ext uri="{FF2B5EF4-FFF2-40B4-BE49-F238E27FC236}">
                  <a16:creationId xmlns:a16="http://schemas.microsoft.com/office/drawing/2014/main" id="{CF02C826-D59C-1AD3-05EB-B1B293E364AB}"/>
                </a:ext>
              </a:extLst>
            </p:cNvPr>
            <p:cNvSpPr/>
            <p:nvPr/>
          </p:nvSpPr>
          <p:spPr>
            <a:xfrm>
              <a:off x="6597404" y="4113902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63" name="Oval 162">
              <a:extLst>
                <a:ext uri="{FF2B5EF4-FFF2-40B4-BE49-F238E27FC236}">
                  <a16:creationId xmlns:a16="http://schemas.microsoft.com/office/drawing/2014/main" id="{C5946A79-CFED-32F0-C5FA-D6A84809B71C}"/>
                </a:ext>
              </a:extLst>
            </p:cNvPr>
            <p:cNvSpPr/>
            <p:nvPr/>
          </p:nvSpPr>
          <p:spPr>
            <a:xfrm>
              <a:off x="6693853" y="4113902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64" name="Oval 163">
              <a:extLst>
                <a:ext uri="{FF2B5EF4-FFF2-40B4-BE49-F238E27FC236}">
                  <a16:creationId xmlns:a16="http://schemas.microsoft.com/office/drawing/2014/main" id="{C97AD6C2-703C-AD7D-D6BB-F86E9A634DEB}"/>
                </a:ext>
              </a:extLst>
            </p:cNvPr>
            <p:cNvSpPr/>
            <p:nvPr/>
          </p:nvSpPr>
          <p:spPr>
            <a:xfrm>
              <a:off x="6787743" y="4113902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65" name="Oval 164">
              <a:extLst>
                <a:ext uri="{FF2B5EF4-FFF2-40B4-BE49-F238E27FC236}">
                  <a16:creationId xmlns:a16="http://schemas.microsoft.com/office/drawing/2014/main" id="{96522D91-FF2C-F207-7853-23EF8983AFB6}"/>
                </a:ext>
              </a:extLst>
            </p:cNvPr>
            <p:cNvSpPr/>
            <p:nvPr/>
          </p:nvSpPr>
          <p:spPr>
            <a:xfrm>
              <a:off x="6884193" y="4113902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66" name="Oval 165">
              <a:extLst>
                <a:ext uri="{FF2B5EF4-FFF2-40B4-BE49-F238E27FC236}">
                  <a16:creationId xmlns:a16="http://schemas.microsoft.com/office/drawing/2014/main" id="{7C54AEC5-0FEF-9C5E-24D2-242CB577B413}"/>
                </a:ext>
              </a:extLst>
            </p:cNvPr>
            <p:cNvSpPr/>
            <p:nvPr/>
          </p:nvSpPr>
          <p:spPr>
            <a:xfrm>
              <a:off x="6980642" y="4113902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67" name="Oval 166">
              <a:extLst>
                <a:ext uri="{FF2B5EF4-FFF2-40B4-BE49-F238E27FC236}">
                  <a16:creationId xmlns:a16="http://schemas.microsoft.com/office/drawing/2014/main" id="{D0CABB08-A71F-EDDA-BB0A-8D76B6E6AC55}"/>
                </a:ext>
              </a:extLst>
            </p:cNvPr>
            <p:cNvSpPr/>
            <p:nvPr/>
          </p:nvSpPr>
          <p:spPr>
            <a:xfrm>
              <a:off x="7090219" y="4112994"/>
              <a:ext cx="50153" cy="49605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68" name="Oval 167">
              <a:extLst>
                <a:ext uri="{FF2B5EF4-FFF2-40B4-BE49-F238E27FC236}">
                  <a16:creationId xmlns:a16="http://schemas.microsoft.com/office/drawing/2014/main" id="{5285EF6D-5E79-E16C-A734-846266864814}"/>
                </a:ext>
              </a:extLst>
            </p:cNvPr>
            <p:cNvSpPr/>
            <p:nvPr/>
          </p:nvSpPr>
          <p:spPr>
            <a:xfrm>
              <a:off x="6500954" y="4208703"/>
              <a:ext cx="50153" cy="49605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69" name="Oval 168">
              <a:extLst>
                <a:ext uri="{FF2B5EF4-FFF2-40B4-BE49-F238E27FC236}">
                  <a16:creationId xmlns:a16="http://schemas.microsoft.com/office/drawing/2014/main" id="{115EA3BC-85F7-A574-A2CD-91FBBA60AD3E}"/>
                </a:ext>
              </a:extLst>
            </p:cNvPr>
            <p:cNvSpPr/>
            <p:nvPr/>
          </p:nvSpPr>
          <p:spPr>
            <a:xfrm>
              <a:off x="6597404" y="4208703"/>
              <a:ext cx="50153" cy="49605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70" name="Oval 169">
              <a:extLst>
                <a:ext uri="{FF2B5EF4-FFF2-40B4-BE49-F238E27FC236}">
                  <a16:creationId xmlns:a16="http://schemas.microsoft.com/office/drawing/2014/main" id="{92555CCD-CA0D-2187-2A56-ECD4161CCF24}"/>
                </a:ext>
              </a:extLst>
            </p:cNvPr>
            <p:cNvSpPr/>
            <p:nvPr/>
          </p:nvSpPr>
          <p:spPr>
            <a:xfrm>
              <a:off x="6693853" y="4208703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71" name="Oval 170">
              <a:extLst>
                <a:ext uri="{FF2B5EF4-FFF2-40B4-BE49-F238E27FC236}">
                  <a16:creationId xmlns:a16="http://schemas.microsoft.com/office/drawing/2014/main" id="{561CFD9C-28CE-EC25-04AA-B9997BDC9660}"/>
                </a:ext>
              </a:extLst>
            </p:cNvPr>
            <p:cNvSpPr/>
            <p:nvPr/>
          </p:nvSpPr>
          <p:spPr>
            <a:xfrm>
              <a:off x="6787743" y="4208703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72" name="Oval 171">
              <a:extLst>
                <a:ext uri="{FF2B5EF4-FFF2-40B4-BE49-F238E27FC236}">
                  <a16:creationId xmlns:a16="http://schemas.microsoft.com/office/drawing/2014/main" id="{8314ECF9-0D2E-D781-D67C-17D39DDBA756}"/>
                </a:ext>
              </a:extLst>
            </p:cNvPr>
            <p:cNvSpPr/>
            <p:nvPr/>
          </p:nvSpPr>
          <p:spPr>
            <a:xfrm>
              <a:off x="6884193" y="4208703"/>
              <a:ext cx="50153" cy="49605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73" name="Oval 172">
              <a:extLst>
                <a:ext uri="{FF2B5EF4-FFF2-40B4-BE49-F238E27FC236}">
                  <a16:creationId xmlns:a16="http://schemas.microsoft.com/office/drawing/2014/main" id="{37512982-B057-90F5-F9CB-14B1673AC411}"/>
                </a:ext>
              </a:extLst>
            </p:cNvPr>
            <p:cNvSpPr/>
            <p:nvPr/>
          </p:nvSpPr>
          <p:spPr>
            <a:xfrm>
              <a:off x="6980642" y="4208703"/>
              <a:ext cx="50153" cy="49605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74" name="Oval 173">
              <a:extLst>
                <a:ext uri="{FF2B5EF4-FFF2-40B4-BE49-F238E27FC236}">
                  <a16:creationId xmlns:a16="http://schemas.microsoft.com/office/drawing/2014/main" id="{7C4516D9-E59A-091A-CD6C-69B9A384C9EE}"/>
                </a:ext>
              </a:extLst>
            </p:cNvPr>
            <p:cNvSpPr/>
            <p:nvPr/>
          </p:nvSpPr>
          <p:spPr>
            <a:xfrm>
              <a:off x="7090219" y="4207795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75" name="Oval 174">
              <a:extLst>
                <a:ext uri="{FF2B5EF4-FFF2-40B4-BE49-F238E27FC236}">
                  <a16:creationId xmlns:a16="http://schemas.microsoft.com/office/drawing/2014/main" id="{05DE756B-2E18-CD2A-2785-C9C54D0F55A7}"/>
                </a:ext>
              </a:extLst>
            </p:cNvPr>
            <p:cNvSpPr/>
            <p:nvPr/>
          </p:nvSpPr>
          <p:spPr>
            <a:xfrm>
              <a:off x="6500954" y="4303628"/>
              <a:ext cx="50153" cy="49605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76" name="Oval 175">
              <a:extLst>
                <a:ext uri="{FF2B5EF4-FFF2-40B4-BE49-F238E27FC236}">
                  <a16:creationId xmlns:a16="http://schemas.microsoft.com/office/drawing/2014/main" id="{134E6B7F-15C2-C9B2-E36D-9D8D879D902F}"/>
                </a:ext>
              </a:extLst>
            </p:cNvPr>
            <p:cNvSpPr/>
            <p:nvPr/>
          </p:nvSpPr>
          <p:spPr>
            <a:xfrm>
              <a:off x="6597404" y="4303628"/>
              <a:ext cx="50153" cy="49605"/>
            </a:xfrm>
            <a:prstGeom prst="ellipse">
              <a:avLst/>
            </a:prstGeom>
            <a:solidFill>
              <a:srgbClr val="92D050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77" name="Oval 176">
              <a:extLst>
                <a:ext uri="{FF2B5EF4-FFF2-40B4-BE49-F238E27FC236}">
                  <a16:creationId xmlns:a16="http://schemas.microsoft.com/office/drawing/2014/main" id="{131E6CD4-66BE-C556-5B6A-AFF7BDC1C5B4}"/>
                </a:ext>
              </a:extLst>
            </p:cNvPr>
            <p:cNvSpPr/>
            <p:nvPr/>
          </p:nvSpPr>
          <p:spPr>
            <a:xfrm>
              <a:off x="6693853" y="4303628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78" name="Oval 177">
              <a:extLst>
                <a:ext uri="{FF2B5EF4-FFF2-40B4-BE49-F238E27FC236}">
                  <a16:creationId xmlns:a16="http://schemas.microsoft.com/office/drawing/2014/main" id="{5D9B2C21-2760-E62E-D8C8-CD261E4590F7}"/>
                </a:ext>
              </a:extLst>
            </p:cNvPr>
            <p:cNvSpPr/>
            <p:nvPr/>
          </p:nvSpPr>
          <p:spPr>
            <a:xfrm>
              <a:off x="6787743" y="4303628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79" name="Oval 178">
              <a:extLst>
                <a:ext uri="{FF2B5EF4-FFF2-40B4-BE49-F238E27FC236}">
                  <a16:creationId xmlns:a16="http://schemas.microsoft.com/office/drawing/2014/main" id="{9DFE606B-B4AF-6B61-80BC-5881877ADBB3}"/>
                </a:ext>
              </a:extLst>
            </p:cNvPr>
            <p:cNvSpPr/>
            <p:nvPr/>
          </p:nvSpPr>
          <p:spPr>
            <a:xfrm>
              <a:off x="6884193" y="4303628"/>
              <a:ext cx="50153" cy="49605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80" name="Oval 179">
              <a:extLst>
                <a:ext uri="{FF2B5EF4-FFF2-40B4-BE49-F238E27FC236}">
                  <a16:creationId xmlns:a16="http://schemas.microsoft.com/office/drawing/2014/main" id="{4939AE6D-4FA1-6570-FB50-BE81A7AF71C2}"/>
                </a:ext>
              </a:extLst>
            </p:cNvPr>
            <p:cNvSpPr/>
            <p:nvPr/>
          </p:nvSpPr>
          <p:spPr>
            <a:xfrm>
              <a:off x="6980642" y="4303628"/>
              <a:ext cx="50153" cy="49605"/>
            </a:xfrm>
            <a:prstGeom prst="ellipse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81" name="Oval 180">
              <a:extLst>
                <a:ext uri="{FF2B5EF4-FFF2-40B4-BE49-F238E27FC236}">
                  <a16:creationId xmlns:a16="http://schemas.microsoft.com/office/drawing/2014/main" id="{D443288C-FA45-0549-C0B9-268596A322B7}"/>
                </a:ext>
              </a:extLst>
            </p:cNvPr>
            <p:cNvSpPr/>
            <p:nvPr/>
          </p:nvSpPr>
          <p:spPr>
            <a:xfrm>
              <a:off x="7090219" y="4302720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82" name="Oval 181">
              <a:extLst>
                <a:ext uri="{FF2B5EF4-FFF2-40B4-BE49-F238E27FC236}">
                  <a16:creationId xmlns:a16="http://schemas.microsoft.com/office/drawing/2014/main" id="{EBFCF9A4-CD68-ED48-8802-A7F676515569}"/>
                </a:ext>
              </a:extLst>
            </p:cNvPr>
            <p:cNvSpPr/>
            <p:nvPr/>
          </p:nvSpPr>
          <p:spPr>
            <a:xfrm>
              <a:off x="6500954" y="4398429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83" name="Oval 182">
              <a:extLst>
                <a:ext uri="{FF2B5EF4-FFF2-40B4-BE49-F238E27FC236}">
                  <a16:creationId xmlns:a16="http://schemas.microsoft.com/office/drawing/2014/main" id="{C0701E1B-71C9-9D10-5761-10802E2864A2}"/>
                </a:ext>
              </a:extLst>
            </p:cNvPr>
            <p:cNvSpPr/>
            <p:nvPr/>
          </p:nvSpPr>
          <p:spPr>
            <a:xfrm>
              <a:off x="6597404" y="4398429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84" name="Oval 183">
              <a:extLst>
                <a:ext uri="{FF2B5EF4-FFF2-40B4-BE49-F238E27FC236}">
                  <a16:creationId xmlns:a16="http://schemas.microsoft.com/office/drawing/2014/main" id="{08E32B45-E42A-4CE8-F025-DF6B810DD606}"/>
                </a:ext>
              </a:extLst>
            </p:cNvPr>
            <p:cNvSpPr/>
            <p:nvPr/>
          </p:nvSpPr>
          <p:spPr>
            <a:xfrm>
              <a:off x="6693853" y="4398429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85" name="Oval 184">
              <a:extLst>
                <a:ext uri="{FF2B5EF4-FFF2-40B4-BE49-F238E27FC236}">
                  <a16:creationId xmlns:a16="http://schemas.microsoft.com/office/drawing/2014/main" id="{B2BD4518-0736-3695-1979-A37752EF4E2F}"/>
                </a:ext>
              </a:extLst>
            </p:cNvPr>
            <p:cNvSpPr/>
            <p:nvPr/>
          </p:nvSpPr>
          <p:spPr>
            <a:xfrm>
              <a:off x="6787743" y="4398429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86" name="Oval 185">
              <a:extLst>
                <a:ext uri="{FF2B5EF4-FFF2-40B4-BE49-F238E27FC236}">
                  <a16:creationId xmlns:a16="http://schemas.microsoft.com/office/drawing/2014/main" id="{C6401AB8-DD00-759F-EC15-56F1FD3B1377}"/>
                </a:ext>
              </a:extLst>
            </p:cNvPr>
            <p:cNvSpPr/>
            <p:nvPr/>
          </p:nvSpPr>
          <p:spPr>
            <a:xfrm>
              <a:off x="6884193" y="4398429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87" name="Oval 186">
              <a:extLst>
                <a:ext uri="{FF2B5EF4-FFF2-40B4-BE49-F238E27FC236}">
                  <a16:creationId xmlns:a16="http://schemas.microsoft.com/office/drawing/2014/main" id="{900A3E85-8D2D-2F56-74C0-B75FD30B4B2C}"/>
                </a:ext>
              </a:extLst>
            </p:cNvPr>
            <p:cNvSpPr/>
            <p:nvPr/>
          </p:nvSpPr>
          <p:spPr>
            <a:xfrm>
              <a:off x="6980642" y="4398429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296F386B-0995-DA38-3351-20021E459ECC}"/>
                </a:ext>
              </a:extLst>
            </p:cNvPr>
            <p:cNvSpPr/>
            <p:nvPr/>
          </p:nvSpPr>
          <p:spPr>
            <a:xfrm>
              <a:off x="7090219" y="4397521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89" name="Oval 188">
              <a:extLst>
                <a:ext uri="{FF2B5EF4-FFF2-40B4-BE49-F238E27FC236}">
                  <a16:creationId xmlns:a16="http://schemas.microsoft.com/office/drawing/2014/main" id="{DAF20668-6DA0-D721-695D-E37447E150D8}"/>
                </a:ext>
              </a:extLst>
            </p:cNvPr>
            <p:cNvSpPr/>
            <p:nvPr/>
          </p:nvSpPr>
          <p:spPr>
            <a:xfrm>
              <a:off x="6500954" y="4500708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90" name="Oval 189">
              <a:extLst>
                <a:ext uri="{FF2B5EF4-FFF2-40B4-BE49-F238E27FC236}">
                  <a16:creationId xmlns:a16="http://schemas.microsoft.com/office/drawing/2014/main" id="{C2F7AF1C-6C10-A43E-AD0C-A067E233FD9B}"/>
                </a:ext>
              </a:extLst>
            </p:cNvPr>
            <p:cNvSpPr/>
            <p:nvPr/>
          </p:nvSpPr>
          <p:spPr>
            <a:xfrm>
              <a:off x="6597404" y="4500708"/>
              <a:ext cx="50153" cy="49605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91" name="Oval 190">
              <a:extLst>
                <a:ext uri="{FF2B5EF4-FFF2-40B4-BE49-F238E27FC236}">
                  <a16:creationId xmlns:a16="http://schemas.microsoft.com/office/drawing/2014/main" id="{920C2AD4-78C2-A48F-D7FC-A74331E28EC5}"/>
                </a:ext>
              </a:extLst>
            </p:cNvPr>
            <p:cNvSpPr/>
            <p:nvPr/>
          </p:nvSpPr>
          <p:spPr>
            <a:xfrm>
              <a:off x="6693853" y="4500708"/>
              <a:ext cx="50153" cy="49605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92" name="Oval 191">
              <a:extLst>
                <a:ext uri="{FF2B5EF4-FFF2-40B4-BE49-F238E27FC236}">
                  <a16:creationId xmlns:a16="http://schemas.microsoft.com/office/drawing/2014/main" id="{61C9D388-2692-E726-C7D3-A962D3D43398}"/>
                </a:ext>
              </a:extLst>
            </p:cNvPr>
            <p:cNvSpPr/>
            <p:nvPr/>
          </p:nvSpPr>
          <p:spPr>
            <a:xfrm>
              <a:off x="6787743" y="4500708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93" name="Oval 192">
              <a:extLst>
                <a:ext uri="{FF2B5EF4-FFF2-40B4-BE49-F238E27FC236}">
                  <a16:creationId xmlns:a16="http://schemas.microsoft.com/office/drawing/2014/main" id="{AD3CBF69-3047-FE72-EB6D-8CE699164EFA}"/>
                </a:ext>
              </a:extLst>
            </p:cNvPr>
            <p:cNvSpPr/>
            <p:nvPr/>
          </p:nvSpPr>
          <p:spPr>
            <a:xfrm>
              <a:off x="6884193" y="4500708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48DC4088-169C-0A0D-78A8-494E86C0DDA0}"/>
                </a:ext>
              </a:extLst>
            </p:cNvPr>
            <p:cNvSpPr/>
            <p:nvPr/>
          </p:nvSpPr>
          <p:spPr>
            <a:xfrm>
              <a:off x="6980642" y="4500708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C0701E7B-4897-6E7F-773C-022CF6FFDBA6}"/>
                </a:ext>
              </a:extLst>
            </p:cNvPr>
            <p:cNvSpPr/>
            <p:nvPr/>
          </p:nvSpPr>
          <p:spPr>
            <a:xfrm>
              <a:off x="7090219" y="4499800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96" name="Oval 195">
              <a:extLst>
                <a:ext uri="{FF2B5EF4-FFF2-40B4-BE49-F238E27FC236}">
                  <a16:creationId xmlns:a16="http://schemas.microsoft.com/office/drawing/2014/main" id="{B5E9F9E8-0BB1-9440-898B-B996E06213B0}"/>
                </a:ext>
              </a:extLst>
            </p:cNvPr>
            <p:cNvSpPr/>
            <p:nvPr/>
          </p:nvSpPr>
          <p:spPr>
            <a:xfrm>
              <a:off x="6500954" y="4595508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97" name="Oval 196">
              <a:extLst>
                <a:ext uri="{FF2B5EF4-FFF2-40B4-BE49-F238E27FC236}">
                  <a16:creationId xmlns:a16="http://schemas.microsoft.com/office/drawing/2014/main" id="{FB299DF2-12F8-DC0F-EFC4-12B169C0927D}"/>
                </a:ext>
              </a:extLst>
            </p:cNvPr>
            <p:cNvSpPr/>
            <p:nvPr/>
          </p:nvSpPr>
          <p:spPr>
            <a:xfrm>
              <a:off x="6597404" y="4595508"/>
              <a:ext cx="50153" cy="49605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98" name="Oval 197">
              <a:extLst>
                <a:ext uri="{FF2B5EF4-FFF2-40B4-BE49-F238E27FC236}">
                  <a16:creationId xmlns:a16="http://schemas.microsoft.com/office/drawing/2014/main" id="{129A33C4-D367-4315-6C4E-19B45B204470}"/>
                </a:ext>
              </a:extLst>
            </p:cNvPr>
            <p:cNvSpPr/>
            <p:nvPr/>
          </p:nvSpPr>
          <p:spPr>
            <a:xfrm>
              <a:off x="6693853" y="4595508"/>
              <a:ext cx="50153" cy="49605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199" name="Oval 198">
              <a:extLst>
                <a:ext uri="{FF2B5EF4-FFF2-40B4-BE49-F238E27FC236}">
                  <a16:creationId xmlns:a16="http://schemas.microsoft.com/office/drawing/2014/main" id="{275F7C47-8F94-21F8-9345-BEE7F4C74E92}"/>
                </a:ext>
              </a:extLst>
            </p:cNvPr>
            <p:cNvSpPr/>
            <p:nvPr/>
          </p:nvSpPr>
          <p:spPr>
            <a:xfrm>
              <a:off x="6787743" y="4595508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00" name="Oval 199">
              <a:extLst>
                <a:ext uri="{FF2B5EF4-FFF2-40B4-BE49-F238E27FC236}">
                  <a16:creationId xmlns:a16="http://schemas.microsoft.com/office/drawing/2014/main" id="{EC1E907E-2982-E179-287F-96CDA771A373}"/>
                </a:ext>
              </a:extLst>
            </p:cNvPr>
            <p:cNvSpPr/>
            <p:nvPr/>
          </p:nvSpPr>
          <p:spPr>
            <a:xfrm>
              <a:off x="6884193" y="4595508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01" name="Oval 200">
              <a:extLst>
                <a:ext uri="{FF2B5EF4-FFF2-40B4-BE49-F238E27FC236}">
                  <a16:creationId xmlns:a16="http://schemas.microsoft.com/office/drawing/2014/main" id="{3E09EEAF-2127-3D83-2158-D3063D40A5E3}"/>
                </a:ext>
              </a:extLst>
            </p:cNvPr>
            <p:cNvSpPr/>
            <p:nvPr/>
          </p:nvSpPr>
          <p:spPr>
            <a:xfrm>
              <a:off x="6980642" y="4595508"/>
              <a:ext cx="50153" cy="49605"/>
            </a:xfrm>
            <a:prstGeom prst="ellipse">
              <a:avLst/>
            </a:prstGeom>
            <a:solidFill>
              <a:schemeClr val="tx2">
                <a:lumMod val="1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02" name="Oval 201">
              <a:extLst>
                <a:ext uri="{FF2B5EF4-FFF2-40B4-BE49-F238E27FC236}">
                  <a16:creationId xmlns:a16="http://schemas.microsoft.com/office/drawing/2014/main" id="{170EAF69-BD30-D89E-A35B-84C224DC6249}"/>
                </a:ext>
              </a:extLst>
            </p:cNvPr>
            <p:cNvSpPr/>
            <p:nvPr/>
          </p:nvSpPr>
          <p:spPr>
            <a:xfrm>
              <a:off x="7090219" y="4594600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03" name="Oval 202">
              <a:extLst>
                <a:ext uri="{FF2B5EF4-FFF2-40B4-BE49-F238E27FC236}">
                  <a16:creationId xmlns:a16="http://schemas.microsoft.com/office/drawing/2014/main" id="{10742326-297A-54C6-E524-BCEF7D3B6F5F}"/>
                </a:ext>
              </a:extLst>
            </p:cNvPr>
            <p:cNvSpPr/>
            <p:nvPr/>
          </p:nvSpPr>
          <p:spPr>
            <a:xfrm>
              <a:off x="6500954" y="4690434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04" name="Oval 203">
              <a:extLst>
                <a:ext uri="{FF2B5EF4-FFF2-40B4-BE49-F238E27FC236}">
                  <a16:creationId xmlns:a16="http://schemas.microsoft.com/office/drawing/2014/main" id="{5D94482A-89EB-F12F-ACCE-4F2C15AC384A}"/>
                </a:ext>
              </a:extLst>
            </p:cNvPr>
            <p:cNvSpPr/>
            <p:nvPr/>
          </p:nvSpPr>
          <p:spPr>
            <a:xfrm>
              <a:off x="6597404" y="4690434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05" name="Oval 204">
              <a:extLst>
                <a:ext uri="{FF2B5EF4-FFF2-40B4-BE49-F238E27FC236}">
                  <a16:creationId xmlns:a16="http://schemas.microsoft.com/office/drawing/2014/main" id="{9EC855AD-2180-A7DE-47F8-DFBDC8F0BA0E}"/>
                </a:ext>
              </a:extLst>
            </p:cNvPr>
            <p:cNvSpPr/>
            <p:nvPr/>
          </p:nvSpPr>
          <p:spPr>
            <a:xfrm>
              <a:off x="6693853" y="4690434"/>
              <a:ext cx="50153" cy="49605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06" name="Oval 205">
              <a:extLst>
                <a:ext uri="{FF2B5EF4-FFF2-40B4-BE49-F238E27FC236}">
                  <a16:creationId xmlns:a16="http://schemas.microsoft.com/office/drawing/2014/main" id="{B3BCFF9D-5487-AEE2-591F-792004281E2B}"/>
                </a:ext>
              </a:extLst>
            </p:cNvPr>
            <p:cNvSpPr/>
            <p:nvPr/>
          </p:nvSpPr>
          <p:spPr>
            <a:xfrm>
              <a:off x="6787743" y="4690434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07" name="Oval 206">
              <a:extLst>
                <a:ext uri="{FF2B5EF4-FFF2-40B4-BE49-F238E27FC236}">
                  <a16:creationId xmlns:a16="http://schemas.microsoft.com/office/drawing/2014/main" id="{E751FBED-9918-39A0-7F4D-0E384D2FE52D}"/>
                </a:ext>
              </a:extLst>
            </p:cNvPr>
            <p:cNvSpPr/>
            <p:nvPr/>
          </p:nvSpPr>
          <p:spPr>
            <a:xfrm>
              <a:off x="6884193" y="4690434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08" name="Oval 207">
              <a:extLst>
                <a:ext uri="{FF2B5EF4-FFF2-40B4-BE49-F238E27FC236}">
                  <a16:creationId xmlns:a16="http://schemas.microsoft.com/office/drawing/2014/main" id="{DF758062-2731-C742-ABC8-6F309846B91A}"/>
                </a:ext>
              </a:extLst>
            </p:cNvPr>
            <p:cNvSpPr/>
            <p:nvPr/>
          </p:nvSpPr>
          <p:spPr>
            <a:xfrm>
              <a:off x="6980642" y="4690434"/>
              <a:ext cx="50153" cy="49605"/>
            </a:xfrm>
            <a:prstGeom prst="ellipse">
              <a:avLst/>
            </a:prstGeom>
            <a:solidFill>
              <a:schemeClr val="tx2">
                <a:lumMod val="1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09" name="Oval 208">
              <a:extLst>
                <a:ext uri="{FF2B5EF4-FFF2-40B4-BE49-F238E27FC236}">
                  <a16:creationId xmlns:a16="http://schemas.microsoft.com/office/drawing/2014/main" id="{DF1199AA-9FFA-E598-05AA-5743F2E717FE}"/>
                </a:ext>
              </a:extLst>
            </p:cNvPr>
            <p:cNvSpPr/>
            <p:nvPr/>
          </p:nvSpPr>
          <p:spPr>
            <a:xfrm>
              <a:off x="7090219" y="4689526"/>
              <a:ext cx="50153" cy="49605"/>
            </a:xfrm>
            <a:prstGeom prst="ellipse">
              <a:avLst/>
            </a:prstGeom>
            <a:solidFill>
              <a:schemeClr val="tx2">
                <a:lumMod val="1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10" name="Oval 209">
              <a:extLst>
                <a:ext uri="{FF2B5EF4-FFF2-40B4-BE49-F238E27FC236}">
                  <a16:creationId xmlns:a16="http://schemas.microsoft.com/office/drawing/2014/main" id="{207C5D92-1A86-75B4-D8B1-2F87B7A67340}"/>
                </a:ext>
              </a:extLst>
            </p:cNvPr>
            <p:cNvSpPr/>
            <p:nvPr/>
          </p:nvSpPr>
          <p:spPr>
            <a:xfrm>
              <a:off x="6500954" y="4785234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11" name="Oval 210">
              <a:extLst>
                <a:ext uri="{FF2B5EF4-FFF2-40B4-BE49-F238E27FC236}">
                  <a16:creationId xmlns:a16="http://schemas.microsoft.com/office/drawing/2014/main" id="{CFFBE7DD-C319-3750-C54D-E5AA46860246}"/>
                </a:ext>
              </a:extLst>
            </p:cNvPr>
            <p:cNvSpPr/>
            <p:nvPr/>
          </p:nvSpPr>
          <p:spPr>
            <a:xfrm>
              <a:off x="6597404" y="4785234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12" name="Oval 211">
              <a:extLst>
                <a:ext uri="{FF2B5EF4-FFF2-40B4-BE49-F238E27FC236}">
                  <a16:creationId xmlns:a16="http://schemas.microsoft.com/office/drawing/2014/main" id="{7CBC3FA5-E20A-6C80-927C-CCD720447B7C}"/>
                </a:ext>
              </a:extLst>
            </p:cNvPr>
            <p:cNvSpPr/>
            <p:nvPr/>
          </p:nvSpPr>
          <p:spPr>
            <a:xfrm>
              <a:off x="6693853" y="4785234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13" name="Oval 212">
              <a:extLst>
                <a:ext uri="{FF2B5EF4-FFF2-40B4-BE49-F238E27FC236}">
                  <a16:creationId xmlns:a16="http://schemas.microsoft.com/office/drawing/2014/main" id="{73D76BD6-30CE-BFA2-7595-1CA172C38F5D}"/>
                </a:ext>
              </a:extLst>
            </p:cNvPr>
            <p:cNvSpPr/>
            <p:nvPr/>
          </p:nvSpPr>
          <p:spPr>
            <a:xfrm>
              <a:off x="6787743" y="4785234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14" name="Oval 213">
              <a:extLst>
                <a:ext uri="{FF2B5EF4-FFF2-40B4-BE49-F238E27FC236}">
                  <a16:creationId xmlns:a16="http://schemas.microsoft.com/office/drawing/2014/main" id="{8440A269-B4B6-FBF6-87AF-65A531E24FAE}"/>
                </a:ext>
              </a:extLst>
            </p:cNvPr>
            <p:cNvSpPr/>
            <p:nvPr/>
          </p:nvSpPr>
          <p:spPr>
            <a:xfrm>
              <a:off x="6884193" y="4785234"/>
              <a:ext cx="50153" cy="49605"/>
            </a:xfrm>
            <a:prstGeom prst="ellipse">
              <a:avLst/>
            </a:prstGeom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15" name="Oval 214">
              <a:extLst>
                <a:ext uri="{FF2B5EF4-FFF2-40B4-BE49-F238E27FC236}">
                  <a16:creationId xmlns:a16="http://schemas.microsoft.com/office/drawing/2014/main" id="{99E3F0CB-AD9B-2D2E-D554-BEA3F9941ED9}"/>
                </a:ext>
              </a:extLst>
            </p:cNvPr>
            <p:cNvSpPr/>
            <p:nvPr/>
          </p:nvSpPr>
          <p:spPr>
            <a:xfrm>
              <a:off x="6980642" y="4785234"/>
              <a:ext cx="50153" cy="49605"/>
            </a:xfrm>
            <a:prstGeom prst="ellipse">
              <a:avLst/>
            </a:prstGeom>
            <a:solidFill>
              <a:schemeClr val="tx2">
                <a:lumMod val="1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  <p:sp>
          <p:nvSpPr>
            <p:cNvPr id="216" name="Oval 215">
              <a:extLst>
                <a:ext uri="{FF2B5EF4-FFF2-40B4-BE49-F238E27FC236}">
                  <a16:creationId xmlns:a16="http://schemas.microsoft.com/office/drawing/2014/main" id="{C2B12648-5E41-ED30-BCAD-415E51C101C7}"/>
                </a:ext>
              </a:extLst>
            </p:cNvPr>
            <p:cNvSpPr/>
            <p:nvPr/>
          </p:nvSpPr>
          <p:spPr>
            <a:xfrm>
              <a:off x="7090219" y="4784326"/>
              <a:ext cx="50153" cy="49605"/>
            </a:xfrm>
            <a:prstGeom prst="ellipse">
              <a:avLst/>
            </a:prstGeom>
            <a:solidFill>
              <a:schemeClr val="tx2">
                <a:lumMod val="10000"/>
              </a:schemeClr>
            </a:solidFill>
            <a:ln>
              <a:solidFill>
                <a:schemeClr val="bg2">
                  <a:lumMod val="20000"/>
                  <a:lumOff val="80000"/>
                </a:schemeClr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en-US" dirty="0">
                <a:latin typeface="Cuprum"/>
                <a:cs typeface="Cuprum"/>
              </a:endParaRPr>
            </a:p>
          </p:txBody>
        </p:sp>
      </p:grpSp>
      <p:sp>
        <p:nvSpPr>
          <p:cNvPr id="219" name="TextBox 218">
            <a:extLst>
              <a:ext uri="{FF2B5EF4-FFF2-40B4-BE49-F238E27FC236}">
                <a16:creationId xmlns:a16="http://schemas.microsoft.com/office/drawing/2014/main" id="{DF5DADE0-8E8C-A856-0161-AA1744B239A8}"/>
              </a:ext>
            </a:extLst>
          </p:cNvPr>
          <p:cNvSpPr txBox="1"/>
          <p:nvPr/>
        </p:nvSpPr>
        <p:spPr>
          <a:xfrm>
            <a:off x="4610776" y="3902364"/>
            <a:ext cx="12747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1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Stratification</a:t>
            </a:r>
            <a:endParaRPr lang="en-IN" sz="11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2CFF16AE-7812-EC16-9656-07C987028467}"/>
              </a:ext>
            </a:extLst>
          </p:cNvPr>
          <p:cNvSpPr/>
          <p:nvPr/>
        </p:nvSpPr>
        <p:spPr>
          <a:xfrm>
            <a:off x="6518909" y="4028190"/>
            <a:ext cx="80141" cy="7926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C1F128B2-1D7C-BEB8-3AE5-53035B00B2C9}"/>
              </a:ext>
            </a:extLst>
          </p:cNvPr>
          <p:cNvSpPr/>
          <p:nvPr/>
        </p:nvSpPr>
        <p:spPr>
          <a:xfrm>
            <a:off x="6673028" y="4028190"/>
            <a:ext cx="80141" cy="7926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FF3D4FD3-6332-54E4-0534-90542671A859}"/>
              </a:ext>
            </a:extLst>
          </p:cNvPr>
          <p:cNvSpPr/>
          <p:nvPr/>
        </p:nvSpPr>
        <p:spPr>
          <a:xfrm>
            <a:off x="6518909" y="4179874"/>
            <a:ext cx="80141" cy="7926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D3EDCE80-ED8F-C5E8-D90B-C737946B389C}"/>
              </a:ext>
            </a:extLst>
          </p:cNvPr>
          <p:cNvSpPr/>
          <p:nvPr/>
        </p:nvSpPr>
        <p:spPr>
          <a:xfrm>
            <a:off x="6673028" y="4179874"/>
            <a:ext cx="80141" cy="7926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0EE60F16-59D7-0152-74CA-7B175B07E1BE}"/>
              </a:ext>
            </a:extLst>
          </p:cNvPr>
          <p:cNvSpPr/>
          <p:nvPr/>
        </p:nvSpPr>
        <p:spPr>
          <a:xfrm>
            <a:off x="7164370" y="4025475"/>
            <a:ext cx="80141" cy="79266"/>
          </a:xfrm>
          <a:prstGeom prst="ellipse">
            <a:avLst/>
          </a:prstGeom>
          <a:solidFill>
            <a:srgbClr val="EA6312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8114986D-A855-3F1D-38BF-27CE15827325}"/>
              </a:ext>
            </a:extLst>
          </p:cNvPr>
          <p:cNvSpPr/>
          <p:nvPr/>
        </p:nvSpPr>
        <p:spPr>
          <a:xfrm>
            <a:off x="7318489" y="4025475"/>
            <a:ext cx="80141" cy="79266"/>
          </a:xfrm>
          <a:prstGeom prst="ellipse">
            <a:avLst/>
          </a:prstGeom>
          <a:solidFill>
            <a:srgbClr val="EA6312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464E64AF-2064-426D-6B65-A856435F187A}"/>
              </a:ext>
            </a:extLst>
          </p:cNvPr>
          <p:cNvSpPr/>
          <p:nvPr/>
        </p:nvSpPr>
        <p:spPr>
          <a:xfrm>
            <a:off x="7164370" y="4177159"/>
            <a:ext cx="80141" cy="79266"/>
          </a:xfrm>
          <a:prstGeom prst="ellipse">
            <a:avLst/>
          </a:prstGeom>
          <a:solidFill>
            <a:srgbClr val="EA6312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BFF9BA0D-ACEA-FB9F-5F78-EEFA75FBDB77}"/>
              </a:ext>
            </a:extLst>
          </p:cNvPr>
          <p:cNvSpPr/>
          <p:nvPr/>
        </p:nvSpPr>
        <p:spPr>
          <a:xfrm>
            <a:off x="7318489" y="4177159"/>
            <a:ext cx="80141" cy="79266"/>
          </a:xfrm>
          <a:prstGeom prst="ellipse">
            <a:avLst/>
          </a:prstGeom>
          <a:solidFill>
            <a:srgbClr val="EA6312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9DEFCE4A-D83A-E4B2-534E-4DDB2783BAE5}"/>
              </a:ext>
            </a:extLst>
          </p:cNvPr>
          <p:cNvSpPr/>
          <p:nvPr/>
        </p:nvSpPr>
        <p:spPr>
          <a:xfrm>
            <a:off x="7822773" y="4029906"/>
            <a:ext cx="80141" cy="79266"/>
          </a:xfrm>
          <a:prstGeom prst="ellipse">
            <a:avLst/>
          </a:prstGeom>
          <a:solidFill>
            <a:schemeClr val="bg1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09AAC8C2-BA37-60E8-DC1A-445504421B76}"/>
              </a:ext>
            </a:extLst>
          </p:cNvPr>
          <p:cNvSpPr/>
          <p:nvPr/>
        </p:nvSpPr>
        <p:spPr>
          <a:xfrm>
            <a:off x="7976893" y="4029906"/>
            <a:ext cx="80141" cy="79266"/>
          </a:xfrm>
          <a:prstGeom prst="ellipse">
            <a:avLst/>
          </a:prstGeom>
          <a:solidFill>
            <a:schemeClr val="bg1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BE003951-E627-94A6-8301-678C05D1C50F}"/>
              </a:ext>
            </a:extLst>
          </p:cNvPr>
          <p:cNvSpPr/>
          <p:nvPr/>
        </p:nvSpPr>
        <p:spPr>
          <a:xfrm>
            <a:off x="7822773" y="4181590"/>
            <a:ext cx="80141" cy="79266"/>
          </a:xfrm>
          <a:prstGeom prst="ellipse">
            <a:avLst/>
          </a:prstGeom>
          <a:solidFill>
            <a:schemeClr val="bg1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02371C11-43F8-BDD9-F014-69AD948C1964}"/>
              </a:ext>
            </a:extLst>
          </p:cNvPr>
          <p:cNvSpPr/>
          <p:nvPr/>
        </p:nvSpPr>
        <p:spPr>
          <a:xfrm>
            <a:off x="7976893" y="4181590"/>
            <a:ext cx="80141" cy="79266"/>
          </a:xfrm>
          <a:prstGeom prst="ellipse">
            <a:avLst/>
          </a:prstGeom>
          <a:solidFill>
            <a:schemeClr val="bg1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0C3084B2-C2F4-C96D-C66E-3BA6F453BAF1}"/>
              </a:ext>
            </a:extLst>
          </p:cNvPr>
          <p:cNvSpPr/>
          <p:nvPr/>
        </p:nvSpPr>
        <p:spPr>
          <a:xfrm>
            <a:off x="8467114" y="4029906"/>
            <a:ext cx="80141" cy="79266"/>
          </a:xfrm>
          <a:prstGeom prst="ellipse">
            <a:avLst/>
          </a:prstGeom>
          <a:solidFill>
            <a:srgbClr val="92D050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C8C76112-9067-50FA-0033-E42561E534F4}"/>
              </a:ext>
            </a:extLst>
          </p:cNvPr>
          <p:cNvSpPr/>
          <p:nvPr/>
        </p:nvSpPr>
        <p:spPr>
          <a:xfrm>
            <a:off x="8621233" y="4029906"/>
            <a:ext cx="80141" cy="79266"/>
          </a:xfrm>
          <a:prstGeom prst="ellipse">
            <a:avLst/>
          </a:prstGeom>
          <a:solidFill>
            <a:srgbClr val="92D050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51" name="Oval 250">
            <a:extLst>
              <a:ext uri="{FF2B5EF4-FFF2-40B4-BE49-F238E27FC236}">
                <a16:creationId xmlns:a16="http://schemas.microsoft.com/office/drawing/2014/main" id="{89E16757-0A94-9D15-C51E-545154FD0214}"/>
              </a:ext>
            </a:extLst>
          </p:cNvPr>
          <p:cNvSpPr/>
          <p:nvPr/>
        </p:nvSpPr>
        <p:spPr>
          <a:xfrm>
            <a:off x="8467114" y="4181590"/>
            <a:ext cx="80141" cy="79266"/>
          </a:xfrm>
          <a:prstGeom prst="ellipse">
            <a:avLst/>
          </a:prstGeom>
          <a:solidFill>
            <a:srgbClr val="92D050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6397C86D-CC1E-8845-90C8-47A86FF2CEDF}"/>
              </a:ext>
            </a:extLst>
          </p:cNvPr>
          <p:cNvSpPr/>
          <p:nvPr/>
        </p:nvSpPr>
        <p:spPr>
          <a:xfrm>
            <a:off x="8621233" y="4181590"/>
            <a:ext cx="80141" cy="79266"/>
          </a:xfrm>
          <a:prstGeom prst="ellipse">
            <a:avLst/>
          </a:prstGeom>
          <a:solidFill>
            <a:srgbClr val="92D050"/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en-US" dirty="0">
              <a:latin typeface="Cuprum"/>
              <a:cs typeface="Cuprum"/>
            </a:endParaRPr>
          </a:p>
        </p:txBody>
      </p:sp>
      <p:sp>
        <p:nvSpPr>
          <p:cNvPr id="255" name="Freeform: Shape 254">
            <a:extLst>
              <a:ext uri="{FF2B5EF4-FFF2-40B4-BE49-F238E27FC236}">
                <a16:creationId xmlns:a16="http://schemas.microsoft.com/office/drawing/2014/main" id="{120602B3-E4F9-9A8D-5154-FD58A5AC84F5}"/>
              </a:ext>
            </a:extLst>
          </p:cNvPr>
          <p:cNvSpPr/>
          <p:nvPr/>
        </p:nvSpPr>
        <p:spPr>
          <a:xfrm>
            <a:off x="6364788" y="4490800"/>
            <a:ext cx="546726" cy="255192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rgbClr val="F5E2A9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257" name="Freeform: Shape 256">
            <a:extLst>
              <a:ext uri="{FF2B5EF4-FFF2-40B4-BE49-F238E27FC236}">
                <a16:creationId xmlns:a16="http://schemas.microsoft.com/office/drawing/2014/main" id="{731BCB09-99AE-0BEC-06BD-56DA638C299F}"/>
              </a:ext>
            </a:extLst>
          </p:cNvPr>
          <p:cNvSpPr/>
          <p:nvPr/>
        </p:nvSpPr>
        <p:spPr>
          <a:xfrm>
            <a:off x="7024435" y="4382741"/>
            <a:ext cx="546726" cy="363251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rgbClr val="EA6312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259" name="Freeform: Shape 258">
            <a:extLst>
              <a:ext uri="{FF2B5EF4-FFF2-40B4-BE49-F238E27FC236}">
                <a16:creationId xmlns:a16="http://schemas.microsoft.com/office/drawing/2014/main" id="{A92D02F3-C951-689E-E5C1-3A047BAA748E}"/>
              </a:ext>
            </a:extLst>
          </p:cNvPr>
          <p:cNvSpPr/>
          <p:nvPr/>
        </p:nvSpPr>
        <p:spPr>
          <a:xfrm>
            <a:off x="7723415" y="4534227"/>
            <a:ext cx="546726" cy="211765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1"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261" name="Freeform: Shape 260">
            <a:extLst>
              <a:ext uri="{FF2B5EF4-FFF2-40B4-BE49-F238E27FC236}">
                <a16:creationId xmlns:a16="http://schemas.microsoft.com/office/drawing/2014/main" id="{10EC812D-15CB-FC0E-5E83-01BBEE91F2C3}"/>
              </a:ext>
            </a:extLst>
          </p:cNvPr>
          <p:cNvSpPr/>
          <p:nvPr/>
        </p:nvSpPr>
        <p:spPr>
          <a:xfrm>
            <a:off x="8383062" y="4492608"/>
            <a:ext cx="546726" cy="253385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rgbClr val="92D050">
              <a:alpha val="60000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262" name="Arrow: Down 261">
            <a:extLst>
              <a:ext uri="{FF2B5EF4-FFF2-40B4-BE49-F238E27FC236}">
                <a16:creationId xmlns:a16="http://schemas.microsoft.com/office/drawing/2014/main" id="{E609A7EF-F75C-ABA1-9C5E-661ACFC031AD}"/>
              </a:ext>
            </a:extLst>
          </p:cNvPr>
          <p:cNvSpPr/>
          <p:nvPr/>
        </p:nvSpPr>
        <p:spPr>
          <a:xfrm>
            <a:off x="6557667" y="4805838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4" name="Arrow: Down 263">
            <a:extLst>
              <a:ext uri="{FF2B5EF4-FFF2-40B4-BE49-F238E27FC236}">
                <a16:creationId xmlns:a16="http://schemas.microsoft.com/office/drawing/2014/main" id="{C6882D46-434E-22C1-61E7-D515CE0ABF01}"/>
              </a:ext>
            </a:extLst>
          </p:cNvPr>
          <p:cNvSpPr/>
          <p:nvPr/>
        </p:nvSpPr>
        <p:spPr>
          <a:xfrm>
            <a:off x="7207302" y="4805838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6" name="Arrow: Down 265">
            <a:extLst>
              <a:ext uri="{FF2B5EF4-FFF2-40B4-BE49-F238E27FC236}">
                <a16:creationId xmlns:a16="http://schemas.microsoft.com/office/drawing/2014/main" id="{6E3910EC-6155-5D06-8F3E-B6FA4333ADE6}"/>
              </a:ext>
            </a:extLst>
          </p:cNvPr>
          <p:cNvSpPr/>
          <p:nvPr/>
        </p:nvSpPr>
        <p:spPr>
          <a:xfrm>
            <a:off x="7927410" y="4805838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8" name="Arrow: Down 267">
            <a:extLst>
              <a:ext uri="{FF2B5EF4-FFF2-40B4-BE49-F238E27FC236}">
                <a16:creationId xmlns:a16="http://schemas.microsoft.com/office/drawing/2014/main" id="{D7C737FE-B9F6-7DA8-BFE1-F77EA0AD4194}"/>
              </a:ext>
            </a:extLst>
          </p:cNvPr>
          <p:cNvSpPr/>
          <p:nvPr/>
        </p:nvSpPr>
        <p:spPr>
          <a:xfrm>
            <a:off x="8577044" y="4805838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70" name="Freeform: Shape 269">
            <a:extLst>
              <a:ext uri="{FF2B5EF4-FFF2-40B4-BE49-F238E27FC236}">
                <a16:creationId xmlns:a16="http://schemas.microsoft.com/office/drawing/2014/main" id="{A7EA909E-33B5-C8C0-03F5-B199679CEDAB}"/>
              </a:ext>
            </a:extLst>
          </p:cNvPr>
          <p:cNvSpPr/>
          <p:nvPr/>
        </p:nvSpPr>
        <p:spPr>
          <a:xfrm>
            <a:off x="6344552" y="5205359"/>
            <a:ext cx="546726" cy="255192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rgbClr val="F5E2A9">
              <a:alpha val="50000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272" name="Freeform: Shape 271">
            <a:extLst>
              <a:ext uri="{FF2B5EF4-FFF2-40B4-BE49-F238E27FC236}">
                <a16:creationId xmlns:a16="http://schemas.microsoft.com/office/drawing/2014/main" id="{0D2FDBAD-10B6-A831-8133-26EC0FEDB1DE}"/>
              </a:ext>
            </a:extLst>
          </p:cNvPr>
          <p:cNvSpPr/>
          <p:nvPr/>
        </p:nvSpPr>
        <p:spPr>
          <a:xfrm>
            <a:off x="7004199" y="5097300"/>
            <a:ext cx="546726" cy="363251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rgbClr val="EA6312">
              <a:alpha val="50000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3F5BB093-68FB-1C5C-9710-F0BE28B76A20}"/>
              </a:ext>
            </a:extLst>
          </p:cNvPr>
          <p:cNvSpPr/>
          <p:nvPr/>
        </p:nvSpPr>
        <p:spPr>
          <a:xfrm>
            <a:off x="7703179" y="5248786"/>
            <a:ext cx="546726" cy="211765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276" name="Freeform: Shape 275">
            <a:extLst>
              <a:ext uri="{FF2B5EF4-FFF2-40B4-BE49-F238E27FC236}">
                <a16:creationId xmlns:a16="http://schemas.microsoft.com/office/drawing/2014/main" id="{0C936880-3841-3B92-5A05-A89E60FD1E35}"/>
              </a:ext>
            </a:extLst>
          </p:cNvPr>
          <p:cNvSpPr/>
          <p:nvPr/>
        </p:nvSpPr>
        <p:spPr>
          <a:xfrm>
            <a:off x="8362826" y="5207166"/>
            <a:ext cx="546726" cy="253385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rgbClr val="92D050">
              <a:alpha val="50000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280" name="Freeform: Shape 279">
            <a:extLst>
              <a:ext uri="{FF2B5EF4-FFF2-40B4-BE49-F238E27FC236}">
                <a16:creationId xmlns:a16="http://schemas.microsoft.com/office/drawing/2014/main" id="{EBB63E0E-FF5A-D3B5-D5AD-F040564697D7}"/>
              </a:ext>
            </a:extLst>
          </p:cNvPr>
          <p:cNvSpPr/>
          <p:nvPr/>
        </p:nvSpPr>
        <p:spPr>
          <a:xfrm>
            <a:off x="6518909" y="5171202"/>
            <a:ext cx="466751" cy="289349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rgbClr val="F5E2A9">
              <a:alpha val="50000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282" name="Freeform: Shape 281">
            <a:extLst>
              <a:ext uri="{FF2B5EF4-FFF2-40B4-BE49-F238E27FC236}">
                <a16:creationId xmlns:a16="http://schemas.microsoft.com/office/drawing/2014/main" id="{867CFA51-F461-EB8E-AC37-E3B7F92FB7E2}"/>
              </a:ext>
            </a:extLst>
          </p:cNvPr>
          <p:cNvSpPr/>
          <p:nvPr/>
        </p:nvSpPr>
        <p:spPr>
          <a:xfrm>
            <a:off x="7176689" y="5060442"/>
            <a:ext cx="546726" cy="400109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rgbClr val="EA6312">
              <a:alpha val="50000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286" name="Freeform: Shape 285">
            <a:extLst>
              <a:ext uri="{FF2B5EF4-FFF2-40B4-BE49-F238E27FC236}">
                <a16:creationId xmlns:a16="http://schemas.microsoft.com/office/drawing/2014/main" id="{8920DF90-4050-36E3-F94F-07763959F94B}"/>
              </a:ext>
            </a:extLst>
          </p:cNvPr>
          <p:cNvSpPr/>
          <p:nvPr/>
        </p:nvSpPr>
        <p:spPr>
          <a:xfrm>
            <a:off x="7862843" y="5171203"/>
            <a:ext cx="407298" cy="289348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288" name="Freeform: Shape 287">
            <a:extLst>
              <a:ext uri="{FF2B5EF4-FFF2-40B4-BE49-F238E27FC236}">
                <a16:creationId xmlns:a16="http://schemas.microsoft.com/office/drawing/2014/main" id="{BE0016BB-9AE7-C52E-7F81-31BC512CBE01}"/>
              </a:ext>
            </a:extLst>
          </p:cNvPr>
          <p:cNvSpPr/>
          <p:nvPr/>
        </p:nvSpPr>
        <p:spPr>
          <a:xfrm>
            <a:off x="8490300" y="5171203"/>
            <a:ext cx="439488" cy="289348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rgbClr val="92D050">
              <a:alpha val="50000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292" name="Arrow: Down 291">
            <a:extLst>
              <a:ext uri="{FF2B5EF4-FFF2-40B4-BE49-F238E27FC236}">
                <a16:creationId xmlns:a16="http://schemas.microsoft.com/office/drawing/2014/main" id="{DB7112E1-EFBE-FE80-1E70-A52BDBB1FE46}"/>
              </a:ext>
            </a:extLst>
          </p:cNvPr>
          <p:cNvSpPr/>
          <p:nvPr/>
        </p:nvSpPr>
        <p:spPr>
          <a:xfrm>
            <a:off x="6557613" y="4997622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4" name="Arrow: Down 293">
            <a:extLst>
              <a:ext uri="{FF2B5EF4-FFF2-40B4-BE49-F238E27FC236}">
                <a16:creationId xmlns:a16="http://schemas.microsoft.com/office/drawing/2014/main" id="{B4963D49-E9AE-D9B9-D335-570D3633DC41}"/>
              </a:ext>
            </a:extLst>
          </p:cNvPr>
          <p:cNvSpPr/>
          <p:nvPr/>
        </p:nvSpPr>
        <p:spPr>
          <a:xfrm>
            <a:off x="7207248" y="4997622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6" name="Arrow: Down 295">
            <a:extLst>
              <a:ext uri="{FF2B5EF4-FFF2-40B4-BE49-F238E27FC236}">
                <a16:creationId xmlns:a16="http://schemas.microsoft.com/office/drawing/2014/main" id="{0661FEE0-B9B0-B385-4330-9810FCE0C737}"/>
              </a:ext>
            </a:extLst>
          </p:cNvPr>
          <p:cNvSpPr/>
          <p:nvPr/>
        </p:nvSpPr>
        <p:spPr>
          <a:xfrm>
            <a:off x="7927356" y="4997622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98" name="Arrow: Down 297">
            <a:extLst>
              <a:ext uri="{FF2B5EF4-FFF2-40B4-BE49-F238E27FC236}">
                <a16:creationId xmlns:a16="http://schemas.microsoft.com/office/drawing/2014/main" id="{E81F9347-EA0D-CCB2-4752-83A23D3DFCC0}"/>
              </a:ext>
            </a:extLst>
          </p:cNvPr>
          <p:cNvSpPr/>
          <p:nvPr/>
        </p:nvSpPr>
        <p:spPr>
          <a:xfrm>
            <a:off x="8576990" y="4997622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0" name="Arrow: Down 299">
            <a:extLst>
              <a:ext uri="{FF2B5EF4-FFF2-40B4-BE49-F238E27FC236}">
                <a16:creationId xmlns:a16="http://schemas.microsoft.com/office/drawing/2014/main" id="{B7570F75-11EB-BCA9-FDDE-0B48F31CFF9C}"/>
              </a:ext>
            </a:extLst>
          </p:cNvPr>
          <p:cNvSpPr/>
          <p:nvPr/>
        </p:nvSpPr>
        <p:spPr>
          <a:xfrm>
            <a:off x="6557613" y="4890156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2" name="Arrow: Down 301">
            <a:extLst>
              <a:ext uri="{FF2B5EF4-FFF2-40B4-BE49-F238E27FC236}">
                <a16:creationId xmlns:a16="http://schemas.microsoft.com/office/drawing/2014/main" id="{DDC8C335-4E6C-2F90-92F1-50354B440C8B}"/>
              </a:ext>
            </a:extLst>
          </p:cNvPr>
          <p:cNvSpPr/>
          <p:nvPr/>
        </p:nvSpPr>
        <p:spPr>
          <a:xfrm>
            <a:off x="7207248" y="4890156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4" name="Arrow: Down 303">
            <a:extLst>
              <a:ext uri="{FF2B5EF4-FFF2-40B4-BE49-F238E27FC236}">
                <a16:creationId xmlns:a16="http://schemas.microsoft.com/office/drawing/2014/main" id="{16769E90-3583-239C-5ACA-D2ECB6FCCCDA}"/>
              </a:ext>
            </a:extLst>
          </p:cNvPr>
          <p:cNvSpPr/>
          <p:nvPr/>
        </p:nvSpPr>
        <p:spPr>
          <a:xfrm>
            <a:off x="7927356" y="4890156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6" name="Arrow: Down 305">
            <a:extLst>
              <a:ext uri="{FF2B5EF4-FFF2-40B4-BE49-F238E27FC236}">
                <a16:creationId xmlns:a16="http://schemas.microsoft.com/office/drawing/2014/main" id="{2A3EAFA6-ADCB-E18F-B579-B45859C6311B}"/>
              </a:ext>
            </a:extLst>
          </p:cNvPr>
          <p:cNvSpPr/>
          <p:nvPr/>
        </p:nvSpPr>
        <p:spPr>
          <a:xfrm>
            <a:off x="8576990" y="4890156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308" name="Connector: Elbow 307">
            <a:extLst>
              <a:ext uri="{FF2B5EF4-FFF2-40B4-BE49-F238E27FC236}">
                <a16:creationId xmlns:a16="http://schemas.microsoft.com/office/drawing/2014/main" id="{F9E08128-E9A9-1472-1802-B293B436151F}"/>
              </a:ext>
            </a:extLst>
          </p:cNvPr>
          <p:cNvCxnSpPr>
            <a:stCxn id="160" idx="3"/>
          </p:cNvCxnSpPr>
          <p:nvPr/>
        </p:nvCxnSpPr>
        <p:spPr>
          <a:xfrm flipV="1">
            <a:off x="5795689" y="4177159"/>
            <a:ext cx="650096" cy="591792"/>
          </a:xfrm>
          <a:prstGeom prst="bentConnector3">
            <a:avLst/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0" name="TextBox 309">
            <a:extLst>
              <a:ext uri="{FF2B5EF4-FFF2-40B4-BE49-F238E27FC236}">
                <a16:creationId xmlns:a16="http://schemas.microsoft.com/office/drawing/2014/main" id="{A1CA451C-5BEF-C49D-D773-1F131723B5A8}"/>
              </a:ext>
            </a:extLst>
          </p:cNvPr>
          <p:cNvSpPr txBox="1"/>
          <p:nvPr/>
        </p:nvSpPr>
        <p:spPr>
          <a:xfrm>
            <a:off x="6236936" y="3683975"/>
            <a:ext cx="7619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Family 1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12" name="TextBox 311">
            <a:extLst>
              <a:ext uri="{FF2B5EF4-FFF2-40B4-BE49-F238E27FC236}">
                <a16:creationId xmlns:a16="http://schemas.microsoft.com/office/drawing/2014/main" id="{F08A6F88-C87A-0BD1-19F9-E8396B34B3D8}"/>
              </a:ext>
            </a:extLst>
          </p:cNvPr>
          <p:cNvSpPr txBox="1"/>
          <p:nvPr/>
        </p:nvSpPr>
        <p:spPr>
          <a:xfrm>
            <a:off x="6969749" y="3683975"/>
            <a:ext cx="7619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Family 2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14" name="TextBox 313">
            <a:extLst>
              <a:ext uri="{FF2B5EF4-FFF2-40B4-BE49-F238E27FC236}">
                <a16:creationId xmlns:a16="http://schemas.microsoft.com/office/drawing/2014/main" id="{90DB61AA-BBB5-11A0-A277-1518BC4B5A72}"/>
              </a:ext>
            </a:extLst>
          </p:cNvPr>
          <p:cNvSpPr txBox="1"/>
          <p:nvPr/>
        </p:nvSpPr>
        <p:spPr>
          <a:xfrm>
            <a:off x="7595874" y="3680428"/>
            <a:ext cx="7619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Family 3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5AF3D18B-EE3B-8BEA-BC86-5253056FDF67}"/>
              </a:ext>
            </a:extLst>
          </p:cNvPr>
          <p:cNvSpPr txBox="1"/>
          <p:nvPr/>
        </p:nvSpPr>
        <p:spPr>
          <a:xfrm>
            <a:off x="8196829" y="3683975"/>
            <a:ext cx="7619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Family 4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20" name="Freeform: Shape 319">
            <a:extLst>
              <a:ext uri="{FF2B5EF4-FFF2-40B4-BE49-F238E27FC236}">
                <a16:creationId xmlns:a16="http://schemas.microsoft.com/office/drawing/2014/main" id="{C26EE92B-309E-BA34-49D3-31DE6432472A}"/>
              </a:ext>
            </a:extLst>
          </p:cNvPr>
          <p:cNvSpPr/>
          <p:nvPr/>
        </p:nvSpPr>
        <p:spPr>
          <a:xfrm>
            <a:off x="7533419" y="5321302"/>
            <a:ext cx="184123" cy="136651"/>
          </a:xfrm>
          <a:custGeom>
            <a:avLst/>
            <a:gdLst>
              <a:gd name="csX0" fmla="*/ 0 w 184123"/>
              <a:gd name="csY0" fmla="*/ 0 h 136651"/>
              <a:gd name="csX1" fmla="*/ 11156 w 184123"/>
              <a:gd name="csY1" fmla="*/ 34489 h 136651"/>
              <a:gd name="csX2" fmla="*/ 27468 w 184123"/>
              <a:gd name="csY2" fmla="*/ 67809 h 136651"/>
              <a:gd name="csX3" fmla="*/ 184123 w 184123"/>
              <a:gd name="csY3" fmla="*/ 136335 h 136651"/>
              <a:gd name="csX4" fmla="*/ 0 w 184123"/>
              <a:gd name="csY4" fmla="*/ 136651 h 136651"/>
              <a:gd name="csX5" fmla="*/ 0 w 184123"/>
              <a:gd name="csY5" fmla="*/ 0 h 13665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184123" h="136651">
                <a:moveTo>
                  <a:pt x="0" y="0"/>
                </a:moveTo>
                <a:lnTo>
                  <a:pt x="11156" y="34489"/>
                </a:lnTo>
                <a:cubicBezTo>
                  <a:pt x="16358" y="48089"/>
                  <a:pt x="21773" y="59498"/>
                  <a:pt x="27468" y="67809"/>
                </a:cubicBezTo>
                <a:cubicBezTo>
                  <a:pt x="73029" y="134301"/>
                  <a:pt x="184123" y="136335"/>
                  <a:pt x="184123" y="136335"/>
                </a:cubicBezTo>
                <a:lnTo>
                  <a:pt x="0" y="136651"/>
                </a:lnTo>
                <a:lnTo>
                  <a:pt x="0" y="0"/>
                </a:lnTo>
                <a:close/>
              </a:path>
            </a:pathLst>
          </a:custGeom>
          <a:pattFill prst="wdUpDiag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/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06F5093A-A3D3-3728-F417-3D7987BFCD4C}"/>
              </a:ext>
            </a:extLst>
          </p:cNvPr>
          <p:cNvSpPr txBox="1"/>
          <p:nvPr/>
        </p:nvSpPr>
        <p:spPr>
          <a:xfrm>
            <a:off x="7006661" y="6104326"/>
            <a:ext cx="8867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Selections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E2B6FF79-097D-653D-1883-9519F09118C0}"/>
              </a:ext>
            </a:extLst>
          </p:cNvPr>
          <p:cNvSpPr txBox="1"/>
          <p:nvPr/>
        </p:nvSpPr>
        <p:spPr>
          <a:xfrm>
            <a:off x="8330762" y="6104778"/>
            <a:ext cx="39145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OP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cxnSp>
        <p:nvCxnSpPr>
          <p:cNvPr id="327" name="Connector: Elbow 326">
            <a:extLst>
              <a:ext uri="{FF2B5EF4-FFF2-40B4-BE49-F238E27FC236}">
                <a16:creationId xmlns:a16="http://schemas.microsoft.com/office/drawing/2014/main" id="{FF9897C7-1004-7A87-E5AD-623FD378AE85}"/>
              </a:ext>
            </a:extLst>
          </p:cNvPr>
          <p:cNvCxnSpPr>
            <a:cxnSpLocks/>
            <a:endCxn id="323" idx="0"/>
          </p:cNvCxnSpPr>
          <p:nvPr/>
        </p:nvCxnSpPr>
        <p:spPr>
          <a:xfrm rot="5400000">
            <a:off x="7216413" y="5710245"/>
            <a:ext cx="627720" cy="160442"/>
          </a:xfrm>
          <a:prstGeom prst="bentConnector3">
            <a:avLst>
              <a:gd name="adj1" fmla="val 50000"/>
            </a:avLst>
          </a:prstGeom>
          <a:ln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4" name="Diamond 333">
            <a:extLst>
              <a:ext uri="{FF2B5EF4-FFF2-40B4-BE49-F238E27FC236}">
                <a16:creationId xmlns:a16="http://schemas.microsoft.com/office/drawing/2014/main" id="{82FC6DD1-E354-0F69-0210-062B9C159C0D}"/>
              </a:ext>
            </a:extLst>
          </p:cNvPr>
          <p:cNvSpPr/>
          <p:nvPr/>
        </p:nvSpPr>
        <p:spPr>
          <a:xfrm>
            <a:off x="8047474" y="5672671"/>
            <a:ext cx="156970" cy="143469"/>
          </a:xfrm>
          <a:prstGeom prst="diamond">
            <a:avLst/>
          </a:prstGeom>
          <a:solidFill>
            <a:srgbClr val="F5E2A9">
              <a:alpha val="50000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</a:endParaRPr>
          </a:p>
        </p:txBody>
      </p:sp>
      <p:sp>
        <p:nvSpPr>
          <p:cNvPr id="336" name="Diamond 335">
            <a:extLst>
              <a:ext uri="{FF2B5EF4-FFF2-40B4-BE49-F238E27FC236}">
                <a16:creationId xmlns:a16="http://schemas.microsoft.com/office/drawing/2014/main" id="{BC2B6BA0-F855-8B22-23D4-14C7128079DF}"/>
              </a:ext>
            </a:extLst>
          </p:cNvPr>
          <p:cNvSpPr/>
          <p:nvPr/>
        </p:nvSpPr>
        <p:spPr>
          <a:xfrm>
            <a:off x="8271913" y="5672671"/>
            <a:ext cx="156970" cy="143469"/>
          </a:xfrm>
          <a:prstGeom prst="diamond">
            <a:avLst/>
          </a:prstGeom>
          <a:solidFill>
            <a:srgbClr val="EA6312">
              <a:alpha val="50000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</a:endParaRPr>
          </a:p>
        </p:txBody>
      </p:sp>
      <p:sp>
        <p:nvSpPr>
          <p:cNvPr id="338" name="Diamond 337">
            <a:extLst>
              <a:ext uri="{FF2B5EF4-FFF2-40B4-BE49-F238E27FC236}">
                <a16:creationId xmlns:a16="http://schemas.microsoft.com/office/drawing/2014/main" id="{0E1BF56E-5238-9E0F-E5D4-934B6FCD3DE2}"/>
              </a:ext>
            </a:extLst>
          </p:cNvPr>
          <p:cNvSpPr/>
          <p:nvPr/>
        </p:nvSpPr>
        <p:spPr>
          <a:xfrm>
            <a:off x="8496352" y="5672671"/>
            <a:ext cx="156970" cy="143469"/>
          </a:xfrm>
          <a:prstGeom prst="diamond">
            <a:avLst/>
          </a:prstGeom>
          <a:solidFill>
            <a:schemeClr val="bg1">
              <a:alpha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</a:endParaRPr>
          </a:p>
        </p:txBody>
      </p:sp>
      <p:sp>
        <p:nvSpPr>
          <p:cNvPr id="340" name="Diamond 339">
            <a:extLst>
              <a:ext uri="{FF2B5EF4-FFF2-40B4-BE49-F238E27FC236}">
                <a16:creationId xmlns:a16="http://schemas.microsoft.com/office/drawing/2014/main" id="{8E572075-026F-8696-D934-5B1209E1E0C8}"/>
              </a:ext>
            </a:extLst>
          </p:cNvPr>
          <p:cNvSpPr/>
          <p:nvPr/>
        </p:nvSpPr>
        <p:spPr>
          <a:xfrm>
            <a:off x="8720790" y="5672671"/>
            <a:ext cx="156970" cy="143469"/>
          </a:xfrm>
          <a:prstGeom prst="diamond">
            <a:avLst/>
          </a:prstGeom>
          <a:solidFill>
            <a:srgbClr val="92D050">
              <a:alpha val="50000"/>
            </a:srgb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 dirty="0">
              <a:solidFill>
                <a:schemeClr val="tx1"/>
              </a:solidFill>
              <a:latin typeface="Open Sans Condensed Condensed" pitchFamily="2" charset="0"/>
            </a:endParaRPr>
          </a:p>
        </p:txBody>
      </p:sp>
      <p:sp>
        <p:nvSpPr>
          <p:cNvPr id="343" name="Freeform: Shape 342">
            <a:extLst>
              <a:ext uri="{FF2B5EF4-FFF2-40B4-BE49-F238E27FC236}">
                <a16:creationId xmlns:a16="http://schemas.microsoft.com/office/drawing/2014/main" id="{E70AA64C-89F9-BF0D-E1AE-CFEF1D69B0A1}"/>
              </a:ext>
            </a:extLst>
          </p:cNvPr>
          <p:cNvSpPr/>
          <p:nvPr/>
        </p:nvSpPr>
        <p:spPr>
          <a:xfrm>
            <a:off x="8129153" y="5817429"/>
            <a:ext cx="219781" cy="103157"/>
          </a:xfrm>
          <a:custGeom>
            <a:avLst/>
            <a:gdLst>
              <a:gd name="csX0" fmla="*/ 0 w 219781"/>
              <a:gd name="csY0" fmla="*/ 0 h 103157"/>
              <a:gd name="csX1" fmla="*/ 105820 w 219781"/>
              <a:gd name="csY1" fmla="*/ 103107 h 103157"/>
              <a:gd name="csX2" fmla="*/ 219781 w 219781"/>
              <a:gd name="csY2" fmla="*/ 10853 h 1031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19781" h="103157">
                <a:moveTo>
                  <a:pt x="0" y="0"/>
                </a:moveTo>
                <a:cubicBezTo>
                  <a:pt x="34595" y="50649"/>
                  <a:pt x="69190" y="101298"/>
                  <a:pt x="105820" y="103107"/>
                </a:cubicBezTo>
                <a:cubicBezTo>
                  <a:pt x="142450" y="104916"/>
                  <a:pt x="181115" y="57884"/>
                  <a:pt x="219781" y="10853"/>
                </a:cubicBezTo>
              </a:path>
            </a:pathLst>
          </a:cu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46" name="Freeform: Shape 345">
            <a:extLst>
              <a:ext uri="{FF2B5EF4-FFF2-40B4-BE49-F238E27FC236}">
                <a16:creationId xmlns:a16="http://schemas.microsoft.com/office/drawing/2014/main" id="{E792C87E-6557-4DBE-47EA-0B55F602751E}"/>
              </a:ext>
            </a:extLst>
          </p:cNvPr>
          <p:cNvSpPr/>
          <p:nvPr/>
        </p:nvSpPr>
        <p:spPr>
          <a:xfrm>
            <a:off x="8135252" y="5824660"/>
            <a:ext cx="436976" cy="87986"/>
          </a:xfrm>
          <a:custGeom>
            <a:avLst/>
            <a:gdLst>
              <a:gd name="csX0" fmla="*/ 0 w 219781"/>
              <a:gd name="csY0" fmla="*/ 0 h 103157"/>
              <a:gd name="csX1" fmla="*/ 105820 w 219781"/>
              <a:gd name="csY1" fmla="*/ 103107 h 103157"/>
              <a:gd name="csX2" fmla="*/ 219781 w 219781"/>
              <a:gd name="csY2" fmla="*/ 10853 h 1031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19781" h="103157">
                <a:moveTo>
                  <a:pt x="0" y="0"/>
                </a:moveTo>
                <a:cubicBezTo>
                  <a:pt x="34595" y="50649"/>
                  <a:pt x="69190" y="101298"/>
                  <a:pt x="105820" y="103107"/>
                </a:cubicBezTo>
                <a:cubicBezTo>
                  <a:pt x="142450" y="104916"/>
                  <a:pt x="181115" y="57884"/>
                  <a:pt x="219781" y="10853"/>
                </a:cubicBezTo>
              </a:path>
            </a:pathLst>
          </a:cu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48" name="Freeform: Shape 347">
            <a:extLst>
              <a:ext uri="{FF2B5EF4-FFF2-40B4-BE49-F238E27FC236}">
                <a16:creationId xmlns:a16="http://schemas.microsoft.com/office/drawing/2014/main" id="{0AB80456-F361-5FDB-A1D0-AD6FDECDABAA}"/>
              </a:ext>
            </a:extLst>
          </p:cNvPr>
          <p:cNvSpPr/>
          <p:nvPr/>
        </p:nvSpPr>
        <p:spPr>
          <a:xfrm>
            <a:off x="8128340" y="5822278"/>
            <a:ext cx="672890" cy="103157"/>
          </a:xfrm>
          <a:custGeom>
            <a:avLst/>
            <a:gdLst>
              <a:gd name="csX0" fmla="*/ 0 w 219781"/>
              <a:gd name="csY0" fmla="*/ 0 h 103157"/>
              <a:gd name="csX1" fmla="*/ 105820 w 219781"/>
              <a:gd name="csY1" fmla="*/ 103107 h 103157"/>
              <a:gd name="csX2" fmla="*/ 219781 w 219781"/>
              <a:gd name="csY2" fmla="*/ 10853 h 1031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19781" h="103157">
                <a:moveTo>
                  <a:pt x="0" y="0"/>
                </a:moveTo>
                <a:cubicBezTo>
                  <a:pt x="34595" y="50649"/>
                  <a:pt x="69190" y="101298"/>
                  <a:pt x="105820" y="103107"/>
                </a:cubicBezTo>
                <a:cubicBezTo>
                  <a:pt x="142450" y="104916"/>
                  <a:pt x="181115" y="57884"/>
                  <a:pt x="219781" y="10853"/>
                </a:cubicBezTo>
              </a:path>
            </a:pathLst>
          </a:cu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50" name="Freeform: Shape 349">
            <a:extLst>
              <a:ext uri="{FF2B5EF4-FFF2-40B4-BE49-F238E27FC236}">
                <a16:creationId xmlns:a16="http://schemas.microsoft.com/office/drawing/2014/main" id="{ED332FEC-738A-73BF-DC9C-3F5B7E9291D6}"/>
              </a:ext>
            </a:extLst>
          </p:cNvPr>
          <p:cNvSpPr/>
          <p:nvPr/>
        </p:nvSpPr>
        <p:spPr>
          <a:xfrm>
            <a:off x="8347203" y="5813805"/>
            <a:ext cx="219781" cy="103157"/>
          </a:xfrm>
          <a:custGeom>
            <a:avLst/>
            <a:gdLst>
              <a:gd name="csX0" fmla="*/ 0 w 219781"/>
              <a:gd name="csY0" fmla="*/ 0 h 103157"/>
              <a:gd name="csX1" fmla="*/ 105820 w 219781"/>
              <a:gd name="csY1" fmla="*/ 103107 h 103157"/>
              <a:gd name="csX2" fmla="*/ 219781 w 219781"/>
              <a:gd name="csY2" fmla="*/ 10853 h 1031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19781" h="103157">
                <a:moveTo>
                  <a:pt x="0" y="0"/>
                </a:moveTo>
                <a:cubicBezTo>
                  <a:pt x="34595" y="50649"/>
                  <a:pt x="69190" y="101298"/>
                  <a:pt x="105820" y="103107"/>
                </a:cubicBezTo>
                <a:cubicBezTo>
                  <a:pt x="142450" y="104916"/>
                  <a:pt x="181115" y="57884"/>
                  <a:pt x="219781" y="10853"/>
                </a:cubicBezTo>
              </a:path>
            </a:pathLst>
          </a:cu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52" name="Freeform: Shape 351">
            <a:extLst>
              <a:ext uri="{FF2B5EF4-FFF2-40B4-BE49-F238E27FC236}">
                <a16:creationId xmlns:a16="http://schemas.microsoft.com/office/drawing/2014/main" id="{6D603225-DE12-9EEA-2F3A-253E7CBEA491}"/>
              </a:ext>
            </a:extLst>
          </p:cNvPr>
          <p:cNvSpPr/>
          <p:nvPr/>
        </p:nvSpPr>
        <p:spPr>
          <a:xfrm>
            <a:off x="8358064" y="5825798"/>
            <a:ext cx="436976" cy="87986"/>
          </a:xfrm>
          <a:custGeom>
            <a:avLst/>
            <a:gdLst>
              <a:gd name="csX0" fmla="*/ 0 w 219781"/>
              <a:gd name="csY0" fmla="*/ 0 h 103157"/>
              <a:gd name="csX1" fmla="*/ 105820 w 219781"/>
              <a:gd name="csY1" fmla="*/ 103107 h 103157"/>
              <a:gd name="csX2" fmla="*/ 219781 w 219781"/>
              <a:gd name="csY2" fmla="*/ 10853 h 1031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19781" h="103157">
                <a:moveTo>
                  <a:pt x="0" y="0"/>
                </a:moveTo>
                <a:cubicBezTo>
                  <a:pt x="34595" y="50649"/>
                  <a:pt x="69190" y="101298"/>
                  <a:pt x="105820" y="103107"/>
                </a:cubicBezTo>
                <a:cubicBezTo>
                  <a:pt x="142450" y="104916"/>
                  <a:pt x="181115" y="57884"/>
                  <a:pt x="219781" y="10853"/>
                </a:cubicBezTo>
              </a:path>
            </a:pathLst>
          </a:cu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54" name="Freeform: Shape 353">
            <a:extLst>
              <a:ext uri="{FF2B5EF4-FFF2-40B4-BE49-F238E27FC236}">
                <a16:creationId xmlns:a16="http://schemas.microsoft.com/office/drawing/2014/main" id="{921CA41E-4F6D-3944-F090-C3A4441D7629}"/>
              </a:ext>
            </a:extLst>
          </p:cNvPr>
          <p:cNvSpPr/>
          <p:nvPr/>
        </p:nvSpPr>
        <p:spPr>
          <a:xfrm>
            <a:off x="8572227" y="5813388"/>
            <a:ext cx="219781" cy="103157"/>
          </a:xfrm>
          <a:custGeom>
            <a:avLst/>
            <a:gdLst>
              <a:gd name="csX0" fmla="*/ 0 w 219781"/>
              <a:gd name="csY0" fmla="*/ 0 h 103157"/>
              <a:gd name="csX1" fmla="*/ 105820 w 219781"/>
              <a:gd name="csY1" fmla="*/ 103107 h 103157"/>
              <a:gd name="csX2" fmla="*/ 219781 w 219781"/>
              <a:gd name="csY2" fmla="*/ 10853 h 10315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</a:cxnLst>
            <a:rect l="l" t="t" r="r" b="b"/>
            <a:pathLst>
              <a:path w="219781" h="103157">
                <a:moveTo>
                  <a:pt x="0" y="0"/>
                </a:moveTo>
                <a:cubicBezTo>
                  <a:pt x="34595" y="50649"/>
                  <a:pt x="69190" y="101298"/>
                  <a:pt x="105820" y="103107"/>
                </a:cubicBezTo>
                <a:cubicBezTo>
                  <a:pt x="142450" y="104916"/>
                  <a:pt x="181115" y="57884"/>
                  <a:pt x="219781" y="10853"/>
                </a:cubicBezTo>
              </a:path>
            </a:pathLst>
          </a:custGeom>
          <a:noFill/>
          <a:ln w="3175"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55" name="TextBox 354">
            <a:extLst>
              <a:ext uri="{FF2B5EF4-FFF2-40B4-BE49-F238E27FC236}">
                <a16:creationId xmlns:a16="http://schemas.microsoft.com/office/drawing/2014/main" id="{2ACBBF6C-8537-01B0-CB2A-665FEA54642B}"/>
              </a:ext>
            </a:extLst>
          </p:cNvPr>
          <p:cNvSpPr txBox="1"/>
          <p:nvPr/>
        </p:nvSpPr>
        <p:spPr>
          <a:xfrm>
            <a:off x="9492079" y="1515210"/>
            <a:ext cx="2159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New introduction require time to “adapt” to the new environment (~3 gen).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357" name="TextBox 356">
            <a:extLst>
              <a:ext uri="{FF2B5EF4-FFF2-40B4-BE49-F238E27FC236}">
                <a16:creationId xmlns:a16="http://schemas.microsoft.com/office/drawing/2014/main" id="{AC3778E9-BF95-9E02-25AF-9048788E0523}"/>
              </a:ext>
            </a:extLst>
          </p:cNvPr>
          <p:cNvSpPr txBox="1"/>
          <p:nvPr/>
        </p:nvSpPr>
        <p:spPr>
          <a:xfrm>
            <a:off x="9492079" y="3668841"/>
            <a:ext cx="25266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Stratified family representation is essential for striking the balance between good </a:t>
            </a:r>
            <a:r>
              <a:rPr lang="en-US" sz="1200" i="1" dirty="0">
                <a:solidFill>
                  <a:srgbClr val="FFFF00"/>
                </a:solidFill>
                <a:latin typeface="Garamond" panose="02020404030301010803" pitchFamily="18" charset="0"/>
                <a:ea typeface="Yu Gothic UI Semibold" panose="020B0700000000000000" pitchFamily="34" charset="-128"/>
              </a:rPr>
              <a:t>He</a:t>
            </a: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and adaptive genetic variance </a:t>
            </a:r>
            <a:r>
              <a:rPr lang="en-US" sz="1200" i="1" dirty="0">
                <a:solidFill>
                  <a:srgbClr val="FFFF00"/>
                </a:solidFill>
                <a:latin typeface="Garamond" panose="02020404030301010803" pitchFamily="18" charset="0"/>
                <a:ea typeface="Yu Gothic UI Semibold" panose="020B0700000000000000" pitchFamily="34" charset="-128"/>
              </a:rPr>
              <a:t>max(</a:t>
            </a:r>
            <a:r>
              <a:rPr lang="el-GR" sz="1200" i="1" dirty="0">
                <a:solidFill>
                  <a:srgbClr val="FFFF00"/>
                </a:solidFill>
                <a:latin typeface="Garamond" panose="02020404030301010803" pitchFamily="18" charset="0"/>
                <a:ea typeface="Yu Gothic UI Semibold" panose="020B0700000000000000" pitchFamily="34" charset="-128"/>
              </a:rPr>
              <a:t>σ</a:t>
            </a:r>
            <a:r>
              <a:rPr lang="en-US" sz="1200" i="1" dirty="0">
                <a:solidFill>
                  <a:srgbClr val="FFFF00"/>
                </a:solidFill>
                <a:latin typeface="Garamond" panose="02020404030301010803" pitchFamily="18" charset="0"/>
                <a:ea typeface="Yu Gothic UI Semibold" panose="020B0700000000000000" pitchFamily="34" charset="-128"/>
              </a:rPr>
              <a:t>A​ )</a:t>
            </a:r>
            <a:endParaRPr lang="en-IN" sz="1200" i="1" dirty="0">
              <a:solidFill>
                <a:srgbClr val="FFFF00"/>
              </a:solidFill>
              <a:latin typeface="Garamond" panose="02020404030301010803" pitchFamily="18" charset="0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18123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3C390-DF21-84D4-EE98-355A20002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20CF6D1-4D74-EF57-732E-6928981A4B6D}"/>
              </a:ext>
            </a:extLst>
          </p:cNvPr>
          <p:cNvSpPr txBox="1"/>
          <p:nvPr/>
        </p:nvSpPr>
        <p:spPr>
          <a:xfrm>
            <a:off x="5085947" y="3198167"/>
            <a:ext cx="20201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</a:t>
            </a:r>
            <a:r>
              <a:rPr lang="en-IN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UCALYPTUS</a:t>
            </a:r>
          </a:p>
        </p:txBody>
      </p:sp>
    </p:spTree>
    <p:extLst>
      <p:ext uri="{BB962C8B-B14F-4D97-AF65-F5344CB8AC3E}">
        <p14:creationId xmlns:p14="http://schemas.microsoft.com/office/powerpoint/2010/main" val="3478239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Arrow: Down 63">
            <a:extLst>
              <a:ext uri="{FF2B5EF4-FFF2-40B4-BE49-F238E27FC236}">
                <a16:creationId xmlns:a16="http://schemas.microsoft.com/office/drawing/2014/main" id="{952B9BDB-9C96-E185-8BB3-B420118F0506}"/>
              </a:ext>
            </a:extLst>
          </p:cNvPr>
          <p:cNvSpPr/>
          <p:nvPr/>
        </p:nvSpPr>
        <p:spPr>
          <a:xfrm>
            <a:off x="1805993" y="3974278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A5DDAA-0CF2-58AE-49E5-FA4391548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608" y="3365743"/>
            <a:ext cx="2097019" cy="2452135"/>
          </a:xfrm>
          <a:prstGeom prst="rect">
            <a:avLst/>
          </a:prstGeom>
        </p:spPr>
      </p:pic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1DC2B8E-FA1C-7986-0750-A85E51D1EE67}"/>
              </a:ext>
            </a:extLst>
          </p:cNvPr>
          <p:cNvSpPr/>
          <p:nvPr/>
        </p:nvSpPr>
        <p:spPr>
          <a:xfrm>
            <a:off x="5489908" y="2371947"/>
            <a:ext cx="1720638" cy="803132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40000"/>
              <a:lumOff val="60000"/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3E9FA3A0-3F3F-77BD-9988-98B3BB18F78A}"/>
              </a:ext>
            </a:extLst>
          </p:cNvPr>
          <p:cNvCxnSpPr>
            <a:cxnSpLocks/>
            <a:stCxn id="2" idx="2"/>
          </p:cNvCxnSpPr>
          <p:nvPr/>
        </p:nvCxnSpPr>
        <p:spPr>
          <a:xfrm>
            <a:off x="6350228" y="2371951"/>
            <a:ext cx="0" cy="800658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48EF12ED-18CF-D4F7-FF51-1FDC40FB45ED}"/>
              </a:ext>
            </a:extLst>
          </p:cNvPr>
          <p:cNvSpPr/>
          <p:nvPr/>
        </p:nvSpPr>
        <p:spPr>
          <a:xfrm>
            <a:off x="6794814" y="2189335"/>
            <a:ext cx="528463" cy="984509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40000"/>
              <a:lumOff val="60000"/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6048A8D-3EFE-D397-168C-EFA39BE13AFA}"/>
              </a:ext>
            </a:extLst>
          </p:cNvPr>
          <p:cNvCxnSpPr>
            <a:cxnSpLocks/>
            <a:stCxn id="22" idx="2"/>
          </p:cNvCxnSpPr>
          <p:nvPr/>
        </p:nvCxnSpPr>
        <p:spPr>
          <a:xfrm flipH="1">
            <a:off x="7059045" y="2189339"/>
            <a:ext cx="1" cy="1026249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0B45E068-2BE3-D872-5165-4EDB43BB5783}"/>
              </a:ext>
            </a:extLst>
          </p:cNvPr>
          <p:cNvSpPr/>
          <p:nvPr/>
        </p:nvSpPr>
        <p:spPr>
          <a:xfrm>
            <a:off x="6680049" y="2993121"/>
            <a:ext cx="526047" cy="177694"/>
          </a:xfrm>
          <a:custGeom>
            <a:avLst/>
            <a:gdLst>
              <a:gd name="csX0" fmla="*/ 0 w 911353"/>
              <a:gd name="csY0" fmla="*/ 0 h 307847"/>
              <a:gd name="csX1" fmla="*/ 11739 w 911353"/>
              <a:gd name="csY1" fmla="*/ 17511 h 307847"/>
              <a:gd name="csX2" fmla="*/ 57218 w 911353"/>
              <a:gd name="csY2" fmla="*/ 68550 h 307847"/>
              <a:gd name="csX3" fmla="*/ 911353 w 911353"/>
              <a:gd name="csY3" fmla="*/ 306849 h 307847"/>
              <a:gd name="csX4" fmla="*/ 0 w 911353"/>
              <a:gd name="csY4" fmla="*/ 307847 h 307847"/>
              <a:gd name="csX5" fmla="*/ 0 w 911353"/>
              <a:gd name="csY5" fmla="*/ 0 h 30784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911353" h="307847">
                <a:moveTo>
                  <a:pt x="0" y="0"/>
                </a:moveTo>
                <a:lnTo>
                  <a:pt x="11739" y="17511"/>
                </a:lnTo>
                <a:cubicBezTo>
                  <a:pt x="26548" y="36954"/>
                  <a:pt x="41693" y="54099"/>
                  <a:pt x="57218" y="68550"/>
                </a:cubicBezTo>
                <a:cubicBezTo>
                  <a:pt x="305629" y="299775"/>
                  <a:pt x="911353" y="306849"/>
                  <a:pt x="911353" y="306849"/>
                </a:cubicBezTo>
                <a:lnTo>
                  <a:pt x="0" y="307847"/>
                </a:lnTo>
                <a:lnTo>
                  <a:pt x="0" y="0"/>
                </a:lnTo>
                <a:close/>
              </a:path>
            </a:pathLst>
          </a:custGeom>
          <a:pattFill prst="wdUp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/>
          </a:p>
        </p:txBody>
      </p:sp>
      <p:cxnSp>
        <p:nvCxnSpPr>
          <p:cNvPr id="29" name="Connector: Elbow 28">
            <a:extLst>
              <a:ext uri="{FF2B5EF4-FFF2-40B4-BE49-F238E27FC236}">
                <a16:creationId xmlns:a16="http://schemas.microsoft.com/office/drawing/2014/main" id="{9357BABA-C4B0-73F7-3EC2-3DC86C7F586B}"/>
              </a:ext>
            </a:extLst>
          </p:cNvPr>
          <p:cNvCxnSpPr>
            <a:cxnSpLocks/>
            <a:endCxn id="3" idx="1"/>
          </p:cNvCxnSpPr>
          <p:nvPr/>
        </p:nvCxnSpPr>
        <p:spPr>
          <a:xfrm rot="16200000" flipH="1">
            <a:off x="2545556" y="3713758"/>
            <a:ext cx="1606295" cy="149809"/>
          </a:xfrm>
          <a:prstGeom prst="bentConnector2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D1ED1F3E-1648-4472-7811-8D39C546C0B7}"/>
              </a:ext>
            </a:extLst>
          </p:cNvPr>
          <p:cNvCxnSpPr>
            <a:cxnSpLocks/>
            <a:stCxn id="75" idx="3"/>
            <a:endCxn id="42" idx="2"/>
          </p:cNvCxnSpPr>
          <p:nvPr/>
        </p:nvCxnSpPr>
        <p:spPr>
          <a:xfrm flipV="1">
            <a:off x="5649896" y="3327042"/>
            <a:ext cx="709141" cy="147458"/>
          </a:xfrm>
          <a:prstGeom prst="bentConnector2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Diamond 41">
            <a:extLst>
              <a:ext uri="{FF2B5EF4-FFF2-40B4-BE49-F238E27FC236}">
                <a16:creationId xmlns:a16="http://schemas.microsoft.com/office/drawing/2014/main" id="{0AE62DD0-FB03-D0C8-A57B-C98A6B683F15}"/>
              </a:ext>
            </a:extLst>
          </p:cNvPr>
          <p:cNvSpPr/>
          <p:nvPr/>
        </p:nvSpPr>
        <p:spPr>
          <a:xfrm>
            <a:off x="6287985" y="3184939"/>
            <a:ext cx="142103" cy="14210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44" name="Diamond 43">
            <a:extLst>
              <a:ext uri="{FF2B5EF4-FFF2-40B4-BE49-F238E27FC236}">
                <a16:creationId xmlns:a16="http://schemas.microsoft.com/office/drawing/2014/main" id="{A7D6A15C-9200-442C-8529-19513203C405}"/>
              </a:ext>
            </a:extLst>
          </p:cNvPr>
          <p:cNvSpPr/>
          <p:nvPr/>
        </p:nvSpPr>
        <p:spPr>
          <a:xfrm>
            <a:off x="6987993" y="3197838"/>
            <a:ext cx="142103" cy="14210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E2B0A31-346F-8EA2-439E-CA9266DB71A0}"/>
              </a:ext>
            </a:extLst>
          </p:cNvPr>
          <p:cNvSpPr txBox="1"/>
          <p:nvPr/>
        </p:nvSpPr>
        <p:spPr>
          <a:xfrm>
            <a:off x="3965808" y="3150527"/>
            <a:ext cx="9941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Mini Australia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7B4E8A0-A565-50ED-CE37-3117101412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336" y="852531"/>
            <a:ext cx="888106" cy="8288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3BA080E-9920-ECBB-D11B-7948BB11A071}"/>
              </a:ext>
            </a:extLst>
          </p:cNvPr>
          <p:cNvSpPr txBox="1"/>
          <p:nvPr/>
        </p:nvSpPr>
        <p:spPr>
          <a:xfrm>
            <a:off x="455859" y="2108032"/>
            <a:ext cx="7617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1800-1972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4DAF95-A21B-9A31-E5B3-E57B5DA9429D}"/>
              </a:ext>
            </a:extLst>
          </p:cNvPr>
          <p:cNvSpPr txBox="1"/>
          <p:nvPr/>
        </p:nvSpPr>
        <p:spPr>
          <a:xfrm>
            <a:off x="1391511" y="2108032"/>
            <a:ext cx="76495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1972-1990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8E7C2E-E46A-E05E-0FD1-3CECDB5D2C20}"/>
              </a:ext>
            </a:extLst>
          </p:cNvPr>
          <p:cNvSpPr txBox="1"/>
          <p:nvPr/>
        </p:nvSpPr>
        <p:spPr>
          <a:xfrm>
            <a:off x="2330369" y="2108032"/>
            <a:ext cx="7841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1990-2008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6004B1-41A0-4A29-7C33-BCBE7A0C5085}"/>
              </a:ext>
            </a:extLst>
          </p:cNvPr>
          <p:cNvSpPr txBox="1"/>
          <p:nvPr/>
        </p:nvSpPr>
        <p:spPr>
          <a:xfrm>
            <a:off x="271450" y="2350213"/>
            <a:ext cx="9188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Mysore gum</a:t>
            </a:r>
          </a:p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10 seedlots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0FDBD9-E307-B99D-CFC8-877FA6944F72}"/>
              </a:ext>
            </a:extLst>
          </p:cNvPr>
          <p:cNvSpPr txBox="1"/>
          <p:nvPr/>
        </p:nvSpPr>
        <p:spPr>
          <a:xfrm>
            <a:off x="1359393" y="2350212"/>
            <a:ext cx="10486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~MPM / IFGTB</a:t>
            </a:r>
          </a:p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40 seedlots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FE8978A-2AAD-BADD-7AF9-12196A1EF31E}"/>
              </a:ext>
            </a:extLst>
          </p:cNvPr>
          <p:cNvSpPr txBox="1"/>
          <p:nvPr/>
        </p:nvSpPr>
        <p:spPr>
          <a:xfrm>
            <a:off x="2345773" y="2343227"/>
            <a:ext cx="862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IFGTB</a:t>
            </a:r>
          </a:p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100 families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FDCB449-8A53-42C3-E06E-4E6435CCAF69}"/>
              </a:ext>
            </a:extLst>
          </p:cNvPr>
          <p:cNvSpPr txBox="1"/>
          <p:nvPr/>
        </p:nvSpPr>
        <p:spPr>
          <a:xfrm>
            <a:off x="3290913" y="2350211"/>
            <a:ext cx="881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solidFill>
                  <a:srgbClr val="FFC0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ITC</a:t>
            </a:r>
          </a:p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250 families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4CA0459-4EC0-25EA-9CBE-6BA5CD63906C}"/>
              </a:ext>
            </a:extLst>
          </p:cNvPr>
          <p:cNvSpPr txBox="1"/>
          <p:nvPr/>
        </p:nvSpPr>
        <p:spPr>
          <a:xfrm>
            <a:off x="3288463" y="2108032"/>
            <a:ext cx="5565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2008+</a:t>
            </a:r>
            <a:endParaRPr lang="en-IN" sz="10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cxnSp>
        <p:nvCxnSpPr>
          <p:cNvPr id="31" name="Connector: Elbow 30">
            <a:extLst>
              <a:ext uri="{FF2B5EF4-FFF2-40B4-BE49-F238E27FC236}">
                <a16:creationId xmlns:a16="http://schemas.microsoft.com/office/drawing/2014/main" id="{323F77BE-A40E-A2DD-F803-ED5064131402}"/>
              </a:ext>
            </a:extLst>
          </p:cNvPr>
          <p:cNvCxnSpPr>
            <a:cxnSpLocks/>
            <a:stCxn id="5" idx="2"/>
            <a:endCxn id="9" idx="0"/>
          </p:cNvCxnSpPr>
          <p:nvPr/>
        </p:nvCxnSpPr>
        <p:spPr>
          <a:xfrm rot="5400000">
            <a:off x="1329260" y="1188903"/>
            <a:ext cx="426602" cy="1411656"/>
          </a:xfrm>
          <a:prstGeom prst="bentConnector3">
            <a:avLst/>
          </a:prstGeom>
          <a:ln w="3175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A2FCBE18-DDD2-5BE4-2D48-AAFC67C96450}"/>
              </a:ext>
            </a:extLst>
          </p:cNvPr>
          <p:cNvCxnSpPr>
            <a:cxnSpLocks/>
            <a:stCxn id="5" idx="2"/>
            <a:endCxn id="11" idx="0"/>
          </p:cNvCxnSpPr>
          <p:nvPr/>
        </p:nvCxnSpPr>
        <p:spPr>
          <a:xfrm rot="5400000">
            <a:off x="1797888" y="1657531"/>
            <a:ext cx="426602" cy="474401"/>
          </a:xfrm>
          <a:prstGeom prst="bentConnector3">
            <a:avLst/>
          </a:prstGeom>
          <a:ln w="3175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EE4142E6-C34B-C729-15C4-6B1B279AAEFA}"/>
              </a:ext>
            </a:extLst>
          </p:cNvPr>
          <p:cNvCxnSpPr>
            <a:cxnSpLocks/>
            <a:stCxn id="5" idx="2"/>
            <a:endCxn id="13" idx="0"/>
          </p:cNvCxnSpPr>
          <p:nvPr/>
        </p:nvCxnSpPr>
        <p:spPr>
          <a:xfrm rot="16200000" flipH="1">
            <a:off x="2272125" y="1657693"/>
            <a:ext cx="426602" cy="474075"/>
          </a:xfrm>
          <a:prstGeom prst="bentConnector3">
            <a:avLst>
              <a:gd name="adj1" fmla="val 50000"/>
            </a:avLst>
          </a:prstGeom>
          <a:ln w="3175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65F0FB0B-E364-2DDF-353E-6F1A8068B246}"/>
              </a:ext>
            </a:extLst>
          </p:cNvPr>
          <p:cNvCxnSpPr>
            <a:cxnSpLocks/>
            <a:stCxn id="5" idx="2"/>
            <a:endCxn id="28" idx="0"/>
          </p:cNvCxnSpPr>
          <p:nvPr/>
        </p:nvCxnSpPr>
        <p:spPr>
          <a:xfrm rot="16200000" flipH="1">
            <a:off x="2694266" y="1235553"/>
            <a:ext cx="426602" cy="1318356"/>
          </a:xfrm>
          <a:prstGeom prst="bentConnector3">
            <a:avLst>
              <a:gd name="adj1" fmla="val 50000"/>
            </a:avLst>
          </a:prstGeom>
          <a:ln w="3175">
            <a:solidFill>
              <a:schemeClr val="bg2">
                <a:lumMod val="20000"/>
                <a:lumOff val="8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or: Elbow 44">
            <a:extLst>
              <a:ext uri="{FF2B5EF4-FFF2-40B4-BE49-F238E27FC236}">
                <a16:creationId xmlns:a16="http://schemas.microsoft.com/office/drawing/2014/main" id="{787A05ED-DC4F-C012-2275-A68B5E78FAA4}"/>
              </a:ext>
            </a:extLst>
          </p:cNvPr>
          <p:cNvCxnSpPr>
            <a:stCxn id="14" idx="2"/>
            <a:endCxn id="19" idx="2"/>
          </p:cNvCxnSpPr>
          <p:nvPr/>
        </p:nvCxnSpPr>
        <p:spPr>
          <a:xfrm rot="5400000" flipH="1" flipV="1">
            <a:off x="1750513" y="1723694"/>
            <a:ext cx="6986" cy="2046271"/>
          </a:xfrm>
          <a:prstGeom prst="bentConnector3">
            <a:avLst>
              <a:gd name="adj1" fmla="val -9020842"/>
            </a:avLst>
          </a:prstGeom>
          <a:ln w="3175">
            <a:solidFill>
              <a:schemeClr val="bg2">
                <a:lumMod val="20000"/>
                <a:lumOff val="8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D2BF874-25D2-7892-F5FA-EF8469AEC509}"/>
              </a:ext>
            </a:extLst>
          </p:cNvPr>
          <p:cNvSpPr txBox="1"/>
          <p:nvPr/>
        </p:nvSpPr>
        <p:spPr>
          <a:xfrm>
            <a:off x="1289166" y="3385627"/>
            <a:ext cx="13468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Direct Selections</a:t>
            </a:r>
          </a:p>
        </p:txBody>
      </p:sp>
      <p:cxnSp>
        <p:nvCxnSpPr>
          <p:cNvPr id="50" name="Connector: Elbow 49">
            <a:extLst>
              <a:ext uri="{FF2B5EF4-FFF2-40B4-BE49-F238E27FC236}">
                <a16:creationId xmlns:a16="http://schemas.microsoft.com/office/drawing/2014/main" id="{C5D1418D-60F5-8CFC-0F49-354A6F09D61E}"/>
              </a:ext>
            </a:extLst>
          </p:cNvPr>
          <p:cNvCxnSpPr>
            <a:cxnSpLocks/>
            <a:stCxn id="19" idx="2"/>
            <a:endCxn id="21" idx="2"/>
          </p:cNvCxnSpPr>
          <p:nvPr/>
        </p:nvCxnSpPr>
        <p:spPr>
          <a:xfrm rot="16200000" flipH="1">
            <a:off x="3251029" y="2269450"/>
            <a:ext cx="6984" cy="954758"/>
          </a:xfrm>
          <a:prstGeom prst="bentConnector3">
            <a:avLst>
              <a:gd name="adj1" fmla="val 3373196"/>
            </a:avLst>
          </a:prstGeom>
          <a:ln w="3175">
            <a:solidFill>
              <a:srgbClr val="FFC000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0D77AA41-0E5E-FA32-ED31-5A2D12653692}"/>
              </a:ext>
            </a:extLst>
          </p:cNvPr>
          <p:cNvSpPr txBox="1"/>
          <p:nvPr/>
        </p:nvSpPr>
        <p:spPr>
          <a:xfrm>
            <a:off x="1190678" y="4392702"/>
            <a:ext cx="15776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IFGTB / BCM Clones</a:t>
            </a:r>
          </a:p>
        </p:txBody>
      </p:sp>
      <p:sp>
        <p:nvSpPr>
          <p:cNvPr id="60" name="Arrow: Down 59">
            <a:extLst>
              <a:ext uri="{FF2B5EF4-FFF2-40B4-BE49-F238E27FC236}">
                <a16:creationId xmlns:a16="http://schemas.microsoft.com/office/drawing/2014/main" id="{5B872F9D-DA45-A038-C40E-6051AABF8789}"/>
              </a:ext>
            </a:extLst>
          </p:cNvPr>
          <p:cNvSpPr/>
          <p:nvPr/>
        </p:nvSpPr>
        <p:spPr>
          <a:xfrm>
            <a:off x="1806047" y="3889960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2" name="Arrow: Down 61">
            <a:extLst>
              <a:ext uri="{FF2B5EF4-FFF2-40B4-BE49-F238E27FC236}">
                <a16:creationId xmlns:a16="http://schemas.microsoft.com/office/drawing/2014/main" id="{9290FB4F-BA21-999F-265A-27D873F3B73B}"/>
              </a:ext>
            </a:extLst>
          </p:cNvPr>
          <p:cNvSpPr/>
          <p:nvPr/>
        </p:nvSpPr>
        <p:spPr>
          <a:xfrm>
            <a:off x="1805993" y="4081744"/>
            <a:ext cx="198603" cy="83623"/>
          </a:xfrm>
          <a:prstGeom prst="downArrow">
            <a:avLst>
              <a:gd name="adj1" fmla="val 59450"/>
              <a:gd name="adj2" fmla="val 56247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71" name="Connector: Elbow 70">
            <a:extLst>
              <a:ext uri="{FF2B5EF4-FFF2-40B4-BE49-F238E27FC236}">
                <a16:creationId xmlns:a16="http://schemas.microsoft.com/office/drawing/2014/main" id="{25899193-BC99-7D58-2B5D-95E5707C6046}"/>
              </a:ext>
            </a:extLst>
          </p:cNvPr>
          <p:cNvCxnSpPr>
            <a:cxnSpLocks/>
            <a:stCxn id="80" idx="3"/>
            <a:endCxn id="44" idx="2"/>
          </p:cNvCxnSpPr>
          <p:nvPr/>
        </p:nvCxnSpPr>
        <p:spPr>
          <a:xfrm flipV="1">
            <a:off x="4896611" y="3339941"/>
            <a:ext cx="2162434" cy="1559706"/>
          </a:xfrm>
          <a:prstGeom prst="bentConnector2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Diamond 74">
            <a:extLst>
              <a:ext uri="{FF2B5EF4-FFF2-40B4-BE49-F238E27FC236}">
                <a16:creationId xmlns:a16="http://schemas.microsoft.com/office/drawing/2014/main" id="{16263355-7226-CB53-4778-90D0F19C31C6}"/>
              </a:ext>
            </a:extLst>
          </p:cNvPr>
          <p:cNvSpPr/>
          <p:nvPr/>
        </p:nvSpPr>
        <p:spPr>
          <a:xfrm>
            <a:off x="5507793" y="3403448"/>
            <a:ext cx="142103" cy="14210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0" name="Diamond 79">
            <a:extLst>
              <a:ext uri="{FF2B5EF4-FFF2-40B4-BE49-F238E27FC236}">
                <a16:creationId xmlns:a16="http://schemas.microsoft.com/office/drawing/2014/main" id="{86CCB061-D296-6DBF-7399-CC05BDB80332}"/>
              </a:ext>
            </a:extLst>
          </p:cNvPr>
          <p:cNvSpPr/>
          <p:nvPr/>
        </p:nvSpPr>
        <p:spPr>
          <a:xfrm>
            <a:off x="4754508" y="4828595"/>
            <a:ext cx="142103" cy="14210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1E35B63-334C-ACAE-0671-2C8FCE282EA0}"/>
              </a:ext>
            </a:extLst>
          </p:cNvPr>
          <p:cNvSpPr txBox="1"/>
          <p:nvPr/>
        </p:nvSpPr>
        <p:spPr>
          <a:xfrm>
            <a:off x="6716178" y="1732912"/>
            <a:ext cx="8024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1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ITC 18* series</a:t>
            </a:r>
            <a:endParaRPr lang="en-IN" sz="11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cxnSp>
        <p:nvCxnSpPr>
          <p:cNvPr id="86" name="Connector: Elbow 85">
            <a:extLst>
              <a:ext uri="{FF2B5EF4-FFF2-40B4-BE49-F238E27FC236}">
                <a16:creationId xmlns:a16="http://schemas.microsoft.com/office/drawing/2014/main" id="{15BE3CC9-DA02-F82A-C8B0-DB6D839C399D}"/>
              </a:ext>
            </a:extLst>
          </p:cNvPr>
          <p:cNvCxnSpPr>
            <a:cxnSpLocks/>
            <a:stCxn id="103" idx="3"/>
            <a:endCxn id="98" idx="2"/>
          </p:cNvCxnSpPr>
          <p:nvPr/>
        </p:nvCxnSpPr>
        <p:spPr>
          <a:xfrm flipV="1">
            <a:off x="5038714" y="3327041"/>
            <a:ext cx="2587743" cy="2067247"/>
          </a:xfrm>
          <a:prstGeom prst="bentConnector2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73C12717-1D03-4258-2138-7F289BFDC096}"/>
              </a:ext>
            </a:extLst>
          </p:cNvPr>
          <p:cNvSpPr/>
          <p:nvPr/>
        </p:nvSpPr>
        <p:spPr>
          <a:xfrm>
            <a:off x="7475480" y="2128319"/>
            <a:ext cx="280255" cy="1042496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40000"/>
              <a:lumOff val="60000"/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5ADDAC0E-0363-8482-2D6A-E898EC6F6734}"/>
              </a:ext>
            </a:extLst>
          </p:cNvPr>
          <p:cNvSpPr/>
          <p:nvPr/>
        </p:nvSpPr>
        <p:spPr>
          <a:xfrm>
            <a:off x="7891914" y="2051137"/>
            <a:ext cx="280255" cy="1124073"/>
          </a:xfrm>
          <a:custGeom>
            <a:avLst/>
            <a:gdLst>
              <a:gd name="connsiteX0" fmla="*/ 0 w 1994535"/>
              <a:gd name="connsiteY0" fmla="*/ 1217300 h 1217973"/>
              <a:gd name="connsiteX1" fmla="*/ 471488 w 1994535"/>
              <a:gd name="connsiteY1" fmla="*/ 1020133 h 1217973"/>
              <a:gd name="connsiteX2" fmla="*/ 997268 w 1994535"/>
              <a:gd name="connsiteY2" fmla="*/ 5 h 1217973"/>
              <a:gd name="connsiteX3" fmla="*/ 1423035 w 1994535"/>
              <a:gd name="connsiteY3" fmla="*/ 1005845 h 1217973"/>
              <a:gd name="connsiteX4" fmla="*/ 1994535 w 1994535"/>
              <a:gd name="connsiteY4" fmla="*/ 1214443 h 1217973"/>
              <a:gd name="connsiteX5" fmla="*/ 1994535 w 1994535"/>
              <a:gd name="connsiteY5" fmla="*/ 1214443 h 1217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4535" h="1217973">
                <a:moveTo>
                  <a:pt x="0" y="1217300"/>
                </a:moveTo>
                <a:cubicBezTo>
                  <a:pt x="152638" y="1220157"/>
                  <a:pt x="305277" y="1223015"/>
                  <a:pt x="471488" y="1020133"/>
                </a:cubicBezTo>
                <a:cubicBezTo>
                  <a:pt x="637699" y="817251"/>
                  <a:pt x="838677" y="2386"/>
                  <a:pt x="997268" y="5"/>
                </a:cubicBezTo>
                <a:cubicBezTo>
                  <a:pt x="1155859" y="-2376"/>
                  <a:pt x="1256824" y="803439"/>
                  <a:pt x="1423035" y="1005845"/>
                </a:cubicBezTo>
                <a:cubicBezTo>
                  <a:pt x="1589246" y="1208251"/>
                  <a:pt x="1994535" y="1214443"/>
                  <a:pt x="1994535" y="1214443"/>
                </a:cubicBezTo>
                <a:lnTo>
                  <a:pt x="1994535" y="1214443"/>
                </a:lnTo>
              </a:path>
            </a:pathLst>
          </a:custGeom>
          <a:solidFill>
            <a:schemeClr val="bg2">
              <a:lumMod val="40000"/>
              <a:lumOff val="60000"/>
              <a:alpha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b="1">
              <a:solidFill>
                <a:schemeClr val="tx1"/>
              </a:solidFill>
              <a:latin typeface="Open Sans Condensed Condensed" pitchFamily="2" charset="0"/>
              <a:ea typeface="Open Sans Condensed Condensed" pitchFamily="2" charset="0"/>
              <a:cs typeface="Open Sans Condensed Condensed" pitchFamily="2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185F61E-2706-E2E1-E4AC-914611F213FF}"/>
              </a:ext>
            </a:extLst>
          </p:cNvPr>
          <p:cNvSpPr txBox="1"/>
          <p:nvPr/>
        </p:nvSpPr>
        <p:spPr>
          <a:xfrm>
            <a:off x="7316586" y="1626380"/>
            <a:ext cx="6495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1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ITC 20*</a:t>
            </a:r>
          </a:p>
          <a:p>
            <a:pPr algn="l"/>
            <a:r>
              <a:rPr lang="en-US" sz="11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series</a:t>
            </a:r>
            <a:endParaRPr lang="en-IN" sz="11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2717A152-D53D-5BC8-0C21-96915C0D50F3}"/>
              </a:ext>
            </a:extLst>
          </p:cNvPr>
          <p:cNvSpPr txBox="1"/>
          <p:nvPr/>
        </p:nvSpPr>
        <p:spPr>
          <a:xfrm>
            <a:off x="7755735" y="1211216"/>
            <a:ext cx="10791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1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ITC 23/25/26*</a:t>
            </a:r>
          </a:p>
          <a:p>
            <a:pPr algn="l"/>
            <a:r>
              <a:rPr lang="en-US" sz="11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series</a:t>
            </a:r>
            <a:endParaRPr lang="en-IN" sz="11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8" name="Diamond 97">
            <a:extLst>
              <a:ext uri="{FF2B5EF4-FFF2-40B4-BE49-F238E27FC236}">
                <a16:creationId xmlns:a16="http://schemas.microsoft.com/office/drawing/2014/main" id="{87C0FE55-1FCB-00BD-867E-B3A7A12F49A8}"/>
              </a:ext>
            </a:extLst>
          </p:cNvPr>
          <p:cNvSpPr/>
          <p:nvPr/>
        </p:nvSpPr>
        <p:spPr>
          <a:xfrm>
            <a:off x="7555405" y="3184938"/>
            <a:ext cx="142103" cy="14210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00" name="Diamond 99">
            <a:extLst>
              <a:ext uri="{FF2B5EF4-FFF2-40B4-BE49-F238E27FC236}">
                <a16:creationId xmlns:a16="http://schemas.microsoft.com/office/drawing/2014/main" id="{E1BB605B-67A6-5F28-F56D-27C31A5910AE}"/>
              </a:ext>
            </a:extLst>
          </p:cNvPr>
          <p:cNvSpPr/>
          <p:nvPr/>
        </p:nvSpPr>
        <p:spPr>
          <a:xfrm>
            <a:off x="7965450" y="3184938"/>
            <a:ext cx="142103" cy="14210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03" name="Diamond 102">
            <a:extLst>
              <a:ext uri="{FF2B5EF4-FFF2-40B4-BE49-F238E27FC236}">
                <a16:creationId xmlns:a16="http://schemas.microsoft.com/office/drawing/2014/main" id="{C1B6F9F7-6B67-667A-AE07-69AAC5C54AA0}"/>
              </a:ext>
            </a:extLst>
          </p:cNvPr>
          <p:cNvSpPr/>
          <p:nvPr/>
        </p:nvSpPr>
        <p:spPr>
          <a:xfrm>
            <a:off x="4896611" y="5323236"/>
            <a:ext cx="142103" cy="14210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05" name="Diamond 104">
            <a:extLst>
              <a:ext uri="{FF2B5EF4-FFF2-40B4-BE49-F238E27FC236}">
                <a16:creationId xmlns:a16="http://schemas.microsoft.com/office/drawing/2014/main" id="{76E57957-02EF-442D-6091-57BF2D19D603}"/>
              </a:ext>
            </a:extLst>
          </p:cNvPr>
          <p:cNvSpPr/>
          <p:nvPr/>
        </p:nvSpPr>
        <p:spPr>
          <a:xfrm>
            <a:off x="4432009" y="5323235"/>
            <a:ext cx="142103" cy="142103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cxnSp>
        <p:nvCxnSpPr>
          <p:cNvPr id="107" name="Connector: Elbow 106">
            <a:extLst>
              <a:ext uri="{FF2B5EF4-FFF2-40B4-BE49-F238E27FC236}">
                <a16:creationId xmlns:a16="http://schemas.microsoft.com/office/drawing/2014/main" id="{706986F4-179C-82A8-C6D7-5F2860A28C56}"/>
              </a:ext>
            </a:extLst>
          </p:cNvPr>
          <p:cNvCxnSpPr>
            <a:cxnSpLocks/>
            <a:stCxn id="105" idx="3"/>
            <a:endCxn id="100" idx="2"/>
          </p:cNvCxnSpPr>
          <p:nvPr/>
        </p:nvCxnSpPr>
        <p:spPr>
          <a:xfrm flipV="1">
            <a:off x="4574112" y="3327041"/>
            <a:ext cx="3462390" cy="2067246"/>
          </a:xfrm>
          <a:prstGeom prst="bentConnector2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76E4EFAB-95C0-D3E5-653C-5A4DFFB823CC}"/>
              </a:ext>
            </a:extLst>
          </p:cNvPr>
          <p:cNvCxnSpPr>
            <a:cxnSpLocks/>
          </p:cNvCxnSpPr>
          <p:nvPr/>
        </p:nvCxnSpPr>
        <p:spPr>
          <a:xfrm flipH="1">
            <a:off x="7607595" y="2130028"/>
            <a:ext cx="8012" cy="1020499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5ED52D71-43BA-AE42-BBE5-F41168653529}"/>
              </a:ext>
            </a:extLst>
          </p:cNvPr>
          <p:cNvCxnSpPr>
            <a:cxnSpLocks/>
          </p:cNvCxnSpPr>
          <p:nvPr/>
        </p:nvCxnSpPr>
        <p:spPr>
          <a:xfrm>
            <a:off x="8031517" y="2099837"/>
            <a:ext cx="0" cy="1070978"/>
          </a:xfrm>
          <a:prstGeom prst="line">
            <a:avLst/>
          </a:prstGeom>
          <a:ln w="3175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F2D7445A-4823-2B21-D02E-47D9CA39C655}"/>
              </a:ext>
            </a:extLst>
          </p:cNvPr>
          <p:cNvSpPr txBox="1"/>
          <p:nvPr/>
        </p:nvSpPr>
        <p:spPr>
          <a:xfrm>
            <a:off x="9070663" y="2561525"/>
            <a:ext cx="23738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Family wise stratified domestication</a:t>
            </a:r>
            <a:endParaRPr lang="en-IN" sz="1600" dirty="0">
              <a:solidFill>
                <a:srgbClr val="FFFF00"/>
              </a:solidFill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0754026A-7FEB-9E0A-D17C-1556A964C137}"/>
              </a:ext>
            </a:extLst>
          </p:cNvPr>
          <p:cNvSpPr txBox="1"/>
          <p:nvPr/>
        </p:nvSpPr>
        <p:spPr>
          <a:xfrm>
            <a:off x="9061115" y="1993210"/>
            <a:ext cx="281967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Missed or To be Done</a:t>
            </a:r>
            <a:endParaRPr lang="en-IN" dirty="0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9597B557-9FEA-0A88-1ABB-22F9F0DE07C0}"/>
              </a:ext>
            </a:extLst>
          </p:cNvPr>
          <p:cNvSpPr txBox="1"/>
          <p:nvPr/>
        </p:nvSpPr>
        <p:spPr>
          <a:xfrm>
            <a:off x="9070663" y="3274407"/>
            <a:ext cx="2443425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000">
                <a:solidFill>
                  <a:srgbClr val="FFC0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defRPr>
            </a:lvl1pPr>
          </a:lstStyle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</a:rPr>
              <a:t>To maintain </a:t>
            </a:r>
            <a:r>
              <a:rPr lang="en-US" sz="1200" i="1" dirty="0">
                <a:solidFill>
                  <a:srgbClr val="FFFF00"/>
                </a:solidFill>
                <a:latin typeface="Garamond" panose="02020404030301010803" pitchFamily="18" charset="0"/>
              </a:rPr>
              <a:t>He </a:t>
            </a:r>
          </a:p>
          <a:p>
            <a:pPr marL="171450" indent="-171450">
              <a:buFont typeface="Courier New" panose="02070309020205020404" pitchFamily="49" charset="0"/>
              <a:buChar char="o"/>
            </a:pPr>
            <a:r>
              <a:rPr lang="en-US" dirty="0">
                <a:solidFill>
                  <a:schemeClr val="tx1"/>
                </a:solidFill>
              </a:rPr>
              <a:t>To capture adaptive genetic variance </a:t>
            </a:r>
            <a:r>
              <a:rPr lang="en-US" sz="1200" i="1" dirty="0">
                <a:solidFill>
                  <a:srgbClr val="FFFF00"/>
                </a:solidFill>
                <a:latin typeface="Garamond" panose="02020404030301010803" pitchFamily="18" charset="0"/>
              </a:rPr>
              <a:t>max(σA​ )</a:t>
            </a:r>
            <a:endParaRPr lang="en-IN" sz="1200" i="1" dirty="0">
              <a:solidFill>
                <a:srgbClr val="FFFF00"/>
              </a:solidFill>
              <a:latin typeface="Garamond" panose="02020404030301010803" pitchFamily="18" charset="0"/>
            </a:endParaRPr>
          </a:p>
        </p:txBody>
      </p:sp>
      <p:pic>
        <p:nvPicPr>
          <p:cNvPr id="177" name="Picture 176">
            <a:extLst>
              <a:ext uri="{FF2B5EF4-FFF2-40B4-BE49-F238E27FC236}">
                <a16:creationId xmlns:a16="http://schemas.microsoft.com/office/drawing/2014/main" id="{A5DFEB3C-0D7C-2642-FC63-013922230A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08996" y="4156840"/>
            <a:ext cx="2595713" cy="1724976"/>
          </a:xfrm>
          <a:prstGeom prst="rect">
            <a:avLst/>
          </a:prstGeom>
          <a:ln w="3175">
            <a:solidFill>
              <a:schemeClr val="bg2">
                <a:lumMod val="20000"/>
                <a:lumOff val="80000"/>
              </a:schemeClr>
            </a:solidFill>
          </a:ln>
        </p:spPr>
      </p:pic>
      <p:sp>
        <p:nvSpPr>
          <p:cNvPr id="179" name="TextBox 178">
            <a:extLst>
              <a:ext uri="{FF2B5EF4-FFF2-40B4-BE49-F238E27FC236}">
                <a16:creationId xmlns:a16="http://schemas.microsoft.com/office/drawing/2014/main" id="{29DEEB1E-FF5D-4E65-2B8D-72CFBB902101}"/>
              </a:ext>
            </a:extLst>
          </p:cNvPr>
          <p:cNvSpPr txBox="1"/>
          <p:nvPr/>
        </p:nvSpPr>
        <p:spPr>
          <a:xfrm>
            <a:off x="186175" y="85109"/>
            <a:ext cx="2938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</a:t>
            </a:r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UCALYPTUS</a:t>
            </a:r>
          </a:p>
        </p:txBody>
      </p:sp>
    </p:spTree>
    <p:extLst>
      <p:ext uri="{BB962C8B-B14F-4D97-AF65-F5344CB8AC3E}">
        <p14:creationId xmlns:p14="http://schemas.microsoft.com/office/powerpoint/2010/main" val="3384205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8AF316-1AB3-5DDC-4F62-E74C690D4769}"/>
              </a:ext>
            </a:extLst>
          </p:cNvPr>
          <p:cNvSpPr txBox="1"/>
          <p:nvPr/>
        </p:nvSpPr>
        <p:spPr>
          <a:xfrm>
            <a:off x="3912885" y="1673965"/>
            <a:ext cx="12394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Weakness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DD128D-4EB0-C6CD-53B2-653330CA124D}"/>
              </a:ext>
            </a:extLst>
          </p:cNvPr>
          <p:cNvSpPr txBox="1"/>
          <p:nvPr/>
        </p:nvSpPr>
        <p:spPr>
          <a:xfrm>
            <a:off x="4376854" y="2106250"/>
            <a:ext cx="38899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Land</a:t>
            </a: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for domestication / adaptation pipeline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Lack of Core </a:t>
            </a:r>
            <a:r>
              <a:rPr lang="en-US" sz="1200" dirty="0">
                <a:solidFill>
                  <a:srgbClr val="FFFF00"/>
                </a:solidFill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breeding pipeline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Informed breeding integration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53B2CC-8331-7696-995B-CA1CFE37F9ED}"/>
              </a:ext>
            </a:extLst>
          </p:cNvPr>
          <p:cNvSpPr txBox="1"/>
          <p:nvPr/>
        </p:nvSpPr>
        <p:spPr>
          <a:xfrm>
            <a:off x="3912885" y="3003978"/>
            <a:ext cx="17299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Opportunities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E30570-5506-653F-1A55-F746BA60EA88}"/>
              </a:ext>
            </a:extLst>
          </p:cNvPr>
          <p:cNvSpPr txBox="1"/>
          <p:nvPr/>
        </p:nvSpPr>
        <p:spPr>
          <a:xfrm>
            <a:off x="4376852" y="3436263"/>
            <a:ext cx="54332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Continuous advancement Germplasm (mini Australia) for Adaptive genetic variance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Garamond" panose="02020404030301010803" pitchFamily="18" charset="0"/>
                <a:ea typeface="+mn-ea"/>
                <a:cs typeface="+mn-cs"/>
              </a:rPr>
              <a:t>max(σA​ ) </a:t>
            </a:r>
            <a:r>
              <a:rPr kumimoji="0" lang="en-US" sz="12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for </a:t>
            </a:r>
            <a:r>
              <a:rPr kumimoji="0" lang="en-US" sz="1200" b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sustainable</a:t>
            </a:r>
            <a:r>
              <a:rPr kumimoji="0" lang="en-US" sz="1200" b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 growth</a:t>
            </a:r>
            <a:endParaRPr lang="en-US" sz="12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A86256-6CB6-8447-EC1E-8A5C4352F5CB}"/>
              </a:ext>
            </a:extLst>
          </p:cNvPr>
          <p:cNvSpPr txBox="1"/>
          <p:nvPr/>
        </p:nvSpPr>
        <p:spPr>
          <a:xfrm>
            <a:off x="3912885" y="4218108"/>
            <a:ext cx="14045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cap="all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actionable</a:t>
            </a:r>
            <a:endParaRPr lang="en-IN" sz="1600" cap="all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7F1C880-21B5-1AB4-5D63-046E9F152722}"/>
              </a:ext>
            </a:extLst>
          </p:cNvPr>
          <p:cNvSpPr txBox="1"/>
          <p:nvPr/>
        </p:nvSpPr>
        <p:spPr>
          <a:xfrm>
            <a:off x="4376855" y="4700827"/>
            <a:ext cx="23052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Land for core breeding</a:t>
            </a:r>
          </a:p>
          <a:p>
            <a:pPr marL="171450" indent="-171450" algn="l">
              <a:buFont typeface="Courier New" panose="02070309020205020404" pitchFamily="49" charset="0"/>
              <a:buChar char="o"/>
            </a:pPr>
            <a:r>
              <a:rPr lang="en-US" sz="12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Resource restructuring</a:t>
            </a:r>
            <a:endParaRPr lang="en-IN" sz="12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A5026962-A5CB-11BA-5E3C-72D24C701F02}"/>
              </a:ext>
            </a:extLst>
          </p:cNvPr>
          <p:cNvSpPr/>
          <p:nvPr/>
        </p:nvSpPr>
        <p:spPr>
          <a:xfrm>
            <a:off x="3790099" y="1760064"/>
            <a:ext cx="79678" cy="166356"/>
          </a:xfrm>
          <a:prstGeom prst="rightArrow">
            <a:avLst>
              <a:gd name="adj1" fmla="val 68270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A8C243CC-DD73-55D3-45CD-E14C611D3601}"/>
              </a:ext>
            </a:extLst>
          </p:cNvPr>
          <p:cNvSpPr/>
          <p:nvPr/>
        </p:nvSpPr>
        <p:spPr>
          <a:xfrm>
            <a:off x="3790099" y="3096069"/>
            <a:ext cx="79678" cy="166356"/>
          </a:xfrm>
          <a:prstGeom prst="rightArrow">
            <a:avLst>
              <a:gd name="adj1" fmla="val 68270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38FC467C-3F57-736F-C5F5-E16755191A0B}"/>
              </a:ext>
            </a:extLst>
          </p:cNvPr>
          <p:cNvSpPr/>
          <p:nvPr/>
        </p:nvSpPr>
        <p:spPr>
          <a:xfrm>
            <a:off x="3790099" y="4303481"/>
            <a:ext cx="79678" cy="166356"/>
          </a:xfrm>
          <a:prstGeom prst="rightArrow">
            <a:avLst>
              <a:gd name="adj1" fmla="val 68270"/>
              <a:gd name="adj2" fmla="val 50000"/>
            </a:avLst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051D56-1AF0-340F-2BD0-9A3A7D5BB66E}"/>
              </a:ext>
            </a:extLst>
          </p:cNvPr>
          <p:cNvSpPr txBox="1"/>
          <p:nvPr/>
        </p:nvSpPr>
        <p:spPr>
          <a:xfrm>
            <a:off x="186175" y="85109"/>
            <a:ext cx="29386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E</a:t>
            </a:r>
            <a:r>
              <a:rPr lang="en-IN" sz="36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UCALYPTUS</a:t>
            </a:r>
          </a:p>
        </p:txBody>
      </p:sp>
    </p:spTree>
    <p:extLst>
      <p:ext uri="{BB962C8B-B14F-4D97-AF65-F5344CB8AC3E}">
        <p14:creationId xmlns:p14="http://schemas.microsoft.com/office/powerpoint/2010/main" val="37949516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EBCCA4-9BE7-7E8A-C75F-CC8634DBD5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8AA655E-3729-540D-AF52-CA455B728F22}"/>
              </a:ext>
            </a:extLst>
          </p:cNvPr>
          <p:cNvSpPr txBox="1"/>
          <p:nvPr/>
        </p:nvSpPr>
        <p:spPr>
          <a:xfrm>
            <a:off x="5386572" y="3198167"/>
            <a:ext cx="1515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Yu Gothic UI Semibold" panose="020B0700000000000000" pitchFamily="34" charset="-128"/>
                <a:ea typeface="Yu Gothic UI Semibold" panose="020B0700000000000000" pitchFamily="34" charset="-128"/>
              </a:rPr>
              <a:t>SUBABUL</a:t>
            </a:r>
            <a:endParaRPr lang="en-IN" sz="2400" dirty="0">
              <a:latin typeface="Yu Gothic UI Semibold" panose="020B0700000000000000" pitchFamily="34" charset="-128"/>
              <a:ea typeface="Yu Gothic UI Semibold" panose="020B07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89878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>
    <a:lnDef>
      <a:spPr>
        <a:ln>
          <a:solidFill>
            <a:schemeClr val="bg2">
              <a:lumMod val="20000"/>
              <a:lumOff val="80000"/>
            </a:schemeClr>
          </a:solidFill>
          <a:headEnd type="none" w="med" len="med"/>
          <a:tailEnd type="none" w="med" len="med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 smtClean="0">
            <a:latin typeface="Yu Gothic UI Semibold" panose="020B0700000000000000" pitchFamily="34" charset="-128"/>
            <a:ea typeface="Yu Gothic UI Semibold" panose="020B0700000000000000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175">
          <a:solidFill>
            <a:srgbClr val="0070C0"/>
          </a:solidFill>
        </a:ln>
      </a:spPr>
      <a:bodyPr rtlCol="0" anchor="ctr"/>
      <a:lstStyle>
        <a:defPPr algn="ctr">
          <a:defRPr sz="1000" dirty="0" err="1" smtClean="0">
            <a:solidFill>
              <a:schemeClr val="tx1"/>
            </a:solidFill>
            <a:latin typeface="Segoe UI Semibold" panose="020B0702040204020203" pitchFamily="34" charset="0"/>
            <a:cs typeface="Segoe UI Semibold" panose="020B0702040204020203" pitchFamily="34" charset="0"/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1200" dirty="0" smtClean="0">
            <a:latin typeface="Segoe UI Semibold" panose="020B0702040204020203" pitchFamily="34" charset="0"/>
            <a:cs typeface="Segoe UI Semibold" panose="020B0702040204020203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11047</TotalTime>
  <Words>3224</Words>
  <Application>Microsoft Macintosh PowerPoint</Application>
  <PresentationFormat>Widescreen</PresentationFormat>
  <Paragraphs>953</Paragraphs>
  <Slides>46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46</vt:i4>
      </vt:variant>
    </vt:vector>
  </HeadingPairs>
  <TitlesOfParts>
    <vt:vector size="60" baseType="lpstr">
      <vt:lpstr>Yu Gothic UI Semibold</vt:lpstr>
      <vt:lpstr>Arial</vt:lpstr>
      <vt:lpstr>Cambria Math</vt:lpstr>
      <vt:lpstr>Century Gothic</vt:lpstr>
      <vt:lpstr>Courier New</vt:lpstr>
      <vt:lpstr>Cuprum</vt:lpstr>
      <vt:lpstr>Garamond</vt:lpstr>
      <vt:lpstr>Open Sans Condensed Condensed</vt:lpstr>
      <vt:lpstr>Segoe Pro Semibold</vt:lpstr>
      <vt:lpstr>Segoe UI Semibold</vt:lpstr>
      <vt:lpstr>Wingdings</vt:lpstr>
      <vt:lpstr>Wingdings 3</vt:lpstr>
      <vt:lpstr>1_Ion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Ashok Kulkarni</dc:creator>
  <cp:lastModifiedBy>Rajkumar Rathinavelu</cp:lastModifiedBy>
  <cp:revision>355</cp:revision>
  <dcterms:created xsi:type="dcterms:W3CDTF">2025-06-28T04:27:32Z</dcterms:created>
  <dcterms:modified xsi:type="dcterms:W3CDTF">2026-08-05T03:03:08Z</dcterms:modified>
</cp:coreProperties>
</file>