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1" r:id="rId2"/>
  </p:sldMasterIdLst>
  <p:notesMasterIdLst>
    <p:notesMasterId r:id="rId42"/>
  </p:notesMasterIdLst>
  <p:sldIdLst>
    <p:sldId id="256" r:id="rId3"/>
    <p:sldId id="257" r:id="rId4"/>
    <p:sldId id="272" r:id="rId5"/>
    <p:sldId id="279" r:id="rId6"/>
    <p:sldId id="282" r:id="rId7"/>
    <p:sldId id="285" r:id="rId8"/>
    <p:sldId id="286" r:id="rId9"/>
    <p:sldId id="3920" r:id="rId10"/>
    <p:sldId id="3921" r:id="rId11"/>
    <p:sldId id="3922" r:id="rId12"/>
    <p:sldId id="281" r:id="rId13"/>
    <p:sldId id="287" r:id="rId14"/>
    <p:sldId id="288" r:id="rId15"/>
    <p:sldId id="3919" r:id="rId16"/>
    <p:sldId id="3917" r:id="rId17"/>
    <p:sldId id="283" r:id="rId18"/>
    <p:sldId id="280" r:id="rId19"/>
    <p:sldId id="284" r:id="rId20"/>
    <p:sldId id="274" r:id="rId21"/>
    <p:sldId id="278" r:id="rId22"/>
    <p:sldId id="277" r:id="rId23"/>
    <p:sldId id="273" r:id="rId24"/>
    <p:sldId id="275" r:id="rId25"/>
    <p:sldId id="276" r:id="rId26"/>
    <p:sldId id="270" r:id="rId27"/>
    <p:sldId id="265" r:id="rId28"/>
    <p:sldId id="266" r:id="rId29"/>
    <p:sldId id="267" r:id="rId30"/>
    <p:sldId id="268" r:id="rId31"/>
    <p:sldId id="269" r:id="rId32"/>
    <p:sldId id="264" r:id="rId33"/>
    <p:sldId id="258" r:id="rId34"/>
    <p:sldId id="261" r:id="rId35"/>
    <p:sldId id="260" r:id="rId36"/>
    <p:sldId id="259" r:id="rId37"/>
    <p:sldId id="3918" r:id="rId38"/>
    <p:sldId id="263" r:id="rId39"/>
    <p:sldId id="262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864"/>
    <a:srgbClr val="6DADB1"/>
    <a:srgbClr val="F5E2A9"/>
    <a:srgbClr val="C5E8EA"/>
    <a:srgbClr val="205157"/>
    <a:srgbClr val="0E3847"/>
    <a:srgbClr val="1E555E"/>
    <a:srgbClr val="504D4D"/>
    <a:srgbClr val="1C4B52"/>
    <a:srgbClr val="2B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3" autoAdjust="0"/>
    <p:restoredTop sz="97386" autoAdjust="0"/>
  </p:normalViewPr>
  <p:slideViewPr>
    <p:cSldViewPr snapToGrid="0">
      <p:cViewPr varScale="1">
        <p:scale>
          <a:sx n="155" d="100"/>
          <a:sy n="155" d="100"/>
        </p:scale>
        <p:origin x="1074" y="17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di-rnd\LIFETECH-INFORMATION\CORP\ITCRD-CORPRND\ATR-TEMP\DMC\DMCMAR25\Subabul_PSPD%20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192.168.1.100\Home\ITC\SEMINAR\Tools\Maps\map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BD-491C-9506-C049220180E0}"/>
              </c:ext>
            </c:extLst>
          </c:dPt>
          <c:dPt>
            <c:idx val="1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BD-491C-9506-C049220180E0}"/>
              </c:ext>
            </c:extLst>
          </c:dPt>
          <c:dPt>
            <c:idx val="2"/>
            <c:bubble3D val="0"/>
            <c:spPr>
              <a:solidFill>
                <a:schemeClr val="bg2">
                  <a:lumMod val="40000"/>
                  <a:lumOff val="60000"/>
                  <a:alpha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BD-491C-9506-C049220180E0}"/>
              </c:ext>
            </c:extLst>
          </c:dPt>
          <c:cat>
            <c:strRef>
              <c:f>Sheet1!$A$3:$A$5</c:f>
              <c:strCache>
                <c:ptCount val="3"/>
                <c:pt idx="0">
                  <c:v>Clones</c:v>
                </c:pt>
                <c:pt idx="1">
                  <c:v>Direct Seeds</c:v>
                </c:pt>
                <c:pt idx="2">
                  <c:v>Hyco Seedlings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2200</c:v>
                </c:pt>
                <c:pt idx="1">
                  <c:v>80000</c:v>
                </c:pt>
                <c:pt idx="2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BD-491C-9506-C049220180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8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Open Sans Condensed" panose="020B0604020202020204" charset="0"/>
          <a:ea typeface="Open Sans Condensed" panose="020B0604020202020204" charset="0"/>
          <a:cs typeface="Open Sans Condensed" panose="020B060402020202020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MT / Ac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E2A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1E-430D-BF57-EEA06F2F1B26}"/>
              </c:ext>
            </c:extLst>
          </c:dPt>
          <c:dPt>
            <c:idx val="1"/>
            <c:invertIfNegative val="0"/>
            <c:bubble3D val="0"/>
            <c:spPr>
              <a:solidFill>
                <a:srgbClr val="C5E8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BE5-404E-A998-C7810F058178}"/>
              </c:ext>
            </c:extLst>
          </c:dPt>
          <c:dPt>
            <c:idx val="2"/>
            <c:invertIfNegative val="0"/>
            <c:bubble3D val="0"/>
            <c:spPr>
              <a:solidFill>
                <a:srgbClr val="6DAD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E-430D-BF57-EEA06F2F1B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Open Sans Condensed" panose="020B060402020202020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Clones</c:v>
                </c:pt>
                <c:pt idx="1">
                  <c:v>Direct Seeds</c:v>
                </c:pt>
                <c:pt idx="2">
                  <c:v>Hyco Seedlings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45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E-430D-BF57-EEA06F2F1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757485856"/>
        <c:axId val="757484608"/>
      </c:barChart>
      <c:catAx>
        <c:axId val="75748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pPr>
            <a:endParaRPr lang="en-US"/>
          </a:p>
        </c:txPr>
        <c:crossAx val="757484608"/>
        <c:crosses val="autoZero"/>
        <c:auto val="1"/>
        <c:lblAlgn val="ctr"/>
        <c:lblOffset val="100"/>
        <c:noMultiLvlLbl val="0"/>
      </c:catAx>
      <c:valAx>
        <c:axId val="757484608"/>
        <c:scaling>
          <c:orientation val="minMax"/>
          <c:max val="50"/>
          <c:min val="10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pPr>
            <a:endParaRPr lang="en-US"/>
          </a:p>
        </c:txPr>
        <c:crossAx val="75748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Open Sans Condensed" panose="020B0604020202020204" charset="0"/>
          <a:ea typeface="Open Sans Condensed" panose="020B0604020202020204" charset="0"/>
          <a:cs typeface="Open Sans Condensed" panose="020B060402020202020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514160869145059"/>
          <c:y val="0.11317642569220546"/>
          <c:w val="0.46418842387798259"/>
          <c:h val="0.77364714861558914"/>
        </c:manualLayout>
      </c:layout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 w="3175"/>
          </c:spPr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0F-4E6E-9A6B-B35435D9DE0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0F-4E6E-9A6B-B35435D9DE05}"/>
              </c:ext>
            </c:extLst>
          </c:dPt>
          <c:dPt>
            <c:idx val="2"/>
            <c:bubble3D val="0"/>
            <c:spPr>
              <a:solidFill>
                <a:schemeClr val="accent4">
                  <a:lumMod val="5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0F-4E6E-9A6B-B35435D9DE0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0F-4E6E-9A6B-B35435D9DE05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0F-4E6E-9A6B-B35435D9DE05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0F-4E6E-9A6B-B35435D9DE05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C0F-4E6E-9A6B-B35435D9DE05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C0F-4E6E-9A6B-B35435D9DE05}"/>
              </c:ext>
            </c:extLst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C0F-4E6E-9A6B-B35435D9DE05}"/>
              </c:ext>
            </c:extLst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C0F-4E6E-9A6B-B35435D9DE05}"/>
              </c:ext>
            </c:extLst>
          </c:dPt>
          <c:dPt>
            <c:idx val="1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C0F-4E6E-9A6B-B35435D9DE0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C0F-4E6E-9A6B-B35435D9DE0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F-4E6E-9A6B-B35435D9DE0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0F-4E6E-9A6B-B35435D9DE0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0F-4E6E-9A6B-B35435D9DE0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0F-4E6E-9A6B-B35435D9DE0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0F-4E6E-9A6B-B35435D9DE05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0F-4E6E-9A6B-B35435D9DE05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C0F-4E6E-9A6B-B35435D9DE05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C0F-4E6E-9A6B-B35435D9D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Sheet2!$C$11:$C$22</c:f>
              <c:strCache>
                <c:ptCount val="12"/>
                <c:pt idx="0">
                  <c:v>FAM 1</c:v>
                </c:pt>
                <c:pt idx="1">
                  <c:v>FAM 2</c:v>
                </c:pt>
                <c:pt idx="2">
                  <c:v>FAM 3</c:v>
                </c:pt>
                <c:pt idx="3">
                  <c:v>FAM 4</c:v>
                </c:pt>
                <c:pt idx="4">
                  <c:v>FAM 5</c:v>
                </c:pt>
                <c:pt idx="5">
                  <c:v>FAM 6</c:v>
                </c:pt>
                <c:pt idx="6">
                  <c:v>FAM 7</c:v>
                </c:pt>
                <c:pt idx="7">
                  <c:v>FAM 8</c:v>
                </c:pt>
                <c:pt idx="8">
                  <c:v>FAM 9</c:v>
                </c:pt>
                <c:pt idx="9">
                  <c:v>FAM 10</c:v>
                </c:pt>
                <c:pt idx="10">
                  <c:v>FAM 11</c:v>
                </c:pt>
                <c:pt idx="11">
                  <c:v>FAM 12</c:v>
                </c:pt>
              </c:strCache>
            </c:strRef>
          </c:cat>
          <c:val>
            <c:numRef>
              <c:f>Sheet2!$D$11:$D$22</c:f>
              <c:numCache>
                <c:formatCode>0%</c:formatCode>
                <c:ptCount val="12"/>
                <c:pt idx="0">
                  <c:v>0.17</c:v>
                </c:pt>
                <c:pt idx="1">
                  <c:v>0.18</c:v>
                </c:pt>
                <c:pt idx="2">
                  <c:v>0.16</c:v>
                </c:pt>
                <c:pt idx="3">
                  <c:v>0.05</c:v>
                </c:pt>
                <c:pt idx="4">
                  <c:v>0.04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C0F-4E6E-9A6B-B35435D9D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1835110388700235E-2"/>
          <c:y val="0.22226571228746297"/>
          <c:w val="0.17638010905231744"/>
          <c:h val="0.56564633895068595"/>
        </c:manualLayout>
      </c:layout>
      <c:overlay val="1"/>
      <c:spPr>
        <a:noFill/>
        <a:ln>
          <a:noFill/>
        </a:ln>
        <a:effectLst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Sheet1!$C$22</c:f>
              <c:strCache>
                <c:ptCount val="1"/>
                <c:pt idx="0">
                  <c:v>C. Equisetifolia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</c:spPr>
          <c:invertIfNegative val="0"/>
          <c:xVal>
            <c:strRef>
              <c:f>Sheet1!$D$21:$H$21</c:f>
              <c:strCache>
                <c:ptCount val="5"/>
                <c:pt idx="0">
                  <c:v>Growth</c:v>
                </c:pt>
                <c:pt idx="1">
                  <c:v>Adaptability</c:v>
                </c:pt>
                <c:pt idx="2">
                  <c:v>Stem Straightness </c:v>
                </c:pt>
                <c:pt idx="3">
                  <c:v>Wood properties</c:v>
                </c:pt>
                <c:pt idx="4">
                  <c:v>Coppicing</c:v>
                </c:pt>
              </c:strCache>
            </c:strRef>
          </c:xVal>
          <c:yVal>
            <c:numRef>
              <c:f>Sheet1!$D$22:$H$22</c:f>
              <c:numCache>
                <c:formatCode>General</c:formatCode>
                <c:ptCount val="5"/>
                <c:pt idx="0">
                  <c:v>100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10</c:v>
                </c:pt>
              </c:numCache>
            </c:numRef>
          </c:yVal>
          <c:bubbleSize>
            <c:numRef>
              <c:f>Sheet1!$D$22:$H$22</c:f>
              <c:numCache>
                <c:formatCode>General</c:formatCode>
                <c:ptCount val="5"/>
                <c:pt idx="0">
                  <c:v>100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10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3C92-4CDE-9C73-9D8D95E739BD}"/>
            </c:ext>
          </c:extLst>
        </c:ser>
        <c:ser>
          <c:idx val="1"/>
          <c:order val="1"/>
          <c:tx>
            <c:strRef>
              <c:f>Sheet1!$C$24</c:f>
              <c:strCache>
                <c:ptCount val="1"/>
                <c:pt idx="0">
                  <c:v>C. Cristata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5400">
              <a:noFill/>
            </a:ln>
            <a:effectLst/>
          </c:spPr>
          <c:invertIfNegative val="0"/>
          <c:xVal>
            <c:strRef>
              <c:f>Sheet1!$D$21:$H$21</c:f>
              <c:strCache>
                <c:ptCount val="5"/>
                <c:pt idx="0">
                  <c:v>Growth</c:v>
                </c:pt>
                <c:pt idx="1">
                  <c:v>Adaptability</c:v>
                </c:pt>
                <c:pt idx="2">
                  <c:v>Stem Straightness </c:v>
                </c:pt>
                <c:pt idx="3">
                  <c:v>Wood properties</c:v>
                </c:pt>
                <c:pt idx="4">
                  <c:v>Coppicing</c:v>
                </c:pt>
              </c:strCache>
            </c:strRef>
          </c:xVal>
          <c:yVal>
            <c:numRef>
              <c:f>Sheet1!$D$24:$H$24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100</c:v>
                </c:pt>
                <c:pt idx="4">
                  <c:v>30</c:v>
                </c:pt>
              </c:numCache>
            </c:numRef>
          </c:yVal>
          <c:bubbleSize>
            <c:numRef>
              <c:f>Sheet1!$D$24:$H$24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100</c:v>
                </c:pt>
                <c:pt idx="4">
                  <c:v>30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3C92-4CDE-9C73-9D8D95E739BD}"/>
            </c:ext>
          </c:extLst>
        </c:ser>
        <c:ser>
          <c:idx val="2"/>
          <c:order val="2"/>
          <c:tx>
            <c:strRef>
              <c:f>Sheet1!$C$23</c:f>
              <c:strCache>
                <c:ptCount val="1"/>
                <c:pt idx="0">
                  <c:v>C. Cunninghamiana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invertIfNegative val="0"/>
          <c:xVal>
            <c:strRef>
              <c:f>Sheet1!$D$21:$H$21</c:f>
              <c:strCache>
                <c:ptCount val="5"/>
                <c:pt idx="0">
                  <c:v>Growth</c:v>
                </c:pt>
                <c:pt idx="1">
                  <c:v>Adaptability</c:v>
                </c:pt>
                <c:pt idx="2">
                  <c:v>Stem Straightness </c:v>
                </c:pt>
                <c:pt idx="3">
                  <c:v>Wood properties</c:v>
                </c:pt>
                <c:pt idx="4">
                  <c:v>Coppicing</c:v>
                </c:pt>
              </c:strCache>
            </c:strRef>
          </c:xVal>
          <c:yVal>
            <c:numRef>
              <c:f>Sheet1!$D$23:$H$23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100</c:v>
                </c:pt>
                <c:pt idx="3">
                  <c:v>10</c:v>
                </c:pt>
                <c:pt idx="4">
                  <c:v>3</c:v>
                </c:pt>
              </c:numCache>
            </c:numRef>
          </c:yVal>
          <c:bubbleSize>
            <c:numRef>
              <c:f>Sheet1!$D$23:$H$23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100</c:v>
                </c:pt>
                <c:pt idx="3">
                  <c:v>10</c:v>
                </c:pt>
                <c:pt idx="4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3C92-4CDE-9C73-9D8D95E739BD}"/>
            </c:ext>
          </c:extLst>
        </c:ser>
        <c:ser>
          <c:idx val="3"/>
          <c:order val="3"/>
          <c:tx>
            <c:strRef>
              <c:f>Sheet1!$C$25</c:f>
              <c:strCache>
                <c:ptCount val="1"/>
                <c:pt idx="0">
                  <c:v>C. Junghuhniana</c:v>
                </c:pt>
              </c:strCache>
            </c:strRef>
          </c:tx>
          <c:spPr>
            <a:solidFill>
              <a:srgbClr val="729000"/>
            </a:solidFill>
            <a:ln w="3175">
              <a:noFill/>
            </a:ln>
            <a:effectLst/>
          </c:spPr>
          <c:invertIfNegative val="0"/>
          <c:xVal>
            <c:strRef>
              <c:f>Sheet1!$D$21:$H$21</c:f>
              <c:strCache>
                <c:ptCount val="5"/>
                <c:pt idx="0">
                  <c:v>Growth</c:v>
                </c:pt>
                <c:pt idx="1">
                  <c:v>Adaptability</c:v>
                </c:pt>
                <c:pt idx="2">
                  <c:v>Stem Straightness </c:v>
                </c:pt>
                <c:pt idx="3">
                  <c:v>Wood properties</c:v>
                </c:pt>
                <c:pt idx="4">
                  <c:v>Coppicing</c:v>
                </c:pt>
              </c:strCache>
            </c:strRef>
          </c:xVal>
          <c:yVal>
            <c:numRef>
              <c:f>Sheet1!$D$25:$H$25</c:f>
              <c:numCache>
                <c:formatCode>General</c:formatCode>
                <c:ptCount val="5"/>
                <c:pt idx="0">
                  <c:v>55</c:v>
                </c:pt>
                <c:pt idx="1">
                  <c:v>100</c:v>
                </c:pt>
                <c:pt idx="2">
                  <c:v>20</c:v>
                </c:pt>
                <c:pt idx="3">
                  <c:v>50</c:v>
                </c:pt>
                <c:pt idx="4">
                  <c:v>100</c:v>
                </c:pt>
              </c:numCache>
            </c:numRef>
          </c:yVal>
          <c:bubbleSize>
            <c:numRef>
              <c:f>Sheet1!$D$25:$H$25</c:f>
              <c:numCache>
                <c:formatCode>General</c:formatCode>
                <c:ptCount val="5"/>
                <c:pt idx="0">
                  <c:v>55</c:v>
                </c:pt>
                <c:pt idx="1">
                  <c:v>100</c:v>
                </c:pt>
                <c:pt idx="2">
                  <c:v>20</c:v>
                </c:pt>
                <c:pt idx="3">
                  <c:v>50</c:v>
                </c:pt>
                <c:pt idx="4">
                  <c:v>100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3C92-4CDE-9C73-9D8D95E73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117010527"/>
        <c:axId val="1117011007"/>
      </c:bubbleChart>
      <c:valAx>
        <c:axId val="1117010527"/>
        <c:scaling>
          <c:orientation val="minMax"/>
        </c:scaling>
        <c:delete val="1"/>
        <c:axPos val="b"/>
        <c:majorTickMark val="none"/>
        <c:minorTickMark val="none"/>
        <c:tickLblPos val="nextTo"/>
        <c:crossAx val="1117011007"/>
        <c:crosses val="autoZero"/>
        <c:crossBetween val="midCat"/>
      </c:valAx>
      <c:valAx>
        <c:axId val="1117011007"/>
        <c:scaling>
          <c:orientation val="minMax"/>
          <c:max val="120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pPr>
            <a:endParaRPr lang="en-US"/>
          </a:p>
        </c:txPr>
        <c:crossAx val="1117010527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3718527091348506E-3"/>
          <c:y val="4.4362447013947391E-2"/>
          <c:w val="0.96019758163768987"/>
          <c:h val="0.238449899252999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Open Sans Condensed" panose="020B0604020202020204" charset="0"/>
              <a:ea typeface="Open Sans Condensed" panose="020B0604020202020204" charset="0"/>
              <a:cs typeface="Open Sans Condensed" panose="020B060402020202020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  <a:latin typeface="Open Sans Condensed" panose="020B0604020202020204" charset="0"/>
          <a:ea typeface="Open Sans Condensed" panose="020B0604020202020204" charset="0"/>
          <a:cs typeface="Open Sans Condensed" panose="020B060402020202020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Sheet1!$C$5:$C$18</cx:f>
        <cx:nf>Sheet1!$C$4</cx:nf>
        <cx:lvl ptCount="14" name="Column1">
          <cx:pt idx="0">Andhra Pradesh</cx:pt>
          <cx:pt idx="1">Telangana</cx:pt>
          <cx:pt idx="2">karnataka</cx:pt>
          <cx:pt idx="3">Odisha</cx:pt>
          <cx:pt idx="4">Madhya Pradesh</cx:pt>
          <cx:pt idx="5">Gujarat</cx:pt>
          <cx:pt idx="6">Bihar</cx:pt>
          <cx:pt idx="7">Jharkhand</cx:pt>
          <cx:pt idx="8">Uttar pradesh</cx:pt>
          <cx:pt idx="9">Punjab</cx:pt>
          <cx:pt idx="10">Haryana</cx:pt>
          <cx:pt idx="11">Chhattisgarh</cx:pt>
          <cx:pt idx="12">Maharashtra</cx:pt>
        </cx:lvl>
      </cx:strDim>
      <cx:numDim type="colorVal">
        <cx:f>Sheet1!$D$5:$D$18</cx:f>
        <cx:nf>Sheet1!$D$4</cx:nf>
        <cx:lvl ptCount="14" formatCode="General" name="Column2">
          <cx:pt idx="0">100</cx:pt>
          <cx:pt idx="1">60</cx:pt>
          <cx:pt idx="2">60</cx:pt>
          <cx:pt idx="3">0</cx:pt>
          <cx:pt idx="4">0</cx:pt>
          <cx:pt idx="5">0</cx:pt>
          <cx:pt idx="6">0</cx:pt>
          <cx:pt idx="7">0</cx:pt>
          <cx:pt idx="8">0</cx:pt>
          <cx:pt idx="9">0</cx:pt>
          <cx:pt idx="10">0</cx:pt>
          <cx:pt idx="11">0</cx:pt>
          <cx:pt idx="12">0</cx:pt>
          <cx:pt idx="13">200</cx:pt>
        </cx:lvl>
      </cx:numDim>
    </cx:data>
  </cx:chartData>
  <cx:chart>
    <cx:plotArea>
      <cx:plotAreaRegion>
        <cx:plotSurface>
          <cx:spPr>
            <a:noFill/>
            <a:ln>
              <a:noFill/>
            </a:ln>
          </cx:spPr>
        </cx:plotSurface>
        <cx:series layoutId="regionMap" uniqueId="{86E056C6-D189-47ED-9E83-F8D45C60985B}">
          <cx:tx>
            <cx:txData>
              <cx:f>Sheet1!$D$4</cx:f>
              <cx:v>Column2</cx:v>
            </cx:txData>
          </cx:tx>
          <cx:spPr>
            <a:solidFill>
              <a:schemeClr val="tx1"/>
            </a:solidFill>
          </cx:spPr>
          <cx:dataPt idx="0">
            <cx:spPr>
              <a:solidFill>
                <a:srgbClr val="1E5155">
                  <a:lumMod val="20000"/>
                  <a:lumOff val="80000"/>
                  <a:alpha val="20000"/>
                </a:srgbClr>
              </a:solidFill>
            </cx:spPr>
          </cx:dataPt>
          <cx:dataPt idx="1">
            <cx:spPr>
              <a:solidFill>
                <a:srgbClr val="1E5155">
                  <a:lumMod val="20000"/>
                  <a:lumOff val="80000"/>
                  <a:alpha val="50000"/>
                </a:srgbClr>
              </a:solidFill>
            </cx:spPr>
          </cx:dataPt>
          <cx:dataPt idx="2">
            <cx:spPr>
              <a:solidFill>
                <a:srgbClr val="1E5155">
                  <a:lumMod val="20000"/>
                  <a:lumOff val="80000"/>
                  <a:alpha val="30000"/>
                </a:srgbClr>
              </a:solidFill>
            </cx:spPr>
          </cx:dataPt>
          <cx:dataPt idx="3">
            <cx:spPr>
              <a:solidFill>
                <a:prstClr val="white"/>
              </a:solidFill>
            </cx:spPr>
          </cx:dataPt>
          <cx:dataPt idx="4">
            <cx:spPr>
              <a:solidFill>
                <a:prstClr val="white"/>
              </a:solidFill>
            </cx:spPr>
          </cx:dataPt>
          <cx:dataPt idx="5">
            <cx:spPr>
              <a:solidFill>
                <a:prstClr val="white"/>
              </a:solidFill>
            </cx:spPr>
          </cx:dataPt>
          <cx:dataPt idx="6">
            <cx:spPr>
              <a:solidFill>
                <a:prstClr val="white"/>
              </a:solidFill>
            </cx:spPr>
          </cx:dataPt>
          <cx:dataPt idx="7">
            <cx:spPr>
              <a:solidFill>
                <a:prstClr val="white"/>
              </a:solidFill>
            </cx:spPr>
          </cx:dataPt>
          <cx:dataPt idx="8">
            <cx:spPr>
              <a:solidFill>
                <a:prstClr val="white"/>
              </a:solidFill>
            </cx:spPr>
          </cx:dataPt>
          <cx:dataPt idx="9">
            <cx:spPr>
              <a:solidFill>
                <a:prstClr val="white"/>
              </a:solidFill>
            </cx:spPr>
          </cx:dataPt>
          <cx:dataPt idx="10">
            <cx:spPr>
              <a:solidFill>
                <a:prstClr val="white"/>
              </a:solidFill>
            </cx:spPr>
          </cx:dataPt>
          <cx:dataPt idx="11">
            <cx:spPr>
              <a:solidFill>
                <a:prstClr val="white"/>
              </a:solidFill>
            </cx:spPr>
          </cx:dataPt>
          <cx:dataPt idx="12">
            <cx:spPr>
              <a:solidFill>
                <a:prstClr val="white"/>
              </a:solidFill>
            </cx:spPr>
          </cx:dataPt>
          <cx:dataId val="0"/>
          <cx:layoutPr>
            <cx:geography cultureLanguage="en-US" cultureRegion="IN" attribution="Powered by Bing">
              <cx:geoCache provider="{E9337A44-BEBE-4D9F-B70C-5C5E7DAFC167}">
                <cx:binary>7Hxrb9y4su1fGeTzlUd8UwdnNrCp7lb7bcfO84vgxA4lUW+Sev36W46TbLu3nczuMwe4A1xjMDNu
tchSFWtV1aqS//vz9F+fy7ub/repKmv7X5+nP15lzrX/9fvv9nN2V93Ygyr/3De2+eIOPjfV782X
L/nnu99v+5sxr/XvOET098/ZTe/uplf/+G9YTd81J83nG5c39aW/6+fXd9aXzv7k2rOXfru5rfJ6
lVvX558d+uPVEWxispv69tVvd7XL3Xw9t3d/vHrytVe//b672L9t/FsJsjl/C/dicsAZRziSJPr6
I1/9Vja1/nZZsgPGKSKYy4fL9PvWZzcV3P6nJPoqz83tbX9nLTzT1/8+ufXJA8CV7avfPje+dvea
06DEP14d1rf5zavfctvEDxfi5l76w7Ovj/v7U53/4793PgAF7HzyyCy72vrVpX+zyj/r26y/+e2i
v7m9s9l3/fzPTYPYgWCMIRmFD7qPnphGRAcRZxSxiD5cJt+3fjDNnxfrefvs3r9jpH9e/K2MdH1X
3tT6poZD9Fe5DhIHMgw5i9BTnwHDhGEkacS+GQYuP+z5YJg/JcrzNnl06445rpO/lTnMTV/fuBvz
V5qDHggUUkwpDr/+oKfuwg8QFxFi5BvQ7bjL8Z+R6HmrPLp1xyrH//xbWUXlEGC+H9b/OYBhdgAa
lwx0/pxFILbwMOKcRvj7ng8O8ksxnjfDt9t2TKBe/61McH6b2+wv9AocHjBEQkoJey6ISHpAsWSU
hNGDidhTU/xanOdt8f2+HWOc/72McXpzm83/C5Edki5GJILoDgHk/mcHquQBljLihKBnI/ufF+t5
4+zev2Ok079XZE98cdPfuO/n9i+ALXzAI8wjJL55zE7ehQ5YJEIi4SsPP9+3fkCvPyHP82b5ceOO
PZKjvxWCvXEOSqn2r86GMT+IMIFSBT24zI7PSMA5zgnD3+uYnfD+INWfyNGft83O7TsWevP38pgL
Xxc3n76f2v+5w5DwQFKMKLsP5I+KR8EOKOISU0IfbLYTXH4tx/PG+H7fjhUu1N/KT7Y3/fyX1iM4
OkCRRBEFNT+2Aj8A/WMa0m/Bhn+3/ANe/Qk5njfDjxt37LD9ewX5OMtunMutvun/wuIdowPM+X0R
+Gw1IvFBSBEWLASXeVwc/llpnjfJ07t37BJf/6384/QGipEbm7n+L0yHUXRAwSISsuEHSNrJvKBI
DGVE8LfKPdpBrD8p0/PGeXLzjm1Ot/9P2+Z5Nu4xkfLkG/8pB4kPIHCzEErBZ40SHRBOuIBS8uHy
DoB94wZfluZ5c3y77Yng/8tE48sk5A+KdgWsyPort/uIh/z51a+PB5Tzzq0/47kedHV4C/wvJwh8
4AdnfL/IE0C68LceWPC+n78D1aPb7m6s++MVgBmGqAMRJmRYEEqA8Brv7q9ABnBfW0KhwxHDD1fq
pnfZH68QPxAUAxeDEeMRJAkAhLbxXy9BPoElEJuEYIBIEqEftPpFU866qX8o5Nvvv9W+umjy2tk/
XkG23j58615QQSErFJLyUJCIhvC/kBi2n29eA3MPX0b/h7XRHPrWd+tAsg/p5GMrx1pp7UVcjkOt
TOenjY7ESVuTz4809czWcDB/ujWQ54+3xgUSxoS2W0fUeKUza1RWLNvWpJ/GDknIZ37Y5Znd8P2T
PH5SgUOBiARwCzmwYBjM8Hi7Ih0K7mg9b4bC0CPdpS6OCtGuJonNZrbt+1AXRQKW7tZl6eU6EoOI
TRuy1cD9+6GpO0UX/baozMXsxCkrppj4kikXpu+6LsWgKpervCmOEant+ufSo2fEj4BKlUwAp43h
QN0b8pGhcF9ZwYeOrplxzVYQUljVuKBX3UDndeAWFo/tLFeLIdNF5Iv8iqbsHE9duBqwtCr03Xuz
cB0XMvwQ0PokIzTBjfmkxcBUVuWHrnOFmkb4Lq7GQtVyWZQeZcKbrO5iOXeHusPhdVCHtFdp2W+b
oFzNg1ZiuZybMC6yfD2w7DVlxVbP4ydrmDJjth58tZrSwcU6N5ciM6/bcr6i3e3cU6+CSX2c8mlJ
xMznlSOVOG36qCkUas1hJL0/xBmvE2t5uWISHmaqyVvaI5LgEutrbsLLOihzVUawM+mG8gTrab4p
KieSJiqmZIIQeoyLclK0q0OhOIr6FUU+P597MSpajt02FEZvmEinFQvS6IgGY3oipVkUjQp7MQ4p
3S6VrY+cbeRHEmIR6zpvziWztfJRq72qOf84mTRaszHDn1q2DHetd+HRgI5HnI1nY7joTIXS2k1B
TLNhHC9HtYctQr7EdKjRJqhFe5vnxW2uG344RjKKMe7GDeXoMrBtr5o5O0pN+SGX2VFHozd64FgJ
MA2zc79FFm5oizTfjlVarMrKdqdI4vXkm2tRgr1/fiAxANATd5IMaDNADwpHEnOBIRd4fB4j3aCu
dTNa+7Ks9SpnS1PHbecyE9dStwkH6LrOczydLJkPPmYpQ51qZTeoNO+aEynImwkP8TKk9fHovbyb
ajlfEROWiWWpjXlkw9cZacw723l/KqY0/PL1Eb6FkW+Q8ICFn5t27nOdfesy/vj1H9dNBf987X/9
68P7JuW/fjv93t386beSu+a+YLC7X7qX5sdaIMw36e4DyZNf/i2qvRC3HpqlL1z8c0GNRPfG/IGd
/xbTnhDM91Hi4YZv0UwekJAwFgKcQlErKaD2QzST5IBAMIO8HogIArQ24P23aIbFAaSVAkgjBNQR
MENwWL5FM0zvKwHonwIJzgi0KKL/JJpJvovykL1KiNlQbkN/CZa8P7aPYLIbeGnrqCJJmyJ6XWi6
rPyc1UeTEHY1FJNPhq76kJlqUhPQjB9yUVUnmDLfKQf/okkdIX6aNdS8K7IsP6uHhZ+iqBbp4bS4
LFIW95lXec/5O7yMi1FjXfKT1GSAWcZ19aGJZp5oOSzvIsKbL0sj3LtsEbpWlGB3zkUwXYRSlwoO
eBDTrjGbMZT4aOoH/NrbsTumtm6OZmRFq6LaHephFtMK4YC8C/iC6XHrbHFclBGxKpe0vjZ5uoSH
JqfBcVjARjGjxVDHGR94nLEqfTM1RZdULGDHPGqGj13eulIVgTR53Ik5f5tOMnyTsnmMNp5oWJs0
UxiTsgis0uWCbyOdlqXiWdUc9XYCrBy4OVtw0VNVWJ+fhFUhaNw3kVVVI6oI9ib9ZdA2JlKVz+fL
KKfFZqhEfVpLagYVGp8ZhQdW+XPtZv8FlXnwOiVlOqkyT8ebFrEKqSxIB6NsMHdn2WTYrLpQVu0m
FTTgsc4Gc2mXeT7kI2s2fiZ5purO5BB1DNm0XjQnhFl2WCCkl1UF+c+mEkW0xZ71Rk3kS+ZK0cFj
sSJQdUn7bRFAvqOaKPQynlwI1s18hI1aZJV/tFlhDmdai/XswnZjBRJXrAnFZiCkv51dmeegjdQn
PijI59ag8QNyAz8K2kIfs8w2l1zO+M1I6/7UMFOwOJtDEWxYGxYB4PRQV8rQQttYFJwdec3nbWmm
6Lzv6nbdMVPrmDW0OpqHWpzQuhiPmHPh5cJacUyKYFwj7tnHKhvK66pm7gpS0mzcNrgIL/Ml8K2S
UGZgVbApOgt5lJ23PMxyJYx0p6yX5IR1Ah+GKMCzStPGH3q74ErVI6hU9txUWxRExWWu/UiUiYbp
JB3tVRUu6ceor81RYCj9IPqKH4tgLrca9xjU1KDorPegKMVEDclFO3SsiWsrWwuLFEGmeGPFskHp
fb4p7UIO7WD1rAi3eJ3PQ/86aPiykXOxDsc8WLG2+9i2VbpKeVOtOjcEbzvaTzGkDUfh5ION8Gmz
YjM9d4aqSbBoU0UuU2lP36WQo1Qe203TiJ6rRWQnNJTjbVl1n1HQd2cV76+6vv0S5TaNU2LWZeSd
alsbu4WO51WnV4K1NEYFHxQMhmyanPvqPGUVnHqo0ia+GTE29aqrrFQ5nWblGrskUzgLp2jh2VHP
u3gMCaTZtMrIKlpcBeGQ8jW44fCmjmh9GoRZqSDJaZKSOu8vHU9TrTQpe6mWMMhGpYNJfvSFNLVy
0gUDHFedfTY1YOIK0ARP6yZcXHQklynLEuJBOUqwMpg2tRxBSLiJhaoh2qXgCaMPTkbm+iwepTC3
Oan9xqMi2EheMDgWbkpQxWgSDjRcU92hQ9SLJR7GMEwqTatc6SVN3whQbezdINXYMrOROqr6lclG
nKuw1N26LpzfzEWxnDqWh1ey6JePEnWcKJz3w3GFcXNIRGouUizTTVg0+Zc2H1OnAsNwqRYXzptx
NtM6J8E4qQULcHgy+A8tLcNtZ/io1bCYfDtDjrHxjdGFgrQZn/Y85IqYKN9Gne7fU9wzOA5zv+rS
UW+qtnFrSJGGq7BE/fug9OZIVN3crXAhRGJ958AftL0oitAPMWmp/6SnulwTHG0XzY6RMfOJC035
vsfaHms9bf1igivfDuawqKV5PeedPuc2XM5xYKpE1jW56OqTNneH1TDMF6HL8xVUj8ObKCLDxrZj
jeNiEt3hYtrgLLR12B4TOE3nY9uXJ0UGCB8bH6EjOpYf0ihyH0RgzNsu980pqNlcVmahHx2ruVl1
fTi1cVcO6bnO/HySDTMtFNaLXRXekfUoXRRbJvFpVi31shpTn69p5I/LeaFxtgysU8GwHPfBIHMV
lWC6ZTTlplyq5SpdHO7jtNLmnYwmsp7byZ1XGSVHoqwWrny5tLHlRXHbmcwfosGDkaqA5Vcl1XDK
7vcWeU4uXJ3jja7MvMWo5Z/RmM0JTzVAn6zwHJO6rL0q0eQgkyd1cCKsbqAk02UyjBDu277boALx
zbyY8XUWWaaVC3STSMjkD6Nl1klKszbO07R8F9R+eeOoxCcLpPNGIdHho5amnY/rjKBDHZJbO4dm
FaLRfGKZ7Mx6aYr2zYSGUisKqUe9irpenEytLE6hvpqlsoCtLKtuiK1zOMamOCtor89Ja4lW6ZJq
oqoxMh9HwNMiNllIgvWs6+ZSUInc4djly3WDIXlTU1P5o9D2/K3tzPBmKtBt75tmSfLUBkrokpyL
yOo74Z3e1DxztZrxRNRsKaWKjtG05iXBbwuocK6hWTfepJPIAXTxUAglTVhTJQrWvhFzUd6VpDSx
J025qrK8UG3l0IeswJhv+6Ij565rx/UEIDrpQK5lw4qjpWXD+yjVnyJtt+Ba8riTUbGu8LCoIdDb
ukNX4QJ2notmPJq79IyVvFNh0RWx9ONyWBftjK9MD06y9VHOjqe64FdDbVIVWI+Too7cocwKSDrY
YuyntqjOmpmAoWbcH+I2YElXQDBVXR9ArZMX5apmeLzUKZxpP4cQWisSbVqIKW+auSk3aOmbWNao
vygFnd6YdglW3ERQoJY1j1tb0rVoWHAtJ7Ge6JyrPsTycrSsOutHqO9ykhfv0Dzjw6Gv/Lof6va2
7guTjMbWaw3p1nYSdfSek2o+TxFvbgeLp81oF6ikR87nq57m3dYXDhITbLdUh9lJ1vh5Y4as+xjV
djmeUMO/iCVAcQuVe4v7/LgKINzXuEOf5noeGpUXEqfxNFiSqXkI8uOySjWFTNJMX9I0HE+WudD5
aqoCfjbzHoBknJpP1dDj9RhYeazTwCVjNeYXfIY8Cuk02giHzGYBJuTUp1GQ1HldxSilXHV2uq34
Yi/ytjvzkrgtClu7mlEA6YDLjYKS3Zx0rjZq9uMJJJ35qohqel4OuNymLcB6EwZ00xKThCI/mV32
KaLzbYuic6G13VSNa6AC17l43bRtS+KuDdEm64JjwMTKK1wW2XXVAa5C7TvVeRyOvoA0IuqWY8Hd
uCGzC17LcCbhh7FdpDgaUjslgrcR2L4p6RdIshqfMFKhtxCkumQaHboTbNTd0VJ1kPv10kS3g5cI
bZYeopGlw3gVlUys6OKX09AGpwYV7DUkk/NRERWZIqE1J7bPI8jmfFEpWRX5HDca2VSNPdS8pUF6
W1lnIaWM0tXoimPCWn4GiODWrNPVCdd46FWlSf6+hTtOcBXMNoY8cznrnZyNasNOfCghs75qetyf
gL8yD7mXmzd9Nw+XJujyUc2Cy1MaIBeqltcLXqeQ4a6kN6hfTagurxbEcbdux1Z/qE1WnRBrljBG
FWZnUFbXK2M6rBUkqxVWmebNhcGO8dhWNuXKsjFfYtP1elnrJWwCZdI2exeaDB33bQtMURbS4EgL
SDGot4eNKauzIWRA0zhbneKBi0upQ0ogASO5iIuqrm7lnKNPuvXylEdGfPAZ8ocw6hF4xXlumrjS
mcnitE79FNMSetmr2k/1Kmha1K3TZZTXwHRkTvWmn9eTFEIJ18gN7VgSmahc8abtzSrIIhTPRdon
gFo3Q+6cirBvVpmkWVLKtoqn3CUZ1he4Y186NOhtWjfB4VQA7WCq4DBssy1l+dnSjJEaeFutykK7
q3Dsg3Ud9nmSsjJdmTAlcUlNEtyXGEJUW1DEEo/Npm4gNwRJjjirv4QzqCTXwRbzKVRgiFxBiWxU
XkbBKmqyd1E/lvGY6WuXLbNCpX4TQNqhoBwcN33hzqE6r+NmlKcE225VhcGW5G7aQDHyKUjJiWHF
qs6ZjJcoh9gQ6o+uwcc6hNKM2R6vnBd8tYzdrEyTuUNhqmVdjWhQjKfLKs0rsiI1kHOGepBzqO+Z
l7GJx7LfVCVeheV0Uw3dyvps66IuWzW0Pl+8MBcjqZo1z8LlFHyPJi1JoxWEHqTGce4J8GKYHBW1
1a/TVpqEpi2LdTf4dRd6bxTNea8CIJU3wKwZSEqDeUgmxNLLGZiiNJalmUkcRF52SpSuP+EzcJqx
L0G/si9FYqZAqIXQYUsDkb71CPv3tqjbArqAJRQsheP58WRnYHgXPAyXZVhU2ZrrNnpb0mq6cUSn
x5YvI9v2aasgoWHv9dh6vXYBi4oYLVDgHIUE5a95q6dqDQNJQE5P4aQgcITvdG3LKxfqdlRBDwR7
EpjSHgkhHOSg0vYAeUP7jlJ3RWY4iqGT184ZdgwAY1SVt3I7ld3N0uZEdXzkazcVccRstG5RONzh
2WcYstNQnmlP5BZqrNqBy7Xlh1lKHk947grV9OnwETwrj3PW5p2qqiyp+MSTaYZQzXIo4XAW6aNi
wdPWSWAJlMxQtM5x3x4jDZgPKBSObzUDWrEpozzJufP1uhJWvJGQuFCleQXUaQqk5eH/Z98evXXw
pHH2uDeEEFBWL5NvT9p19+Tb1+8/cG+RgIkRhiNo0GKGIkagNfXAvXEJww3wkQyhcysxnMof3BsR
B6EQMIcNeRi0jGAe/gf3Bj0mDggcSYGhqwDzWvg/4d7u2zX/6q8EQAYKKu7bUk8ZtwjnA7cl5E2O
ZWWmFiBk3mUAdg8vJzy8m/CNrH3cqHpp+R1Cr4CyZh4nIF2yvuv71yNfQn2tp6V5YINfXP9pN+pf
4oPmHhOGUbUYiJkpX0eY2eWyRVUUqowUDCno6EFopKRz6eaRTf+DhwmfbmbBRsWoa76eLJFEyZDo
e16fy48/X1/AOs/YQu40iUTUhW0B/OPao5aeIjTS6moMi5CfzNLVUxKIBWC3mrv29c83fME6cqep
1sqwHcT9hkMZiemoyXzqYwrBIv9FA+xpn/KHeeT9kz7ic2W+jKHzhK0h0RbjEZ9JiuPWWJydMANV
yinyxpu4s109C2AZKOo2YZ0NPYwU/PDCZyyG7k3znErvz80jAVoB4QkaLGzttR6gDYZlIgj60hrS
AZB3ehwq5WcRnDSjRmbtcdPIWgVa4uoXLZeXdLzTaSn1XA0lG0EFwN/FpG++QAab/+L5Xlr8/vNH
j9eAp45ydmw9z1a8D6FYUungi/Ofa++l1XewoZRFzi3p2dqQPL8L4SWykzrIjY/3W34HG5pgBC4w
Y2xdOjG8RWMHdF+6iP2QR+4gQ1+ORdtCirh2TbAs63AKhn7FW2AO9xR/Bw3wpJGcywLQoKG+iGfO
J6o66GFGq730I3bgABdzUDe2haKugWrhwsJwvXtbORf8AjtfMK/Y8X4rQx+OE5PJ0qAKuAwK7egp
N7b/hYLuT/gzvid2nD9qDC09ntOkCeRSbcYetcO6HGeUr7o8o9Ge2+y4OKFNKsc2EIlzHrttzZs6
XC81Kqc1EHTjtJ+riR0/7pqhS8lUyaSFSu8aSpjsvIae2fXPbf2Sru5t9MiRRzNJNEJ6kOBgytel
7QU50XRuuneGSTP9QlUvWZw83SWDzq6RopVJX9L5MKiW8DzSqC/Vzx/ipeV3HTrNZ6DjFp54IOQm
IIwm+oEvTbveb/kdj/aDaISEQatkKMECrtTVmvoAsuD9lt/xZw+0+VzOhUyoHQzYYJZTAKzgnC/7
bcB3/NlEAesiYByTCFXQaYQeWT2u+0Is48VeT8B3HFrgmVgUQAER2Sx/K2Bc4WLKNdSOP1/+3qGe
8We+489VNIys8FokVWm79DW0Xjv/lnRLFB45qNrFJUw3EX74881eOEt8x6sFFKHQDGECKlPq8q1b
yBQpaPyO4X7+zHf8ecrnjgP3DaWo1S09tEB/SlV42v8qNt9r/Tl17bj0rAsdwiSOTLp0bvtVoYkQ
F1WwQE8R2jaVWU8az/X7spLko6/1WP9Ccy/lPF+b7I+wpJx0KpplBNwtZdkeZYFNodOymAjSOunG
gjpVu2IZ4jwDdmRjpkWLFacjaa6G0HG/p4J30GBOeSCkCdKkEoFfkXwUiRQl+cVhvB/oe1a9O2jA
BjflHe6ihITADq8XBDNKa5YuS7ltIyLmc22r5ksb0LHa0kXW7GyCkbz6FAspi/fSYMZ+IcpLR3UH
OGQNXHwz5kCiiNSSmC/RXTtNY7cfaLMd2Ch7wtE8FSLpg3ZMtEO0hF6i1Ld7ORrbAQ2Pei4LmLRI
dDvJDwxC6RlMNlT7YTbbwYyO6LoIAhElrIRKJvZIVovyeT/bX5yyF7zsfmzlceC0eTczPPUycfOY
4kNJ+z78NLUIPC7DWdioOvdtpfACNNDntlos3tMsO/gBDeASDlHPEy5TYLvbDtsKmHQa7Bku2A5+
LHSBaQbei7XvGFpzGNVbLbwJVvuZfScV4Cn0wIoOJves1y5ZalEo3rfFLzDoBZfYnePhKMyCCUJD
UuC8irFDxSqdG7znodpxfah6GolyaKgBpVqrMEPvak1/lbW+JPqONyPe1nQq9ZJoMbtTP9ch5AJd
hor9zs3uJGgGPduW9POSBGkVHeJhMquUSJrsZVa6482kHVjrDKzuUkzjkQirbIXyPWXf8WZZ40UO
AswaOJzFhvgB2FRB98NRuuPKRRj04ZjCtEWH8nJjIxiYGRhdNj/XzL1fPhOO718kegwUdcqyZUHB
mIwBu4Oy0wwb6kxbJ24UfM8n2HFZMoihLkw6wsQG719HrinWiDZmv3Kc7risqyEVGhc+Jg1l/FBG
zK+Kud4Tbu5H1h/rB7mqTOVS+ERDO/U4L2GUt53KPUXf8VgI1KkxiLika4oUxT3DMCYFM2HZfmhG
d5yWwXiHCRagedo6n46M0+7Ew6TAfk5FdiIw8KPBgKD5u+m9Hu0VgYG/8hxGrni237m5f8fgse4N
yodODzD1M2noQZmWfZijuf7FwX8B0MiO08J0nKFSpsO6KzOkCDToVRdFfk/Rd5yWtAXFaSEH0Hzw
oceQ39XRlO5nVrLjs9Dn74PA8m+iU9zBiAaM8+8p+q63Mpl6aKgM62gE0himtbGy+ytmx1tNOLRp
aWH1qYiy2Et4SQJmb4s9ZcdPT0xGmWxCHMLqFN91OS03Otd7Mlv37YgnxxH+lJTMNSweLb5KShH1
UHnxab/cgOz46uRgRqyczbBmLh0VjORghVp4nePnMP/Cacc7vlplLa4bEvo1jP7WaszyO18saD+t
776EYpfetU02+nVlMqo4ZR8CGBTZc/EdPw1T1pM5C9xadDCeZKf8xvrF7rn4jpt2NpoKyIT9uoDJ
UcWLvFS+x2LP1Xf8VMD4qs6DCESPPDq10B65SGHOCd79/xmJ/5JJd/x08hTXFFZOFgR/yEwtteRs
FbhA2j3PzI6r4m6KKt/qIZlpVUNfm7QsaUfsPu8nP37qTihPcd9MFUTW1JZH8E4KWllTzOv9Vt9x
Vg/tb6Jn5hMXkY+owJeWksv9lt71VDsX1TzDzFGeBWcAjx9mLPbkCtGOn0Z5XglUC5cUYyZXPmPX
jUmb/Qx6/zesHgNYbWzQ3799lAS5y+OyECcCd+F+hx3t+Cm0b8fWThKGScrpNp/RO8yq470Ujna8
VOajDiBezwksax1MyNqMw1gg0ftBL9rx00EzmNunvUvgb3+E76kDHFA2X9B+mQbacVTflTj8v5xd
W5Odqrb+RVYhIOqrOqd9SXc66c71xVrJWhEVFPGC+OvP1/tpt2dlp8rXVIVJI2MwGHwXBeR5qQe7
F8MW/5CNqU4u+yFIq6QZ47WxwIN563OtDabe/enl9TcpJjyEaNoL3phAzyX4nelDMtXhgwoq8+Xc
Zz2EKJ3pbCGDiO0oK0DQtPsaJ83JT3qI0Z2DJlfJbilttLIsTLZvakyeTs0b5J43YcQd31zDMHbQ
Ti988Q8Rnx7ODX2I0MEBkQ0Mz3whVRDkQVu9a3Zysj9ADhEahsYAiEmDCyS63msff0usV+dSCzmE
aCBRp9sBa6Jk/2Goh2sFXNK5NTlEJzfOsw0N/MuwrzfW0XsenTtBySEwjY9mgOtwtxO6fpcMW9nb
6twzKzmEZaPmTS4LJm30p31d8jb+fG41DiGp0taavcNH5LL7Ybf0Q7KLc3nqVW3nv4+HZVy7zTsx
l35qw5fdz4AsL2wqzk38EJGsrwCHbtK5nAJACWjf3aRV+vXM2BByeDvzTjVTBBZeAHQYqtuAiL84
qHmnMixPDzGJjT2OiuBIlo3YAD/kQDiCRn0qcHh6CMpkWuOZR2twGcWzHYoEXexza3KISFnLkY/S
z+WSAMzh2GQykFJezg1+iEmH9y7v+2q6hNLcOIW3/ZG186mdwl+xXf+9D+2ykC5QGDxR0RNbzM+G
e3tyVQ5xCUkDTwDrny5Ws6cIY4OhdnbsQ2iGrgGBfQvRNqaMvFuSugWjeRMnV+UQnRIgboV6Fhsl
AgFlJ+0nJeSpAgs8j7crvqULd12KyN8APm9zwkFCKygqoOZUauFHCJdxmld4q5nLmpu/Ard+wePD
p1Nb8QjWAk2RWMGwLstSR8W4ACULHbf4VB3Bj0gtK9cY/egNE9+2p2Ugd9s6nozQ5BChrY4JjyWb
yqRjDwqAwwvA3/Tkih8idKktsJHLOpdA137ggcpbK08VKWBLv90tNgp6XzM9lZRGNHc6tHnI21/n
PuchQD1eFKZEzxPQDOJbPW13TRw9nxv6EJ+bnasuoYEtfahcpoZ4vPa6PQfDALnp7aoMkevTFVih
Ek9Ie9Hvw2PMpj9hDF6X9v936aHq9XbwBewacBScLQdgbVQ2LTa4D1biP55amSOkygUMWRGEh5Ku
/u8JFdw2JT/ODX04PWccPNKAC1t2ov64GXNLtD63D49AqrVKOtGC4Fzu6whBDlfTIlD9z3PzPgRn
s/Nqsls3lSnodR33jzr5U9n5GoL/8jGPkCkXoB+8mtiWUq/RktlYtA+jMFvmWrr4/Nz8D0EKXvXW
d0NkS9Ww70ryL4HpXs4NfQjRDYhHJWLA/yldp5t1smEWrvzcUx2PD1FaUxk1llFMnIdf9BqAUByY
z+dmfohRuY2ms0ROZUQb7i47WzyHJIySXXHuBw5xymVdJ0uisCW34EOj6UsznruL8yNMSjUgLNMZ
Q1c+/TCT5n3FxKlnKH4ESKnEV3pcvS1ZpWkZJHT+ENauOYX05Ud8FI1BoFob7MSKgArk7VgyfhKd
BumWt4lRb+D+bZO0Zb8akpE1vo6uPtcd5kcs1Awpn4WnWHKkx/vV03sVbediSBzCM3W1WlqwtssY
ZGBoDfn71ELo4dQuPCKdUuwSstHOluGwPrFwfGfJfHLeh+i0DV4nhAvGchLJlya0H1Q3nrvEiUNw
VhvXXW1aWwqsTAZKu8tGr5Nz+VAcInNm7Ri0Qzri3UaOuaXdhyVIz5WgRygSIbhn9REZy7phGsxY
NCouCwnEuYU5QpFaMDT3tfWIm9RrUI2F+Ai2+n7uix6hSGsLyhywdmO5p5bm4cQfcZKeez3H+/vb
8FyCHtTqbcB2GaDU1iHX+m6SWZKu3akeDgRy3v4CsMAkhWwB1r6WLs57NM/KquLjuXcEKN69Hd93
UHGyujJlEkzdCHEIo38taexOXhqjw2EK4ioBvzAwpZV+KnQtILgzyeh6KhMcAUdQ7oAIzkpMuShB
cyIAYme4/Z7LM9EhYmcFBN7EelNOPK7nLNxp91cHTnN9cvxDzG7QI7Juw9oMsgVNfNafNhWeO/OO
eCNFB6eDeMG694m58ROZrk4N8ubUuh/xRitbmTfKmbKtov0LGar6hseJ6c4tDD80jRjyZEQ9Pmva
V+MEaZiEgRhbDZAjODf/Q9ziMa4berNi5dnkbq1NPslRnevN8yPkCGRdCoyxNWUMHmlTTx9cNz+f
m/chWuvKO6YgylJCtuB7PziILcEm4eSiHEJ1RMs8CRZtSmbb5HuMR4WbpdPryS1D3yaamQSb31kE
cRxB00wA+pIFPogv5xbmEKrWB3ijVxg9Wv2SRaG56/o/oZji13j8lwvNEWY0NhvgdQkdSgho1RUE
gPoWySZuti6vdVp3N9p497zoSd2yiQWinKUcoxdQ3OLxCXLKk31OYy1uOrxLDjdt10OnIVYNmvH1
NibEZTtvR/vJjTRYcuLHvvtrkDIYc4HCkhZhhF77JTbLthQKUiY+F3il3m6XMUjaksab5LfV0Dqf
hwTdhK8BkL3+GkJrMi5YvGFMp5p5v9ZjKiEpqei+XKHas+3FtGrWf99izqunmYug/TGF0TiWyU7T
tbQb/t7CQKTy0pIVZPU+pmGXCx/Xy00dDnX6TiQ9eGFk3OkzTVKXrVTYW9NMdi/JkCYQ/tFq5cVq
eR1d1thxtLCVXHleK6MH1LNp6vPENiyGBFljw/tprKG2qMI5Jvc7VtvlEevW230PoOnRr4QXnKwQ
LIFQQLU/q7Ad4nNVyBHtpTe+iA6CKqWIJJj0OoDWDkvPhdYR6cV45VFIKlNKof+pePdcxc3JeR9y
5YqXmE1RzDtaqnJK1R2Y+Oeag+yQJaMVyJQQHaSSpino5EHaQUcoHE6uyaGysaRmosOjXVnTFhKm
3fhLtPZc0ccOebIFvRVya2QoF7+YR7DBmpuBzfpcKmOHRClFQ5aeiqmsbcffcdSvQP4v87dTqYwd
EqXV9bquZh3KLqmXzzYZdzTz+2Q+ueyHTDn2zQyaSDqUKZrKWUTbd3KvzzHNIJP8NskThHDEEzOU
fjCVLgbi2hJits3JW84R5hX2TbgHDDtS1DraLnSCJFQWB1E3FqcW/wj1mvXoqkDOEKDi6pcz/C4K
pnOMDk4PkWoWZ9fRx0MpSQoc2TzFm8pZ2tJf5+Z+CFcIfu2QVaOmVGO6J1k8jAxv7JCVO4fF4Ef1
WGd6FZINMrEM9pHZErv20jTNyQKBHmLWxK5qocs2oBsx2xyIMkg8BY6U5xbnELOOgCodNf0AVq1S
d4Kt0ZyJ0Ypz+H4oVb/d+RAxqQFkGpCG+yW+kz0j33Gn9edawfQQtPGmRyiuoF5FK2u7rTj0KmMy
xyc3/SFqKVOQ83o9ndpG1/nkRggMzVqfSzhHyFdoww16QMlQBr5n/0igzf/Z9aLPIT/5EfQFifa+
hayOKSMRrwGEXPswJ5Vz0R/eDn/Dq+NH4Be4rVUlVNKXuwqZfTFdsw55FffUFG4aghcQzh6DIFVt
gSquS/M6xWX0KoMoGs59/SM+DKRgQZYW9afzo0zyQLcQoNCyN+p6KjiOADFB2I47y2tmquawutcN
VGZKP0IxNT/3A4fY3sliQa+lfQl/sAYqrq51EKHt+HqywHqVa/nvN3Ux7dr2FD/gFwrY8r58AXr/
57nJH0JbzdrP6bL3pbEQWtpq9mufo7MTP0R2Pe7hNHWxLlHbXhXt7iidzrUA/rOh/4sQqoOAQAl+
BtWFr9DIgnw8VAb3j6cW5QgSm6WydQjt17JabHKB7hH0IaPm5FFJkref00H3sO/xRcvGbsEP3Tr2
0wY4bs7N/XAQTy3vIYgV6hK11mMMjUw11n/Qcnnd0P9yVTzixOoN74zCDtC+36i8C1+lX+EG7M4d
YuRQMrtONMnaMV2yLhnqrE2S8U7GSy/PhekRMMbTbWCiJ7qMo77NxzS56Xjoz50DR8iYNX0N5cKm
L1MIHEOMT/M8ntv1w//+pq9L8G8LfwjS1HV+dSHOd7XzESU/mer0okg4QO4Mt7r+XI11xJAlXlSQ
N4dAKVnYbDIZze1raJF0OHcWk8NZrINmGte0wd6M6DPMCD7WYXVq28Om5G1QQcliTojF3NFdi4rG
opW/L2F/6vNCn+rt6D02Y9ABFXgJY1t9XH1gnnsZnWMzsSOMTDV9uBA6qdccnHwwmkXlDP28U4vO
0kPlDF1RTSrdKzyGoysxjMmHAAKXJxfmELSLn3u/+EYBIQAJpxzkw/HbriDpfnL8w9kKQZqqMrNV
5W7jH+gdPehYfvnfQfXv2YwdVcL4SvBaDYYgSKtD1UJbdFn/cWw8J70BScS3W6bB9a2X1euym6RC
w3FKbrWIlpPb/XCyQkF92XaLyVe1RNsppJBS77ZzJxREKd7OPRV77KMJ/bcQ6qQeYo7AI+Rt37fr
qeYLXi3e/kCyusqgslVlKOGxAlVO8jSAz/fx1Jc9osq8aNDhcmNQ1GG9DXctCckjpSZa/jD7/3D1
/n8+ZkdgmeCMbkIs2DqQt9fvxzDsl5umW0cL255ooVdo3ompGCO1De8Cj1vBOxO3cHmgIePXBU4r
tzEPfJSle7VAXcFDKPs9BPI3mutx9E0Oa5Zq/zFUvlmuvcGZmy9w9/nJNOf3q2nnO9/I9cqqxWEI
aGDAyEU3fH+RIfgtH7pXnYqXvoGePeRKYw5LF21dLgmQn4+tkQGsBxo+NdDvrIb1VCHJjoA44BpH
+kpIvtRV2D6uUD99RxsK0fxz3/SQaAborQ/ojnYl3cg/UJH9kIb107mhDzkGd00PdWLXlWwHzlZR
fkuH6U9CGq9Z9t+2yqF2X5ZA1/u0deVooNVxa6dduSL1QD0UDjeE+lakQslv5/6SQ84JxzQSfI0g
AGsCceGdU9fdQL713OiHnCN9teCOCOnkdeCyCKr9y9zSP63T63f8t3U6pJyQ1M3S2aUrhVqaZ6Cq
+ftE1ttfUBoP/tDZ/M1PHIFypErjmhropk8b60Qh59GOTbZaNNtvGwdG2x8u1b/55EcNMsAT6gWm
L/Wlbuauuy7RBgXaNlCXRu8JzYHoPtdVgtbO2zRaS/ROKquwaD0NAHQTX5CITh5g8aFuCCA4gkZA
35UhnuNm5q4zC/+QoH/3JV7//b8ubzEDlnMHB7fo6jGeb1M1RdchSfHuL+pVkVPoAhYf4jrC2KJp
4gAyHRASBNe9/prCTuRcQooPgT35dGwab9syjqP5Csx1klUyPHdZYUcg3dqgFcmWUJYNILxXs3pd
JGlz6h4Hi6O3y0+ECZWKIRgdrs0dNKMzPoiTa34IY+ieq2mYMfS+80uVjlfd0FP3Q3bE0HmorjVT
2kHmuqH3cRTcj+JcF48dMXSAFb4K1jZVYVo33rXTNJdBxJ5Ppc0jhK6KYrl6FmCzh/V0gSsEz3yq
+PXc6IcoJWlnq4gETRk3k7kH6vXLWPtz4rDsiKGrRVwHK12aUnmqrks69zdkVOegqOwIows8xLW5
hnh507ZjYWTyLojtn2wKf1PdH2F0W0vGZWJDWsyaN9uVUvcJ+uewCDm37IeTVg7pPMKfBXLw6/jY
qaFs7XDuED9C6bzctlrXKKTUvDRZv/Qk31X0h8z7u2U5xOcKdP4Ohh+CaIJ5A1BjuRFQFD61KEco
3Q6RnmmdTQPWkvZ5Xxu4oVS2T88B0tgRS5dqD85FF6UgWg07zRJV2fth65pzPEh2RNMtoq/6eITG
v3Y73mw/AAXwh5X5D134X8qbI5aOiz2EOFUty9AHbL0njYZpCVCSPnyBUtJQNlG6syweVx1dBLpr
Lh8hzb5CjtMIfx2XlIyX3YQ1/UvHEV3LKoGFwakOPJz03h4HWzCG0N2YX69Ldq5vG0aS5QLv06kv
zu2Lw0HcN80sklDGxWalQILy7QIvOFjQ/sm/9Te7+ojDs3O3wLXRLJdlkOaiE+4Kk/JTnWYYH79d
HpRsETMMFivhq+6Xi0YwtXl8Cl8Nj8K3g5t45VM1Y3CYEHWZmviYDYqew/jBZvbt6FwuYMMv/XKB
s63JGXxDMnQkfpz6qkcQ3tAlCSGsmi8rlTAdCQIQuDZOziXYIwivBtYUbh5svgxA1mRDZ+tHFbP5
87m5Hwpn7uDtEopxvgTwucl5t9ewdYtOLszhSG6sCwc8xM4XaFTSp15v3Q9B9vhcGXQE4O2RdOO8
rNOl74XKoVwNRRhenVM9Ya9emv9dmat0ZjuDi+yliTd7jaoZ+uIBPJDOLfuhZmaOsl1183RhTksg
ruYX0Ku3k4PTt1Nf3AjJrNhPFx+He9aRzuZwc345N/NDnEbdIgJ4+U6XXUOuxc3+F7EwxDs3+CFM
g93osVJsudRgzxSpkzJHPj73eM+O2K8dNIiqWVFYxYb+mDR71pKeo1ezI/RLarSUB5jPXRpiSbYZ
Wl2qCjC6/70uv7kmHlW+VAg7oG5gyVVUKlqf5KIbffWCwgiGW4NT8H//zG9OjyMSrFpZxcMWf0RE
k6BYaVTnPTyKz33co96XkVU8zwKj13BoLuBeCPjH4P8+N/VDuHYt0gHwjPZiNuPzRo9tMenq3MF3
RIKlhpNZR5G9rN2yXrVMaAYB4/3cyXdEgnnNhNitsxeYDMENbeo+7bC1OvlJD+G6S833Ab2ei0lk
nMMvps0BST0H+wdH+W2m6WMYZ8ZJZS6BDmze7qbPmIFf1qlveoSBVZwrCy9Pc2nmUeZ7pFWeQCa/
ODf64SVrCT1azrZOrm3b7y87MdvnlvR/0q3/TSgdUWAVcy5cAFa+RDYEH+W14DA0/FOP8HejHw5W
HoZoV3s4qfEArfM1+Dmo/uXcshxq4C6kYQX/jPgKna9KwbIT6MRZbtPXc8O//kX/1fAK1cCGndgU
zrq6BwC33YR8J0LVJ+dilR5OVjMlC6p4k17TKczalN4pcrISO4K/IMQ1zp5iaM1x/L3iIfpzgER2
RH7BDKKpZDymcNyC9FHnQp5zmbhzmZcewrQlSs67H3gBFa6b3ponIs6pCbIj7ItEABUxrTn83Rys
IQN4HzcfTm2V/wf5goyQtKznBYWLb1hyo8C7lk4vn86Nfyh9exOOrVqG+MqHcIOEOp/43StV7096
gq/j/MtN94jnaoLO8MRVAh62wXQzV/BNfJxgAlfDDXCEZ3mtdycf5r368+Va/EcF6d9+9BC+sadV
v7ajwrV1c/2Ww7tbUXPpOkSduspqg2HjOGjY1cCdd8TZvrXe9vHtoAwsxK+4WLedztTerf5WVj6o
/mLMAXbXwyN56DLW+t25DEWOGd91IkzMwzpVLhS3W8Djscvsrmp4UBKWNnBWtXNsUAgNAp/u1Rty
qP8yVuolzHgXN/qW7R3knguPC31cF35cnc3hLdduz5CQc2uTRR0sfiDz7Ztt6rMwXQIBS00Pafju
JjSdgPS9Rs9y1hl4BfAGhgJqPPSfDNW4yLRxm/zSRuOfLezj10IA7gv3O6xQl68rrI/L3S8bXJc6
AmPYv+BiSuIF7n4hrGWzKBG1/NY3vEt/6nqB0Q+InPtgdQa1r9Z/fQXp3Zhd+y3rIRo15c41U9gV
MYiT1WXHkw29BLTapryCj3Kb5qtwPtIFjFgjch8mq0ivTbTsGrywcfA3cAnoc/hjruIBVsZNUpCG
OZbLGJbU/ZbopIC9et9k21iLsQd+sx1kXcwp7vtxjg7JVg+Y2dhbuMhSEYM3ssINkccoG5FLBFxr
8bUGWBzaBJVdloaB0sWie/p9nLUonN+3+OfS7B4uqHaI4CFvaSI+y5HG8SObK8be7ZVMlrpQOzgq
/Jq6JYQiwi7iRT2AoZHge5kGhqR9XpM9hYEwgaoxqjFNhr278YJt7scIt/ahzocVzeDbGAyk9CXc
YngB5qp/tW+vk+BVBlItqncBWCw7QFtQ0IkXuBPCFhVF9i2N0Eijt6LrE5l1MPy7ik7ChlFsTlt0
U3wwra+V5Trdk2XqLs4iRz2KoV7al22jdQ8nCFj7wi42gkch7EElp1CJlV4VuNfI5Fsys364T7cd
Fz8ZkWWz8Mye0czP0iSKKSqoeWaMwRKQsfZD2MF//QqBlW6776kL0dUmM7TVdjwzz2sN7hbxk5iB
5BQQWSNq+UFVAM6MXWNunuNIh0khqylqf+Duk8DBGJCpYS0m2KNOj91CavECeNaor62PQRNKBzJE
d3sU0O5dKF23/930aljAmLHBwB9HBK289EbCDtfosB2/yEAnhCK9dbWIsljz1DwS2B2GP3hbVQns
5GEFXpfOrWt0BwdNPnxtnfBRDs17AjZ67ZD1Ie0M+9Cf1ezqrs66sUt+REyM5gvY5bvM8bqEsws8
j8E/ANU3JfjPQ8B/Dq1d91tNjfcvMDgNYZ8Lk2v9s+XY5jd1R/fHOSX1ldAxad8nFn6YF5I0Rn6E
IfW2PzkQPGiAl2joBiTFqxKxuJ3c3Pe/OrzcyPtWjMyXw9CqqhxpGtr7ZUxjuHNzxum3RFCe/h26
rnoEhTy4wzPS/hPUFp21LqqLGgJBQbE1e+Lu4CGx7jcQD2JfYbXI08IoMB0/xF6q/hFWvE1464Zm
8ZdglO12k3pLRBmLrSNfiKi66qMc09rkBqa30ERsCVx/s1SLab1b9ymyD3AXn8ktM8KoTzDuqIb3
S5TG8kpkN8QF/CVX5E4XJVZegZ8O7cOYruKngiZAn1doGbr3ciMWqUQOm7uIaJhtXRC8Vq33XQuB
42tVLwb0miBe6xeZTCm/1bDtFdlcBVb8kDJtTQ5bzA7msLBargiMjjjbbicFN9xidpQE8IbtaQhj
3N2Zbwx+oulaRKQOIWe4YRZNUE82a7cAnsr9qyRPBkG7vXscHYhpl8hY950S7wTs1Wp4MeawghAP
KJfqfyqEMExmlaQ6F9pFwxc/ovcKgSOtIXkG7/d9b27dDJbsi4c/na0yOc7xhny/GzcMsAvFMQ0z
4rhbp59dOM/1x1Xu6T18OCxOhQ6SNelHhaFev6aZF3uB4yKeOy+9ozrKQADto1KlYdpd1rVmymd1
OCf7vdumGq2LDV5W6Q2pPApF0NmkvJ1gtRZku22a4FlEHZxaJRdLUExkDdMi9vvefrZkZ+3NOu8u
LRc9BFUxOlr5dwyOOU8knNrmGe0j6l/dZNWcXiEdX893aYdrzKNHXwzWuF2DQ2+uqmgE2JvL7R0M
P9suH3Ybzjk3Ng5AXrBTBUNhgm0UfoSNvQYjo+fz/NRsJKY3A96N28cBcnewGIV1PFx0IC6ejc6m
4W3I0ml+H01j0P9Fmy1R7+A8DtfyrJdayb+ZSnZsBw3dtuky1Emzwp9939pLpDs+fRJwv67uprpp
2S2YtEI9LDA8DlFLLESJAuZMrPpnh14yhM0n2UY309DUNQDOoGFhoyQQU7qT7ezNDRzCGYDDFEBi
cpkMrA+zdfY9fe6DNLlbtUo/J7RDwxcy6VH1wkOpgl+A2j+/gl5vIKVC/XX2Nn4G/HP7NUwjcUUY
4ADM17bvfhmQaz5r0DCiG4H0HGZrOsKpPnT9l87ytoAccvMRtxpoJO0kgCGhsruO83Sj2PqawLDh
cTXbCqdxFGswWsaz4bWeA1o4mGZTqHp+EHG/uge1U8+Lpmmn6FmnYxJc5RCYXG4Dhd32TLANNOyC
yRLt03fbUlzLkhZCKvmMu+BDO4P3+SQ51BQLwJyqe4d/eNhrVRcNaif0FmjHtgK29P5rZ2095xrU
Nv8OkoDsL2ntlvFWPEjdkdt1mgIGH9ndsNsRCKybNE44LKU1xGBkiqh/ISFiEc7KwYr9oKKcUpz7
JG2bvkDWmcbHPViSy5qkfb6Q6p1pA/0Jmr3r+3hBii8iBefhZhx+7kSOmddV8x3eKu077jzUzt2E
J5GbTljPUXHM2+ALAqvs+csY1qCPotDaI8gXzlAchFZfh32QDS7gLxReMbRonAn7n8nKkO8DcPfu
TTsBst4CNFzfp2ze1l/A18xNluKVdS9IQNfoPonnffs77rW71usM6HImIdD/PhlnIfNxC6T5IBWS
4Xc26CqzU2CYzHXnFyiqwIRdDVlnY1Pf7TScbQHM0byUbhL6wWkUg7/6OX5i867Dom/DWmOpJCj1
MIEeqydqTLVdAYzs+4/ArM3tM8QTxDtJmmot9ei9f4yh3mAKu+Fh/pZDKmfN9EIdzdg2jvLr0tua
fG8kW9+3jI5PBl7mMnOQYJ9WPELsm/g5hM0YPs8wZAy+MjyFBV84bIehoADXuwgsWq5E5PO4sSvN
awMH2jvZ7DYfxyVGv1ssS5XHe7Rek3lp2xKXk908OGBinlIctrHNVtjKF2kdPdJU97mP4ZhoK8Dy
kL+XLGiXCvBjueTU7vFlE2lz63WTV67/pmFflsVb424dcHTt0H8BGs/nng08p5J3AuImDnYJdkgV
ji8QupK2IhBpW3xRK25Q2U8GvoNrGr5r+jnwhbSS3EQO+Ftf4VGU92K+hOD95krZMWtYBOEIK/pP
qHq/iy56v4QwZghnhCj3r0hsTTfUn+Jr3aQPK0vzYQwRGWFIStmptc/3tsXrUUD4c6jdeAuPsc5m
YatY2XGT5gsork8TUcld0Ma9zUk9POKeMa8lVXEkVnwzosdHI0cJ+noIKdirSVs1PDBtXICzAgoL
96moWdEOI5y+o7Dh6/sQzuMQdMbDffrCk97J66pgvfQ0Usm+JhNsg4qJV+gtJU0wi0ffmyq+Ets6
+h4Pmqz/OM1ifx9xpcLSqGEItmx6bV/0HBkXjAtgIJNyDQ3uJntfp/cVUqbZ8oTz+skDWRXkm0D0
fpx2N4Jwr1hIXQ6ZzKrL4zRszPtuQg8Ti1er8cI8eNvqCgpkeEkq1veFJRU1edhIFT7wxbw6BYvp
tbhOAN2VdZ4ma0QLvYwkXDAIOOO9nuNLCx/wIcp2DWrsiwGDkn2uJzG8s/2Csj6XdRvkYQvpQWzd
ZFuz2AkkCbpAW+OmFs6gqIw3grtgPeMlFzoB1sFjifFgvm0wGfJhGRCYOY3EWHReLj18xXGefIuI
deuVxp0K4YFjIa4X8oYlhY+V/JmuUZ1NLNyvS7JsX/u+khRXnqhqp8cFaD1kPIuSvrljjXF4+6/8
+8S/Gu/udmf3U5J05JLAOWlD+YZSt7A7Z9Fnp9agvu1EH80vi6rC9WNvlzDH29xIv3tVuTWPtiYo
TCc/pduyZKsJ/vEdWFwDXnoyu7XyRs4Gwi4cvH4Ueyzf9zk1WYwL+QjYb/c8W0JvaEdduQ1LenE6
Zvcd0P1fFAqqfPPtjxpC1u9DtLSeZEhFDZuC+Tly690w4GS4S1zt/w5NG34e+yiRN7SRoBfs7bSn
D2NA7RNx0B+G/H30AOXQJUuEh4rKQvYSZcv4uUbLyT6tgQHAfN7ifAkAuaiC6HOS9FPmh+QBz5DQ
GIDnLrPZROp7pLj11tuEfkJ2ry8dbQXM0/U2A3sDsxMauSCvHRwgig6hg/VZHHJG1dw0S1xfsDFg
GCZqf7eL5O8kqecPnHJ+J0iHDceUzRsiPqjI6k/hrrb3iTDth5qYCUCqRXXdmG2kSd30f5x9WZPd
uJnlX3HUc8NDEsTW0XbEkLx77imlUnphpKQUSXADVwD89XNulae7S9NlT1S4HlyV+70k+H1nTQrs
b37vUb7oj3yNihceOnOetZcq093A03ZbNrfvRs3OHoLc+KMlUjwXjYXKJ4vmTpBj3orVNkmOe0Ui
+MGXwfdqzv38kTHOfbJWrZMQJ4er9Vl1Tbg4Nd5tCAKSY+gNuqKHYcJV5ira66zga0jOaxgjXwBG
aRucxzLM1d1E3DTvVyRXBC8bbyKeKh+v82WJDSu+YBdrB5RmRCQ6mspU8Y12a4P64qJbcbSGZpQv
dGlMcD/QhZodgkd8h5CNiZennqyq+UxwZ6KEjfmKVZmVtl8SD+A836l5EVU6Npi6bZJTQmmTeOaX
6puTjA43q+vX7Stq1iwG/HKWDE/vBjcyM4mGBU7vkAuVR4dRNpV+dCHQrF3fxbTdzwIHX4YdvRCn
4Soo3Q2ijeg9bGKaXaAIp2EWKsfUKYQR0P2o8BRt75dpliZIvSrW8jwNEw14gogciflv01HjHwH2
iAi4DkTI22WamgknUdkJzFCmxa3/XAN+sZ9rVqtT3IP0pVNrxedwojX50kIyAODH9QwdoqBVyhRX
Byb/JF/WGg0w4+KytS1G+YkjpWJ+kbYM5Os0DSrSGRMDwbCSd4ysz9xu2hUJiSJBMeXkY5uqnDbR
3bRJ53/EuVbN97GCP3MnNYo4n3xTOoUIDdaPD2gtZ7XbdSvyig+qIlH/wHF/4gwO6HgdEFCPJAB/
lx2M+kdNg9IeaV3WQZvF2+jGPmk45wWKDXps1Fhf9JB6DKkYrDH3zPZRzxgR7UHVRT2+NBPp132v
yaxO06QWhndsU3bMhqhx65daMbjreFmr6cts62HdmyJoSarqJbxUQ5HzdIC0Y77xWscF3hJRwd46
gTdKR7MO2LAGjoCkl2VDqjQs/0N+0xfRcLC5k08Djfw8JTPbNnPvm6ZJRrTdJrA5FgtFY57U/d5b
ifFFYmOxRx04vov4FpOkVItIptliiE7mZbbTowitKH+saOyRu60OgjLjFplefVJMqE455tgebyok
zuHSo2FLz7lG7fDFFL7/pHCGjhmd5zhskqCCkudlajZNsHf5gBzchov7ICIWivOMh45+s5ZWB2y2
ofrcY8YXZcpUEVRP6FgrMQvpsOXVkuBKYzSVOKw9QAoCP+gmyrC6k9oGWzrirv9Yh6zdNXnFu2Rh
+XLuAwBzt4DhKHuQneP12a6j+gqA8RXVL3PE0RTE4WzoUX0UPXVRkX9BTAtWjaLFWVnpsb6d50DB
+oDcHHtqhCxTs3n06MCtFBwrMdLmdpjp1NyO+TJdFmN6/Ybe8/mdDPU0ZW4heC9jJ17q5bpX1LXs
nhoX2xeOsWbOim3A9gm53uySxop2Dw++4ok2tsCEAgZ+RYejdKAhcBxOgC1nfWdhnkKxqLwCmMgz
GF9qu4kkYjBWnMAQqemGDnIgD1RAmwqtm+iK9bTyopgbvCmLDyYEFeS62rmASn2dHXj1WAyV4rsQ
pqzhh8P6s6akBCD7BREkKHkemZziXYflL8L1WUXPY4UN++A7PSWRxilqknUZUc5YREv5TbJ2il6o
Xco19e0UYn8XcbO6RK+yIZ+rKsy/yutEdJQO4QkfPTfvc93M8SkA1BEW6dDG9XJUqLqRqeJj+94z
3LeJRBNNirabIN41Kpa/Yto13fAieLlDbGseYzmXAd27SFjxagqiYKuvVA7Am6gWgV+TQfJGhjGo
tWfG+/5b0zikGQKQK3X3ggBCpTF5l5Ye9Rz770CEiu0yNlH+3pbNphhq7f0a3bSljYePJA84ew/R
BMO+AzEpAfjpgt2ofqxxgASlT6MiHOzDqHJhYFcCZRoXvAgeKsI5SBpMNsGFWeTk7tU68ihz8xbQ
3cpXLCNNu7hnRH2H8SczqvWRkHj6JHMRfoSkad4OfQ5v25H0wHtc07p1x2OJnOpNr+YTXvP60oU1
1Jpco1ce0T1xf+pLpYaUGSxuiSF5/QoDuksGBk+iMbHll9EZ8iC4dbdcbaXc9zkSRXYN8+4woC3l
EJomOMWoGsfB19HppcQW4+9N0cMUv66IsUrYgJX12S5ILv6CXBzADZO3cfkKxgNxQ3z1eB0iqzWO
BUVD2mMQwUYESHT+WDqOsZQCIcOEVQWaEaQeo1siG+HuYDsmC8CBdol61O+IcasOkQnMC1oFdP0U
yR7ZBg7FIk8VfpGEVtf5PMXZ7WebjIB86T2mQRGn1ODX+dj3ue33esh1mUaxMPbrVcJ96rumbS9O
iK3Bz6jJ9IR92Tb3tBD2gvGyonspDemPUAYL+wiGpdvhmOi6/ciYnrKoXJsQKlD0He96G+AQQezL
Ge8FULbcsN4AQLLQ4q/ez08TKfWadmwJmzMha7sdkKq3fScMbWBJg8bTS7H1DrdPLvFy1DbY1Spe
sGbO9kz7EHNsWXUXb0r2BFH+AOMLYksB3yF/hMYifyUbXBJ7CeOX/wj41K14Gk1B+H2WYxEJVDvV
GwCvqVlMd+pAvFVfym2Y2hTvFHIcZF1iF8CJ2axtWg65QSw/MrnULZL/JOAay81ycn08yINAtT0a
f/OVyyohDGmee6vo9SYkei0KrO8DljccPnWmt0nZ0wyvkUqi3s0NbmPQuO8LHqD5yYxzUGQrguID
CIzbKA5f+hhjWrZaNZapiFcOC9vMff1ScaQvZQFAjeq1AUQXJ223lOXHwG04PQpCeHjmImxZ2qqo
ibIeIO+a9t0KxDYpuXdFpuGZDe5jM4zyET031Zp4hJub3eJzhn042mKMMcqE8zcyoiwkYXAwqUdU
NK3iUHpjxTeOP8p+mjCl8hs2hY1I40bU0UNT2ABZ4Aa7RllNbfvkkUtR7yM9Ba1PGDIkVuDyZbcV
SdzMSI3BRe2KPUgSkQ/oi1dTflv2QbWdwjhw3a0yoB8SbqhFDYApx/eA0aq8i7a8g9wuD+ruiD4G
Ej3ADiw47qmRbha0ZufNHrWkdtxDwGnaFGQhW752tp0Iej+3WZ5IA4DwNWja6zvEsVdl4aiMxmaP
ba+9WwCL1ylsQ/O0JIgYCqNLwCOGnZbNpDsSlCSXXztTK5flnOfzweK8ttnIjKl3DWRZQxahaGmu
k2FsfbnHmtFgX46RKghNcXNtvUMJYJ/pslLunM+BkCnsT4ViGQJGAtxQVd5CpgGGvy/OfHV0SwEW
m/jou7iHCGXAgJeAXgjrBD7oTWcDLoNmH7slHN5FxeqGYIEI45mixhnZPD9M3TawKdYgfmc8TFsM
i3FKmlEdeGQi7051KKl8WUYUFN1YoAzO4A+vYh1jBnG0v2eiatwngr9GYWYCFNIv+2tIO7bfVW5r
fLdcF/dLTvraYQKDDBy5aT4vinvfhhM2lnGhHDd4XAOFFSkoRGbnJJha1X2rPJZ6SFa9aIP3cV7J
gGFAMGxN/QzL7ooSpn48T6pf5D3D4VFgXpR6+16XINm+aG37eh8XcUeAEg2GdqgY52P1GGPmx70c
KRGzvcFoNLyXJmZWJnOoEEJuRbzIDyEQ5wqtRqC15q8KKcX1iyFLTx76Ajzm46r0MCGIw8smSsU6
IK4bblAzNqeyBZ2LiyQ2dD8KbD98h3rQZbjA2Fowm26gRvsW4YOjqEQWMD7LizUgSG8wYkt+g7Eo
np67RtfjWRTU9ieyNEX7hQYBwCt+ndn2S9+SJWlEZMlNHyB07ZEs01LhjEPdZqowHnc7v7RyvKum
Gf6tlgVi/bA1UOqmMpjAXVa06ZCcNBZk/ib5ZPIPFMhpGnWo7dDrdiYbWukxsiKuszlZU1CPeQrN
7Wko3Lwcfd8pehxBHtlDU/MteAnLmbFzVYPgTk3QQteyg00+GIF8dOCvwGpNjpH9MEbRklLeapLg
nrvlZroCtR1D6ss+COEYGPYVCUFj8g7MpU8aNAfKxA/OsGwsBYuPs1vUdjSxI0GHpMLILiqpaYEK
QEATob5h4ThNL2xCWcC7KOKlvcFgW4l9w8pFPVsLxjFrCoDfMN1CZ/lQdV3DL3nRdPWzlXhhLj6S
9XQOFjRFAcaD8eJQT35jD3oRbXF2elT1R2x7wFiBp2NaHoC3yRZETIzowSpIF9zMhqSItOHeZKC3
hVT7GirXazK3+IxgzmAKU6WQ69ruWjCc03LCADbihZ2FNuMDntMdqBRozMAQY3ZT/pniZYdnULGy
3j6CFATsu+JO3qttEzcMcAS5RCQHvp7wAKGM0ZWdltEh0JybQ63FwG62pkegQBj5fv5sq0UB2K4X
JOLs58I4XyahBUMB6j6CljAYJrmmHAjH9KVdYxk99EgTmaL9NcE4BLDh2CqBMGxq1alqra0z347X
osR54ndszOPuFMOgbo9DZxaaFas33U00IX4pcXkdhKd4M4zekCkMyR6k+1xljSwUtk4zTAazEW0r
+uaEXuJLvhXaPYFuiWfwSGU+bt9px2jx1dR90JwCCu/uKaisH24RgzHOHxpkrGOq6VjsbsKYTP6H
H5g2N9W6tGK3LUwCGVQYRBIw2AvIwgqBjzwf5vh2CdrJprNHE+5pxK+gs2WLojqF2YNDBBLHV734
KvcKUv27ZkXV9cfA1sV0O85b2J0Fehy36/sscph31OzXtJpErL8CUiTAZZkkZgJ2jk0mnTpc5+0O
M3WNRyOO0OuWb0dj7xUZV5p6QsIRt4kcRvh/DLu+dsoAxMIMMTJ1P4m1IcjPqET1fbk+Gb+LBSg0
whFYcRp65UOwKhinnuk4RjPuuoK1w5wYOSEmAAgTms8EmIIgoxEj0IvRYsjvolLMdo8DFOGea9NV
6/usnXE3/SZa9ml0C4+xtgx6OXtA9e6TFK1Z76+hpPQ4tUuetEhvGhLMoYXLOgrqCk9bMPIP0nsl
zlMJ68wdSL8WCQ6YijcgW0MN0IqhiTVm89uykEEmcMpFFmi/qYHnQWP9NAQNLbN1Rcv4k4ZUF09E
lMYgjFStMlcvwgQK1okuAEELADgfh35OKhhY46SXEMbQFGKOcXkHjlQALQZeE8xvACu2iiR8xuCq
E4bzdd6SoulhX0rQuoCNc+/gd0bbVediXn5GZAA4m2SxaGUaDu06s0qn8MjmDhR9ieCvMBtpCW1S
9m/TOCNvmjB5AOtK5zSAxA3wpgTilSL5m36k+GpyWW1ZmJMqf8WZsXg7cBIdglDv+2gad8AJtgWu
AZKT07/liwucn+LmiOR557KAa2Bomy/ZPcjXbsl4jjSDPyfJ+7lNkfu4a/tuanaBetXxB77+ObfI
zwlZrKGrw9Td7Gj1JAFXVOxPesJ+blHsET+q8kqIPR6QATAktQa3E87p6V+Y0v8ggY2GP0mVgYRF
MySWYEYI7r+h7Kv50lrSI9RzgtwMOPWq0XMh1BA9uAnILVYrTYIUdAnep3+uCbwKaP8n+dxPSsnC
AfyuyCj2Pep5m6yCS+sWatghxaQGKh00uPwX0Rl/oA78OVlrHCZcapTyPRIuBvE8+z5fMlNU2NIt
nkmI20WeSYN51PnuX7zCf6Aa/jluS0PwiOdIxPZcomRmRo7SbgDU/C/+oD/67j/JKQ0qKidRKgYp
VPu1HsMXK03+55TgP+dtYUAfWlPkbA/+GavC6E/V0tA/+c1/kkzOYTh3/cLZHhD0Dkpk8B4hMMd/
fkH90avyk945dyAXmar4vgjIhKf5midhief+n/vuP4mdo9pQyN3wukRbi7DpWaE2deuf//k3/6Mr
NPq9VJuPYFCN07hcSqGi7xPQJIvwfR+hKEtGrUnMAnvBEa49Zv5U3yTyRX//I0tZWIEQIrZHvy/7
FA/jdKdDAKv//A/6Nejwf7i7f07dEtpTAEJFvG+lKoE9q85bcCv437sPZ/4SY+bGf+nisOOHyugP
eqs+hLjS2DGfqqXEllKUO9SNfncrLU2UzALD2G+/3f/65v69eO8ffvs9pr//B/79W2+w5hfl/NO/
/v1D3+Kf/7h+zX9+zu+/4u+H9/7urX2ffv6k330Nvu8/fm72Nr/97l92mMhn/7i8j/7pfVqa+dfv
j9/w+pn/vx/8y/uv3+WDN+9/++Xtewv9CNadsfo2//KPD52+/+2XkF0jCv6zDPz6A/7x0etf8Ldf
/nf3vRzf/vIwvn1/n8r/9yvf36b5b7/I+K+CQxTHFItCZD1cLVb2/foRwfERIBA8VFTG+CSc5h26
fEv8aPXXkHMpIC1Ekv21o2rql18/EP0VgA2WfXw7Hkc4fv/v3/+7d+i/3rG/dEv70EOkMOG7Xh8L
/3VBifj6IwCSh0qhnVyyn+MBOFIo1xC5GvtxKez0XC5SftgE6UzGesXv0Y8np4yE2Ly6wPV72Ik0
TO0o+vtvL9s/fq///ntcuaeffhP8Glh1FMgFGnMqf06DREcRr4hX0a5H4ORLLf0CoETlp7VAjRNa
BdUN8pqSDfdUmwPrM/1ylBC6gI917Ij/VO1JWPeHvi7bL6yE/LMrgS2Cjqoq1Hrk7AEZQfkJ3dVR
Bv/JclfqCp5XPbB6F2MneiwnzNMVApBOEmt6SgayASYtmnxHxtpmlAm/g4QBrmcsf68hoFAsR5x1
YAS8unDwZlfdEvTZGp/vE6jLwhO0Ku6tJ12ULjq+w8ZAjnCPsSbZppm+wYLQ3DIKC3yCJAIERSOc
8eL4nFYA3b5S6Hq+h/XIPihcBAdIvNfzXNvpoYJ4QSe6rCvQS7b/Ch/TdFr4Ot6X8Ryegz6MMg65
856reH4AEpxncRf5XaDpuenNEWMCtHNgsD9CddcMwITge4pxWr2GSw5dCg+ijyUqUfYLJuyT7mie
bCuNboayIHt8SnBwIudZb8vxOMWBuikItadVMoy4vtmjm9BnqD5dLpCUVsB44mJn7GB2YoEVMF2G
ju69sGyXgzSAXZLPH9gAFZKqepqJYiifIaBmr2KTOQ4sjLoUMvmjmeiGP2142Grvk5YTe1u0tf6w
oJ/kk7WgBjUWyyOI+CAZ+6jaDSgWTuk2rt+HVssdb+vuMUbPDp6RnCy3qJEZz1VB4ywEUArHwW1c
DkfZkYscSjzzHIEyOhD3gurSJ6D2w3QLgKNDdQ7cFhi7qDt1QM/CnIguvC7yvjnykmRdvtXphNVt
4tMDcpB40pTYecQCKz5U3tWRrkheQh4etDp1Pb9WGoU53TT3gIggnfMdIV/FNridXDuU3jFoWa/Z
keDzCCyTV1W4AW18/X/8e4FN4gDYrfi0gX2Hci1c/W0RW7DgZR8+BmBrHpZ2dfeBIVs6AEjK7AaX
DgC0e2g7wZm3y3YwxTw/Ng3jh6aJt8d4zkGcb6RKWwqAdMUe9FD7qruHNqfY0ahiO8hk+Any+jhl
5QClSRdEKWp0zbGHKful6SjFuykGKHJrKLpV+4Nil9mFVrUfIOsH4oYVOMP3QCRaOfDj6uBIdKWL
Tz2b5aHrimhHO6+QdNiKIm2JUjso0WTqXA61WkGr4whya1cXPnCIAu3B0UHKzvYLZSvQevBFd9jf
eUaMAwXetb49ajwLz74UebJQx++huKVPq8NU0E13zmzbQa09u5V97A+66dYM+Hl4W8jyXuGQ2UUy
vg+WNm1K62AR6JbLGtLqm+/H8kdbuCVVDYb6EFFwNx66iftN0OG1wKl/hPKBn0fk5d92Np5PW7ey
PUFQzf2EXzsdwLs+FZAkvEVGVmeuZ3ac7bJ8G+NmeMLJLMGi9uOXaFg00DWdA7/jsF0bAF8dUPaC
1ycZsxSzDjRouVgWf2DbAM0cNEzAzyczLHvUsNs9m5Q0dyiosF0G76C+XQDcQdNG9F4XwBPKXoIu
R/t5mYZggOcsGgIK1+KyUhQLUcuztcpfIHHK72P4IDaImxTUo5Bc4X1W2H/YZ9gBlkcIBniTRME0
vkyD2dI6zIt7lM20Zzz81tucQvKCM80fJr90Z+vb8jNUleuaymLEfV2u4GUcVTVCz2xXpBFUGPSm
NDU7X0tA4h01CvIkIAon03XDzi5zd5bInnqNUW193HQPmfGKpCswvoIfOnA5G7wPyvyo+tqbXb6N
8w8xySnJ121+beHLOaId874ryafB2enYkSCEwwR+A4mpcUtMEypou7iacf9v8WeQFhztMGXRvyL3
poG+2OMHBFaccgv+1bdtdyqj3DbZbw4aLPXNA9wOa3hoc0hJTlz7Vd2YFhbrd07YtDyFuo2fEbRC
3X42xLxNuBXe8jzqXvqmJLcwzXRlkvd4QO/CET+tVRuCcCC3RXj+kMcvxbq+1q0iFy+Zyy8ByppT
DhEIT9kMwPE3Mw6SDukZGDR9+s2RgyRIINSV5z9CH7EnPAoRbmmFbvTjPE39CQqZ6nnBrvdchjAa
ZeB9I3a3Qj38o2ihfNmVleCfusHRbxBJ+NMMDOrgq5VfuF/lu2oFEvjzKNBHIkN2k+sYRjUy2OEZ
iZ38tnN4VRHlIyAOHOIknsjAn+qcD5/bmA9PaKLrnn07DEcY89Z9MRXY/UBKSp6Ayna3dMvpMWZV
sRMTZpdfwxPm1YqXqYRC8n5C6pk+r/UTAQJ00SCTkhgmkl1Q97lJNYJYgk89+v4+W6YXOKJNBQCm
bYqZ7qp+YV84aLjuXoMy6Xdz1W06mRoZ7JqQjFOC6pnwMexoj+OWFI+lZfa1GU34kRJLn/s5bM8q
RBhaRF1/n0MD97HjClIn2KOBv674Fpi1rAZrM65ZA4UqHCrRfAlFDHReSQKCDUnqIaKP0s5uPagZ
F+1BWZErQ56vH0cXdjqr9QCSg3e1u/Poc5p3G4QWNNmuEBpKf3p31KFdMlsUp3zq3ddSEJv1oy8/
FVE73QpatNAslGHatTFNV7zAKexYx6iFXocoJ0FVuO1+QcVYNg5qQvIIhDeYxeTBORgicKjWLTgO
VArM7mLyjsTw3oFxPooJipXz1OvyjHEGDrkITBZWkZx/gEOihPbT4Pl+UFqED2ic2WDGQAZYvfV8
gvqWjk/4qj3TvjpA8YTKoJZ1GUf9+wW1kn5X9r5os24ap1eT8y3JNfPQaEVIb0O8CB5HFH6FgZGk
DwWCVfutuF83z/ZzjGs0hvT6hsMHk1TFWCVVnJj4vQxObuxeAYy/IeYr0RQJ5+J1XC2NUkC44PJg
HPmK+bLfzyEzwC2dXz+R0g8PDeRcO1rnTZ01KPW8u/I528ED9oeFv1YHpG5AVFer5tpCFh91UfAD
Q9dIhiUNkVMwHZSpBKedhEtrdi4PQv8wuSDqIYzcGHQFLQITWEkgg6aNvlS1qj+sS14mERgUFEmh
zgmKfv2wliix3mnT+/c1akGtFr3Vn+Ss8qwjDPochaYlmmpQDia1UBK0u76VUDq6bgp0nqBHB4/a
9eprA/xbpboyFoadvC2OzNn4BOug2fNh7G468Nd32oohwnxbv7i+hKJ7LVaSaRuK/KjyfGiOWuru
RkYSlES4sSP+ZJtepYVH1LKFX5epoA+xjSbM1ZMPnnHalEDcSzAYWekQ4Iaa6F275uu5RoHTWMs9
hWB2h6EHTTx5V9xYxqCjWRryttn8WlTNZ3KWWr+hTkRBZChKkvgtat6XThT3NU5FPP3nFvY0ILWQ
OvncZ3UcdLeouJqTiazBi4Ei8wEPuOHSBza+KEVAOMXRso9BsMA61Oc/WMObXR1Sce9YFWGAFguU
UFaEOEUNeSF8wxniXZ67VJkuONSmRVxHw4anzfI4T9wc0bsxD1Raqc29MRi/Hj1O8UNUkADAOFxF
bdg16dJM7+OVgYb2ZcjEtSmMM5R6EbaFGQvtXT5iKKgsvVC8QzvtawERTNDDOSriHceDBmz6oHdt
lYtbmMDKl3AZ74aIz3tQotOhAXwMkTaWm5uRFfWFw1+AgyRqliMUexjcijI6BTHzVy4UGpymuzR9
85FH7TvJ5f28SlgSwrKGeaEO9lXZ2ROpJJ5MyBnvhZgSHs7bfTMM7Tc02i73PaYvkKd5gRqfujwC
wLNnEX6tEZU0Q/O2r2kNwND5IyVxiV1qs5kvfbsP8UAqkrXwUNvCnXOEps2neYQcofLkKnYuPYde
u7jUW8VvC1GEl05CZFhrmH5T0EfmWkUGeblrv0sUhoTJtNoPyM3FEN0VfcqlN+gFq6sMmFb9WHhM
tPlYxBc5L/FjHLaw9wRm3c2QLWeCSBhScbdfFn91d9F+DDGCdsH1MmSp8Lg0iBubDF2bxxwCyAOU
nmdZo/y9hOFHlgdQrLimfWo71mSYOqozyHqNGlTtLmPEgsxzPJuSre+XUyjacK+JBg8fM7A7LbxA
yGJ0Rzg0jkOAGWKLV5myiINqQwH3Kd9anH/rirc6Nz1Jy9ZD6Arh4aUsBvUaMBMfIBcPP0HyHKco
dm3Oxm0LnEhhcdsQBhOcVetxW3X0BYw+/cTFZp4wAevTjNiZl7rL+xNqJslTuC7sqd6GGmclpNow
QYzlzTjrEvYe1EAFGNq+hUhSPsnQUJ3Ec/+domkuIfF84wZ9QbAJy3yQfw0cnn3UpxsygdOlIh9A
GoGk9CtPjFXTkfhGnFy0qFvLrXqWuZ6zDoaxtIc5KltFR3eQyksIX81NUKJRJaz6jAfw39EYW2TQ
PunV1ZgTuvENMFyctfB8pTFW/NME2xGUBuQc0KrddYjHhpNzns5C1U8MQgkmO55E8XjXR5+GwN0u
0NUjT2kfzfxzXdr7zgbhER7PZ8jf9gWBYqUdj3kdXh9LvAACC/EMRsNPY6Fe21bBNV29jQA2YN6C
YL6QXfmk3dIeFWyDCR4z3Q1CfiNcx2N/UrK+SFa258LF24WPyAUXTDbHtpaH2Nd9WkMVcsyD7uo6
bIoD6pSeAwrcV/puTdFq7rINUogaF0fPYSHBcgWgs/5GI91DPCDA0Ve245lecEbCOXkse00zNjfB
AVbafN/XIr+4BrJQiAGno4LBOU+6QYubqkBLk3Qi28D9npBX2xwqcQqX8oIG1SOCFJDTElbsozFi
vgliQT9WOjY4c9dZIZQHBqND3baAeuvcw1gm9cL221SZF2JVk0mKFWXjwJnbTZkLBD3rM/T6DzUL
oAhh+HwoJUCBnud2eO8cbKmwSJE2KWQAMQOK4QMjswGw7x4QkzlpWefpQF2dRfXob+GdgoNeRME3
ir8PuvulnlMB3u51IXI4rZACPbilY/scLknwfyqZUP+3WwcX7Pk6pwvNA5x5/SvlJHhaYcjAhuOU
f2xh0oHQkvBxPzMQ6hb9TYm1AV56MPqQfljYIQhcEAk4hpsW7F3GDbc3AnHiNyvtb4sKiUtb+A7T
bwn8W5yVenZBDfaGPiCR/9TO1VdbLO++GDlNAtNjEI8G1yTs/5B3Zjt2IvuefpV+gKYEARHALax5
yjmd6RuUTtvM88zTn4/cu3Wq6uzurSP1TatVklWSncNaC4iI3/D9VVgfWqMpdyybGkS7jAKe0PRt
qeXjrU8Hmoq2Fh9YuQ7EfA+G3WLODJtRd2jruvnBcUpuKDvfstr+UqO4aYV09629HKRmnCWdYo+9
1q4ehnfqEmHjQ75OjzXLwVNj6PPNDKL33hQkiUvt1YxdeZcnU/cBcrU68PdekbJtsTlAHM2a0xhb
FO1pcs1raYIJTSbdt0u6aLWgMptI8cYDPCScUMtX06TMphE72ziz8ZrbijKEchp/oWDMHppgd+oT
UvjV663wBpZmz7VpGqVMCabvp36nNgX7KD7m6eRHY/5c0y/yUrI1cT3gzbGA75gmbCJu7LNiftMq
x+Lu0dJtPAZE6TJSZk8cspnxaMXXJIBE4Brd/dhkbPVIkt1HrfnCHGuaQZNJBCzT2S9CwN/ZhugJ
9Me7Caawb8UiQ8ozrNs0UVdzKHht0iYJNrIgRN7qW3jwZeNLYzhZ6UVz9XM1xjG3Y/FESNzrh+IU
uK17iNv+phZ3ajZt37ubvjTy57Aupze36E4kBGmMceDw8mo6qDqb9pA7RbHNprk8xgTRdlqqjKNm
ROKQtsZwXy9D+D1MjcbnDv3gyP9sNpk/UhX0SIH9tNG5nsk7lEeDre8xQhnaFtNw0VTGgZpSwk6f
bOdgiSzhbNLfhTlyS9+X1atpJJTQk7kPvVhzzK1R0ekuuoEkfzVXF2GjmHFsCLDYFvVE95aWnr5M
13KxJrRMoeqjUkm/abQp3hTuBEY2LzwXyA4flB7S+Q7irS3s2fXqyoxfBjlZN66zrejnCzNP2gup
3cUrEx3V60gbw9nytS39CEs7Ck6K29LU5w0/0/6slqA9ENV/coPkKRdltLdLJvYR5ktftQLlu5bN
fU+ozktiPd6mZK8JjGrQv1jn2SeTmU0iixhAVj0STxu8hX3CvNgW0QutLo5LlVZ+PY7vsiTFPfMU
P6o4tK6ZLlKyLpGGRJylFRVCcBjZYZxM52Iz8oScHxANeyMT/h31tmETFUBEuSl+2khdJNpmUIQq
mR6SNqyNTbrq4a5uE1+kz5cKEX6jo51eWqcsToVJYGDbxklAzjRoi9QL5inZj+TIaPgSjuxSE2A3
O002VGm/yS1W5Bi+UeLRNxUaz4WZUp0r7SG8DGo+0+TQXmnbEdGr1tp1qxnGsysl43dIRKWAL8o8
ucA6Cc92UBkHht3oxIPDgquzyOmNUjK1b7apYuJUbX3gS8ytLuIONocpXmM3k0ecrPp3G1VsHQOr
vYwNB6ZCM/UHUcjwTlOlua8jcN00O9gAAX804LP3rLxDlcuLPnSbhs0f0AdBjRuV4uI265CaXIQn
6MfimQd/cdcrM9oPYd0VJGXqek/MxqwJc+SgRTII/+Qx6oqlz1782aoHZLa6RwkrZxF9OIrnBcmE
MX0RhnPtXQpH9jwW90ldKt+YrF+Bq5s/dNMoI+KcZvAzyOL8mW3Ie+JKop1p8yD69lm46cDQWQSv
nhQUhKOKCJjdnqdJ53KVCF+OKobDpC3FRyVj++BUVuLjI+vboSQbHCIPbsI5Xe71fph8fAQQH7Pt
IJulouPWshDoFD24HEhQGSfVzUlNKnD1ZDP7t3sZ5ohskWi+xQYJAbpANBSFVLelC2MSuG393QJn
wkSKwB73puyt2u8tM/IqycEmDJ6hMrhHhzYp7aTSU05/noh588CbktMs7N8x23+IO3m3SZGgeBJM
svKHfkWmZHSY/HZJp03fGcVFLcF9by/3KlTuQ0Tb0meAcLUrO/FZRA4Xo4zN65SzN26SteYIb+pj
bWeA5nG/u53hHFQV0UqSjkXPCC4M2cNKwyLKkiPNDOPAqsvRWJxidk0vSWZQJTa4/CjPhad+crQD
BzvSRE320FFi9iaMqZ1ddxeDjXrrUK9l9Fw0bAextEdwutptmKe1bGI9R2CXN0WaY680ZIQiTQ2b
nnDiXEDaMTMm6RjmnbbU+sWw9cVzAnDBhhNyKE5TF2VIpeeumB4N0XBzNoVNzXQ0TiJwn0hsWOeo
KJ50biJPl+MO5Iq7JQP+XGbJbab54EeKTtZE+8bwltSwbR8gj35QRdPtBDscnoVIo9a2cweeyaOd
goVhwmyECtBAjplHkD2G4oFsuA2dEldTP0tpo1pSfPDZWCx8vLI9llyGm3ml73CkTqsdSdnk2kVt
cN8sy3KagQJfHbfL/LRKXmSoHlSbuLvecj9UYpwzgqtU5e29JVu2grP54LIvOse0lBjbsInz5nXu
kzc5lAittE38urQJJz8E7RBtFgyWp0aauS+0Mns09bI5121Jwj1U0auktHlIm5EtzdSWm44sabgY
9qaOKmvLpHdtn3euF/YPE17TNRyj5JRwr33kUxAHfmZXbLs7mrA0n7gDwkJejF7gi9VWTo226k4h
wcbNZDRHQ/E89SxJi4K+LbvBmN2Cl9gzy0meBcRMpaUjOSqGB9a5y8fo5OJVryNr3QCRFHSmrPgB
zarj/iG9fuGbJicKSS+dg0SVaWJX8ny7unOW2L42TNrnwry9Levh+BCPy3AMqyKNPJfE/xtwUe2Z
cz9EIy7l16nIBn9CY482aR+1dzwX2ppXbWXf1eQOn+T1ONchGrgDplCaSmqJhYxT1Furf5VdG98N
2sRtPKd8CHhMY3QLCCHP3tLFbDMzCBXPmaHaI6yIhcdVow/vo27Ll545CbQ4Ke9fi1CWBUqmZVG7
K0V2FxJkJOKUTS7l5HAFcdvEwiufibPxS5+NzRE7im1c0Yt4x4naOthgQRdPlZXg34ocCFI6Dm/0
3D+jnI5GN3efHMthQtQxPVW9Fp8ZGz4MtwXBCg4Akkjb6855EF3Mk6Lkvw1djfY6qzJiS6nLNygm
3Ev8td5eNVO1P2hExiRaGZ+zq/pB/kzYkO9IpaujE4Tqiss63fqGNLZkLuSxUWO3q+JMPvTK4okW
2SEXSm3z6fWRMsn3Bw3+EzUm+CHuqnQVHlvF4RfvDvN/uokkuJHEB31qHtVkYUNSxmYgkyU1PwmS
7NppanpCWYt2QM7oWA+uDra3zjuP7pKKuf2SIdzYaoo2thHIHyUt/mFrZXp9auFhvYjONTYCVfZA
y828y0YtbX07cEasaGH6Zq3YVVqMHqWgw8I3xTscxT3ThGFeLc5HEQEzcij53HPhwynX3P5YilLc
6UP04bYoel7MnpaA4/BuQarxWyust6m13NNbI+xV5S55WSKJtNaZ/97ly6ae36qYorpee6YobziC
JV9fGy9hVW+GOW3olzrLKz0TfQMCrNn2ST9upsmwvSBrTqR4OXXYS3PgFBjtWlMLHvuKOoDdq+9T
0EXzNimcmhji0FwTB/ELdq39aKUBoLiEeC9U9mjZRVESPIzFGO+6SZvemR/6C0ac9FM3sO6Kpslf
GbLEEzF1dM923fihp5CzH2BG5X7j1tBHcFHUAiI0cM8xsiSnjjRJnqNe7x5tgeGzFcwjHfxc6PFZ
ujNbgtCxjE1osibL1PaDxZyepjk1DkDThr01uRzQiKDiIB7Jt2OdmoO9XVdqm4PH1l5JFxWBAI/U
m/469SuGom9n1JQhW41ZAy7MOGxpOT9zMmOX0lnN3ikr85qMCZDXOYs3cyq+478FZzYiySVjN+nn
NQeaOc7VmcoJvaokybYz3t81SyL5zdaWLRCfcZfE5nxou84+pFXVnKvFiHckwfXHiBQj1DnWQa+r
RuBo7FrqfVeMwVM0TOqGXMlLSTAF7bqwzljTxj3vKgF+Zc3V1Qh66eOuFZNHXFgQo6gYqQVExP49
zwVT0HBfOAPiuk0nGEAxjIiFqwct9TlcrP7O7Kt7LVw2BWretZ46daRAlLgercLyHEKg071ap8u7
wVbpdyQGU99dyt/1qJggOCosFXhy/c+M6MCu07LgYAKwCb2yrcTeYKNwJiR9yJik+pHCjDC2sElH
2wtlEb/y+X6fRc2kcEQEli58dY/KK8e2KdiopH3TrSTaR1ZMpZDKmmw8C5kOcQf/Tt9YlkkfYzF7
tR1ThaXYGMMZZJ3ynbro37vZnO+TmfWxqu3E64i4g+gtz3Yh29arlGSxwTNn/1/PUfzYkfhGLk4o
6ZkhT+iu1O/xGnbxyPWbU18zMpn+ZF5g/Ny6jf0TB869yN44xX1iVh7nber+jhibgmehkVH708o3
DUP2rjTqxpNFYXBVQPrRU7P6PrpgK8jkrw30iZ7wmbUg+kQD5eQhavMuFFQwCQZRFnWK/A7jf6I5
WYCHaCdLPwOk4dZOOgwmTdZEt7T3gJ7hd5dCkPJVOehn1GdWmyGRyWeAWMkxgXLl3hyN5EBmh0Zq
2dffEIbe42j5MU5uxjKumhdTUD2Ja0mcnuU0fqNXunzrZiBwPIX0+TA27NM5a7ScpvSMdABnlk3o
xgM8yal4cOZ88YMCEA9jpO2tqLLxQMlvWHyUvg6ScVhaDG2jkBOO9EGZ0DZ2mj8T3Pw64KTIErvF
bh5wvAyviUsDFSNsp4OjwV5ZIs3Za/UkHtZpZxdbw3nteB7BSkGcXVD6N2zap/tMhtZBwAR7i7rC
fKnTLiXrQGoFt0cnzKFZw77tV31cSxvjlogR3UlvcgfDi0LW2KSbMpaEieyQlSAuZoT2IYaBaYzA
uejJXHRYhH5XCEI+xUJpi2qfnWxUrWj+2+3vxIghqJVB3RPJJ87QpNmyFabxbKPt+7Fu0PTiabrF
380vWibu5VAsu5Wv4Am52DcKKwBA42n6MWSA1b3WGR1YGMHYcERa3JseG/kjJq37JDRrusfAVj+E
ExVnbVb4aoU+nJIGJpkfhhkNhDJynizGuB0Jxb+16NAr/LJZrmY8pTuSNM2epZS8C9Wvu17kj4T3
0svEnuuQ0JbZWKPzWudNBH+wjtlKOlPyUpPXuR+HSU6e3lvJ61QveASasxBuigeod+ZypfVf+EUa
DGvNwj62UbqP8jE6yRzCG4VS55RIeauCFOakmTuHopyLI1rG4C9xlXNHkPCnnrA8LEmDvtnYdg43
c9bfAni1V24J85umzEenCQCsVON91ITFxg44xaVNG27AykWbfEoeInzCmDTUwXJs7h/Xnc9zUqG8
ZlNxS8uh8YsmPZpsZx8KinWHkUPUxZ1zOG0cnsxrZbvlAd3v02mrZ0ufz2GIYeRo8lTUOaaN7oT9
IQkm/S2iaLRrs9zdS8uCUtLbPLg6POljkRQno1T9GU2ATIglp01siPo1ozh+dcjLMoVQUMFoMKrh
K6p2faRrtV/Th9yFdZgchBYT6yh7Yjt6TaUy7RAApn4WuleF+LKRpWcPPKZBg2DJT1tWjnKHJ6lD
ZRl+VY2B1tOGpFbjEWkvw4q88dySIM7M+USegAaiG07PQxdON6cIxoPbO8sjEctsu8QBkpRrFI81
m4tHAP9iG0Z59T5nQwKIo5+G85TrrR+5hvNbTWbwOrQpFdeFQ+mKf6pT7vylvsNecr8VcTZvqrhE
NQCWtkkLkW4lVbRjAgfwmEe2eDBiFd/MokUoXxg3TdHX7O7RBqLPbMRP9uKqoESNEEncwVDnWbXW
m5GOE8+zpUU1nOS5X2bm98zplJHbivETpOV+1oFr0fA0wk9EQvYQySpFmXXyEHMIzzkI9PLkdG+r
FPRND0hleaA1u/clUOIVdSN+J5+23KFtmNvQDTSAz27yK9Is43GGtnQcgzJ7DpIg2mILcLwvtNkz
3cp+kvoKo+prqGuOih6HEPvcr6w+O3UMsP9Nj3p4KlheMWbm4K52aynJTmT5Ie8Sa6vB5Dz1uWnu
GMOKq9A6hX6fZfP4jsyirlhW2dYp4YtwyVvtHY6B9ZT3HMC1ck6f0lL7kbQNcwIa1k9IRScwtC12
jmzuwnoyPiRIki0nZxIYRdnprImxRjAIuElXw1RtU0qDyDPDI503NoBi7JtNxuid3dIgZFSJO/qV
K4zfInGCMwkdgO90NhvOtUEf3Ss2B5SOp+CUAwTbj02dc9ly1OfojFqAGyUex7INHhPXLbchQYDn
IoifWF3Z80jO0iy/dB5z28ZLi9Jzm2bTixqj5QD7C+NJy0hbC7a1G/bI6Tc3qWbEaC2I3gYLlqzn
ZsmI7IC+TWMLX0iDwbyzddM6tyBHPooqVnsnwr1ruxx8K0dOn5IpyxVe3xNqWHeQ0l7Tfav2Xul9
+5twzewzhFs+LXQpj8PcZ/TU5pYCdeyeqnRUaBo4MdyqtddZBOTBztroCrPSIL8im3NZ4mDn040i
wEO+GB3JuG7Y9W7g7EiTsecMY21fYN08tQPkonBo5UG3oO76LdxPyaFydn4vmpKsFEvxkpImZy/Y
mrs4UxAWGCB7a5K+ubOCNj1FlEc5whMU9FLbcnjLjV88cLTrwOi/bqsgz2qezDKeQf+TrFiSrMSd
XTSM0vAzp/wl6zLYTjLI3rNuDrFQiAy/qAz/g2krw/1QBAk8mXa40QfXSSIVhGHTATBaZCXFP7jf
/z8H4RVdbgEV+E+x7v+Shn/+lX0U4Ufx8Zcg/H9+5T/T8MYfphDKZHwu348NIlWJf6bh7T8EMWoK
o66hs3oLQu//mYYndMf5S1pSOI7uEJT/X3l4+YdjSvLw1JcdTvJK/XcC8XzHv+XQlZQmmV9i8UCB
gO1SAPgz5z9Onbg1E/p9LQc8tZ7Z8/X0zp3U71zctV/kvdmdKdc9ULVefaCs3Q2rBqCW3IRMkICA
Gb5Egoy74KFdlQMD/sCxW9WEaNUV7FVhMB3oU9RyCRahDf5sViUCYBgikD1V3Y/2S6pIdAvZguO6
elPSiF67VdWo/yFw/EPsWHUPUo7OMR5HuDhTKF0iOAmn7jQESt5/6SayGD8DyIvbuXDgVSCuEOgA
/faluPB2oL7AG7EO0KziHcl31Jm8sZrjSJDrpcht1BuIZCg5cJlQdTRrVXgKN8zv0i/dJ7GMqthE
miuvfeDExR7Gq3wpVrnI1R2Uo4mq/BEgYfCsfylLQk/XUHOtIvJrzVh6/ZcO1UVmfNdl2fDafOlU
5ChwEXRqlsM434zZGA4xaIDPUs/z75q5ql1gttq7LgWluRlXOYwHh3wN9NG8dKapPUfwC960clXQ
lGnDfauH8WEIwmLbcN786XypbqGa1l88AyCe8rv3Eap/6TSHctXr9C/pjo+5+KFWPY+M4Xq4i3XB
L+kg+OlmVO5TPTHuRO6ip6Rf2mCZhBneMAVPMu4kx79kxBlB0YKJuBna8VTaGIHiS3ZEoHzsCeYz
ZDYkwcM+tbjkZLcCP15VS4p2CWFZlEwuqJ7IlloVTkX5ehtmtk2O193Qniw3lKfJiy+NOtgcAV+r
VS9dmA53NlYNVcNV83Nnqu9sqFP7Mi9nX+tG8y5yCTlk1N4PDCzQzyh5wVFgA+zoK+vf61Xqjaww
uC9X+XdOuFAbok8/urSYdjpwvmNaigip3Xmu69GHQFL6ARmDew5boPNWhbkyy2AX9o71ERv9fI5X
FTo08a8VnpppN+03Xa/ecyobHgsBfJF6eG2/tOviS8e2XRk/5dN4gEh4XwmD5Lg8qWoX2nA+0wJ/
EjE/9+q+6g+yII3K+CWR2sjKYfzMfWBfW7hYj24qFQMwwVafyNYGb6x4zjNo1JKzlGmYzn6FZwGD
n6iNw3bL5idy0JhVq2+g8/a15Li6AMcL1Gj+D6ehVNZrkTjWTdIuOBhNndkY0RgWeCfxb311M8BD
Ft0aDmt/wA/B/+hXK2TtDfjJlz8SKvBwiA1qhrMbRw9WTXqduDdZZLE44X01QanbzKs7Mzlrcmlc
DRzTVcN7tbo7cWyNp1kv5I2qNSec0RwWvhMmUTb0xqMraiykhbGIHmid4dlxJ/FC2308qHGaf7ir
RzV3omwOQiXWD67v+HekBhM+oDTY7her92UEeOOkvuglIPLZ9l1i1YQvvnwzrB48NGopdF2/nLVc
BtG+Wu22iETW87BacMFqxpEaNS+NhvHv8aao++jLv8P/NbaU80Nr3+t9eIcEbTwMq/2XjDiEiCKQ
17mE+VRXs7At2+6SrQZiYCy0NlZTEVKqcyu+nMYMQkLuUfDWz2q1It16DM9Y7cnF+HIqnS/XslkN
TE2qkU0OuwvqMQb+ZNrlD0B/9EdLTLjilYFbeKqW0X4Js1w3/Z5e3Cex3MXX16OErVcEZhs42Krn
oFjPHMcBx9Gkd6eh2a5okz3lw7rdprETnRitGx1Gt7jpCQ0GuGgS8qaJAx5hZR3wnvIHOgCjL7lx
ty3z4PcNf3CgXwr2WHA2UOxbsk7u3ZDE4TWdcucT1GYMMzfg8CLK5VQDQzlTEiCJ20n9xxrWug7Y
5X5SAJ2JcmmfyYLxGYpQXZjuS3YV3ZXoXluckRBICJWyH9n35T+MNiu/Qs8HE9otmdd6h9X3LWEm
BvZxER2NlFQOqNiNlqTDT6uMfyXgGbaqJasM2SX2h5KJGmgDp1iz6r3spXUsjPgOOQCbmx7Og6EV
9mFewuIYasFJDxupPMYh6Nsu0+a3GeQL0XcjxDUNqBxvwlCrto0lNkuRPYPCnnY5qIkdEyPfMmgf
x6zqjA2YjR+JBhbzJHAcTK9yOXOM1GIQC1egZhdYw6MxWMl1ghq6c9KquzVCnG1Hfu+n6kC/vfIK
TteIWG3vMybDuDmlABax8odQKTDzVONGa5BmnUxj98lZmIXjeC20OxQsNqH7ONL5X7it+b42k1OT
BjQ4AjnX82aJdJ3akdOh18Q0Zg5Dk32g2lKRyFT/jnPYuuDyZ+InM/5jESED+4Wp1Y819f79UsMt
9hpUAgJGU3/OozDNdyIHqw+IhAh4r5m/8i4cYoRpBslvkeuRz3UtzPxqRPbwoUywDsSCXDjsppYi
wJIl6rOgOX5nq268i9MI6RGs1gbhEfoYMGY/M8W1LJ07Xha01FDOybOJtG/6gQsI0TeCcXoNguin
y+X+vkgFALG7Mtms36VtnXzwQKwfIVHFXtlJjjDN1E68KEDKehKKh2SIl3ctrPVtaGfTKTEbd1wp
JbWvc473TbcZr9jb8kcr0uB7uHoKwI0oSbmmAt2q2bvGrJqX0h7ArpPGzFq7PcHC6++rJAhfU0l4
mKE18jdzUrK3cbAqMLwLUr2TFXl8oNHYHEATSch81SodVjRl6NdYxT1rwLiH2zrcHOksJ8GG7DXm
iHmawKKeauGEG1r2+pEEQseCZINSGRjRAfsuJkTf8F5Jt1s+RS31A6xY0NVyCXYtrEK0H0Pu00ju
mboL1g/60aoN2nKsEaaajWglScYx8J2pQKJzmDDaj80v0xoHdidcigRAtkJXJXJzscm7EQSnAtEu
5geN0BUhcrLbaTXLQ0x8/UPyPMO1YUshW3poW47nu6qjQygWSmxYaM6Dwly4hEE9MvgHrlaBCuvF
EFR3RParzRAQWIpNcQuH/izE/NswWuyRgWWKCAK7/Z9kl7fWIlGkBFutm5uuKmo41ucOVMBeWxCh
2pFVxUUCfwZM2tFAXI+lMSCQ0ZhugAPwTF1IkHpEhj4YyNq2Y2hu00BT3gwGe2fyKIt8dOZ3vmi4
xHC+fzTOMm2DRE92VhQWF53a4jfebwccleqLFDwKhJ8qSsm5hmQeGYwTncCP2w/VwFoeYCqdobal
dwID/DYHS/BAKde55HqRXta4jvDWAtI9d6g7Qf+LmgvnkPyBmpr8tcCT86nMUY+bhHGTvVCnvsnk
LzcK3KvqXeIiYxSDWanrs9QV0EWaG/G7ZuTdlcdmdqwX2qVtbX+G/eAe7CLJiHck/a2zDOcdpAwR
LMo6jJRgoWdfZCbVtZrrFRYfYyCVeYhNEMlq5ukBez5cpgKoCuVY1H911GitPgYJLGXURgifsb12
AtziRDhyfh1Be95NefRWKju414Mqxdx16oNpY9zNqbk3G7ziOUzqnR0rY5s3sODmyChvqPasdFVA
tZN9ExYAD+feVTG5+FR+0znK8DY7OZBwHnjsH8u3CHrXd5dG4MkADOzJprUuDnwy+nrhCi9qaUM8
hCLTfKqpTLutlukzmLOUCS2se4Ej+MlzO+xam3V8su3wXNr1i+qG8JujBewyc6VvaMG+g5cF7Jnu
c7erjkaefUxDOdyzok66R/UBEp7s6QsyNgSjoNpwzOo8h9xyHI/9M35TjiiNaTokw3Bk2K9xsqc+
I7OXYmXkTCEbYWO7OqCeqiZjYmc/x0F3f4YOIw0SXD2HLSyZjTFrPmdaIueMtAr1I+zknQAYuw9y
6IROyamvWEbePmu07mDBzPslSpv7sS9wxjDCf6zZJHxCYzgmAi4jlQPb4+jDdqJ2tUNnz90VanJE
Qzmen4IgJpGlJ9lHSgmRl1Jl27xYok8OY+u0oAbPMNBoxrkdJE5tGR/xOlCZUUGM9wIQ2ffcdvtd
HevVQU6zy+gPNwM6v0w5h57OMe4bB2hkMLTIein+9OBS0XMYjrPiDUuKOKQrY0RaPi9JkPptLqaR
Kwsrh/Yz2cGgv5oa03ZqlpRSCk/1a7U0dn67bPiJCF+mgoZdUNG4xmOgPSp8tqf6KVWNvs3t/Fc9
Tgcor89OD1RWGUMMmsvUvJQM56F17HA3W2RNsfC7Y8qrfK/1cvhYBqPZupSVXzUp3AuzUYJPjT0T
Wam+6P2hIfLKx2NtadrYhMWz6qKQwt4ZDNmzN5LyCBK33vemhk7kzhNlc0IDOnKvZLJSYWjTpWaE
L7muGDFdmPRYorGsMesnOLUBWKFP3Z2Z+xW0lMOhrdvfXaUpMi7EcF/pThrbyp3dWzcu2VsNcGM/
r5hx6v/TB6W/nLUjLQxaxDPIWKtYHkLglydSHNOD1rZj6yE2k5VgbtA2SO3lSA9genRzt/kI5yDe
q2as3iCYxjziW/O44qe2Kh2bq9MJ5Om6q9SWEJa+AaNePnTQIjV2LAPMxCUcnrVCYYC2DLe+YrFi
XvYMT/DIIDrvWWvWe7sVv2MyOuCNooAECcTPeyc0dH/MzPiVB0eHU0rjawPqqL9i5IsT5qNgStCc
v/UyZee62BmzlXsFuzsrKbYM8pYxY2Ktxy/zBiMRrL6Vi/Y+pVx8x+Y6qTwzZOJYkwgeNTWL6GNY
1g2woEhmR/JYzj41luaJiGI/EqgmDZEL19q4nGIu8GWB5WZF+6J0jcKTSWhqbtPw1Uq+6h2B6XjM
JEuOJOSFJ9txQQweq1NdL+PbsJgDRfzAeiAOzWqyJOYrRNj45A4GgHu7Zy0KxuUmFwlWPa308MIE
F+NatIw1iCh8IeOTcKRSMgHQRbEu/TJR8mOwGAHiuampf+SKYbmIB4CzrJScLKxgt408u7MYHA/9
rD9jGxhbs3Q47daBtlCjT6sr63j1HtGMfh0AuW2XyuJg4CC1zo4o78BOOC/KTu0TBemJptkgN6Mm
8hsz0NliYSQCpLeTeHgz7E5tpJ5EdwGtp33TGisnGcv6fTECKPitTnymcrIzlQ12nXFi04AkGbi1
19QIfKGQj9b5qNZESUS0BBp4vNNnzuC8DsMXBFAGgijqK5KSfsVTilV7MNbMirGmV5o1x4L3WZ/K
tO2HbbF06odmcb6YvsIv7lcQxv4KxZhGBfEwRnnnVbO9XdMz8ZqjiddEjRR4ekSEidl8CZr/t5Xd
K2Zp2Za/u/8HGCfAR1bMzP8ecvLtV9v9D4+g0kf2Z2H3n1/3D1HX1f9g7+Lolm6jmzp/Qpw4yLOC
XTjILlw8/oQj9E9RV6x6r27rZJSlK2zb5K/+KeoK4w9ScwYqLBxTRtNZ4r8j6v6ViQXkBCHXFco1
CW6QoVbwV/4s6doWJ4vMUc6+ifp0VxOJoFim4g1JOMCexfxvOFLG31Em/DzLMIRl27wjSNZ/Y3El
YgpMV3ftvZG24T4UafKLhkf9MBgFPc95GDd5sCBd9vwrCsUUpl0i5bJ/XZqAOD63yUs6BM7wbyAr
Xxyyv8Be+L0E4rmlSyGIbv+Ni8TGGjorc0L3o8i+dwW/h8FICY+D0EF0FuWTBX5KZja7ANN5E81X
2fT66U/Xzr8gvfCZ/hU4w+9gGlLoulAGlsLffofUIU4/Jb2zr+Kp3gfMMTk5lLee/88/5V984hYv
VTq26douQtjfPnHe5CRaEmdvlvIg0/Eb9J34MMYZe56xHf/NG/svXpM0dV6NZUthcSH99ac1gkrM
lDju3i0IhkwEPr2kr8S/+Sn/xZiAU8Ad8R/UncmS48q5pF+lH6BxLRAAAsCW4JgjK+esDSwrsxLz
FEBgevr+qLtoqY5Mx+6mzXohM8mOJCZJMAb/3T9n0qEEz7D846mSZMy6yYv9AwEx3kaxcK4qzcNY
ZZ//4w8vtF1l+yHvJ1DqjxfyrJVP9PL4xhlrfmXl31PGTbxw6rOTF38DzPo33xSTHYcJjuN6wvuT
bEUdZ4P25PqHxnEFkzywASlE/W21Km6GmHz/83uTl+/ij98AY97AcVxWBNapP76rDIzsqv3EP3SW
i8FkbMKbyY/FQ0mIh9tUWmxbJh37dJiItTV0QNiiin9RP4eLrJ67hxzSCDPzatw6hYpt3NldGykn
KLcetobzgBOy3WJyCbuTyeuM+X8VDIzJSeZvmgl1vIUFujVeTmUTANYfuqr0f48f/wXD9b/+GerE
BO0v79ELlQzxQ7C///k8TvAIJ9pU/ENCCcEJOnxwWkaPzNXoPVPSuEcT6U+1Tr59J213Lt09T+hj
wd981P/ueYWTTFOl7WPAcP/4pHUOKRIpLAQrY9zT7GZ3tYCdYXO3j/7zl/rXVwoFG49DogKE1V++
07RNe5xqVHz4cVZFMwwrPMDVTwY1cvefX4kn868PUCgkTgjp4NzzlfPH0tJVtmP5ssfUTsPnrhhJ
2XEcnc8oMfODsngQZDc8JWizO2LnS7EdAtFRhYmdbFM0TDCgKZSHxefCtemNpx6R5LwPb+yC44T4
W2LVNctj2A/uzTCMzTU8q+xAzha1sIXUNe9LnPmQY2y0MULoJ24YtPmmrtqHul4wnvXdVusOhI5H
lSL/RVHaGy9pvPgwDRKve2XHtybNvfvas+c8ohNP7ZJxlsRqg+w+FlX+sXR5dXLJSO1ECU95CS9E
hbHzT0U3+G+Zs7r3E06f49q7fUSzAyaVUNPkxMX/1s6XbViA0ijjtjqlONajvrI5b+NkfXKlbt+k
qduPIBHBhrkWPCVYCnFUNxchvh6XfY1KcMwAjT1aou3uA1EFdCZRPICEMa+YYSene4MdG99qeL8v
aYgzf6y64BMpH89QLJz3wspfa6ifeAmsRl3ng75HQnTu/CrddgIGk2tVxxqGT8sKkMgH5B6qe51U
BeBTnP5+paSDcq9OHfpOFwfeTksENaRhpyS3AKgQT8zYUAsDbKhcbkKDRLrJClMZEiCxuZRQddmh
7KbxN0cmPpNLzDcFZr9pSmPfdVRn8pE50oDidftXGwfHi+cGebetECoUcRARvnBsWwYcmeHwHJSV
ezJGjNHUdVaklefedKOC49CJuAdncQFWditbP0NfG22Ifo/GbIsxyI4yCfW+Dvi+ZT/y8Y1W733E
3APpueO6sxGjnaERe947XMDlGmCi+05oG6N1IIr0nqQU3Hgy8rxOQOgywK7ez6ycYGZI81ZT+DL1
3lC+UM7ElFaI/LO70EYpCPN44kFA94+ly0FoSw9Iu0s54tDyoKPSdv3vFXZ4jiqf1XTCDk6cHwLZ
5kTMCmJ9sqi6q1UNqtlmJSSQGCLChh5wdZArBxwGPLL6pUA+kfNo6MMNLwqAhjzDHbEwxxFZ8hZF
E6w15UAA1BqL5kFBCnmLcYx+4hm8hdOMCPa1zd+bTpr7bRoMOF8qqdIQB2a23kgqAQyQmqs09PR1
gp3t0amnISqyZT+3fvoEnG3eobjAV+BvO4J9TfZhN4THwBMV3+9cUaw183xcqslpOS0NYdEmsV9G
J/CvnaX73diYYzOjmfakXfczjENFFWjidCQ3td4oC5NRIUfiXOA0poMVQFrtIKsjYgXFbWCo50th
dJ/SWlMQ7VIjRw61+hBgnu5yAu4MyHT8hYXPizd07jL+zuGtlXzFj7HviGOeWeVuWkYk2pldmKOo
/hy9avghw345hpNVcRukdbPjBr3H50S8Sob7eeSASHgZBDctJbvZ58atwdyhoF8lXhZc99CV6QJd
J9wffRIwEY6fk2V0rztcfvcWSsK1xiX+kQXKeZarN+wwZDtYymJtOJVfaG7Ca44pIWiMPaA6MDMm
UOQvYe6WwzGBvfQ6ace3IND9VdCIImLXu5D3jDnqeK1vh9LD4YTEtm4bVF8MizrHLmsRX3VN3qDn
cfBGj79Dz0h3Y+6vj0xK+9t2LbJfwJEqAp0X2nxsZ4euK+ZzPzYTehyDY4qoaMsp1vBZde5Kfmyx
tjXQ69skzN8MrUSHpq9AgdRxHyXqHJfVgxCovVVaqdNk8LbGFzjMOo6HEhPcvnHU9LueaFlCPChw
iQfGst/msHNuyfTcTnFKirjN6dObBCAgihpuysEhcqqCtNxrsFR0nzbTvqEke9Nznd7ktmrpBtTj
Q9wzR9trl+k1FRqScIT1PQOPqCbfe+KQtB5MR1sqwMcX3PLiYNvK201TY9+69fCjzfSNk9fLxret
NlpZwQ9xXH/Yl/xyyjt3iK8B6GiITmE/Ye6ypeKTMIakWtAxk0PPMjWdtQBWgu1luWZUfktNOH2u
gQXykJzqfppM9zPGVwZKw4bNsZAH9Lpgn6PETBs1T+qtpncM9Y2CW+QGvKmBoNo6culv4FhFLeUz
57KZnGjmHEuIhwedUWiLFBTfZRXimd1Z4WPK+31nsEQqGcMlRsJSVWpmOe9ylBGamv2tj4tM7Kg4
KegIavhEMOKuPlbtGptCwuL1Oqa6/yWBe0Fv87FinpJ8mbEt1qQ2hn79XmRGACRDFJx881HB1T/x
f8doJ5j7fe5ie7C9sGNUVz6w9m8Fiw+pWNFdCg/jSII+e8cz1V3BekqQa9Z1Yy8TNZJlku6zDM8M
eTR+xpO+1ms83/ul+zKiSWJut9BOJkBNbPJnZSFA9mtMKXOB+kSiRk08ucWlicJ3gXAp8ehnOBuh
JFobBlTiiBKUX10o4seqM+Zk6Pu5GLDr7oDxSBzGTspD0pSM5BE+d7HuxWZqZXmzDJU8m5bQSQ2J
470J3H7XueAdrSW/rjWrxUwNxzcbUkZgZyqPK6HpZ4RC4k/Z7E2/dbl6oNhFXW1z3a+blR5qzoze
sresoAHy2VQnQunfjYSMNE+x/UjCt9vTVHTO9Fhc0b7gRU3ozGZj29b4Qm1Y8k0yQO+A4C33HV7s
E80g8d6qQ/2weiXWrir+Itxj7uzaSvZlxkBEBXlWsDya4jiPYAVp4lgiE0PSGSrxo1uhc/VOSsdB
MM77FZ4TsxY3qTGH8yQEsxR726EtgETmum/mrLh2FzT0zVAZ6EdzwVAf1l/ziaugvI4xEw+EwvhE
QgAuh7im85rWReaOqbouXPO26Lm5nZv5bi6b/ovppbkh995uE7ucYdfIO+M0/S6M+/7D6ZV3wGw9
noh/HPDRvtTxQp2EWdtk19VxfUV3Yb5LW2Y3iVHVM5PX4S70p+Yg2ASPM+3C9VLpZ5cWWKCpgdxS
oK6/Ouhj7NwXWLDMGlhHAGK3rWRtLhqV3JGgTH7Y9DlFvaCtncwjQRX8Dc0WIWM8z6l+pedx2DSW
uUnlWDJHn3YMz8ct0852V1JnqJuZFiTCnwcU+zEqJRGCtfVvJYXQvGaW/eBgjxs4gZuwrDE0kdoJ
5KaaKR/LrWzf+jUdceKzVtnRTPZwQihnfpj28ug0NHUGNgO1wJmpBSGPcCgt4E8hzneCrvtFIVgz
zLOCq7CZ8610SFk75RPxy2rbMXfZcoXa1l0CdKqYix31E8lOkSU7pGOYHRxef6Mr73PovPjNrxTV
CQz1xbSo3QoKYWi752XosQSMy9VgmZcgl8C8RkYbo34PB4s9OqVlO2tepFPc1pl6ZGDvbrLKvi9n
/3dS/NZTMB5gSRhKAZOnQRmKJbv2qvWIBHj2rSVXQ47V9DeltiAh0VMMi7U4xJMTfDazj5dcVrAq
k6gO2vHgqK56XZ0vpLhyH8gOYs6UA7TsWjJ5kLj5AvvsyTTYS4a+ftZr8KK6nH91H0Ub/6SW8ia1
y3eXohcoPi4WplLn+7pKn1MZHr2qepqC/L2W3akdsAl5fX3nKDqahSRXqtpx2hn41RucVtNGWibf
QpiasBnLU11P3X5S5QMJO+9EGO0XssNJUf8DnAV0kLSh447jtsvT+KhsOd7jO/Tul9bvf+MUDBHN
vBMDYrB7xCf2Iyr8oZriXwVTzAhzqvs0dNBVLpd8frIYfj4x/Lf7qseAFlfeXoeivFqKUkQkVwg/
063W7VxyFlhYArOlDyPfEunUm7Cub+ECzXRzzJxVWli5Dlb2g5VwReinrOBWb3GG4Q3nki7nWdJ4
EeAh2K4N3zc3TeAwlv8YqOTedSBgKKl/0mW27wfO+bXi9FkVQES8mDWfrH+EX+shXZ1byjheaZ2/
qxSVFTXkJkq7WsA4fqlPabqSlnfrZzG4c0QzCGSavH3L7bHZAgxtcZj88i33FYQeBEtysdHS9nxp
mvmTdAxD7bF6mRFDKVb1yqOeEvvoMp3YtThQGHH2+Uc2GoxDLrBkgyBy5VPcA2ugs7ZwRjnb+vpn
zVjhAGqadyryiXTaeI9vbAEv6zS71SnNt7+kzn3WzJzulFPuFyGaPfG5gSmzuK25s4DvdYOrqY45
HF1quaQ+64ELhtcG3VvKCAkfTGyAm66PnUmafdzSzjcmd7Cah/u+g84xs3bs3DBWt00oCbTkM/fm
zIazu0riVPqSIhKKy3FQ61enyNedYYy/lxkTxiQewoiW5/lJMvaC6Iv/ddKT2CeN33zOvKkrX5OO
VzNfqbRNe5SpZQ7st+Ku7UAIJk1RX1VgBYjp7hT+j1uxdOUuIQlBC0PgvtDrqF6C2fsdz+CZpazH
Q1o64rUcy+FY27n12Laj/oUHJTkTZlckNR3cgThYD9h3xsNcYXuYqDvDYtBXOxcZZ+unoOBFR1HT
ZuI0j1fC7v1n0RAYM8ng7AWWAUxMaHy4d/pKbEzamlNP/xKk6fJ96TgqJiheJO/ogqXIHdeW5ig0
cEU+hLnnoFXnnJVyYY6KbmZaiZW6aiGDvJNb2XJhUruSn++exiJzit3cAbri0WkGEvecCS/ntFi0
V76fjhc21o8UIYoeMb5xUi/hUY6evZ/RUkjTT+YAly67dWetTyT2oAZP8z7kh85dqtLXDROqXZ5p
zpWeU92Gl16nvC6hdRX2tB3XOD2166gPZpbqUJWDd83rLDuDk+mwenIE0DUFV3EQxmguTbd1Mk7z
XMAep146P4s6tyM1D18QikB7F8nPmlpDUqZp/Fpm6xfXcf0QTh3cy0RTJZ3RqLUHzT1eW6J/ltJ7
5WX7q1qHp1QZd9eDh9307rJEOkZykzOuPb4oTQ+dsNCGao11sTICLaiybFTHTNHIXfP4NE2799Im
ZpaWS/fVJEzueQTb1zFnm44vseGgNuTgUzyGEdC6+gdaRf3cgtGK8KS1H3mROhQ7ZuIsLwGgdOFq
uIHhrM+FDH91eFge0ONUROPQQFlc20RTvObRAJgdgcn4N0Au9E3ddMVOhXNxwoODJNrFatdZTXWw
rJR0MtkeTLt2BlEZJAJmDrgNgd1MmAzXnxNQ8GOyJstb2miKWvNco3CoX/5Mdj8lIR0xIEh2feW0
96UTAzUbl+xGjdy0sHPBnOvED8IDLclKkG/HOXHSm2SkkQw6XnYtxzErgUSgqMKXMJhtXeOMPxZ8
WV9LAgLyQJNmdrTghB8gwjpB5KjVf7OpfsEKN/mzt9Mmzb4bnjQ/ctqF6qc0GRbshCED4VJYOt4F
FgSOrVtovGLKMztrmbjurcP6JCQe1Zbyo2e9FO6W0cljDlv3qENdfFYxo8g8sOdtMM/JTtQwTYu+
9Z7jor4uBixkla2vSt/1Nk3BBsIPtlwp3K1oX/YDSj9df6U9MK1BlA5+2bzwQvq5KuvmjRp5RqVN
dUezfLHPa4KBHjm2PREDPFh5MNTvbdMSNPUquVtdv1m2Ln3HR9sDGTvRcvRIwrF7ygrHvRUYR+CS
QUoXl+zXYuVI7X3Zlke7BTXFS2cG0068qs2w2CyMlWATxkCOwXrFKhFR8WntiPNfyL2plUflYOJ9
5ycI6ktX0G2Fa8GQ0zcWxNuuL/cYdNoPVYTSu3wnxZPPInRnqoCOByqrK7jTcX0wfNTBDZt4Wuwz
qR9ir2cJKx5UEFbguUHHeoiY2DlFgg3enF1iWFvknDGidItmgNG6Q3XHJYMbqB9jVl+GCXvLI46q
wS0dIBkR6MvbyCjSU5ZFr8FcXBx/mGBvPUxOm6LrX/wuy9Mt8UeLW0KrPhT3qSMYYRlpHQ+7CVcR
A7PBPHCvhJ5SVPmhAv2ym7uWv2pI36aFLVB6Zt7RRyAursOvtZcYX2eYas06vZglPXbTMB2Qa2FN
BzEJbkk7pXPJVNYGPFSZEcWoB2igS1p0V06QPaihNjvYU1cxOXUr4mnB6Io0DB0fbw0UZPlrppc0
3lZ5VdkcxBdIP8QvPPTQdrgmZGYOvu/he0i0CL5UPoYHUpntKxpI+6MO+uEhmQgVBmGQ3/PJczlG
v9vbo/bvOdABcO2SgDhA848m0d9DimEyXO353luTNd6IsIx/IcRyzEc0b69rJ8FaRyEpWaux9+le
wgsOZA13OAHnogmH4RsGqz3vhB2vArPozOwR1m/Kwgnj+5kN1eCmcUokrT6w8Nw4riJmQL/baQiX
tuH0DRcsCYAsrI1f3Q5ekT8Xaox3tNR0N32iJnBfl9FLnFk/FwIBc5mlO8D4vIKZ+gdvAotZtba4
Rx/xudT02EiSHmnP8/0ZNZ1DbYjfnSpy+nBZr1MyrIx8sK3qeuu17gjDp9wOfd7jt893XIXiCPPo
t1n1M8CP8BkPFNytHrYoIIG6p3/aXt+qen4FfAg7cygk+bVsa/VkU0DOJGB5suwqaRCHmOyckjKz
XuhjhN+bIWKivxPKTtfsqo3nbVWl7n5ouH51iZcfAxFyq8VMggKTaufEURaLd6arC7NtYHsEdBDg
WfMa3OeRDgbgnP0EGQjKE6wgxivWXUPEttkLq0LQQdpIHx3f8UBemOYEbOdCwk7bR1poKkBlg6Ln
D8It42qUDwW51Mjh3DsU0LCIOepJJG131EXCbVJzbWm21K3pK4s8GEEIscArC3q96RL0TTH56o33
te5xRPeXiYXXvDjrCDaAq0t5jkVCGzBGf+cLCgOnX8rTwm0b0pAXITG2z+SxWDAL/PE5ZY+x8+2q
glDsFATWIWeYwD6HcPLqzYX/Niypf8Noqrkt8Qo8MAH1T0o6zrPwkqTdgluAN5tYLuaqoezD93EJ
Gk40Flh3wVYneL5Fhq6mUO+Mh796k49NTaOw7YJxrF3nGcunIH+Ut6AIa7xMQ9hDRugEaQJNB+u6
6UK3+OosT5zieZmPghHJY0ZgItkWqdWz9zTqJ1ks/95r8/IXiJ0Y6ZRSVDM3F2KlA3GuN0n1kXvh
etVWLv+5nkL0iNLi5hTNlcYT1jbeY9jggY0g4tsffZvI40Q0oOLXlKpzIQhYA6DokzO9oIi8qbWX
eM9eRB8O300tmxemSfFrBUr83eL3v7N6Pvmcj7M4KY6Ux6XO1td4adI3fLAX/xc+ynepLfWBHOz+
LPuFzth2xUvgZHT39pzlsVD5u5pH5Kq1XJdtpQFT7C/zNxmXKbIQcCjpA6zX94FLAy/mxBfLq9KT
M4vlVk9T+J7bNIgIv8dIvFz6EtCbcRVZA2CqRscfK2oLP4Cm7N6DeoivVg7dnK5XXPMFJ0HSE1Wf
7pPRe2IDq3+PVDmfIWaJA1MHy9l4nk52nPeoWiisnxm6T7NhII/tiaV+O9pJCTeuyO8wdACPY+nv
MGO11Zm5GbW9c4Lw5WUlp5NaVu3j0oMxwS9HcyV3K9RIV/b5LV7O8uROS3Ca43S4ytymhTyUMSFs
7MHpIkIoMNFpAi7hd0xCbIeiam5ZMAI6RjK+OUkApTlwXyaTOMqO63RTedSNkFcvOHBDKPm0MbD+
QLmeztQWdo90Ylzisaa8rXE0X62g2L9D1wtuY2JSN4nrW1Yk7dH59szQ/C5kMbkba2zMe40H5S3X
uvfJcPhabYOsM3VESTk8awon1ZFHNdymTEqfeq/DLB40YLI25HnFg6UH9yXxq+qrTvQLJQrkBXtO
JXR9wtP3y8Sekd674ryaafmo+jD1I42IajhTYWn30eBXODToe144UnjCfYAP2bQjhwxLtau4ylNg
XdsUAyODB7Bed2DTvGbrMX5ljUhqwOEUWF1T/kvbCHg7egJWAGLgCEfK5WXAhoOrl4l0y/5yO3Yu
bnMeCXknjI9y5w8EDzzlJx9GQ3/YJrp/c22Q3dsKx9lprHTzkPJFBXs36N3nnkkhHTtV539xPHLH
DUGI5TNP8DBGZdn6+RGgrcNhSvbLsudpzvtDbLNvbgbdA4Pxw1r9NHQuEVbn7H+dxM6Evfmys4Vq
OiTrJXxm1XZ4lfjLL61JCzBCnuYNd2x+J5yTeAdMFWxJBTJG3ougPTPQ8d+Tci2/dDLFaJeDh7t4
wTNi2zcecZaRvcDV6sDmSisNKJZZwu7QTD4c/sGTPYyj2bSLS+EePb9k4ihZboadm2ZoaL0NtIXW
yZPvZh60/GQQNokFmJlw0bpPvfgk1WaX/OrIDGe5LgqrvOQ51NvaMX5gmsEtrtJxVRwBCjtfxMvF
9aLdmpvuutiHZYRL6BSjiuihXvaqZBrEI1mfQOIyMfOZqp1ViK7JMNKwm/Rx/7lC/uGYJy39mvtp
tZ1oMSez0347ox1ee5YbApBxwvO0Onh6edv91aJ7fbssxtoytOWyv9AMjUMUcyOlHVxyQDlyfW6/
u4DqtEtSPzungXdfMgAG3t4lT2lVOVkkyYMc88pOxz0D/HRf9+6H14jlwSJT92kpNB67FjeLtJsv
4zn5M6D6UhzXqQlRgd3uLWQ3v7GSxr4roXg/JJb8O0fGv7MuuNih2LilS3rl4qP4/HhgunqpBvvf
aSF84gvU0HO5Z4rK1fnsA0i7L8HGsm9zXL0H058/AzVlK/3Pzgn3r0afEDeKYhwqfYkD5w9X0Sot
ssU0SxwWlQz3oWr1cdQ94wTB/N6ZQAIDYmBrxXI9fk0rW4o2ptq3YwGkj2+2aKGNBKRgorIVWQTb
oaeLQTn7iaM8g2dpn8maUFYlK0Xqix11Jc7sNleTm6+3BOfuekmoZ/IQCR0sW6D2p2JlXeEUzF5P
8AA8qDxUc0ENGDYhSlNZy4w2LicU72k2XBC8abHPXaY+87qBROLDXegsFvy8wURPW/3FMzUHzt98
dPKvfkLS7SIk4eZIZEL/D8tJxaPEx+dyYsdMyd1BnF0XxG9k8oU8Hd6lacGk4YQM4O3lkq7tzbIP
yx2ngIvZYJLbGAqPHwGyrIONqdQuD53xJGDER81sEbA23HnLggOwk+dHUHn+3zh0/iguvFgwSdoz
2XJJjGJsCC4Wun969DL2knYMdXgQus255oTjSrvQOqfXqzU82PNIwRCbc0TGI72yhTC/GX2ZkxYX
2x7Km2cT5JH9JNA/MHD8zbP5F7/UBSxAEx61dCEW1T8+3wQxT9kKCz/mcdbQmcLwGwG+529exr6g
A/7Ve3bBFGB95CfA0m7/8Totk2O3j9vwwBx0Kdi+fes4TdoAvSvVL8klnjUSeHBtx/U2NqN6yDiE
UjkydcU15p3wvlyCAv8MP5bWA7g1OAbeRxGv1s7NxFM7FP3Lf/5o7D+9jazXwvY8gYfSJczu/OHX
7MpuRZTg2Rt7yaKwgqok9YpKmMcFMUmuIS9hcd+IrHkvV2Q0BkFARMYyvVrcRW1xNSxfXg7R+R9/
1/8zI/a/9FP+/9RIqbiW/NNX+BcIx/WHrqmpLP6AcPzjf/XfXm0/+C/Pk4oroQolA7Pg/wI43P9i
lcGF6fALow3yn7zadvBfrmdzD3SDi4f6n73aNl5tnyKukH9C6SHz5/+JV/svvxEv4HeIi0/x+8DP
9wd+Q/We1foUMuw8aDJLvdyruPi2g3o/Qsyy4uHH2BTfWA303yyygf/nk65UYEvbY2dSHrT+P2ui
k9RzVrWWZqfiUP+mqA7B3HVBPUweZ/+TpP6LOCRLnbOBPbQ+zH07l6dyTNc7glntt4u0OUfFQl0W
+PsgeGuCpaF9ypV4IzLCN8SXvRC7U78EZ7fswBsZ6Jp7x4slwrvTHFY1+ldWMtA/2IftSu4+bjfl
gu1pVvqeKC6pWsf5zAUEMUMxDqu4HQ0WzlKQiw+gKGlaSWDLW1JcDynuNOT0/MEBPjVu5nl07uzG
Ik6U2MWd39MVvTFzPt05Qf6U0A5Hm9Iy9wccGdWPxWt2IH1vcifvb4uWj2JG7YGZx/FoxumW8T+e
lgxKSNONn/QiuM+DT1w66g3engxjxA3rk0dUfWFDprsFbVkyUpODl8NGzpOXbLLDB+WNJDfXlMF2
SefVJM2PBVVxS6tU+jaIxEmiQrvWHvaw00TOaAX3k9UP3/EsiWLWdHglUZIP4RdEyl7ulokEU8JA
7xlkSM+/BTSjtnHrpA89YigXM3cpqLeXSa6ZtRHsxTGXEt4W0/XkWfWNdMF4OcwI7+ascu9FtiIZ
yWLxzp3Fngi8SNxkPfdU0871eU44iIIIBN9HpMcn/utXNdcJ6rAOjWvmG5olhj2YCTivGixyng3r
NTJg+9zRTmeiru0tkK4OcoekZGorhwvjyC8m2B4Gu2FzTqRD1WfqctXkOTADt1BgbpHbt+HA4Ny4
R8Vxmzt+KtaXqgSqosFOJMMQyYV4NO11wXLPf2/qSPLU9m/P8j2mXWZkcO4N4TlVE4KLGK2EFhat
cgoJrOFkEJKY6NdNPh6SkXnSpscNe6DGng76Jmm9F28hn8SgG/L+VoFW2sTzEASk4vs83zR+u5zi
CicQvjyvvTUmHX7i8+RBKjrxlogm/R0PfvvJJ5M99ETI7v3CQynrlnJhDuWa9I0MPhJZZrIEKleN
J00BNjkrebH2rjK1j05cEBiEy+X+RMcj673mao5I9pfxJsP7D4zGsZedzChPo68Djkez0n1nB3Sw
TLYc1m1edeKiZ4/zZwfPMYHgOLWQYezwJwT99FUTogx2bqCb27AsMQQE0FlfxgHgPco2yqUBTEiu
feifCSaWuCRqrT5QjzvIYr5VbG1bKy9SZa6xCtmd/dvqM/sxHdrqZYTs8gMCnf9Wm4vtAZ0TA6Oc
HPGUxDleQdceMUnQSVI9NqpjorQYnFBcNlrE8lzhpuwdWGv0L12kPKVLqLBqpowkSalp2KVCgjJJ
R4NFCyz2ZsSDfMSdhtssLVL9ADe7mzdhIsrrFUaLjYUqZhUBOw3vsoIdzHh96St0EHKKINdp52Zi
mwvEPuahQugayZZB3HHtgAnAscj9hZVQ+ieD95w6KVOBOmopAjtbVZme5eBT4qKJpNDNhCPxR9YE
zgtfKYOQFhPWBp6N2sWu0o8JEOWti2dv5zle9QOKBIMfPLEUA6m5e+MiBhJvZhkiquyqnyzmfKNB
WwN5632bw4kbUBgaEa9n9pnMLXK9FdBlhyQ+oSgOM3+pBd8bGCUYJ/7C0IqwsbAsjHGMfFBY63jH
HXV6KSlDgLDmlgi88RjK9ihw3L/TqzFSsWc8r0W8tugWmhaR3+ahNGeCvBc5cvaqy0zCD3bxVLtv
U7W2X12yUhBVpYYlPRMh0MRBaui9bZmuHsRgvSQncnYSfjhNK3d0Joj03AjAQDsO16T5Caqmh750
hvBqYf6IqGRsfl0Y3TO1dbvc+piAq8bRkuDN2tWyhjJQ97S9Tr3v7l34geV2alcmk9CALTfiwaGA
sGsK7s8utTEFbWYi3HZxs3gbtXj4IwIOhthjdWBudE8lWTBAQAjzCzhTBvEtT5L+6Y8WZhQwri8G
/uXVWI3F9ZoLFmLRKwjdKcFcAD1mea0Cm0UvCbLpDu07qHdVwUoNdhXe3VLgfEUPcv2vhiHz41xI
rnCuoBpwagUHTd/4+nsxY/pDKwd8cVbnw47g9cRMbbK5bLe4DZOmeq2bRF8lRYBjKffZdqBBJBAy
6/W6krXgzmb6a5QDZ+fwl6MY5ndmSmmFJcIA9Rww2C+4s+WdG5sezwqsxJTgS+Zzv8d5I46c3JGb
gI/HHyLBBbExaiiWm0aBnYI/OKav8JAEX3RQZswz5/liQKVkAYhuurw5K9I4y297njWD6kTMyzu9
n/aNkgnFe0Epy3ckzNDZAKL01SYRCgQjxlR0XWnsDjsipQ/8DC2hf07GG86od+NdPMfyjCzq/XaW
yYoCSF/PHj+kT9LGsRsNQlFL05QH6WYoMkFDq9dGl4P+WrMxaSOvQ9AlRmzhHOZLkz8ytzOPTcNQ
39BZUmI1H/13z6Tp91rE1M/aaYdt2i4LnIiGnBXU3WGemXGtszuiZCbohovN8IzdJftB/jCdWbba
CslPQnSlJ21oLRiOXV/49wIRuYvckSaYUwn1OEcJpvCs18bbzhC++BEs3Ml6i4I/GcZ3zdi8Ir6l
gJ6Zg6Q5htGs6hFcOBhARDQD1/LrJXXVo1qddIouTB4VVdgTYEDMVrut+CTwyC8Ax1F9IRbI4LOT
/4e981iSHMmy7K+M9B4lUHAsZmOcOOfuG4iTCAWnqlAAX9/HYqpasrpkuqX3vSmRrMwIJ2amePru
vecq91zj//dJGsCbWVMvMXC3t4Ir7Yl3MmvdczG53leEil4eQpu32TbGsdCxIWZIWHk6VL8jrNod
DKpw1NzH/OjBdgOZYB93sSVHFGfgjWWPwKfT1ReBwrg9b5qx0sCPIoR7TL+T1ZzhtHuvBgK4uFQC
1gxCJftwz+ax15c2Nb3REvG45AEvfgOWQUEX2EPfsr4GYEwkd7qFYUXNuT1XI6R/GjMxxYXCvSKT
Mp+yLrOwWPX6UmQCs3pV9NHlOlmoDyC+cMZB7VofkraVYO0Oc/5J3oJTIHYIQ6PCWOIRVcbzDnJs
mU08sZhnUxjcRfSGuMNxTlwwU7wFAJfASZ/l9eza7oNdl0u0g4tqylW2lB0GMrfujipwwp8qcSC9
e4BO4qLc9B3gAVeJYOfTlP1qJidaEUljYuuTVJA4YIU72nTcOqxaUDoo3AabLazvWcj23YZIq3x4
nJ6F0TmGkiJVRF021fLsBzP3YovkiyGH3OqczbwMLvhdl8WQ5c+bKpvgx8Q+RKYZn/J93lrWFk4V
7W9DX25DmPE8csfkbqb/jiW1jpZd1Fff8eKIV96JLkm5Id/2I2gOIkhhfBfqvr/K08nQSZmX4cMi
5qzZ2gp5zZpFde1ow++PD8UL4GuOq9KlLGYf0XPymrBXfhp6BUM8AzgwQ7eQA2Whc6t/x0yD3x7r
HHBJ0ZBW6wba1bCuuN38dqMBWPBipemT187Amhvk52uDugdF4o+85fAuXBWZqdON0LP5nVmwN9ul
qx7NwqEC/SZp9cYCh0xben2BsiRKTc5Be+4UYdma5hPFAyRXsZOM3AN40hIVYdHqe7MLFiqpu/Km
YpqvNgXJbfvo92UPNTXIHtuisx4aiE9bOrKxVMBvidZYY8KtcRCBmjjHMIxYwaKnrAPrVJQJqOAJ
br3hTRzET01CFH/l0iIH4NstLj04/ViCYRIdvia50MEOeLdjQrK8mV9t6DXPAso35Q02uCpdQHuZ
2DuNW3yOMeZ8fyhfZ3hsw6mydPqrCCVQ2C7Ep7WqrYoRUQS2VCtp0MRsjUXUDAjoTiWbg5nnqT2S
XqnfaJrmmifdPv/MvUbaO66x/q0BgYoYb9VlDG/LFudYjoyHcR1jVG1BRrkbKKgeh4MnnInHcNPd
9xEU/zV9pTFmuWxhwNYW15zB67H0hLi0zmWEkLdjUW7DkOtdTIXlL0SuCRF7ilL2plSxIosR3CTh
EkiBTmb8m0aNjJDkGuPolFWRDY+NjOEFCFccFf3hqLeyhTVfgKjxcWdOq3Fq833mePbRRJICH6vJ
f4JwwP7nhpk4c0v2wZXVZxEt7FU7qMiOs9xMafGcLlTjEOkPqN0ytNt7ALEai1JxIWmOdYLbgQ/A
bUah6HYOyFbhYre5NzB+9M0I82AOVbHVeH5X7GAxDelSr6YRP14BkWZfd6K+N56q7iq0sI0STI2Y
l2bC03vu2eVVA2QMzw53EdRFhgtipOS/sJPUTQm0sxH0bhjMeYWhT6u3X7CeOwMHLFWfVT+81smo
1ypzgocxiCK2qPm882u89qk1mQ3WjuDQeFN8TMIEIcy0joRnQ4fbJk46QHQgnldNT7UFRLuyvkmB
vZzwphlKJsg4UO0R1b8i8oNdZA+/WxweVG6MaqXGOn5vrDE6hShqb/ASoFPyAF2H/IJ0X2L9Up4G
fNVmSQrnYewL626BaRnSzUdtFY9kwN9Vr+yD0yXAj0w8iycXc8qZlhqNzcVqD2GQjs9t2BUfCW0d
UHPs2fo96rAePtyCaxADQDY6uzoBcrbvc0xznKTOtFGZJ+1jhs3/xxKqp+U+ZbIcU0hOGC2JdK5E
O9PhSAMlmTui0PckjKN8JyIK6LVv0KhTu0X+0ploIFAJJoVNcXlmtlGb+Su3RTpcRYby1g0z0nDC
Xc6xo/jW3hUJlXEzaXioLEot3hQs+y+9wrjXvB0FlvW0dprBA/QUapcSvloEHyo04hfVWQ7tTE5c
zJtoiOJjPMZTTL7BDHLt1ilDtHHL4Fck3ZKM2ZieB8LhN3M+LeHaJqcKiVrkwXdf0WRKXVuX3bMW
aA5Ku+6Dp+yxwmNkcyQmEW4TmeB5AzYFnRD1IZz9fZYlXM7zsh4h3oyOfYWS2AIbo6p1paK0n3cN
RrNvNSPM7f93P1qrDB/e3P76v//2+VNl9SYbVJ99q79SKdC1YuST/z/N4vYnG9J/Wo7+/Y/8nU4c
/g1xz/ZQqmygEdiz/0EnjsTfPMKabEFhOsB1CNhM/gNk4bAB9WEQB+EFxwu6+D9AFiL822WrGPBn
xEXA8eP/yXI0DP4l2g3TgPR6YNN/wPXnPy8psxGEkteoBSRbQxIU7R/RhxIP+zoN+3TbhwP1W61I
QBqBCdg6ZZVciaAud0k5dWcGMrFlh0dn2UhpZ8vpL/XK4XoOXy4xYb9nvd9fTyLDWRw3APbYJUWU
xGemP/HQ6t6WjF40qLi0b7iwLKsi7w+6GrmLgfo5dJ2sbzMv9BTWHjXGG2Lh7CCwtfOOb4C94Yzz
+r4+OlHpnTPavmkNYn2zTWAsXZuchlwmiR7DCKg161cyaKrUIjaFX1ncMyfYJrpuaDQ/NRr2FSu8
pbmKfDd45ZFMnznnENPxZV2JPYxsECs1V8vNCED/hWT1u1ns7DrrsydcZMvap77ySA6//2Rlkp49
p0sfYNJd7g1eeW1nubMHEDlskaBYRc3wLsfZslYe84yyevoOmnrZxvzqtkLm6drq6DK1aWx86Gs6
+Io4uo6aqTw7UmVrnjU/DpszrotN9pBEPl0LAkiXH47zB9a34Cr1F7xBi82ssCY9xtCTAzE4FbT3
LURsXLTIQXOBIUHsR2cLFCydnXRmY/spheCpMJHnWNFLED0Ludh3wTxMD/FIQOJIp46D/ziX3W3h
TkweaDTDZxOmpjsatoPnQEoHH1ZjktsmqhquHWjdI9J8jpXPtILek2ImYr6yQnh99F3K+G4gNw3N
R4VetKtJ+p/Y/kK4pA7AoTYwIiYtKfXKduxMXTZbF9tMPDg32WjlH9aonV0ymHpf5xYQygYX/EPH
Dvq5VYO/9cnKYUOuxluFG4aXEgMI9UdTxGhKHHd8xGqccm+DRfjKsyV4aVrRA1YwvbiPUfduA8cb
q43fQ6HTMP0OVewRjDMkUF4VBt6vzs/yezx4LAEsKrIxls+zvDL8SODtS9Fs/bnsiaTTu/WQMuQf
VFjQrVfIC2+0wjySFGNz6Nrw4iIrFY6iR6fP9Jrn3C600hc4DxONUvN4oxW/Y1z5+fsUdvrOb/Bm
+R5hy6ivb7m/3XAzpMlTT8t90ZU0OCEn7wILfjJlxh2LR5Zs+9JnV7vT85TuTU+wEe+NxdavRcQm
xBDnPbe+dvI3nmWbX1CD3xW2yau8c+tr08UT/XGGUShfwu6gye7AQZuaU70MEYluRyS3+YAYsEKh
rc9c/foEUJ3IcOPYWXiPrWh4weqeQmZLy/B6iEX/xlWfsJ7o0RupdiNg77eJnpgSnUEfyUwF2dbG
XD9/eNBr3cch6iAc+nXzU15gcXItuiBoryLe+8RqRMdM8GrJdJqOaR76DBRypNeLJDLZLjdIkviP
HT3f+LOb8VI06NRG07IHVZa/fs0acX6GykrbiVbVK4O0V53SJuv2TPwXT5Tydb7LNMf0iiMaGzjL
yPI1yybAnnFv+WsO+xfdxeZKuGq4sQxNkWXvE5uQDugsGKGT/ROGebgfpqS87p2mAPhuUWarcgZt
Mh8u7UnT/FUPiXgv+6lch73yDxOfIk7YlmK1XLUU6zr0O5Q2gMxpXXpd8yNH1dwvXpD8yi2S1kWo
l5/eTJCvHJu/WCQZPvnSZTOyxwXvD08ZNsNo7YVDJNeKvOD0MEOOHLfhgIVoF3b8p+RRsQZf4tNm
mxGRCA6JM+HJrrSpcIBVYescK8akaus7mSEyWcjlKdeeg+Un9ZS78v5YgbDgYQtyqCId19EQF9eT
31AKG0oQ6SyWETw0pBanTZr9HF9oyHHDS1nK2xJr91UPQnltedNEOZ8n2b3y4FlVZmhPOsgXdK+L
pWmepupaFr159rNOXqk/3qfFc9oP/ccR1SMXlKvBTC0cVN25Z+h33Le7Pzaq6o+lqvhjrwL6MX/b
rEBBCRZz/JV20DXZPnPBZRNPggpXul1TZhQuroNFayaYwXqGa1eRQkXHnox2VNG+mJ4TcM8ZNy4t
KRrmgM9uw8buzwZ2QXPMl9Y7Mu575po0qzm4PrccMVjVuaFz7WASAD6UEU6wlgFE4BpJ1UM4acAA
ZW9/dmp58NgJuyS/E2rbp8IjKGwNFh4/apAokKtHJBNnKYLPni1juSnaKXhlDabjNXEILnOFWsZ0
q7tgCbD5gsflzM7V2p7N/Esi3j77QplHFUuk0mac1WPg2vEZ3Cg3aMvxHsTQea/WEFdnDmzvhNTK
lT0HHGwMLelxSYJMB6mB+l1cLZhLHcUH9k9I4acqG9RP7RJqudAE6fTI0mq4wDpjpJOOjM68G3pc
lXuv9NzfDE6z3pGurOZ7V9rps5+64+Vvt6NzIapA7jNsa8/5RI6SnhPugKcOU3i/xSysblnSIuNY
oxO/tiVl5aLmTr3CL965B98SI4ZYK2H5F6TMaysAOoW/GYqBFxq+VV7dDrAJ1DYah/KdsLh92+eW
orzS1QF+N+IyzBBUMW1AAev3jk07dVKLhbJFUx9dVP7wOCye9cntHFebr4cw22rIBIwfuB1IBTpd
t3ZYyd3yU3enJCUEdAha2yD+pnr4NdD65m5QUmQEtxSH8aGZFb6bXuP4unQ6krFM7ZQDO1iENYCA
r4AbT3YLertGeACuLNofETk+FfL12JyGtCML5pnuO7Lt8tDiyPjWLExZGE9JRD2mY/mX3U+1QGNl
zb+i/UG+YyhGhMVM9YpDiQIFe8Z+OormOTId9IwS4KrYovT7Z+68+TavRvq306r+sanw4lGW9G8L
eaRjD2mKD5YO9M1UtChBqX0ppUQ34EzJWQGWQVRAbSl0d5dny8JHntoWwSYLjgSw206/08VCbFji
iBE0HDnmbU4ruiSLQuRya0WePFMoIZ8RztNfGqwBBVrgu5tto5tFrLOl5q03yaojOtyT+5OOpvu9
GzxckwIfwSZxiLKOWlPo1FFs17lpv+8DUAptRw0veyy0yjndM5AeCpZAA13Ceb3DnsIy3IYwwt5E
NcQsDAHNitJcG8UkpZ62GF5NFhMbkooecnQxhkvelSdJs/NBSXChzSjNE7dtQwYmqTau8Kb3uAtK
8jS93X3JvooySnpS95sOY5JWI6DOZnlPk+DXmCUUabBbOgyJQ+dDNLPrX3kzK+hYN0EDZaGaSRxg
+d/Pc+rMW0v19pvweBq9ph2KzWqZXP/OZUlxXFg79mRByrI7SNWyOTaxdlAn8Gt/Ubw1deuFA2Jj
wMJUqG2pNdK/F7cHGCGIYjwDjhNwtIcmzsxLoqaL1a10zH4gQaqJfJ3R9lisdSpP54M10CFBOKtm
6VI7sXmKwLDSHdjxTbthUX2FSJ9vTlZ4/gY5yPqFhF8xdTqIauxs+3tOINtZa9ttydwQvLizWxMT
XxYSERSi212R1/2jDYaCPHNAUoodY919BMgwaNEtAIINA9r8HkVT+61lyKcjVHUXn/ngMRhmpEg+
40APT0D/XRb4rnNXTWJ4xm6Cquq2GnHSRf/jOStnHw6tFe9xaUwH3j0m3VWprX88NcfZoVmy+MyO
Beerja6NYEgsO+bEdelFzgcY/o5N80UJn0eurCGUb5gfA3RpU6PY65IXUDUuejwjm/iMo0GfRGDI
L7FNh0IbXUawS5fZuqwWluClTXxhxUzIbjWeh6s5CUBHdHimLWTvxI73ae1VvzgkWDMaE16XkU3V
1jzRxMDvzIapG2XTGpEajtmU1UmyEUnzMhD3OfNh9dZAji1s+a440T46rejYA7fmw/vnVEUyD0lb
b3BvkDMWQe6mVMPO8pkiEwDHGFJ40YG/f03Qy676FqYjRpgIaWccevHl6qzdTHYqiUeSbGln7o3G
A3jYONO5B0mwgnSdb2M3LW/dfKnvmjC4tGdZMljHQ8nBgp5wNJhx14Beus+4tEOW29r/wLq/fE1l
V0Gcji6CQlznX61D6fAylfJRVwJPXFLZj5mR3P9CniE3Iy4Ms3dEPag1nniqFflg2c5O2YgDKuv7
s8PHYjtVRkVQXg4mYiigcXuGAgyRip/7Pg5FtG681qXWO4zD8yxreuL0BOtoSN30MMEqSDd9UC4p
zvUh/UGYZFhsWGp2fljB7HIXufOrGkqNivVdQE3zseQFeIr9sXzkvOiupMuPwWQkCkYXAtdsZxnv
IUI+OcY6BbygFFiU72HOaTvFnnzsmuX5L+uPu/9nP/wrLe5iOvxnUyLPV2Zf2yVTcvGZ8u//4sxs
fR9/ZTUs7CNbl2d/iHd9agLrTF83JvOSRpuf//or4lf7T18RwRqtP8BOFofBZZHy168YubyULhi8
fdGL/L41i7rx0kBQ6iDCE+IQ3MyamuP/+ov+q/c5tPHPhgTYeL3Fpcnqr1/UYe+4JGEB2COV5RVz
jbpDoyKXBPH2iZyK3nEJDI6DMd2vP1/5f62K/80qTsQ4av/yIv2LVfH68yedP//PXf/582tI/7rF
+/sf/ftKzvkbSy8vwDIL8MkO/9mvKFwMqlR/YWN08LP/YyMX/I2XWTBwexinBR/P/9jIgZa1w8Bh
WYcN3L/s+P4nGznhXP6qf347CzvAHkzMOwg9m6H/n99ZmQBkQFhl2E2lTmGA9Pg0xNCnt5aV2y+p
r8RrRHiSrl1411fQ7I04RXWrjpHJ8sfaczK6GsGsrTozez8waeOnpVZxu08a7p9X7O51+gJgKZkh
kjXRy5jkmI1ax9lMlmvjzWJ3gjD3HBKP5Vaox9u2tl8QTCcLjck8ZX5bPcmlrokdhO4tjTLUdHpt
hGdqSY+9pCSDjsoS/l3oTw1BYFW16y61FgbLGfKDPw/0jygcFNyxjb1GOeZw1Mk4r/KMhr2T03cP
OPGr5WGMh8Y9BulSPbbUfvGIZAv3CP2vQgLxDNYpYBsXbxlQ5/HoyBI4tosz/IebnSaJDK6GUAbB
TnWlIcLHpzFxqFQkceT091im2x8ASsQuJMn0kdCLjH8aJs6vRUCrOjggfaqtCmnMlbmxgl0Wx3hu
LNKA1S2o2NqcFssff6skVA06VdV9lLgqnprgcvntk+gerpYP+Scnxu+6FjG1tLUh4kbB19xnHn0A
Aekr2Nt9J1dlGrCwS6fWwwJHkRWzrJetE+Gh48ez/eQNTfauS0/+6M7qvyeGypsqzOZwyz5EbZMU
5OYaso85h/jR9jWnEfQ+v2ffQ5IHX6cPboCCs5GbaNYuB38szFoKJa/cErfOx8Kb44HbDqsbZdf2
yeqjAtpO6axp2yBW1CYzqoztSrj8mvGrlEG6QXSHqeEVsJxgMWE25Vp55dXFt654t9AzUkjm3gZX
YybzR1LBEsfJgrxb8nNjegnWubUI5gJvaj7tZiLCnmn3N91I0avHsAtzyx4K9yNtca9goBvXoZ6+
XNHYuM1G65BPvtyQ3Mz2dr6odKOqODsHqnpo3Zx5BMzlle/P/j3XkpgmhzK7lijqYCbmJd13KozQ
YuioWlPfUL6N/aQ1gBh/UqsgkxRxhKwxLg3QdUqIOi8nVsZpmbenga6AfRgtmN7mUg5XDOIZNIv6
IcppY6C/mXYiL79cGNz4qfQ8WiS8sF7bLZojBQeRT186XbHR7vJ0dw+wzJZPkok6fdW4GTM4VmmI
u5TSEoyywgK1ZYdQO1hTLQAImsrO6qMgK0bJN0H2N2AxTNiVkKrZgaEfp6tulmRa08IAiGWV7aY7
rwiAdaaWEbdDnwmazII+eHeXsCfjS3OglVAlob3XC1jauvE9Yr+7zM9SvQMwQjDeGwdnXhcB5o2d
mafZ3uQTLzTzau0XfNYdWU83HqF9fZ2MSM4s5XK7eiSh49UPaUSxACpsIsyr4t3FiBTSW7hLJESu
NYUmNiGFOSbdSjUWeliaqSfaJ/wjnnLZPRYE/aJtZil6Zw3D69UIxYoPtt8GNdONKKkHSLWz9pq8
+FUaFXN1SZKeui3cAaDM2NnSckXrH4TUiFX7utYiAfi3lL+psu3WVeBSnZHkbTEceWdiZmgzjHNA
erx7vBc1PWC+/xNYU+0cvDiMs5P2/P6LgEwPu5BI/QYFdRoxc8cZh8TkPNeBJ56JEyJk2wXUgLLw
0M7ttpPrNGppWmJFxUVOxD5ZGh/ADaujJWUdPatwIIejO3j+Q8k6KGsTailSlytGORVci7jKmPeR
4M31iMv1tSFkh6nNp85QG6c4MSViZUYXnLacQ1yAoKUZOEfKXAMmiO8SiLJc9PMU/zCQ+3t/oozJ
S2vnoRpr1hEGRzUu6Vo2xwR/FLG6chJH6DvZWSlWEr7Vd0+idtzXimvDTvTYQJY6DrAtGGwNFY/I
aot+ZH9NEkqXa8EP2srMkgva5qL39qzjq7ah/rzG34NbqKkgVDDX31qq0Z+43aYPvNwQblJBNFiP
+c7ux+SBp2UW7TsRDk+NyKevDgn5Bz+2eTJ9ZXajXz/GHEsU7JI1H7bp2DyyhcR4M2AHP0Fb5OTF
MCgP7MHZpuC53JOwzzPW52p010RKsnQXlRei6VAG7zKseVk1jsdzEVA7G6NrrOqMlJadxCAulao+
wrDCb91wDTBYOTWE2pGKKzb4zQGKRLPte9zw/tABYuoaJfLdLPiBsaGjJDe0DYPE40rk1FK0V3Pl
LpTH9Evz3JUGCkkyVReD+ciKsPX0SJAHqgjslgjYx2yr7MOn0P1+1PNlyV/Et5R5A74hAvHNo7ln
3SaH93xk3b8yE2W67VTIcyWqnO9l5qDy3al/qGiBaXABjPEt34v6AL5qvxRiYGekTbM8OJdgaubP
rdokAfnMMP8FK658ZvGZb01SZeqGV69+t5GaNpOviMezp4a84+WbjCAypm5qAzFN3TC5ADGP6wof
H5Z4Kmey9EjmLaX1RPfbIm5GPm/h5G6EnQX3NhgF5Dgdz/dC0x76WA+ldXK8pv/gCsYbTHoaAStp
aCLfGDwe3DOCQX0F3ejhtm7H+6mMA/fop3Xx1hhJ2n32FH4eO/fqL8jA6jtxS7bOAH576zTQYIdD
C79GvkOzCR9jb+bi5/pleGojAhErnLz87/yHOMTfxmFmW2E4Yi/JKIZwOv5lkSj/3ssp4vANuzBs
1a54wYZfqy2a59LA3vCrTctghrjmT3SzLEb9BglJZ1kx8s/sGvRv36jxWBq/vTJBH558K2vvi6YB
9TGEc5cC5Rzz57Lu6n3aVcM5SxN7bwdJcKKeib9I9FmJcayEZBQHpNvWGFpGagXBSqfYK/iXpEJh
yfZ5NeBf5Hb62XH79bbd5M6f2Wwl32qYQgziw1hLPrEeJAQHGGxxJyx4tbzwXb5y+OOAIqqWIvEq
pPOpKyhNZzClWSOTbOK8LAJ+wNIaKzJ/p9w7cd58xACN+byBuwXTtJAQRfYiKul37TsV3Og42UwW
iXSEf/YguHy6Wg9bWsI0ux7PSs6y6YS/agUGo5BvaSs5M+d1HtnNq4pk973YTUf1eBNelsn+CIeS
vddDijx1sRvXTw0rLJru+gbzUgTSaG3abEBfghq8dTzZ3HHqzxswPiCqGXaARJB3l8+JKC/nDsRg
b3Bi9lxVjBzQJwxNm5l23mqNCNp9RFnOoyayYqrSq873Nq2e9KdSjb8N03xo1lVXFLcuJBpvFRp2
DFRje/YlVx1O16oXmjJutofPclHxU9y1RbTmJkAWaE5tQE4TC6IpnLw3m9t++lhMOr6DQ0dPPQdM
RGDF4vFx8bFj0+bJTHZ19k8pfdU25hEVQTB0LVRktm4zAETs+3YWj3tfKQ+Kh+jDezgFVkhKwziP
AU+dTRtI/ZIuiq4xOnruzCyZ21K8vfelo/xxZ9NaNDCSWHAs1njB5hXo6+BxDOLsNh8BWqygCc+3
vtsBMpKT+9C1HNQHsHQS+ZtMzNYffeuHEy/f8XwOds4c5b8wWLUbRiH/GWdNI3b0DAYPNiifj2bB
tryOU6LRQefAFDEz1nW6rcL3IqSetLJ76wu5OX+kUrAH7DSo6gz/O/yN+yJrrxY5UKK6DH7143qT
elnMNB+Iso/nEMtatvHC1M6BQaDu7wK8NPMmIwt78SBUwQGAufUcyLkcqQJsh71NuxFNiT35+zmz
yWP4LW3ys+5BTjhleQILbdK1V6IQLxGYH/Tldua/DTvKdXGF7grRtEhUBZxdiNL91tQyO09ysI+i
0m+TrXDSySbbLNms+UYceLYN2xseTe1pSt3omPUtJ48nvfvMhKTbZkfSMDuzcrY5vPAIpi8EsqOV
12ME5F04rpwh/t0AAhoCtz9O4GC3XaTKnWel0z4yVA4nhKt+JQQwbllecv7NsZXjBeF2aClv31QK
vZgRwds4xGuR35vmbqr99NjlLfiy2aoPVCkX506G+tuAOL8PrRkGbzIyGuEmbJ6wOMldgAntAHlO
fjDODDg0UwLlHM2D5hudlxAHXFfgtBub5Nz6dFi1MTvLSUKmxOTMk9qCemky883tQR1Fw7J4xZO4
AJhj1E/R1bbZ5qaMLujH6CPv8AjC3QzUyfAGWVvWDOkWezbDInzaeCio9Yq6n6W1mK1KL7k8TrmN
tSnowGDue8IRzrLnCiTRaFNutRn+42uoUvU2DX133dXWuOolJrcMXPc9aI85WnfT1J+DrlCUB6bt
cbbaDuij39vgjXy5LiFkXVFg/MTb/j5ArqB3E0KN8bDfFxFyWblgwSalMAgTs8IfsCUXkpaZbsnT
69RSZJfzWZcveP0JCMggRkyvAs0DtnsObDV9Zi08umBx6MdEDKNjeQnCQwBI5dgkGJ729jR4HG8Y
095J2N+She9vC/xv+2RQBy3cngmQ6jjuaa4GZ3cxLxS+/zbMzfjVLsN1lZbdeShz2KbiohtmlSu/
cNPbX5JxY43vvNmRHMddo6zlPGJ+v8mpDn6sUr62C4eTgJ5DQVwpy463qOUfq6VybugNNE8qZDan
SAvtWJcW1WvYW04KUOeWbi+MbrM7fGFBgbMbh9PZjxPzmEgfEkSk7J0hdExMP/B2riWCVyB4cbGq
WynHzdiPi71lGrkreTd222pEzVk1WlTbzup8uM+Frkm6OSHIJiM6euG4tXEbttz2A8evAA4Cw+F3
WJI2ewolvSxr4dQ1NxPlpGvF0+SndyyDuaWsQDcsWf0xyZ71hHYd9MfQgrl3V+UtOJ9sbBi/i+oO
u6Hz4ZAXv3XyUvwM+FfwpHtlhR+D1+Goud3sAhguNpSwKXspuskAMY1aB+9zO9Q1PLsuAqaB5Enk
vlvexrT1jyEboOOErMV9YXLrOwz9TgC6vxw/pW8JMLdUjmI9mlAwXQ8I/VrVynoUw0VgMKO35vnS
PmLQUJ9OmXEADKI6OH720edNenaHQdUgd2WxsQ17Fu51JXmxpPGfOooED0ONMH4tpxl/glv3KEnO
4CwAxOwKDJo7WTnYwYsN/iXvMsfetzw1Xez05WVkxDhj2h0GsZxfBHtuYqQD6Uu4SLH9u7UnfRMt
XvJqT1UYUvXgJljPVZi/ZXXW0wUZ1w32iA6/vEOc9mSFuQtLNlHLY63EGFzBvVTDuUknNuALJRhb
FuiG3raZD7kbvsdVBz2v4/oGw4QVNydSZps1DUTLNZfO/iOueWLtjMFkWsjBINFSCt9GSXRlBQvi
K4bzVaqb8YOPXNbfcOQHEOp1ld+KxPW+y1xHr2xmyAfwPGKSbiGRokjd+HHbfXu9xN2QxdK9mjot
diJOy58cPlVy6OBJIxQBWsUXseCbXxVx1ftMfCwM8Ls6PcJEa3xqz7LWXOcFhE6uhVqyjygJxqzQ
tmAQcq5jmsNDYnzSGFikz2WqfYqDodUwDiPHXQhvlXIPAzexfIfvNAJTFI72BlVchWuvb/Wbm3SX
UXloQIVmQ1k+FawDfdK8pb6lO73k/62QMNYUC0mKVhVNa6cOf+0n/gQP4TpFoSowszPh8IiaQ8zt
kP+q6WTiNviiHb19DSoRvS1BXU8kcFPrjpY6d8a1TohhbciR7CJ4yNhwSt0fmcTL3bi0BU6qWeMP
q+BjUXqLS4asRxrJD6+b231NS+QN3uXI49JVAcnHa0dvdBb53wH7D2uTO2VxDryyAHXGzPOWD9bQ
70Wgu3PeBe5dBdbgUFZ4d3kHu+VDbSGPmsQlfZL23D3WDlaJkpckqK9EfvGmD13Fh6RCFmu3Y9X0
NFQ5lTXiE0auaY95DG1vi+CU74sx9Cb6QJLpfQy4YPGTRMOLngl8rAMiXPzU4SW85WDaIL4WzyzQ
KNFIPnWZiqcojEggeCoKmBPobD8Hw4gwK/0x/8REtbC3yCZL7GYpbEwWI3n3U4w96DWvNZcu3p5B
tMGPdrFLAQQk/EMscV/VTnBiIRJmu/rf2TuT5caRLdv+S82Rhs4Bh9mrNyAJNiJFSlQfE5gUktA3
jh74+reY91ZahDIrot68YpBdpIIkCLgfP2fvtaVVYKjWs3cMw+Y12k2c51l60UfnjVs7pxhE7KPy
RPKkBr2HrMSskY85I+daprCGMIvYHYh2GCnFVUsqbgGoSKp+0fWhd5/HNaf50WT5mRwCEINpaOmD
mKYyD6wTCE5wOzAubVKRGzs5MliF1ef1FlKavptXcTK632vR1Q+ZY0YcxsC15IvUpKW3iFt3WuJj
pffIWQBoYNrVyAyQ7Vvh6+jG7n40mcLy2CXymIwxBlSX9ZMFG4VjtshZ/0m7LRCsr0TRouTO4Ovi
SY06pa/6uK+OSZ6NRJNgZHlxSKVYoYzrXniSavNQgx7ZhFXYdIcKdrWgXmYgvdKsJnwnBiKJ1mCd
EVoCrMTCybbEujIWY5Y/JFZvX81oodA/dq1ylgPbJJJJxxtgIzN31gh0xrpU6dOBaTBpHpwitRBk
4Khww2Rllvgm0Qm3qPfTaoNRucAzk3rNSpEa3/ngwYPrYbxk3dYt9GJi7HAiDml+8fLoXmsvWFUt
Ulvyca1h5ewO0yAKhS6VXWYJFJU+GqxjmkmN67AOzJEnj83cUt1n7GwcwTDErsgKxubFiA71VylD
SFz6ENIsmkrecKiNxEI32JKDdZYbn8z25bmWrkHnMcGha2tlO670KEEXKCKAogstq+rCb1g2AWC3
SrsNOWrIRzOeJz90+pgDTNKihhyMHt5mE9jxJ8Ds6VtGQSbQZZrxmS4uQikKVwVx2I3PKZ72rSsZ
IKyjdHQfK1wJeyam4WOSR1TSuNOSm0xlz5VmBT6Jx266S9hE0BiTcx2qtg9W3UiCBQMd7b2Mq+k+
yTzoT1GJcXPhsuyS2stWSNIQuTtQg4AWAd259LIJcPlOMVe/6YnMH2Z9rOHigx5ArKhFV5rBsGnZ
IslSixZF88JyHHwlUWZ/GBqh2nQtLGJTQrWnpWMDdwZi2uiTebFakaK8mN1h3lrcuOdWDdU5mPFS
RElqxCDWQvOuVg1rdotX4D5FtzkSWt1V65n+SrieB7ePlrnW0IkyqgbqY2DjT99Kbl8AAmVvXRhA
0UAgDLbNaT3PRj8fKvAbzrYZhcV4Jmol/PnUNHYwEu9gq4HdGo3pFVIgMlm7XFV6gvVQzdnwnYEM
Nk9Pmc/UZKNgb0si5y7laAKVIMV7EtdOeF9DgbqnFsXlrIN305Y6oyiCpFKlnlDSl5/wYKlFrZo+
ACJDPf8wm0SmS2lhVS6ckWY/2lCUK+aILDFnoaeirJ1887/z2f+JVQKjgu6aHuPK/94tcR3PZf2a
/zSb/evH/h39af1hWxBbLrwYJoT/ZZfwzD+Q6hhS8BJf7RI2PwF/hl+WLgz44z8OZ0E7O8LTpTQs
G3HA/89wVpg/2yUYGgOS0RkaO5awJcilL+IGywupz7EMInxW0bVpwPevysY4Z+kNBNvj3KLIGhx3
XwHcX8x1gSOChc8ICOeEFJODuEi7BThlJOfttYlyiHZU/62fYWrL5JphSL0oQfauaAd/NmOdnoSD
a46sdq+6wRw6AUies29uE782nG/g3tviGegGRxwoHXRM6fvFTbEChPWG/hjQGdMyE1MGJiolnLNK
mCtEmNBh7T83YYtdjexypFjhErbPcupSH57EiHg7dT5Nbw52+pxnT7XX6TQxh/woO7KTJuDoigMv
E9i7prGuyZjBXDn5KCJqLKGsPKoYP53CgDdc6URUDdVzQNL00U5RvIlWr7EjuvEhALk9mukeWnDg
Dy3pNgXmvHKc8QW30OJdwUTPtFtkqeNl+XWHm7Jhr9RjlcPiDbDhO3qDq0en6ZrpffmWdkaHySI9
uFAD3MIjibqJNxBoFFbhkgA9O573HVEGZYy7VCVxtORgfI7svF+SkgQqGfrL1rKRIvdK1I8yghGS
wmpjQREOucrSu0Gpe6uKCXvWSNuRsU5KqtY1S358RXX+mZMHZpRMfCCo6DLf9peWY4sItukNTvQW
kJUFQQWB33faXR2K4Xtmy2kxKmLi6uw1VNF3p7dvjCCB2oGrOOlH9yZR8y3fNXI+s8R5ag7uIVNa
si5dzGKGPQyrOdBPITZKn4SCncytHbUVyrXaljst4fu2prhftRebgz5jxSDoDvGWwP/cmI2z4mwL
6SPyaG6JdDXQr2RqENg4X5W47eDXV8QcLWuTJgsBroxwXtSUPqUTqqS24oWhM+SJdZ7d2DxPtnb2
ZLgbc0P5DMmvOL/b2LFjArbt0sRH2oqrrAB9S6dgHQBqXkyGma2Snhjs2gm2iPb7i7sApWWsEZSA
ducYXMiUk+kGh8yJYBck2oNZckiCCosut+e/0K9dVmH9ZjOQWBpW+dDDTrzYU19cJOEfxHugMQ/t
D70ODqox966S3d3MFgqJCFQCwxRSDeq+9gnU3rVGV/idrd3EUKIOakyPROASLxTG74UAhdJk3cbo
VAdcUP9UfXoLHt7aq3roSH2gM15ybybN2OI7r5E+sgFtM6IbljW4a9rCm6Ry11np0K1ST/iqzmOf
N0BO4A423IBYcSPjmiYV6u/azK8k0KCeP4fZK0Pebme4h3G2VrHEQt4MXo7f0/U5yp3GSXKfkZMd
LkXtPctkpEENF2iKbmYa9g0wnq2dTU9DuIEmqr1FRCA1CxvT5U1eTOnGnfniI+2aYn9Vomo8kQtI
D/lTMD61285nwq6fNP0SGsA3uc7twfMFC5pbmMHrkNwA0t51hg6n2bWuwwJ/hKjcc6zpclmP9VsO
N/oQQ3xet7jiwMwYeXyl9IilUs5x/MHxAyQ7GAXuxhyR5bKqhsfJoH/eQ5QNr61IU+ucQVFD8F4J
/YnkkBM3oQWyF5apmB/ncZZnZdCBiSIeB0y7ene2xZjvwkE/DwjSlk4Q3+VVSSHNhGlUCOW6JvJb
5g/LRsOHobv1sm5cuabn+QlaEBep3b5auaft84ugN8/pBjTDrivPc5fuwoLjwsj8pay7Z6Lk7YFh
ah89IDpWpCDMFnqPOEk+VXOh/9KMbB6ZV+rPcuogyUxxZj5NmLYIT+vM6SXOOLzBB0mTjRWjbJhz
2cMcQhgpyEpZkdFXrtOaFqHVGdUnHFVtC7sliDd2LrpyWzI/EAu+H/rmCJ/qFUefyx9tAXVZujkm
Yd6qhhBBlkUULZuyzG702myLJU+vmWx0QokMnwNPga+OFlSy6C30elRqplDrzogBmCM+SS1SNxyJ
5RRyQUJM7bbxiPMTnla+TRnHzm7kcJok6t4qyr1QkdwGwL5u8MG0vpMWkvOz1MW1RcylDwLXYNdQ
YXaWg6MhHmlDEN1pfE9P1X21oJnH7G4kHyBv8DYxPqaOSAZpQzkImOF2VXAMuynesGo8cyDMS6wX
TYZ0V5H1EQJlTfX6lfgPcUMK39QeXI42PV3EqfJtp5PPkiHlAgaksx05bTKvMtL4GQaVdm9oE0cO
u4sxecNxRAZVyx0mb+ubUJNE6YcnyCdnRuxCRoUOGgjLfsDdR+PFrBgSV+kUX2de+W6nSXWfmtrs
N2npHu0El8E81hrN2G5+xcGE/orsOATd2YtI7SfZGyjMjdKEjVB8jnAufaKDCk4/bWZx7VzTj7JQ
e+eCZ3eDMoJ26XFn+YnWbycb/iuhIRBiFKdrGnFEY2gqffAGSvkgYuBWAIkD3MbIAzGLtiLernhT
SMSGzdi4nO2soprggwh2H7dNiAChy7abs6a5N8GK40InUxRuRuDcGHQUT1K7Gk07qDZZNaMUsCLx
hEsyWtI+yr+hqodzkfF01fT9EAwZXXfnEHGGw4UpKrbL/hTqwRljN9leFsc7blRrvhnL1DBOsMBw
7FgFWt66TP0/S6Po4nDD4feOt+9NjTHDizjsd8jT1GMlGw6yrkZnAiXYYLIFLL0kfP7fAv9/VOC7
KDB/Vd0fXlO80O/Dx0f1U4X/r5/7V3nvWn8gvISIaBqQHngi/jJEu8YfrgWnEUSL4aFqvwgf/y2/
NMyLVxqtrWfaACuhKf5V4cs/yH0HFukJw0BAzYHh//6fn5Ktmy///qN22fgbGRe7t+AleBPOBU/5
RUocd8IYE8VorLNnZ520+vCcBhEogSIte+D4UK1UbhfryAWXPlfljHdZYBGJXZGvkY1mH0ZX6r+R
Gptckp8VobZjo1DDqG3T30Se+rMiNAcaxZmk0lYUhMG5AbVwHKT7FFtBRgZ2JFmEcm0JU26g599p
R0SD0Z7pGlYENSrsKYR12FRIQICYMcTeekgmg5SGuUXvqfAZn52wjg+iOxnjSJ+hjaqcwEgt/Bdk
9afL/dPl5fT29YO4toFejM45mlnny/GJxn9RlW6jrbKK9lyieypeOBZCR6am5qGodPhPke7d8S0F
D3NU6muvcPUHVXVAemitl281StfLtvmIj0v+Jjr+b8JbkL3YpzjVoWJxXHH5/R+U6z0J2soVANLa
UZe7aHJopExM7hdDbLPi1R3z4xK0y9UPz8jN3wXzf78o+FfYGyDj2qZk4/v5ZYV00gEbQeRPZBA9
hGlrvBu25p2byOsAD/x12P6Hl7qgXX/6AjgAS6ABjg6L1XH/lD7/+BHJUAZsONjeytIS8WpPc+1P
iWm80yCCVuRpE6ZI/lU0k7smMpLDG0HcwxamdsfRpOIegX51NIYsusZ/2JxSqKvvJdCK99+80a8X
5SLjt+2L4FqY/PqKqJ5wtRGpZaBhDEf12klzekZLmx3NOp8fqjHCQu/ieF81Mu2eEWzjlKw64sBK
ZxxeZtvoXhkTxgcY+fkRAy8t4d+8wcut+qPNwaWjdIGh6KB0XESRXzjGNJbpvOWlt/Igyr+W9G+p
vBg4rLAKthBvoro95O4An1DYw7YmkBbVTLv9zbv4uR+BwQJRuitsi/XP4K/25fd/uGXzeFZYY7PQ
r9uS26aqiPFTzqU5Wrb5cQw5MFnWRGxE1B9CcLvecs7bdosO013/+q38/Qtj9aVxg4eR87H4unJ2
Co+kaTnEZs9jf6Nzzn2e3DDHiaH/7lOb/3DtJU4PE909a7751fBB0lTgOknI7EZr5X6iRlxBo1C3
RAgD3xy5gVVEaNdCF3QYUwyqJxcP+cIjs1cLZnyoWvPKIJF4jKpLMG3bAlGJXRpEV4ZNCBqIzEff
c7XsNws5m+XXe0ZC+EHVyV6lC+fLOt5yMEtphHsrXvWTKjU+BSUCPQ3v5QPKwwbaSw7HrVZM/X/9
7fxtY+NZF8LFa+2Zlmla+uWt/XCjYMAvPRez1ypl0K3n6CMr65WwUbz289osdZOYlIrtZM4DeR8N
ov/QcjU/jEGCAHq21G/ez9+uBG7Ty2J7eYJwdXy9WwK8fo1j29GlVufcpCni94DiXQ0c0VGnoqjc
qOzeLCiZf3Mh/vbESIt9x9FdzKG6ZXtffDu1jZRvMlvStT1uzNxW9e1FQrCvo6gC7QSu6MYpL9Td
IGaglzUotGoMgtdF3f97Nf5fI89vjDyup7PdsWD+tXX9zcqz6ZLX+rX9sYr866f+XUfS9HUdljxH
kGKgWxdyzfDRtP/5H478gyeMVvAPFeZ/2Xhsik+T8QOWLSkM4fBDTdm10X/+h6n/wUNpYTmxTZOC
EnD9l8LxV4Xk5Un+cXeAhc6Wo18qSINy1v1S6HgmYJ0GlYnfMreKiKCepqfIdMbfVCwXK9DPLyMd
++IAxfbGeMn68jINN3oyhIXjO3ZKG1nXcBTg0GAy3Kb9Jsyr/l+zjf++gvv64OrY3RwWkku3HRq4
vLyjH9YRL59T2aWkN7rG6AFFyJklLnH0gtMrXKtY5U4e38mOeJo2kOdugEy7UPzUt2KyjI2ObOCq
cSLryqCB7BM5jAQLc+t1Hs7zwcAPfv3DXXPzr0vxy4rz8n75ym0hmAG4uvtlyU0AJ0/DWLh+GpT5
O+aBlHGlwV9ToHmrBGLcYghdBM+xLN/rUp/fu1HSdQqTakNLxf4Muy59QH7ZXoVwdT5//fb+Vtn/
+fYsS3fZvRl6XM41P15O11N6lXiEPNPPsRmeGOlIW7a0Vm4zRHvAYW6JQroq97jYybbTcHe3IWQi
3rPcRqPtPpngOE+gXODEVTs90m5HYgyZJ/edjBZoEtIXi7J30wd2fZOVZvnWgWvf5JOqzr/+LPbl
bPT1ZpQuj5BpWbbk7z9/FhnPUDs7S/gVkoQD029Yb1Bcw9VYyehqqHHtL3MGOL5WNsN74QyU0xmA
c4YXtIS3o+Npt904ti+O3Vsa2evFIU818TwaKaNcce3Wsbkq3Ji5aaaFJ5in/Y6ONpCqMHmpaDOR
1CiePdFaRxKyMd9OJ0nXe1tNTr4jetM5GuhCDiiJEVCY7HEFoeBGsIZR4CwSF18YgjUYJNlgXdeV
Hr1LxtpEJ3dWtReOIvMlQeUGWxsaPi28AbuaqXlo8ucxef71tfzzwf1yLbGXUti5hgVygLHVT/cF
ZStKh2YSPqKhnDSMtABMN+gHbIsbpmSfWjKMJ7peEPLzUUb5FqDf8OmojAZ4pdprFQ5Es9HPcndD
Saqgy7wYskzhGkstsKqbMiqbLRakcNyDAJ/evW4w7millXsvG7VnfArhoZrhOBGOE6PJCPXxQKWd
rNvO0X9z47Cy/u3G4cm8bAkUkIJH4cuHlfiiELQ4dMdUfwzzS841lxbjA8v6jTY53lpxqCSLKptv
ayXDvVUJtAq2lNXWmG35IBoxfZA1rX//9ffwD+urxO/JaZBfunS+HM2yEOJtJgbhgyJCL1WXn1E/
7aBNjyt37H9zDvyHyyBtzzRxMVvSYEn/+TKU7A+4xlvhY9d3n/Vygqzdd8np1x/pa53Op/npVb48
pRkyMqexEENAoY4/9LIpD1NXXPRXbTGtf/1a/7Ai0LJhj2ZHBS938dP+uLpxSyZVZSrhF8Iy95aW
z++zo5yDXVv62RwvPpOCAMlywcy1uIG8W69+/Qb+4ZJyoMeSRfErbP7x5zdQahgpVCSEn9EIfzQG
ZVPbz+5vdmHz66mazgyFAxNrlnBTR5/y88uYLLlyyhLH70V9rhozXKIC3iQxNpQc10F8GgsLk8Dw
PmIi6KJMO6HqDBbsJ3KVWJy8PZwOWG3t8tZpqmFzSVxYiPHcmJWClBbpfhWHAIA6Bq82IqmF5c31
KsdZnuDG/PUl+3p/CCmFbbNXcvi+1FVf6uPZnlPVOfBzFdsOEVoxMQyIYVaE6Gm/+Xb+dtlotFw2
PrzOtAmY9/982aI5MDO30zz6ww5h1FOqbV2mk/uwhi9o0ebacqm937wopeDXp5ruB+sN5RIrqyso
z35+3QH7gpkbAyPYbLjHH136Frz8jReMw7OlSuIDjLE5I8vHzMz4EH/MGveH+Zpwgsa+Fe2pfRAt
ShdssHPTcOhesbiBB6vpgbf0pwBDvwRm81IS+IZ6tFxIiUWygUu9UBnqQXcYdyLtUUK6jX7jOcDk
LjAKD6sH1A+RMXfVJ31dG4GA+QeYKKz1Q2Vq2dodB9zAgamh+MxvOxV5C/hojJX180QWAov+LrXl
Hdr87jQ7r3Y1vxeIZ0/FnIsVJsbwuSm17qSpxKQJ2IQrYNd/4vkwtGDv2mSxU+jg+rLkZQLNfaGk
kp7njU3/bmZeTWaHje4Peaj9MsamXHt6fl9V/U0tNzjGFnESGt+DWNS+CHK6olqIS06IeCYQTdRr
gQOGYEkwMWNGpIE51fQHVIK3aHSQ8ZoJPmYjsdlz6878wB0or3P8RWuwZQZyoxQEuAetyZ+RWKAA
YJf6Rro4XLKmIGsx4ficOXeiimH4qku4IE53O1vONAP2NTCyWzIp1BLLtD9aCMHhs5RRMW/MzNoG
zn2HaHGCIttOpvc5DdYhHbp71XcfCdXlY2wCaQOlnfue7J/ySF01+dism67trwNTGY8qSazbPq0R
L5EmnPNnZQwlvdlbeJa6zT2A3GF38WziwGgrYmqj7s/hlCSrkblsf6qhSG+MORM3bS9JuWz42jpQ
6vYiiMJPqC4eoY1Bs9Xhatw2mTSeC1VlAIUsqIfML9doIOVNWebVrZaiisUyQRTsMjfVtGoSkHYZ
zqJbC4HsQ2UmJFpo9XSvRcxtSAdMj1gUwu1lKHVOKbSOpNNFywSAwsoA48srO9WRWLDOT0nWozsu
jVctQGoAWEjQlKsQ0/Htbeckb2/BK7/VvTu9JZdPOOhC25Bbf6OTdD6X97phXFK9ppMKpmumkQ2J
fcmwK420/B4ERnRPYB8KEvAvFOCSmBSVGsi4s3nVtqpdwRHLFuUYiltXDdExBWCy0qvJYCBcF59S
b1Ar9vZ0leM2OhVCfkRKvBQYucg6wHMTLGoyXJ7cxi23djhAUZ/wtkcWijDmwDMMBVpGXR0+1VXz
VHlDBwsee9RbVhrtYyhTB/ijIj6caGOfXB6ClsDQHWqU2Csi251tUlfZutZk6AuLN8UkpHi060K7
jnlXqwol0KFOizMrLHSgXA07Ulodn/8Lj5w7HIKm/7BEuM9KQp+axMPfXGCJXaJU4X8AanjXj55E
o4C8MbWkvGRNpwhvNHlnddNbI0V5zurBOSH8RnuUF/PKtmIchTnjz0q3brso5zsxO2A3UTN0VzaW
HR6qNlpH3jAsO89ajibWJDeBsJpadM3CiQRjQagSM21EM6mFakfXkZiKUjXLSbA64haf2CBUjpMs
Sl4RdHaHHmnLEdx4diumcrhuiWX3tapuV8wcN+QEvCh4b+sQ3jecSUwgqIJWyCExuWl5cizTAsqe
NprfrQEhzICYZaW8C7k+DdWNqeUeBkuOdkQv5vYjcnTBGhhiNIhI6jHcFDMxk/8wmPYG0p6OHAFY
QfcBQfJ84iq9tfTRQMMam+86zJ9z1SdU+nKY7U3SmC5stblIViOy5tp07FVRRfMWh+SdQVq3gLCB
riogJMvtNsVcdb5Xm29Fr/YRPvnMTt+KGNMHEYX2Zqgcc1Nr+l2Z0quOxv66EH1wGLoyQReiV81z
O+fGqlJDEXwLOZ7BtQ5ydz0lEw4wMDL7FkLD0swtf2zS8NjNDYpQeJqouKzZXLrlSHytwnbWxV4B
6b4p7DWddWSkQ3BF2VFuyiRJ9+hJ+xtGvmod66SCElpeXQmnKc+2o26jFJBGmXnaa2zX5etc6ymS
NTd+vEjlGYbY8QG2mPXMuy79pkvFsejjbIOMdd5EThW9egT2XIEfRwnisHPW5gRpIK+8bR93xJUA
+TpMjOxXTVjmu8oShJ9MyG9RMujX2VB16xbWIvd4fVsbn2lEH2HhaFNzL1u0Cg1o8BtzyCaGVKnc
V3U2YUN1k71uW5Nvw0l7KmZveu4ykg49MzPOOGLUphA2e2GEqsGucUuDAycbx27UulfSfa5CHfx4
5JVXiRWy3UbTDcE/2FdTK7yhs9P6GFvKw4CJct/2jTgEVif8KOj1e1OP4tssbpFYNYM82F7Y+TpD
5us+l/xT4/VH5SbvFfqPexy/+vKCOidfSvmqw7iE3GddZNSLcKUuq4sX4XNfZBV1Pwkt066xLxTZ
+qrqTuKSfNs4xWnIyAUJq1G2S1JQAl/rpHttgUc7t/CTQbyg5nMhLV9UTI9TACaNgSHbH9rkjRh6
YqNbgmk2MKXRENhOftWmymENs+s1eS8oifQEjzDG/jtwJpDzxznzIM9WF2+f5VZrfbLtRWaocjXb
OTd+0NbknoxADnawVeddIfUnVDLujeTnUX9o2m3hJdn1HKt3pzFJI0lriwo4q4u7ou6OGP+3bmN/
FvISrTOHNyL1nNU49aQiD1Gy68nPuA/dWCwVdJsF7ajrJsRAEQbE/cCTJeJ3QBRp4AEmLcg7DYbX
ndq2CR84YjrkLGSxsfbswmFI1PT1kclJ8OjWrnHO81a/ZGZXV1YYjtcARZv3RsSkMvSKfIuh4M1o
iCo/rFH3viO8Kq7SmMQoM+LnDOCIK7wdtbGIKfrWgbjo4/90TgNKcA9530yExFll4deeW5yrwi12
kUp6mBQj7jyiKKp9GMl+05SVhYnDiI0HLaAmSSLwzpAE2K972j+ojJBIbGySyNgqOxXc25XR8eVn
8BiaIQ83k0JxQp3JrGehIhPPUGNiBxTe+Fy7cxau6oY8HlyMURD4CRFYDgiCxDumUdqvzVQbVhaH
oZHFRhMvoWILcun+4wXs3I0HWQCU6QAaYBhyD2gw81eGtQ6jCm9OLL+vNIbKCBDn05jSoFy1dVOd
SB5orpM+OefO/Ga7yVOX2906iibzqsZsuu26+RkjCg/0nCvM8Cmgb2sufRPuBOJXthvddF2q23pW
lxYRMaW5o1aEpnUH06qNdUSe79q1koBgDbdgTJIH466PhnWQW6SvZd6a3TVeGEiASKWfimSvYeZ4
LEYkn8E7olsERuZ9LftXvH07wG/fAJc8RybZM3mo5beq1+W20Qs8TnqOwLKXabvKyjhflfpFvQ8Z
yDvmelWvgMnM2zzTOsIUMqx/iRTFtSfq9g61EkFthJEhq6vM7pjiU2SyghyC2Bt8LEveQnejAhHe
Zt54B+QBAqkxoQrMW+SBwIQXlh0cR4AKcKoH7EY0moaPPgnaO7JN1AbUsuYXVeVuC20KL0k26fTe
dbKnFWsEi9B2yLgorGrDcy3JBKvLWwm8aNvrRnhx2RsLnObSd0pwLcvQu7KKtLp1Utov4E5iteqb
uNq5ohge9ZrEek4uPcOfOBQVfMeZE6wOU5/8ZCf+5GcwATKPrVZq0jASUtQAEJnnhpiVQSbggsPm
5CKMJXKMxqtfm15+IINHE4sY2/Yag667SRjDsADbpbU0iJMhecuTd8SMc3xwaSES/TGRBNtiVKNh
UW5qSWpt23beRkOfQDT8fGskw7InD/69pQW5Hq1Wf+WJNv3JGoJtimr6Ruv1zh9RZ1AU4/3ZWYXU
rvXIClDDIrK+ziIVnIgrLHwREdzGILDcdIGMVzGjzn0eSqZz+pVJUtDb3IWQGiIV3dm9Vt7NwtKW
XdVOBDmwuDa559wiYtG/RSLzzuQ/m9emi6qBPzL8flkYv5HzEt11Q67I0TFSY18nwFOrRPMe3Llt
793US5kPtvF3lpnsGPXD+DDoE7ro2E2BQuHZ+HaBV/IZonQbgVQ5ZG0cHo05VLcMpcurMqmsHRj+
lhTRnKxyzQyf4qoLTuSKFDxOdGIGR8Z7kjabJ3BJ1oyywcs2VEBV5ave1nwsP8RC927fXnoO8Yk+
Yf+Y2vQJR23Kr0qvbzwmzENzqzeRS3NlrqdtQfW2d1B6feCdBRU6J0V8i5SsusW6CO1+oQ2muRMu
p+Uo42y5TSF+TjBVhmytEllso2JInpomr19UArvTt3TGCItSzcS4UKonD50hUHTLyfBtKFW4tPKc
Y44Mc/2g0FwegZ8WviHKilT3ul9ollFxKIzqGzbNZA09EfEc2zIInklO0L6K4gGFMbHRmRQrVc1k
qaiiPabueOsG0uXm79NuW/ERAJ8RCYg/qcPFMpDgB7Jkki6eL00x+RhDKc6Q3+OVWyfUJIGZ2ksF
geXBaA3ap7pOtcdvq+9ZFYx+P/fmySBzjMM+5c8xqLX+VURB8lIIXOh+YIi2h91rD/HZiqJ2k0Gg
1VfaPGFELOGA4TefznxQGurVhco26LmFRb2dNqPr5NvU0nTrMQ+C5rPHVcxBmz5iAT4Fy8uSY4IY
9t4UO+ZiDgx3WmUTAmnMf0rTTgytmagbk5MN/ojhG4xXvq1maZ2z2fK2sRZD2IBtA+SSej8pedpF
JX1OncMJDYliKSBmGx9jGnuATwtgDqAHKHXdWVb+1NSTeaDZh/7PiSFAOLJM5oUYlLYblSivU8tr
HmLSLJdgJZw/UT6LRpPj51x5M4IhUNkg18r8TRhVv27IOhTLif0WmuoAmTV38/nJLOzmM6IrdI0Y
Vnvno6uXLhgahLwBOY1sjCwDfDd24U9dLuujkOF0bEoiIxeymzGSil4/0BsLWd17IL0rRLDxJcew
OsV4kI8lsoJvHDQ5PLqDkm8JMRP02ku7eFIGkWO+tAbK9gFATamP5S0WJOvDG5zqpVEeIt7KDp4Z
MvFs9Rlgeycu72Dly0NQi5Aegw733aQlNZBebiOU9is6nBtsbldpOvRccJpii2LWwjPstwxvwtjy
Q1W4ryJpnFKRaheqbFeTxtsXzXoq5nY35cr0Ky2uWz83y/rJSpx+m7ChPYakyCHnlqDG+DRGc1Vj
UXktKaD8YSjbLY9ruEcqb9xUeNMh7aUt9K7RxC67bLExFMg8J3LoBIlwS3vs5+sEsdPzwPn4zRRK
7ui3hnuzHz8ao/+oG+1B51CwyJLY2FkGMWGytEiTHFhGS1F0jzVelSvpVd4hscP4o4eUi/6gjKcj
vS52h5xSeyE10+1wExg0Rmvo1/NYaR9grojCdFyMMyYEHpzWsVEsbGdovfMY2UQcOWbP/jr3MYd9
hwHntNAtHDUVUN+lHfDhSC3lUD4/Ckw5TAjn4S3WKlgLvRzb0xi4N2h7xHXLOiz4WAHy6rGhx5Na
3b4nK3BHJlOLlHl60flTnIWJX3PFUSXdOO0E/ohlYlzV0/xNdnTm0ODn9otby+GkK9d6bvjoV2jB
COz0inbH1Kv06TdZj+xQS5xwaiYifRJHzRjxqxeIswcCE+EvzNdRkau955AFEbSqep+ykQZc3mkb
MhL7pTb+P+rObDdyJM3Sr9Lo62aCNJJGEuieC6fvLrkk1x43hCIkGY37vj19fx5ZNV3VC6YbmLmY
ukggKzMiFe6kLec/5ztJFdo1ieMwKnDNXxm4fISWe2g55IK6YMMaKVxkW+5SMe1ABBu70mwpnWwk
3UOqFxWpRaPYmk7jHUpPUCDNamc9Vn5DmVFh0HM1Jj4l8sDqD4vVXvKoiTEHoxQGRAi5Ffb2bRRR
ggWOYzPLuVSh75fznm+8G8njOYxhffzJfRycyiF4Gw3bgz0j5THFFBdCFwJZAFRh7bL/HvtE2rc+
BHEqdHX9NoAWPl17NEIOCNUGOMkY6qGmYCkIxttp9GESd6Yxb0AFM78ruHE9eAQmt84wDidoP/qX
akjZVllEWbPLYC3VqnjOoUU/KdUvF8NQ3gsT/JJLko7yCEt4bW98BY8lk4llr/Gs+y8+WHRU2Uw8
dnMRcMPVFBA6XXWwlrbdVjbgvgaoQdjW6VCE8PI72iOmXO9GTpcUSFKHi40U1oCRulG8DmKHUFY5
Dz9YSvFGSwNE2TYoRw77lJjRqkxj9wK4oK7ybau9/tJZUH0yDvxA+BFMYHhNAg5V4I7Gg87m5FyX
ZXT06xwGZwnHchxdeQOdjwh7ahVbkphUYgwttyIoM+sGHN69nsr7NrftZwsyY9GIH7qUgJQDd+Vi
tNOEkYd6c8VztmvKisNuzm4lrvy9UrF5qcrfeBTbP+bzmN3qNn0qYqIMFsVY3zUm0UevcZynPi2j
g+YYsjHq4TGi2oWFWo6XMR/NfZ+5KZh4/KF9Tu5XJf0lMhZFpU6e79qugRqUozsj8dq3VOP2O1Ja
3Ra36BWCzLrvN+bJVJmxm6L8MGSNh9mLxyiJu2/Sw8vnTPmpXRk0CcDuCSd38ciSVMTHq/xAqizb
EDQnFxNTm5ZdKZ884TbhanuJn7q+3y5MaO264Dtm+rWBiP/LafPlpGjivPP7rqFxj5YBGoNZSUk8
4cKNzH5bQpuEAdYJfyPcu9qtuZx1KYWzjdv222T2KignDJurjVlnJ5/6QOg0myApzpDF+/c8cD97
31C73oDMNxfk/jo/kw89ubqylTdi6fZGxY2v7JQD6ya+Qw0umSbkO/JfD6Xhmj9jOIssTVyQxZhP
CPzDfEISe04DB6HB9EBxQabTGvmPhMWBlryTAhPGfWLKPm36XgmpND+WRd3gsrKovdRlqVbEAfIV
037BdmC428rlUrS4+uCJuYW0EkAMI33AbIvjh3dyjSmFYcuVWYIYwPwPUseHUIdsyZUCd/b0oyBP
fAL57qztUnKN76etYs1dmx4ItnWm3Z8lfP1HSU1Uv1GxiBvy9UJunRmrZUbEg5CbU8ZXjFoqd3Zu
ue/NYBnqI+L/4PVsKnrW7IBaO4dqyobyIkCM87BJeW+rkNv1ZvH9OYDpWCFuNHp+iAwneqwrsAe6
D8pgR3D8ELg24K9agLigAgVm3zjOe9h3+oNGP3ZFL+GRgrlZJk8GlC2GkIQkgg+lIxZiy7XphgOP
G52k5o4SqlRa43sQJOlDoCAMHRhwJyQpeyYmjGyTm8yllnVJweyMtUAllR2IUsV+KE2GCqyngYQo
1+hLMg7pY99RHxmybhQ7KOmonCNOVZwhWnrvVZHhky2F+wmHKl01DgRFQP+cnVvudpTgTRnJ7k6E
fj1b3T5x2e4zk6+aC+HAjTGq8JsA1HxDOm42iRhprJo67+hJF1UfmpjjdOBEluwMeZw6yqqG1C4O
bV590DbS8IOOdy77O8Uod7ahTm0Cg8axxtkk+lioByg87S1PXPwekVx9nxYyHa0yb7zZ+mwAV67V
LOi/G2rNvGmGgJoEuyEPfsDwu7j19OZEZPBWvLi88XgYDxNRIuWrbucUTXkOKJYNZcODnmvkR4ok
rrYbq7+wd2Pm9VN0sySrckKMObfVznDIz2fLkH8tA7ihxrHbkGPPoShiLPNexL3JIYlY4GyJwipo
x8cra+9Z9RX4Km0jW2dufU6wNJhZekt+N9pYk2etLT9GtgBOFr1xZ8jNDT61eu2l9nIYSrv7oa2E
6vRGztNp6VqT/mY3TTj8agbFNTFKI+8VSx5VIGgGc6KC/Wxa/drkuiNYf/LybGaF+4ip1OKghaKq
TYNxiZu8t8qwdvPAiovaOt3q0m1IzE4Lzl1ubrDpuwGtgzZ1fSeb/G0cLfuB+vdIbdvOnn9Upk73
PSfkWyfo5NtcAwFgwOlyvE4XNyyTOTBvp8ww65UHF7bCIWYku7xV0Z2NWPSL+yk3kSWJaPFSkCVI
0w58kkbsUSrnWtkz1zgNE7PZpbMIQeaZJyeg9TNuh/Q572pc1dUIEH986dq85hNUz4yUdxUpkX3G
dGnTL00bmpBS4CY2Lqp3YtzZiiEj64p+7koYu45fcTsZeNBWmTSb72LR56q+spH0vAPj4zJlO5KH
2GBuHtYtXhtiuYIKpmDOBfd6/DC0pbv6pyAIUmFrrMZ9zp3zjYIg1FXp1FTCifqzSFFk15PggRh1
Q192XgfDY+ZagqZNq0v3aURXXbAs3o0Xw4IQkwQ90yPXAf2h8mgNXble0c+rHuI6PUOu4SQxVPrI
7IShg8iz/dQEAGMbk7DyysnH5QIvqthjPRvprYt9sfdTMwMpWvYMFCgzfUtYBX8tVkMfH/aaR1lF
sKG7qdJ4gh2WLHKJ913K4GwgQr5hnaD5U4uKa1JdOodGDE4RSndMzyPnluMwR/Bf+7ZymKfFE+QM
GCS83DSkUWnf8RGHhuhfUnis3DcWqFlgrnejb0FGC8QBpAfb3hi7O7flxLTiIipuubWVK5z0e9Df
db08FNVnm2jji7IYI2y83rhJryfccRH6gmOvPNsBVasl3Uv3ybLIPa+OfR8gAb04sfA2PpXka39Y
Cu541+63paWPJy2nkJYf1qlCpDc4naBWeNdKoKgeT6yw1F9wdtv2rMo7aadM/ildYzZWR9ZrhsRw
jJgDras0oEFc2/LSL4G+Be/n/iLlBM0OJY/NIgXDtcZobpCGN5IQAMu4RjeyoZtY4IZTo3uDYew+
WjyPDzH4gF2v7A6tYSkvLmatVckkKmSnadcJiyqi1OAczNpMUVCIGa59wDiPOq/SXd/K7rWOWNtK
UjgJyD68bRibE/7EOY3EmJoLAraV8rp245XxLwcn7bs7+PpuFm29ZqBI2har4go2mRv6HshLYVKq
4aZZGSaFPZ9iw2eLUbwdSMRl7X8Yo/Fe+JRGDQR/wTrc80Ch16MghXnWJfexQWoT13tzvSlcQU/n
YGF4vaMgou13JYtlDEGpHfY81jXHRRvRdMx9qp8TrZ692sQaz8YDhKoM4DOHBp8spoGFJrfBivau
lze/hBpXNqp75NndXU1Jz6EwCRSnqUF7dTdSOkIaXEcPCoHokadLv6ZFZb2Ngq5W6bXATumr30Zl
tNxJen3D2uu5T0YztEFSU+YbvsvuOV0EYpSfE/1OFouQUANUG+OY+grU4q8rgqubQC7zYw3B86ag
C2rL7pBtpNe0x2IyKfRYzEEwgLF+34r7EDpbfTISbltkKbOjC6HpAOi6I1WsmZks0Gm2LQGBM+JK
d1ji1PhIlZIvECabPdtBcKddvCd8FWurA2wupv7TgKRy0KOIrJUnRpmFsQVtYRmne57FjMOz07yX
ckh+QbBGR6ed5NHzBBBdGjWRcGZGx7gXKLAiMj8l/DVFE3maVRT0IYMNuHfm0LWP1pS3MB3K2j2b
fjFAdbIKfEvG2G9cblX7WhMn75bUvJ9t+vS4LeTWPrDibFPJDn+KRajKCxLvKQInc46rkiOH5SHR
0BTEm8xLBzeJAaa/ZM9xk2MfMbBPLW15a5TGs1cYXza2zqe8MuoLWIUITNGkr+fXcqCPTb+YRjPc
zfT5PNng/S/GDPghSR5GhNUtiOL+LS1le+9a9vRmRAB9EkwoJ7vUfth7EamEpHqjLMi+nY3rSWDM
0zMcL3EqCAXsMhWTu+90GkaA9D+HIWq39ShoM8gHzaXEZF3AXLXnFkgav65EFwNfJSqceS3fVuMv
77mqGxpa5kX8AovHyautTJKrnIhPyTX8XRDm2NfXZkR4R0uoKgjnNWnkHbdmn0VJVYe8kig8sts1
ttcfK8AeYSwt680NspJVlp8qB/afWw9Iq/o0kPfbotAm/K7etC0rk/x6n9n3lVe3m5yI0ZpqJv/U
W4gXSfE9oszIid0io41xx4E5ICABHh60MQyGqE2KfS3RiKWv3v04/sSh9OWjrYaKCbaOrO3kYU+r
aQvaVXX5lcq0XAXS2AHqA6tFgQ8BaWcd50STGnUzeuXL1LPgUJa8nq5wZsOCMt+qeMPLGvaWA2zL
sw7ZUD3OLe0MgNs9c4j3M62EoTtq3AdMhDrIFQyxfDAbVd7S4C6M/WLWx8x29n0y3zg1WvdsQf1A
1AKG6gO5czraMJi2a66NfZ/88Ghl2BqeSm59GqIeBbOvJ7fgbnitb1oR1LZ2/7SU4G0bxvYbL+3U
hxHHzm1d2OZ28VVKRblun38b8/5vp0V2X+X5I/9q//n6G/8q+Um1irv/9fd/S5ThL//da/Li7/5m
8zsJ/NB/NfPlq+0zfim/kfoqr//mf/cf/sPXfytPLGmXJASMbfS/ToIc448mjT+unUB//qaHz3/5
R+vffuWfaRDf+yNwSeIB3/8NB/Kxtf6ZBvHtP2zbJDdL7PFPntBfsyDuHwIs3rWiyPaJkrjYBP+a
BbH+CDyMuHQKufg6oYX+T7IgnvUfDIesVUyefZPfzoEgdP3nfxOaMHMzUZEBYTK3HNAVGSUPBeM2
boHYKa51jKYb0TmsriWNbSN1t6na1B9CNTcY39qWelTuWqgjozkCyoSL4247Sjtu/Yk2SOvaC1ky
FCIpUI5hQm8f8aVrgyQcyuLED5SvaRkf92PQy/F2dv1xupElNZTV70ZKt7+2U4JLp6ky+91a2Xge
DZbJtcwSacsF8P+74xIRn77L6Xf3JW2/1COWvzsxe+UCc/OTxN+bAf6WfUqlzGXo3XrPYBDCsTUV
b9S1TtAjIqv/5A9noenB+1xJZfdPHvPRMURSxhPLKT/a4dr1ktAYiQisRiRQDEZyUExwaq/cEjMA
HkZzqj7rzsIGnsIWy9fKqxZmdGkEYh+oDMQ4dPfI2yc47M29wzSq2ESNQw8tt05JyiIujB9lHwUB
1pdZ35RRmXzUea9vWmHigQDV4kFkZnq3rP2MwkWyC3AOMa1glFyVCPZvaiz790yko7OSfVd+Ufpo
f8c4KsAMox+w4+oZ/ZHpGR6yAARUz7V6Xrmw+PeWIcZ7YzGGh8Ru8l92HnMqhHqmss1cj8YbzZqz
sUaBYAN0WELvDeFGFTQkRT/30g6QIKNyyJ5AJtCbY3Zm14QOJr0rItq3vmVlBlnI9S57X7zOjrY9
ETuOuPDbaZFvaLkl7cZtPfHSBcdGZAQnmN/VFsbisBZNW99XQIvv46Fp9nZX1pc48c0ztAUOsAkm
v3FNibC/4dBZfZhtN53NIbH7cK65qJWVl9Ie04lrKglLzlS161b7Q7Va5mLedTTVbkuG3ttYpTjx
ZmyApiqCPeih9mWiGeEVjylHA3uhBtEH7PWWX/GtVjlNUM0lk/VuGsLUCsa7xPLTTZZiKEJbSG97
DBLbnt9r52WoRKRcix2oWp+DdwGbveVHGpcGBRoZ5tboFdPRqImOltWVe5HTiFHYsti5Zpy/NJZT
oZTbz9J2IE5J2NQt/eb1cIJKwpMf5Brg+TimdGKj0eiYP+nYmz5UHt2eaPQx11Gn5+cKQEwo+346
2h2WtthbhrA2JThM4NJBaOUOn38qInVvudbyYIvBXyPuT3c86/YOo6ZXARJ0cTYyW3jgRCrWCZCC
x0WNywstiHKfeVeFakxqqEn2VBUvGWUer1ShVC8p19PvPm6SFw+1n3RBvwdFMt0lMPjGEMKyvJ9F
Xr/XjLYfityxPsaAeGRIbCR4FLpHzIgzbYZJ3rvEZ1lT0tWU2HQ/2POyVrYUH+OS4AeowLo+A+tU
d86QpWuEtPznpBLvzm9s+SOJaT2PQYdQnQ6X9GL7XrQnn2sdqAbKPr02Qksqa1OgDhrufJd4BR7P
wEyqb6Gx1l4fhCeaapbv2BvHau2DIX1eatN7mPPp3qNKg4a5uMtBh7ggEOSIkMyV2LfebVvFBpIv
tMd1kGXRmRBWf5xZIy4RYdwvulumcgVibX4lD5Z1q5aleW9T8KRw60T2d9qAneebt0kXtanAJRwU
FlWTvUaCy1x1aXJVfMjG4e1nxorI6VcwdbjaQi8CFYzbgu5xl852i+7Dqz2h6rhA4DVDYGAULHyz
YZLKM9A0c71VjjA7TA1Oc1xMehHWDXFha01HxoKc6bv1ppjj/p44QjbCPeQlqSReytDvRHtRIsOD
Xk6YNBmxtY8AePRGSnQvii3kyZZZdFGUEb1HaNpHbOHRD2NsH80qn24S1QOXAiWaPOBiTfN9OaKV
De1Ck1Vkq/6QTrj6VhBxxAHflX0jU7+7zeoU9rAlg5i54xSc4S+agvXBQOspM2d5GGWrxr3QXfcY
mTp7inGF/gDeNXI3VN4J5ctEaErGo3YCeZOJgQ5uSiLoeu6RXNJ0Cu4AUyGmlpN7TJPGaHjJhoIq
HHPUxqZrO2lsfQ00NRxlUN/yKohnGbflg6oTLljdII9zEOUfE6PXDwOY+a4O8O+tRttuPq2u87ZT
qcXTYGl/szjEBH1oRRxHm+oXnqXxI6gSWg+U7XY+FFuSEYwPx2YvMWRgWukyNBmr+I4AIdOExGlj
3xucsYfaNua1IJV06KKpvEnG1N6W9fUTpXIcU9roltuOidIhjq/wMM8x4ONAi4N7PaXst34V1Ocg
ZnlZUXlx5ZiNw/hh2NCBVzG60yXu5v7bHhjy3VkpKhHPnQNOZ8y94jaitHhb9IjVTT4n7OxN2zwU
pQe8qQXEvkJi9wB8t2x1BcNxNq9Bpmcav9XWi/PyGLuMyFcOSu2nl48RZC3R0yQS2bY+Be48BlvB
IPUZKLl+Yc9OddjoCuyxR4nLDxwM7inL/GoXQGV8DmLGQpbXwGRj1K+KMBX9VUWKFuyXQ1tAiKrx
StVdm5yWGufdKSYo+srVRE40yjQH3Uosbthay+PQjvUJ0U5cwHOIoxPE6RY0uBFaPnf7BXfS/VK0
fCABi+7K8Lru1Q1qIlsoPq/mCIcx6+ri0C4+sLnFLy5BVDs3XmPTmzPLVr52okHd60ab45CrHDcC
KlTJWx3HGmx0nb6WgSVvObDVzi6qi56GvTbIboK599+DhbqxScs308mq3SxJiJFg43FWzrIOmsp5
YnKU0gMHKphEQAUGu8CE/pxwEy42tFJrivHS7L1Q5vgiWDqxrmCrPwWxFcBkXIihoz1Me4EafsQy
0B/m2WB+BBiYYl9jS2taXIOlptCo1CP0cTy48P9S/CoZHbrvPu74jvGA7e+byPTP9tzHguGxOXxF
bhts+gn7GQejjVlpm/lE+1Hoyt+PI49/36Xuyer8J2eOUOzQLS1vqF4bJ2t2A+5atfIGnJwLdUPm
bjJagL8lYP9HzWPyWk8mCOZoWPZ6NIZ8Q95RX8QSDNOxN9wgCUtkMLUpbOG8BW03/6wYqWhENm1w
lYPy0rD9RG2/X+ATUBQXc9BhokdLFl8zwjozFDyRfZW961qOfIgBeMOZOI63o9fQoiy5T+/xH/Gm
Bsz31xCgDRL++ikzlXevgCA/aTMBJlvSkHLonbFfW8m1iK4yS+MLTI351KWJvU+yma23VM2WWIUT
Znqwn6hTiPjIAWHyr+dEVNvcNG9w7DmbMW9syIIYS70izg9o1wX1H5O6b30YIYa0zl6urbPkqLyq
G3N8iOpS36RLZm1TTEnUCVjssQxrBBYXrx699RCB3OvzIDkD6WluFMajdGO0WIz3eaq6W2yTnI0a
rjMvLvMJ3D2EY+21mAtDnpgTdC+9aqB825OjXpAVkBQYX14qD0zW2u45JeIuKzLcvQY66cqluPI5
abA8jjP8QNRCDBKummdoe/O0HP1mqN9aaclnZo/zjcw81DKnGORLSyTkgcXOokodut87L7C5xcdb
cIQ28JDyzhSPlBmo24p6QlbUDtBZsFT+UfAH/w4khEjQzIohSMp581BgeNUMXgoY6A6iJWC1vBME
xOw2xoVZ2QWr5mwZ6751Iy78v/vUl9/d6p2iMMTpW7iY3u/29QZh+wOXdPtIP+JCUzVndryXVLbT
pdm/lziwsTANVLpjsUZt8WUX4nvhiDMz27nzW5m9t+nEDS3+sxm+iE2SIzVTj7Ubw7DCEXZtkreG
iSEQvYE4nafKom0ef32+jwYRvEa/2+gHLyI/n3o8qpTe122Jku8Y6boqZgbGNLm/tq3hqF0nqbgP
5pHqtUQo/UzUI58fQMnP/dZJCKi3DdVFCCx5M28js/PwQnnMuNYA4tr4rrMdrhxZVlJ57sfWwqZH
Vy171XzhncFbbeftRPSQiWvD6n+iZZCxSl6cJgKdryxL7kUSICbZFQXXNp3ucZrTNuU0tbwC6/Ao
WYpJIbP8Jl3YMNUj6lVL9KP/J+LHrf7VkFj97v5e7vgtYfybFvL/kURCNt9Byviv5ZHnrvto/uE/
qbz9y6/8izzi/AHYQpgo0VJi57GQXP6URzzvDzgOINUI6ZLcp/T2f0PXbPMPxwKRQSgbZAyTZn7R
XwUS+w9QZCa/EvXE4rgq/kcCCfLH34bdLc6FFtwtKXF4U6XMj/C38giOALxLvTvsKGwIHse+me+K
MpGYlgLd/KQDKz2NJnr6/yHpaknn34ddrQAijnWFSvMHl7777/7LjEpg5rvDsJNOH211Y7vVRy6u
82c9WNz7+spKISoT1HjLqqRaNpNTVgDFPU6SYZSOptyZWcWFoG3sjCF1pDv4kVRWONasOvwFIIbM
3/sWuET2sJH2OtrvegJ/K2vsKCmpSn/+aY/1yu7YoXegFbz3HIvKdSwfvCAc5fHGFMPwQEMJV0Gu
bJrSNw5dnBGjKgkHS/RvBe6FLbiTYe3n+cnRNNqOajuPC0zTpfiZ1EYYd4wvF9jV6zYqf+GEsW7a
ZuS036fea4CXc2ezlRFkq+hoiNFbsLooGT0beBSTzQL2+jD7zMKKaP7ySjfdYTndRgPT/I6CR7xE
8T2jUW87TDk0Ta9MQ/y1L1pfp3NXoLQ1isfBxxKgAxDBeU13VZLhJqAb9noecu6Kalz7E/2KwmZQ
qjjmU3gAwrOomF+Q5iISVOGeaibxURloICpwTqaLshCzOim72VH1ux2bigk0ugv5wWAnJePf1l0Q
1WKEMVjQ493Y9PWNyZHjsESEMCPwQ1t6J/H4N05PZynbNAwo2nKZaW5SWGpXpanbdS53IGG2TNC1
7R4cyFQrYxD1hqRqj9IPZdoeY5CANCqFvUtPaArAeQt5Oz/GOd6TwM2iNdK+3i30OGwGugypwrVU
hn3AcD7xIJKQcExj7RnSOHOUouC1rPVlhruZMgrIHPSLHoayPzGqAK5q2qTyID8oxlEeQDeCGDSA
INm3H7OH0h5Wi833ruPFe1fkNW8pKrNIqYn8kz6MxAv9tHLtKweDnFyZ3pgTMFG6FE19TkQAAnmu
T8xCjWNuV9URi1f5mpP14LPmUGww1WTP2DTI7kvYBvQXYXIupQSRLMv7nCJMWiuY4ePQJ8q3Frlw
z06b4raauLveZG1u7SaryvJdasT+Y+4SPlobuWOua1ksYuMaVmdSYCD9W5PoLlTjeh4eBBvx1lHx
rI5KVWgENc7JdwQeZgl4rheCV3YZM7kzostMx87B7PTEjLpW+Q0xAnGAkMgpJTZ9tXeCzHkqm6aL
qI709cyHee3hwBDKRdiSVXZHjmR4oX4Wt4wfeONjKidhw8dzmnHju6Oqj5SUWF9lXdUMhnPrJeUI
3u86RN7vqwck2MIwBoRrtzUTVsQv17hwnhjJ59XLKW39hDujKxo7pK2GEjObPMRTLzQttbo2Tk1l
WtuK/1F5prTHXJlUBj8fqUns83eRM38SiPvZ5vGNNTBhMQ1n23OawJ4tsv0QB/addBKMy05/ozvs
PT63kpuAkdVqsQzqkUx0uXwx8PVU9bmgvOi+TsxPwoAS8bPJ8ZJmas/RuLot6LzYCsZ/W2/mjsp4
R9+THOquh33GRcskNlTDEo7Agrqdc0OeERJww+dzdI20ptN3nkeMdBlJcoXEihDzAPsCv33BTG7V
zK7100tGfaQTLDsx272bvJxEN04AJuSAYFr5VZc0h+qVB2I59AuDoRicki7n5tC1bVhIy31OY6iF
LXfah8C2MJ3EOvLXnauH49IvX5VdX92XpeNs46aK1oGYvdvBpjPbSa+CHt0pnNoJ/Zcdoz3DtCKY
73ZvhyZRyotHrtN+Goylwbc9p90Bv/zwq8N7c27HvoWbX+I45WAIdAZ7QDhzqLXQkCa6Z1wM/qwW
6qc/JO3aIJS8t33sABaYAi4SJPqTSQjO0VRruXyPq5yUfzhPPMAKdwXoHsp/VIQZUuSYGyhDy2Lv
thIyPvbS/WZ30ueipOA9a2oFVpsnpT1w25zCilsrbMBlweusW2UVAC3r5lODtSxXKm2wUsmijVaC
9lckugb/Lu1zg7qd4gF7uUpfO92gsAL7+boaFXaztqcaBd1nClkPPnAdohUOas7gn/Ew5i8e31M4
TFazn2la+uwH6dy3Ux0Bhs4s57GFnooNeCliuDnQR7kaNrJJ1hWnA6jQliJYUTXLrdIczpPe/FnF
SCVu3i67TFhUNeqAWG7xZlBPlofx1IppzXHU9tbjIG1oCznFDBjNgPBBv9Hd05gKSmYjqAJnrtvj
hPu4EatsGOv72S8eIiL93Ip1g+0hN+6z7hq+MkZuHm0Uat/Zmi0WJKtwrDXqJh0ziquchwDqOw2d
UOxMLm45G8Mwf4T4NhjMz9qbfs2s74exhcgAym4+6CWIsWHXYm8YEclghkFrIbKbys+mzdI37s7H
ABVG0F3pJFN8yaCdTomrXhSNE5u6G3kAopHlGU8I1VEOhYC5scSXfKrmDUOYrQHNQufS2qILiZsY
48+a6jxrRUut/pxwLkDyGBDsWt9eaQOWDmJ6ejUPi5VqudRXHvcevqFxw1nQJnOLXj5My3OUDXyQ
ObbqXPLBZnUR3Zb+QFdkWz2Pbmw84XHDhxC4/fWo4a0S2XQ7shTWjhXIP5EbUxvmpOgKvUjpT3Lk
Xia2Qw9NcN+SYKOBRTh31OQRuM1a2veaYXJ2Rir1hjIeRd4Lhwtinc0Lrx33xHGhfddMFeMVGQ8X
35tu76Wugk1idS1JlCLCPOmZ2cVDNDkxBUm/KaSRB4Mt52ANwfiaQIlY92Iqh+3omiVzk6kvmB+Z
0bcZL/1euoywky4TFW4BM9oZg4/6XWqLW7CBXSFMFWkwqZxpN4nEJv3c1DeDKaa7POjScUVkINB8
3nRnKSz+QNSpIjgq0etHBQblZIL3fkKdib6yNkL5rSg03kHx1CkLk4Xo1JnukV7EwiTYkAQbZRv6
yKuCSdBUoFjw5vsQvEyBMu7APXVchyF8PjNei0WmPvu0MDH5ABgq+RKK/D71feNJQMzc67jFXDAl
y64w5+HNcalI7SkPMlYLx4czxdDtVrRo3MfONFPg/rG9PKXJPH/huc95Tf00vTQ4gi4B9biwabSM
1xxt+3DkaL9NIiY4/lya5yguimMcWeZuFlT6sPl5Ix0kjVRv2qmddQ437uROxvQ0jLmzHwpYOXQA
dpwmZXRvt6V/S0baOhE28d4ISYFdVnX5Rjby0JaWu6LM69z4tGgKX8GIrMkdS54zJ+fkHpskQhbT
Wkmx6BvHJOA2eZgIScJx4BkjPSGocLNgHHctaMq4N2DnAlhCy4QX71An6pWgTDQU+dxdJAWWB6/i
Jyj8wnq25QAnpGw6+ymKRokX3BCJdc8Wwf6G1WSYWcAsGjVawp4ZzHSUjSLYSrtYtgFuwHOfOgmp
0eAj0ZW1MQQ9wNpnLCaGRG7ruoo/ObRkG0NWmB7UkjGJ6Ke52OXu2FxrV9p3XloyCQHetcWdil3a
8B/xDQKPicc0zM2x+0pAZfclkv15bM1h+ihtMdUP86Tr7NGQSCvrrsJ3yU2EC14YWSohAFI0UxQ6
aHbssn1nwP3xB2PnViWRXmdUT+gY+nsxUrELZqkIp4zIE31jtg/VLKz3vgww808jfSdzIwKyvipY
qNzSxaPKjRj2kUyOhnTsj9oRV80Qwi9fRyWni8kB9auxy+XISNX2VxTk1pe5sVgrllqwQHPwZlVz
u1rtKONgyW5au3+VfN0fzHidZ4DHsnnyc0d2Z0rBidBDORaEAVuf9ycnrjfYc0KWGgGrXwe5otZT
99asD5XFQ7gGxRIlnNvbZtPlFNDBj+ftxUUOf6RkPzyVFiMU2Bd1dVboJPGahIq4rY2KLBZ/YTRS
Dv/K3pns6G1sWfdd/jmNYE8O/snXt9krM6UJkVJKZLDvGcGnr0U3tyTZZdcFalQowJAhS2l+DRlx
4py9167jY1MN9sd8npJ9SRf6uQ6t4c3iSEQnqW4eWpewXmPcxCrvNnUXBOdex0jHuQ9XxJWLt9RP
pk+ML9Mj7jj5nM4jKDZsFPh1Q+189KRWp7Gf9G4Mg+rWmm3vPgaChvA+VtHBSbEr6Do7UlEnF4VX
7tAQ/XcY+AjfyNUcyRs2vDsnqdsdDuo9U0//VvqpPvWeZW4GWGMPpWM417C3BwLXwl6YKJeYc6qg
oSfl5zo6Vy0ZP47rR1eM7J/A/L/T1FX3Qy0iQtUaJg4r2+oIPvTG8NsQ1P46IfR751gew7/JSp7b
IBxeppQnJzfK/iXNYyBEyrOvJUaQk8ydgrxzsItwg9cWw7IHQJH5XU5YK9WVrL86NnwgGU/Woewy
72kew/40Q3PYmnM/EV5vM64zsuSmw51/RyCRDVYb0+y2MOv+QqbNtGkNlFNeXCT3Iw2AjQ0vCHl+
OtV3A2fSz4ywnXuYgMSwzOGw6oKqvR1RuWJ8al4GoaALqcDSlAeFjau4Chdfj7Z22dDPbwlWhpWp
mJwiHKMG6lMizYhZuY4jXYzcy8JX6TfRp0iy5rsxdRrb6vig40p/ktRiN6RfEP3QRf11QJL/2FPl
kXSdC2c3EwN6AqdfX6OOW37sWO/9uho+Mc9H2kBQ95v2AgIs0pAjtVmOPuolDmu0a3m6JLvKJhmh
ec0he0oA4ZcIYc5YdpTt5jpJr6U9Rs84YbuTW0fps0Fa36pjXsFJcCRRqtbkWCa2eQen1ULzOk4b
YxzwH+raIpK4KL85k2IEAV/EegqoJ29EwZ630mVkvyOJ4oQ1gMk5i7jDwTdHaXwAnmhj881HA6xW
nw0vA4nJ8aYynPoFGTJM4CBU5iMDsfrJb63uLUWeplZ+NjTlRoVN+dp1OcEzvYAfE8asL2cGcR5Z
N3b8TPhW5l2QhjG/BUoK6iLNgugt7ifOV+hV7M+jV3rPlVXMCPP8Cn8+OHErEv5LBeJh7RLzeYmp
1JZhoU55QYQdk12S7+ToOw+hwepteq174JPsbluzG69zNvZvQzGMZxNLwqqzgmjbVaSH6MEmIo+x
5KVbzJuoomswDULuYjKnHlwEDMw4cImb/rpnia/WZVWV7xWp1Qhlgf64B7Jl6dWSuon3forN55LT
RoJ+Tslvo3DgcLVCQ3LXysNuMRHBWDE2fck4Q5JTJd0DHXCy9HjztIpHJ+JAbSWdU0D2GNuLRkX3
0Qql+eSnJTeQNGdeA3OcB10FdIeNOC6fnaL5RhQLWcMN5jkgMZH+VlGDHhPXYBnClYWSD0KIOxrG
Hm/Y5yymsWVWjI98/Uaon970bM3rqe/tNZAPgs7H8JlFpjrplil0NFn7eJDGmQCkgG+zMla40l1G
JdUlG+A2JUPw0MvOuY3sqLgAk1ogaE5BF0BF2dHty/I8gfw4MgvgdjBo+p3mAmb/Jk/sZZsqdsgh
mk2I6J+tquNJI5laLRnVEsQR2a8hUa9LgnXC7fO5NpdWdlZWBT9P1jWpU+515ASFgNLuHzBp3ek5
MffszdNDFhmE5zKxadfMtKZ9bmCjIoW1vXUJ1156Qh+FFxG4XdRYKDY4dNNbKjsIZYL16pr4AfQE
tO7Q3361/Q0pB0+SI2eH/tvcM7JJ8meRg8lbhcwx7ykNcia4SRaRGo2/vJ/87tA7ibdOc1tu7I5p
YRBpnssc9T7q5SJi3NwvsbZD1Z6dll4iYxEremlictxwnnYf0yXWPMVSThBVYrCAO6N7b8uhAfQv
83XVNNFdAlH7Kn5NSo/Cyj+T3+Mf7CVH3ZK6O9e9qM/SkcGDZ+b1rpw8OnlWyXNKgnl/S3OtI6je
ho+4CpbA9mY0oLvMTp1uY0d/QRKO1NpiYjPHlnjH5pcdR2y2jx4rE8bewcJUX2PU9OYg28UprpfW
FfNt2NF9Q96P7cFMi+Cqluj52VB4fUlo5Y8MuzxAK5jf1Jj7p9qt0w+e27AKqqpr6Dd6gFJoXpnM
buruljOB9ewl5OhshBipuQC22R2bGUb2VcwMj+MeocWtZXwIetKVUo1KzdQFGXuEvattqvKFH2Ch
INeBcexzrz4ZFV5RbZTNJyEpQIy4wtdSpDibw45sIXefmUVzOwoobqQ70VWcFRspv0VA4ATFBZL0
tLOZqvubMklrvdZB1G8dO+EZr0baDV6go/2QNS3COmQUNwsp5tljivQcTGW8yQedAmBwWmRjo5cy
DctL7CYABsgl6ijGd9LtFAwvf0zLnZHTyzuTdm/Rkq0rZDkFzY9hlWSx8YILsDsFZLLSe6aIztZJ
ko4Ps06wCDI+k49InBDlQZOi2Tu7KPs26FCGbyne/P08TN6nzJq9h0CFlbnzy9wgQoms13zn2hXr
Ftg5VMY5Kb4grUK4Ax2qT8CGIcPkVYYx/GVAmfB5NISe1yFKIOeoupb8rZlW/5N05vK1saNpT9JI
c6uILMWb6Dbd/ahjJtkWqc539UQjjnDd4pbt5qOL7m0TBQRkm6TMfDIqO9nV8JRXkqyDUxdYxXOK
Lw3zEqnDuEAS5GMkG9JI6cEtk5vbiVrdeJLIMEyxYfXY9yOZtZGen2hfuvhtLf/O1h4thpQAsguG
YriAfWMH73QNPHcdlxYI5IW2sjKUMpwNOYegcYjanddtXKlXiSnc5TBi6WtfOFCKk3tZ+wPut9IL
nzI8+AhWMCVnXpttIGoqgITsBIeObaZYSYJYPwcJMSZgL9SAraAqmJDTdXbvyUOz1aqedB6CFyFz
Y01smeVuxioos41tV+hItLbucvxd97a25hca59O94Q2AO0Iz30tYC/u+q+0PNmKdW7vuna0MjEns
UNWAHczd9BaNseZcPgXep77Oko9Sefm5N0ygkYaVNbQgzYSE9EAxdTHNnF/hGLg3sI0Da937xviq
5x4OnkdxvUtcBceKieOtClunXfkOuq11xgdxXzGsNlDJW0uwcuIPOD9N8zGOaPSSRi6Kx1SSm6WM
iAM0Fg0szGXnEnuZcJBShe3etJXZPTRxBZp2sstbbYC2W2liAD7OKpA3BKegqBibwLuKbqFTyHJR
wMu+MZEchdZZNqEH+bWRBMsR9sfMOkgL/5RqI/ois2J+QxBGr2xKKNhWo2imaDPO4Oo8bXOMm9sx
f+FuG8c1+Cp2Arqe6rYTdvRlMvplgeMhck3+kg9KGXZCP1+FVfonEE9ijxqgO7O2swF1oXjvnAHP
W8j8fz/VhvHBM2R9r6C6nlDlgcCe+vE428nwrRscufe4bXFWBmHjo8RR6quXRhjJ8mHDGSInxc7r
y0PpzP7JZd3ejD6pY44a3ZNhIWmcMz28l2lj12Rpamdf56I8pBgMqNHionkzayAx23jwqweOSHS/
67L7kI12cB9QnX2Za99/nK2WX1rWIUgzzStqOcSVZDMy7pA+OKE+E9N24DN8LKeu/8IOVARoV6fw
yZhNO1oT42vJbdUld0Phdw9VlblMD1hbAEAMjnMORd/fod/Nz7XJD5lRhRGU5M87T5V0E4Quhk8z
bbVlQx6tazDg2Mc16tmruJzyBxTGWbpOwtSqH7HXz/cqY8SWUNxcBFq/e4Zb5TEXZgKxF1CSlSk4
XmPDUcMhzrBtTRzcpK7eFqP2TvxYfMvTbXxWJh5YfvsKVw6II9K9N47Mwc1AIt2dVsU72q9NkWHA
aJIqWAPt1Fev1/i8Jnvat5WPHSsJHzXsr23m5XCEPFqXRxQSbrqyJyW3qYVzAY8VdYXn8/Dout84
Oc/1qjW6aTdyfGVCM9DhMGQRIVZL+09+UnkE8Ak8Yo6t2geHgp6TQO6isgwGdrlRqfoEpAUph4aj
8hEVb3thuvoFERxSKmLZ3Nsktvzr5FXOvaKd8an00cWvMpyjPcddxjfJwN00QbNnVY3uKlliGhH0
FDLAr9/qMhqNVSeaJcmz6gzSOWc+RKJLJnLpXEqE8wAB7MWO2bKSIqRkSehwZqY1yZXDtKVaDWb9
vCiejgWf7zZpEPiqpA0wjgvIDVoE1V7Y0DlK4oUYWvV98YkYvO7K7HDYomcJviFO684TJFV6wWbw
UfgJSk095IGxzsQYnsAcUMj6KXMrex44wVhmMp1JU6WVUzQ2mvE0od1bu2+1C+yB1O7eQC3UcUfS
I5HgnbP52pN1bWGpamq16rvk0S2Z+eBHn56kr5x3RP3qM3zi/qlRA6gjVGXL+h+B1/QIq4d7YCv1
qcmYX+Kw5dBDi5TSZMYAwEqVshiPyFiYw2Q9Tj6SpZIrXB3xObfdoNhOddTTSQFkzCEt9I4REaJn
3pQxc6u3CoW4PR6128fsXGVcgTt0axCmsYXMNY2IEW2CzGJug27asmr2/LJZUtGxekfrCkRxtOl9
dNaDjFi9+8nKTn7odcQodIW9csnt/ILEV9LLE0z8Vghx2a0sWUeg/0M4J3UhsfPTaMt6bnN2sRWc
/nQk83ewm0uoFJfJMvJ3UV9W4Rq2kQmmq2WOYpXZWY0+yt6e2OEjTfaCqKC2W/7DxEO3gmptfWBm
a0OnZSDqrwvQyO/NKMubmgnqPZsXtQtGw2FFYJbsjr0ozGzjW7N6pd9sbdssNZ7i5XRVBP2M5JxE
37XDfHA7SZFtlMzFNQhH6z1zqmUTQ5ZuRFkL0MccxmjnoiJYhzSHz3MhTDCdjbrRgom3bS5N8gIF
L2MaaxsAM+TJIikD3v89wQV3NtBWTtfd6wAoCiFzmR8Do0QJm5ndZtLN+NWs3fQKCkLeWMvqHM9w
N31flBdjrK01AMvyMqcuzAhz6MSrIGfrBotVdsXLZG0r6NbBmiinTkJC6V8TvOv37TiWF0LW4Xcm
prF1LFAauekLYFbkzsZAYC7FUCW30dyk7RpbutwM+TR/6WI7OcRYdo7tjPuEep02MeZjd/d/2qD/
ln0KRY/lL6qc/1oedP0aJ2/5m377wT31rx/8TR1EtLrPocYm8dBEXeEseVq/m6fCX6i10AwRxOb/
/id/2Ke8X4TH1TniBZ7teyHamj/UQe4vgKEBdFiU92Svhf6/ow6y7J848YHwaGHYLpk6+LRCfxFE
fa8PGhA8BG7he4eWmi8+WA2T+FVgA6tmpZB0ljOMs73HtnR0bW+AIKHhL3uTmc67OIzsD7C5i2PZ
ex7yukXxQ4OZgRmewV41e3rT9oeww7gcTZO4LQzD7e9gkXis7rCWsfs7Too7paqYuggd4OsVGE2P
uiNSGaJ6woAr6uOnjqaogB6T99gDTAZjJrS2YPCH19oB/lSmtKJpKjDJKIMHMTNWHG1xA1VoBJdQ
U6lk3dh+aYBt4uGyARpAmIjjC2jWsAfNYc4XN+lqZoBLmB1FdbAnCr7AMQ3nurGkdYhc8FKxOy+m
Uy0PltOEayCRipo01979lNjhU0C7cj+Z2XRl9hjSASyYXobQ0DEh1aucyc/aoo2Atd+qnzkGIA6J
KlVTF9INMjkfk+lCR7jYVlZgi4tl4W49TeU03jcj2yaHmcqJLwxeiVWL8J+igZ3yOFuFLHHxpoOf
XG9izuNsOVXaj7vYRNfEODY0zPsZkZq+bePAK+/RnEF3nAVGmgNrbRsdkzow5+MgeqYI0YgNblOl
kTluB0bg884ek/wV0Qlx5UGB9WhnAm4JVnliOdkaNMMyRMQ1hSIHA8reZ5l7FxUW+HVRF+EeJq35
7EaQTzZUITFRK923MFRUGYyJrTKwLsgtsW7bwjgYKhhffa9FiC+iO6KFwGM0E/OMXsFKtSHpka0j
702ZiZ0n8gLhZ8RUvXHFtIc5173bJFgfYCkkci/HWZogRgU1hlcHT64PkmGl/crTm0L2wWOO4eLC
xGpmRindjez6/LHPdLNhboNDhhTnPW2m6iR8XMLk3MVbIYMTArpwq0lcfopKQLigsNyTx9SVoavB
kc0ksD0Y1lnVdY8ahQglqNfdGjFROFM2QfCh/e+sEHejqqmqxMdCXPDfmZ9N+cX1rWDD/6vd6CIv
Li0QNk7OqSOfuFuHM8gBM11DTqKxo0OZHtEQTJhBomFTDAhLcsCUxxjiyG0YRONHlNUG0NIqMrs1
sUY6XmkigyjdDSLt2zaB4lT4z/T9obNqnODTMuIIxfxcpKN8dy2MJG3g148QUDooTUPK557qPdmA
zccl5/mYG/NwBc/5tRoQDOCKtMC5IOg6ZItumwORkb3WxuQ9TshLsrWZZP6nWvdkKQsKiuNEb3oH
JHjYwL2wtx5OiK07NsNONG2zn1EFIUiDBVMQRbDLVSrWDmmMB5ofJ1H0IBOAK109VwyvSMTQFXVx
fhdjJjp1dVqeyGUPSSlvojdnGslw/r9t8b+zLZJtuCS3/td74qPMMll8vyH+/iO/a2WDX0IL4gi+
WIHOcUkU/mM3DH4RAPstYf6eNPxHPLFF4hzuHvzFNKNcl035P/dC9LU+wFeiYRy2WKzG/85euOh0
v5PKssk6Nq/KYjv2HJJH3Z+iSyI4oOVEVu7BGRPjNLeMpeklXiGO1idfQdADE1iT691VlPex+iCn
LD6VJnmGjeiTjRl26MOsMfiSgjTDoVj7D2UxqGNl1P218Gl7fffJ3v0m4v0+f23Zmv9T2vvn1/tT
moxrACeQEFsPocwnsskX8AihMyuvjDaiZqho8ThfQ4Yf+7+/sP1THNmfL71kA31nuq6ZDtdtbeuD
jFFOzKpPbzKK2N3cqAoktgHMPCRpZTBbZPiWe6tG1nSPrDpGBGG8TmuX+d0MCIp1j1V8aY74bXJr
MdM9WjWfnmer29yO4mvUD3otfbBYIG3FoZvlA4EC2zaXH7JUuCyoDIrpMefsHBnaq3mjGzaWCrPV
Htvi8EghEF+ypYOY5Zza89oqTkUoqqs7wJJpy3n6CC+m35hGXV2kmdOCLOZm19Zg6kvERok45gRI
GD2mNPCGTJgnU3xwJqoUHyHDPqd1vIpULHepP3xJW3w2bB4WlYl0xR4jNBaWahHvxDgGWxRX+8pK
GapHt4Oe7pu0bo/dtJly49XpyvDc5+hZcJa9YA9EIBDW51aj3NSJZ11AjJHZQmYomyuHYM38kWEb
4tg6X42B/9YX8FTGacleIwqQxr6B1kLfKqJKdpAR++0gIntNSdafahoNu2iIrE2Uyxu4LPZOteJA
T/Qpd9QpmnHzcAbbjLVYEY0Bb6o5eUTmoAYWDdM+R3FYRS0pZ2skBYEoA2sC9lRiYGCPFtWWN0Yl
JdECu60nPk1QKLZePHE2cs1eH5JC3k9DSFYhpjnAe+dIh/TMA2vc0ed/UqMxku+k+o1Ct7qqvQH7
5lQfBKIoJOCk0rT4yNqQ74S4heQ2BOiDDAH1KzOeLQgvc9sFXnQMSk/sGY1FR2a7wTqwqmTbVKjf
Cepy1+FQUygqZDjox06Lms+g4b8e8RTNqKIYTiEWkT13s3JtY0e3j+ZHgMPDzgZ9ZhKI4lbSPhQ4
ch2/xMuETYPCfd80TNmS4AmRP3yRISb3js/SnejTUCIfPBuQXAb9f136CMJw067MfKg3GIThyobu
AWCQz1wg2nvuM7IhSH62DlaJS4Vq50O6ARAbrKOcFI2yaVeNH6Qkuk4PCMvE2UA7tfImNcH5mIZV
Vff+WSOsf0xtbDza9/dqch6zykXcF0B6AqiF/W1Ib7xAWSud+BZUYXj4fSrURhvW3pjaPdUAh1Mv
fkDaRSu+CBGfZcemCB5kAJ6g0eqpV6Ctarnu++RmbMz6QCjEZvLHreqe57y59RvqEF8MD2TBBh84
Z8gl031biuEtk8hVSUm/0uOi9CmfOqPdWopkuqT4IsxySxJDtsl9E3u3Bc2os50bZDIJiT4j5pnm
Xk7hyWhNlK3xKQU1dQVuz5gt0mhWYzokOITsqvsMFtPlcy/Fo+oA/1i59WB0Ai6RnATP9qi+jFas
VgLcJt0SZYdvOLT5PW/rqOYO4mYeOno9DcS4RyCWdp4mPwTcVL5WDXOwtpbl0cqYndYD8U9tkVEx
R5DM8pF+VErP7UC4YnKyWRc3mSM+FFJi6Q9hYWkxDU9tGLBY9A6z19gQ+ykxu0Oek6kEqMEXF9NX
4hg2Q/vQRMVwN5GdeJAV3ZSItKlDnqLOHmk8r/sc7akHdb3W+tRaBHm4XvaE8b0/ZVHP/pA5zwMD
1m0LTICglhhuvVV26KXq9saCR7wWAZDU3sGRbuFjWKXZTKA9k8Bj7HPaSo1WQIiXTLoEw8Ow6tzX
ojROfkRkyQKyLOYgPZRTkG4Qxs2HdvJnZsbVNz8GmdbLfg/Gw1obY5YdulB+JJHD2eLYvvelTVMS
8fNOdQr2xLiI7o3UBMUDn3Nu3Ye/38d+dKj8uosRyIY/xoeGTBHxU8KraTj0XDJwN/To6UsV3qGA
mD3IxD3//YXMH0O1/3yln0qLrFd42Zi+HsZ4cA9OFH4FwzbitLbQI2TeZ4+D0Eq5DmPSZeXFN1j9
QzTbr0afn6oFOlrUOGDvbEFj4cctO6jAFJF7ZR5Yrfwa7p1lwCtHdxrkvr8xqNY38ABQxcw1FXxp
NDeo7jiIQeU+izRqzuFE6AUGsVdPpu19NiX4IhB7o3wA9n7j+jOBAKaQm3RE2i5pf+KnVR0Cac0i
WIpT24gA5HWMfh9nm9EzNCva4p7XYWzjPqfL8q+y8y+Ko7/6br9/u0ux912Fkjp5TqqYax4Mt4se
ulbZa60DRPkBLdi/v9SPBJrfvlzPFxCx+QXX4k8EGnMyooLUSvMgB/8b/chmpV3nk81weNO69evf
X8xebpU/fY/fXW1p6Hz3xgwgyaOqUuuA9v5uHlz7Bb7JcEyn+N2UbbNuvKy/IwcxOQEumA+9gRje
wo6CEwMja5gOh5RvEsEv6HuvUbu0G/ql4W6vY4VVR0q+QoYBCJr61MXhWpV3IuWwWGe0rXMcJhsL
UfQKxOZFLUVJs5QnDnXK37/PH/tSv36oVPymt5x5A97uT+6xrEDgYLCPHLzGjdcZkS0wYmhzEwJh
3MnRQAk5NDR8/v6qf/Wg/nDZn2pqCxVfiyfBPhiOy6PRuu9+hnQJ+Gq2kq0wTqVWN0wa2juGqdXW
n/rsHx7Uv3wJLEo05ADaB07404PKqEuhl5fmwZaMsABjbNAP0PH2wCb2IGLymgSyAIFTCv6DVb/5
reX7G2jqL56cv7idw++v/9OTM0whKuAyJkkvHz7ZnVQ3PTKzU9F43NhGfPn7T3w5Kfx0O/NOBcNN
Gqcu//7xdk5ATbR9BVwb7Up6MWmSYKZAf/H3V/mL1eCHq/z0njpb2GTNVoTR9MqEc1uZK8K80KN6
9T98fX/1fpa3IshA57T6p8WgDocSOqY4zHQ8OZxk1G009v/+7fzlPfL9VX5aBDh8DH2Utw5bSe1/
lVN/m1oEGUDjjFaIYOxHTOtLvNxSGxMLzjmg7v8x/vvP52VHCFBesLfAeXFw//GrixI1NTDb7QNR
IvUB6934VFsO4BkyAA61rT7AniR0ChgJjk9N7RYnUOWaXBAuglEc+tuWdMRFXth15TmLixcPp+cd
STXPKXD8fzgt23/+ZhxBYCm6FrG8YvenewBRRAb8uuWl0UsrNXhNM0HBVM05gRnGfFWhp7b1ABed
LLlVjHxnxQkU+gPJ6RvXLfPtWLCWtrgHqVFJfqrMTVFzoOlg6SEvab7V9RTDDS2o32znDMcBxWaB
JG7UgbcmIQL02FxRWOEcWo35V0uio9dTU6yFNzqXrut+q2/+p6l2/+uM3ZYXChbuf5ULC13vd8Dd
gu/7///vbijTt8/fd6l+/5HfulS+98sSrIxx0GYRphnEEvm7oxtvduDaxDx7ju94IuQm+31mY1u/
MOLxmaEE7uLsZgn6Y2QT/uI6lknrzHZ95j3i3zJ00xD5Ycmk1eUz+rFsmiGOyz8/j2ziGIq5LK1y
Pwxjd2hh1MATAeQSBzZDTJJRz1MjiJ4xnAqqQMCJuyjjY6uCFK1GaSLFd0lU4Al4R9laIp/3jZ1v
CmdjTak6G1mZgOvBdNq6bnRyikXlpeY3b3Du2Pg39oAg31PF2YCpwJGVk6pPC5rDuAR80rWcQeQz
gS3vEWa0haJzyjpMnECUzZkmf6Z2TT34a8RikhArn7myK/FDQDvKTzaYIMAVer4tTb/4gmidR5OC
6zNhkgz8c2e6rUNt7CzHiIH8e8A2LDG665b569rRg9y0YZR9gtyTb+KZq5JeRs89k3n9PrIFHMGj
xS9O0U1Ho6wgknsm7OOyuK8RArwRBt2fUtSGx6kNSIA3ggCov0ugSceGoVYZq+5dkit1wEJVnquY
AQ6OUVetvRLXJfWS9UHThItbpR4lWQY3XeIgBo6wdBmFfwdpcPzQhyL+2uSyfZXe5NzDNAHoIoLw
TgYN8aDtr26wSD5iawJ+b+nnlGXkLnGl+WhnjXsc+KzPfRHJy5gE5fMUKUEMMl0/hSRtw62xbpsm
fZvwFtwkeBUmGKWI71YVR/FH2G/FDQkIXyNCQdYcqjGWDV5DRY/k3nB0/cWbo29InYN544fqJYEA
nyXuaWDIs8VSY96T2yZQoRErvCiEXh1P1ReTKICzDZOF2Iw5f3eQcMDzapeguDRBbFbaxg1RnkG3
Ek7ofqlh/OxrkqWOnUrIwkva6VQIvIET5qADXtACPkuAn6w0rGuj/a9RezatVzvlyizw4WNnAFLK
XZw5c1T6LtHGQ42LXscM4/CHzVACCvixXpWBeZq7fUi40wcL+sstSP52HTtV82J2s77JwVcxlCKR
SFtQzdB5kVGyiO9h3SEjMz0rvBYT+Q40meqO5lMEZrrED5Yb3rdhcoKbfvD7bUOfdef1DaqOylLH
nvrnBoPYh9gh8y3MXNKDpR/sOt36TyHE5B3W7PwNIXCz8tBJyLXrMaiJstjcsu8BbAJetZtLSIdK
D2jFNSMsb6jE1plJ94mlbuhvEPBiNbBY81RAwJn921K1+4JIsJUfzNgYgsjZuGmAosdboaut93O8
xNg1mDGitQbCsp6s6rOb6L3p5JJ2Dn0dNr/svlae3MGcAwyP1YQJFJxaE74T08jyHNCM/5ihAket
K8qRiVAzPXhl/dHxis/kO27dubt0pf8Fjz1egSgLDjWn+yUfI2LxWf6PRRugUTenHBP9w9Q5D4FJ
g6PISa9FBq2x8SHWtCf01JFkTqtk8W671U0rZwWrlohDc/CMB3p4wwvgAZzwZjbv28wTtz5TT5KK
S5PzatyfKtpE24Eu/NceWOXOq/DBtIPNwyQWBr70w0fbt/hUlWOxeIQK5jtxkZVbITqZ8yUvA64O
xLVavcRFFBwBficAEZGvWcKvTspHPOVnY7cfofEfl44awsKu86BgxfOe5up8F8Szu6NZ2y2gNx/B
o17yxvm2deYmaxf3Gtg3QsiysMGWFvkVU7TB2VsDBf7K8ezPdWri+9BZpS99i2WoEL06CVJdXjAW
zusRTt2lD6fxJBpVnsp8CmithuVnmsD9eUpgJhOaJR54yDmoywRkej41niSHeLI/gLryUdDoHBxc
qQboRE4SoFhh4dsmMrB3JE4uDgAvfldh8QGSRrOtoSwYOQUPH8QhdypaB1npvo6lcT90E8pS3jl2
L9ww5bodtcugOfDS1zYu5m2RBylj8b7fVbSMN1GbhxoSl0vOS5sAmgoHnv9eu+tOmnLfl6646/x8
m4kBvHgcrg20azhw/AsafhTMdsLBkEIrnUG4c456LOdRnd2KvRv9qdM/Qk5AnzVM77AmssNULUHn
0UiikwQMSrQmA1K1mwMQ5rLDBNQjY9/bYCD3tssK7iJxWKvIbrZDMY8wyAnfHheoGMYpBGA27LWs
1q91yrKxiqMidQ8jRgSsug50IhxB+GfafS+6mVl7hAWJaJ8H4eUj3kxO0vi7ozFmSsuqn8sn2CQ3
Fo77Cu0gmoK42Ha9IVaQLeCLqC65EHScnlSVOUc/9RoAKSCEaMTaHzs7nWjdBADQXEkSTlQ/xrnR
EmPKqX5tjiPm0CIp61c1+8SN0bO89Qtdnysobl+LkG4jd+6yDWpAUFlR7jrXC8mv6cKHzpME2Kth
6zFlHZC+Ryme1imdb8wivlYtlDNclJiryeIgr6+RFWTOlEVVmeJkNE2Mvae72EqvC4XE3Ep6c+Wk
9r4ipro1TcwVTUpWq5EVcGzn/tgueX8KIbflYJDib301Ox26O68k2WCVd1b7aMdTg7f7q6/s6Ru6
6ghwKmesKXIt9HVtUO7HSfbepqqm/m1mG/qazpBDa9yod/BmQJhoT+GF8Al9eyrKoH/KIPEYm1Bn
BTkYhAHf61H0G82I6mroLtm4wC/x7VhaPLP0EJVNzOC+a8puNVl62qMTNjdg7wChLglU2ky8Rzxy
6lgEei72XqzppSIte6oTg026CW4Dw4XhSCPqmaQegpMrSpRY1F/zWqmnmgMD9iDf2w1Ozu5t20V4
Hzjgu/3xriqBvBGJcgM5YOfhAFzkBK9m335o5wKoa5nZ9wg9ql0ZlnrHthdey6hI5Bb4sf+awh5c
VZQV9O6ZUTp7TAGQ3+S5l/5h6oGzTZh84iWHGJt8ZlfFNqa/m3cpNnhIAWAfaOoPd9oQD5lIvrCh
PXPoe+9cB+fohKowjsFsmg7JLylzIxeZBPsuVViUbNH8+JsUev8VPN8COC/IHdJ4diMym3Pwpdg+
lY+jN3GGm1jgQ/TrZsIA2qVYxV1hP7H8Bhc9A2pZ9aPhbCnh4biYVJ1OciOqTJ7/g7szWY4cybLs
r6T0Hi5QAIph0b2w2Yw0zvMGQtLpUMyAYsbX94FHZFZ4VEaVlEiWSHVvUiLDw53mNBpU37v3nmuM
DUvMnu1NPTcmLHp/ui+TbN45iGI3wl8g5sl3J+ICm49Od9HxRq/rrDu7OPhPhiIW1UiqfyVOUxRU
OziF4DU3UPXGAx3f5rrUxnsyudVhqrPscvAnjuilyKj1SmSYBqxiOSt52QyhuOH6XZ98r7cOVTlE
pzqkR40h8bVLRu8JhrO/sfqYcpt0MoaV17b+na796joIhdhTD/zuZ6A4JXTDLbYRqn8891gbBP2a
un2pXf1OlA3TitU6K4g/lOARFApNYTzLOPdfinwwtjHFR4+FozdsOagwklPcrTO+dV/49PMtN0p8
S9MUrcekMCXQXVoU3DrNDm1dHxgt3IM9tC7f1Dy6DCOAxZ7PIRUBsoG22z1Xqq0vZezTdhAzCacS
69VKo7vw4EGEoGqsoTO41gtCISQekYdwNmgZdL00IFztyH3Vd+EjzNX61owwvtQUxd7ZqMoEPgiR
cgcb7korK551BGrIziFBG1JOdxTUYwWDD/q9BBexr2O3+BFUVYiuRSUV9SnVFsK1c2nBAyccj539
fcq9NNmDATLvcrPzd+ZgahpN6/ipMTMOiwxai9WFNL2SztlHdm5eCQ9vZ9dHyCWqaY4hTfIHnEDR
G159ARAHmWxAu/7u1F1wZfiVfJqEQPFuBzxL7NVfg6aO7tI6ye7LYbROg0/P0yoRcc83nbaRihlg
y2cFakqzHKuFum0SgqhaKq5qTfPUqdA5GOggVx5K7tod6gLKT9tc5Kb0tnMYfmEN04L6MuVSej5x
aRthUaez67+KUQPTAe59B6aq2Y6tgDfUkIGHziAJzkr5xrBab+c8Cr6qFhU4YPQ7Ui9QXrsIO1e9
UPFBOi1XcTrsTqWNCEB0NNghOPqC8rKb1BiKbRdxJ/fjQJzgXkjsbQAUrVlf56ay8GzJZtV7bX7y
55QarcoKjq0n7Es56PQHf9F6GwaVd5F6irBJ1tISMGTTDxnOn22Op8w3dbSuBj/aCM3Sjq+CAb2P
eHJmRXgRqugKAYk7owjO1hKgdYGrsC6V8XNsJNNmmLNXaBoz1KQEoAtt8LmcydyY+bQurWa4WMZ7
2t2Kr3qo9ni2aUdsgwmOOcJGBULiiYyWARB+FNFG8WnbZL1LH0NNqgS/uLh0uHyhR1rFIz2f1EOX
Zv8UQYhcGbV5n1DosaM1wx/CvUjr9MTW/jYZ3I0XoVWGE5dx09zhC5uuJry9OwpQyL5N4KOd5iMS
cEyTMU+uKEmaN5IM56ZuazgsUA72ehY2hkYT9rXE5CgyeihanbjXHV1eszKvIp6cW6Qlc7kVxLBx
EVj6ysDoDGP0QG4mQ3yM9W1fUb1qqqY+9A00AToQ8wNnRHISfVWs6j73r7uZ0Ekze/W6kNG5x8aK
F0+b0SkeO0EQzeKhrtLEsujlDmHdzIH1bFlcmxx/7dQZRvkMWum6rAyAKKk8KPKmvk97Ija1y5yH
IOQkY+zvG5kUrzn9hO7KViL81CElrKtQLXIjhdCjSSlKcptrYdyNDunh/Kid3l8ZfqvxkBZFclXm
aXGVtIl44+zTV5WRMeAq9JAiwZiywguIV1MYoBPsOXyyROcQkWRiWQESZzKlTZdOG52KvQtoZI9M
5d7pYkxPU+t2RzmV8g62p7Pvekt/AtUJzI0L2uYVd3z7OeZw2Zqq4sPY89jkWxNchLUoyRf2/iGw
hmkFqgcWRdm0G/4A54Upenjquzi/b+vBoRXZwq0iinLGsK+vbd7TWzJpvJjZb58ia/iqsgRnfDzH
J2X24noS/FM3hsEavmAPP0bCAWkKQxB+ccU2d+BocO8gRDIZl0ZCWjPNHBDEXCnIltWICJkgxmBB
QuCCnvCxNavAu4fsThcikD6u2mV+pltha+nZX5uR5InVR/HBnfr0FGjCuISLH0Y3fdfVcAa9Brp+
iL+TGUiOXq3PeQ96y5zGuoKb/tww9vh8htFhp3MXTG9ljV4cJ0rd/lzj/as3nv8PQSoFrjiPNOR/
tM7cvH/X73+jxuNvV+8RxMrDe/+VxX9cb/7bn/L7htP+tuw22dn/tsbEOff3Daf1LRCOE/A12Swu
0Mp/bDgtk7YPSQcIe8w/bTjNb6ZtuSbdDViT8ZiJ/4oR71cBynNkgPkd03tg8krACf1Jlk+SFu8F
fRW47PAeJJTmOmonGmtDQuc/cbKJX2XGZYXLMAOkki8oWPm6f/pawFOqskIh5n5a7noPWkReH5rU
2xWl3M1B/cppC6/wObDprJmvmWLNtbJfssjiwzNejESxWf4d/vDu/RMFTvwqV/3+qoAyY8zn5bnu
n0SxEGpG4OZ1uK3URPykPmbuQF8ZFKAF4kUTxdoz8rVLQ6vPniSI+s0UQtQMIw4ysjJW9dvH6i8l
Qevn9/zfZLqfr8iHYSrw+POeSPNPryhXXmWwuYS5MHdqbyXOMSqkc+cEIrweFQ6iShrZdZX1JKlG
dz7FJRWH7Syp8kopUyOK+WboQt6GrcgubGSqC8cBEOMV3Fo6vbGL4Q20VzYVm54KU7cszi7WHsRA
HOEkqFjy4aJC+t2Sv8dFH4AOof2onLk1yjVchbNZM8NVya5yik2SOecg7Xadik/silh03c2ELq3I
2Th1D4xw2hom004XrAp4G6A4910NP8K1DnHOyadf4OxBeqnXc/9hFBfE42G2D/apYu1hOYc04Nnd
P/ddCtuEEXFdjd7RaZ/CoTv6CF0ZC1+bfVbecI630e3snEDBXMH/WM/mDChn2uZeeJJw2lLo1kGY
XU5yuM/74sQaAPOLfXCRw9Zd3u7qhI6yxSRJXGWDioF9j+PT0eeea19j/yC8vvEdvial8nRz7WxI
eY18dv3glOTQrYv0KDK56rJuxd2ThteMEpvyoNkyRBkXfn6OuoDkGXu8Ustb3k/8PUh6LRaoeVgq
KkcWrHoj6g/lXQMcuKTzfBXHZBXgrGJwO1UOn8ze34JTXRvxfTqUB0NfTZUHi1G990m4dZwPfKFv
TfNZAHSjzRV+Q3DdIOkH0w2AlYOPsyv36bWiLjeC5XplBrK6j9vwLUIqPE8175zXpddGlQzwzcey
pVG0W1ltGNyE1O98LkZvbphYEtd5XxHHH4vsq5m4VFtzVL4HNvyXlS2XD83CiBOhOnq44DzRWY9u
avVYMKPudehxiuH+j/bD4JEBcMGYP1H7B0p1siGIcCmBXpUKJya61uX34NO6Hf5+iE/Eo+1VMYwT
VtTKHd+lnrJDgRDhAO6B+aeok7y0O/uaqJx7q+feu2uJMv4m3f+rj7//7wQ/QaaSU+SvBb/Du57e
i/dfjsTffs/v56H3TS4njUeJyUKFdtD1flf8nG/sWTnaBF+C82jRAv+u+JnfsLLDfObw8HCfe3+Q
/LxvLjMRrW7ofsHyK39v+vr98U9J2F8+feW/U/yIjkHVDCRfBSmICPqvSjvhW2WlqSr2SW/4157p
Dd4up79+V8xUjUbUHLxKulGOhQvNjT1caBGBBdRlpjXE8Z7BC5txex84/BlEzJPgqex8+8XCVng1
z6bzGEvyuQMHO9I2BAj6AeyrTkfjseB/D24ugWn6ZsD6gT5V53s6zhb0prprr/iMWA+Ol8Ro3Quo
iF5o66x9N3uwIB7SPsoDlpZGcUN0ON10C+6oXcBHEQrQilbU5ClfsEja8MMnc0ElESfbxRPwJN+g
HLOgynUbL2glrgXcuT3C+zIl12tjZz2WmU/SDAYFBAm3jK4CDIT7uIEi5ZBb29h1l26hgRLqbjXl
4yPgpA7TzSaAXepjp11NsWtekkGrzrbC8z8uLCgiov2VQ0qL+wCUqL412zNt3+DWFoZUbTnNkSen
2HoLXCorVHvsEfXI9JgdPlp5FXYa/YecJ0uxLngV2gG6YlDhGHmWg8myTq+zhV8lF2Jvq5czZaFb
QTMEUxsn1a7MSugAStNfCDifgbSVJ83N6zFMqx9F0VZyU7S6ZolPdOgVQSB6avtoeJlU2DwE6A6Y
CwEK4KaeWXdi6iNLN5mWFx9Z4y6ebYIOS9E5jzEHTgqVs7M3viX45p1dGjrxTeH34SUQrfEiMICu
cMP3p40zz368KcHSbCadAYrlZwQXsuFknDhVNxeXft/lP8Q0ShbbGGRWJjBBDpqyuLRzx9iGo6zv
s4n3xalzkx2/92Ni9XRL+pjlGzyAc7rwyvKFXDYuDDP4ct0z0JT4qSSwtmlq485isXiRwDr7YZDZ
WoHwZmxOuror8ddP461lJd9RPd/kAlGDdQoLYvTCC4tQ9qYbmGFXLbYNgZFqobB5Hi3q/YJmUyUw
unhuphO7Ye86rwISWenjqArwAsOCd+sX0JtekG+TBfwtisHALbk1GoizLa7h8MDmPohIwtms1RaE
HBvVif5IdzxhfJGvytYupV4Lds5bAHRRlaXHIh2GNyxt5vsQEp1UKid6t8DrBrtuNnEwkF2Tt/Eo
aqAqoO6CLuvfE7uun5ClFZiCzn6tFjje3AHhW3FKLQgs2H9nJ6cMZ8N/ClSvwWwGb8CJLmxFfefs
6epajrA9Y7+qnsNAIjoqFmMoihZNaSZHHrhJotw9qOE1B6y4i4xcoLbwdLi2UEcOLU1IvF4zR9Hr
LTE8uXnsnbqynFAOjPIcei3qJor4dTz7zbkqOrFtqRc5Nb3H0sr3EnrFXI7Kc6qiuN+GGbRnUtzi
y0eg+CJ3WJ8tDM96M+RUX6+l1eO/KYqq3hQNbk4qiczhMSbFVu8Fg07GgqJLPdb4IiCAgEKC4pbI
i9oOarWItvIMz6Pblhktkl24LHFKkopyw33R91kSUInU2h71orNnoOv6op5Xmkfxq+dAuiTg4XI3
pVKDSX+C2A5eJBsk2dGYtdNJQyW8BIe9QDQXxCyA5u52NPrie5PP9OGFRWS9OVqOclVUjXodKT9z
VjwQjYkKExT+lHtl571OqFbDCqaS/yhwMF2ltRhe6O6ai1McjLa7GoxyOoKAkcW+zX0bL0cQGx+A
bCzi9xT7vXRUlvjbIPMpQq86/2yX5FXX4FCgXILrzsA9tMW4Q8uZuj1qLnlAEDnGq6tGqOI4HAw6
mEUzkqxzvdw8YFCvEMWJsiPPww/ajmNrj9vIEiCCGmNI0JkKwKVoIbK8j92eIpyBrnSSlqFuPky9
0BK6znXVBVQLq72vlGlceMgVuw7zlN56nYrYi9b5dG9GKdB9x0q7V+Id5DPymH7l1YDSDrC2oUs+
7QxWcCZVJDDJM5GQRrElulKWCjIzmYsc0NLb1djx+EMbbvGMdt/QcdtM2RonzUJJHevsLk698Hnx
OZ7x8/+gRlG/yzi4c0hHgn2gnchbjVmJAmPmwYlKovFt8ntKmByW4m9OZzZLC2s6HU03QlCNQYft
I8GNDrl79m+ihVhGpUkuuOd6etjBBOQvANkSnTcjOLlyvckd1hgdkkeKi8YLYCzRk+nEsFG7zAFf
KRZXyODq4Uv4nCp2QOfi2oXwtlVqkGcD0dlbtY5o9IqIkzxixeFzD9PTf6lk5j6wtKLWIfdIIuSi
4AewVE457Vka93uApOKxazp1TnPJajNFV4y3hVskL9Lrec1e5ucn1yFPu5lnGnYBFQbNiZ6S+hkl
N3eOC9ayWof0V0laJOysWWuzsS/TgjeOGi1BP5TZ8AJlH2Xfa0oOuI7XaIaF0fOJaUORPQOn6S54
hop3kzTQ84Bjj5TV0qbys0WxNArY4QN/NN4jXDevAb//tultiGsqDYa9J6XxWmecUNbkk6NA9fyi
FkbuMSkET9E8Go8stLJbICsR7IaR9gbV2vnZZnWMiT3kO8tDF9dk6Agi4olqn/remdrNHNvlm5GW
Fd4blvN8Riv7XsbUXK14KhofRU2nMFZqU5urMaBdgOYDn6tC0OFgj1U1VyCNe5ioSTtBnkrikixr
YuXmCypid18WZvHFvtvPn8UQ0mijp8G7o/VPsZwbJr6TfTJTk5WW6Q3tVLS5t6FrUc0TyeEibGF7
0ASqbolRxWD7WS5vNEQIhOrsg/eKmiloStUTGB9OgZ6du0O0/Q42BoXzi56HTk0yp1mlVVHSjLY0
8Vm1YT5VCQiy9dw5Hq6imclvpHc9OqAyBt2lF1ka8G6HfXwTwom9Nsnu8OPpWYAsrFSFL6E7Zsc8
GGluB87RXkdAQJ8Ar7q3ND0Em4wkHK0KumhuRJbP53k0eaKSwGzuEHmqu8Gn+3rVmqZFaFj4fOKj
OKf1cQIxidGvXjuccPxkyMk7GEkndqIUHQUmfQqEZ0ar7T2xxPZpQL8mEhAKRszCep8Fpcc0c+JD
YkYzr1w98h2BWU1HhYkksqqcKj6wFvYJIGX2JwM2LysKkvYpECPm3UaBLvQcL/rEDpgdXBL8T7jj
2dTOlD80RmtdAbdPztkkaSUyZDbvkwEXACctVfG5K0jq5Yk5eQTkmuAyDEb/YnRayuNny2sTrPaq
eRuyFCJJVjDKZ1WQf4VdYp9kaEQfc2tNhP4bitjZh10pfK1HGis45n9OQv/qofGvdqaMMZ//aEL+
y8lyeTX/+M/+ZzUksxL868ERwt57C/mStar6ZXpkDeZbWDH5l+9N+7//l8+cuOw/pU+QiKnGZUb7
nfNhfsPCEjAlLhGRZXH6jwnScr5xjjMhMiqi2rnLevJ306jwvgHjYNkKWue3AfO/MkJ6AWvbP/js
WeAR3MaESvqaUZKv96cFnhkm2J+TfkQDKJW1Gzk71kOTED+cggURZFczOj8CCCpuHy10MG7H3cwg
ZY3GCkoZz+OAuEcB4GJVdiUKURfmKMCel93zPDAe5LJVicayv3HzQl3o3CNap6WX75sR3LlnA3mA
+6S+gyebFaufzMcLreDYcLnKnuaoyOjFyOhIJ1Dk8MC2XH/NU3K6dcHqWSs930ewXpmlDlmedz7Z
1lxuqRfQF8qHrTH6cFh2EzACeuPHqG3XQJWNYV9YQ30VlxN0qC6bzftQxtkLbKfovrRKCHGmlXzU
/hSdp6zO4WtDBeVGFci3UXERaNtOvw/WgOAhlss+KNcVLnWXRKxILZigYXEzgsq9ruY02aLApFyo
Rtpd2morcmWtY1tDzDBRwaiXr6gJcsWHHzOUroqS/O2q9eP0slZu+jG4wYzLNMqC7xBao0eGHYT0
xAtC2j08wxKbCHQ6pRvw2gI7dVYm9xzm4sg6URVtrLHLOvDkkv5iLDXekiIMwSqNRCfnpsBxhMxf
ckDUBf1qc2pvbNbw584dkndQg/mXCZ832OPZooGmLqgnXZnB1FzOgaAJVTbst5C5LL4PfRstlteo
XUEbKbOVBfT83PrompyI1atqQroGsOBCG4RVC/0Omx0VnEapXsBaOMxIJm5eu+Hr0HZKJzJ4JD+A
/E+DJNEpXWD9CTVyrArC+JApk1ZrXQxqZ1vleABjSwVx52ETsyJ32lpVxxPes6nc2RJPah5bmmFu
0hgHQOh2zYMqVPkembaivKMtahLW+PFYoPtj9VnncnqlYQf/gozJI3AT0NWb6FpslDPZpHSfJIWm
kdEObjhKufXP1RBcJuA9bnJV1ySECiWAjI2+vgWtMj41Dr3BqzA3ja+uSqTc+ELoF8dL8w+3dss9
JEZ+nfqp4aEpCihvEff4caXbRE00WHl4hHpAzBdtQk/dkFnANuHorCI1DE+BO1R3si1nAIXF8rlN
scv5yujXDgFpipQFqmSNkxN3mGmlHxEfruW3clNeOZr728GMOSS3Tu/6x17GLh4VVqIry8lG8zmq
J/NlIZlMW5PF+p5mV95Avyt51aSPyY/ZNepvY2pcOV5Ny8/cYNojXvsVZtb8OkTjFvbfYtSwP0sg
6vHapFX2Q3pjnsHmcsbXEQDqpu4US15cbg/j0FWXHGvkBvHPn4o8w24po5Zf9gheEypunufGc9TS
Lk3A3IcFm4wsC6gNZwyA+1mti6kqdulkM8GOPsXHk8LzPc3bss6qdY/xYlXZSrPe1zR7W174FFis
qQtGvWADMNylSatjhJ3Yw9T4U/J6o+aCex9W28VtOYx5ubVCug8QHer4C6exepxh1F+YqSAvXrc2
QTTDsYYXgw+K2NWWjSKd1nX3yiINxlpkgOPEgT7z0Z5zWd9goMwnKmQTQIE53tIN4AFuxQAw4mVQ
6q7qOuUePIGpPrZ507w0prfw0Ivvad4n3abQPKd7IK4XKkiV2PpQkSlACupHs7WS8+wzLRI+H/tn
J4z0pR0q9cpwgpGTdfS87SwCkfzAhrD2ciY8VBQ2Hp8N8O1DlLefZh1Tzu0XfXniKJEgMJKs/o7f
3qN8Q3dwU7H6DeeYXvt2HYD8l5tGJEmDZ63zYbBhXaJjQNaudwAxrXyuZdGCZTaD5mtyGjb32LxW
5Vxxyjh9ftC5rk8heQbgUIvhMa7kjGmTa1G7t362UJZLIaUTu615YOdJT2US2fA/BVYWBqyOQDx/
e5OxiR/N+sc4TP7JpCBogxW36dht0YXZLq2Yxc9+zJl00gYPbP0K/JILeEXW47attPUEGijkQ1en
1qWJkfsx0NAy8RT7Jx+Q/lIvvrR0+lVkX1etX1y7S4kn/vRFgcMUSrSp6TN7N1UiXfpU+vPkte4C
FyKlAK/KzDdj6YkfZm0K/4JXqOyN+7NLVPmT/9qOPsMnLUTNmc8tvaOhYyG96EG6Dzyb9GWfo9IP
S08pMp23GX+Wl44G/UPY0WNDrbOl39RYmk6TKfSep4QZMivH/DrlFg1kgCVpMJTxDZ2EtNDNQtwk
PJGAQKr6qYvM9LGiOncjpu61Mj37oa165yZdilm7paK1lpS11kttq/WzwdWKrG5TLbWuyc+GV7WU
veZL7Sud4Q8lG7ubcKmETX+2w/aKxICRWBR1O2D11wOSHjJfMJNCB2oP8bbl20YvE8YtdMzMZy8R
V5ldvdPfEe7Gn2Q71rFLEQ64O3p7vWO7IPDYwsyfmRLxxvhJyCsWWF7pZs1lXgHQqwY3fmP5+5rT
Z7tnHTsyIUK+9FhXvYfd5GzAcKV3vkeZvVHL+SApddnVBkDdNeK4sS0G0HzU+RJMtxr8p2dP5vlb
pnqsZdQejsheLB+yXaGBJWdRxcOlAWRzRHoELDmjhRWGprsoNWm/WMjgObUBMYuW1FibjWPvHR5A
+JHy/kFytMAhzOxo3VBODZSd2rltaQ4No0wynP3GDpMtTwR17MtQYZLsrXvT6aob0QWwG9tIeqDb
e/fextZfs1/AzTI0trVP/NG/mmYzai8KVDeGIFNlmB697L0iAvHaTTTPYM0KfuiaQmNOZa4S7Awq
aW8F3JCBf6MN7EZRV2Q38egUNFjYvMUrQYc1K942dlhHlNOzNcuApPBU3TBiog86jQes326E/e4S
JHc3bRKpJ5YLSu+WJalxNUqtLpwomTeNHMJwb8PEKsBzAEc5BqHXlIeWbd5zb/CJLPK4v/Oiut7T
hiWuB1QRqMqyoWaOanDz4BaUGlEC3b5GOOZv9RQZAapvh1WmNhfMfMpndaay5NKb7OkSs+LQr9li
d7dcYKmJrINevSjstBEu+b6laTJV9oOZjPWzbSXVTdAk6XZ09XzlMw2DzJYOHBRJ9Rl3Qsw52G1y
7zslaNCwWmVNV0YfFqegKkxMW4zHaz20BrqB536yTG/FxtfO9M5aFOg4wDsIG1PVfyRWllA6YFOe
OKQqOCTdPNz2aSu63/6W5LWKdYWQ/Rr03oONW2I1zIN85sO5LBXjorrx2f2sVJ0/0np9l8FagQUS
NZdBrlB6bVb8q9ShfqbIJTAeY6raDRXRvPFh6AbPldCcICFZxnTtOhZDLBFt+ylxQ8igoizvgrJ0
73pMpWeGl+yyiabsBflGJlTjNP4n8S0sjKkh9Xp0PXk1+i5M7CZrxzc/nszpVI52Px3SgEDmSRUW
zFA3iqZDixniM8wivQ8LbPKrwhi4XEYVPRxgKPzgqqijmXk99L8MQWkd/RG62/bAKdgw4vHWGzfn
vWbtZMfW3iqD+LEPGmtH9WLyMhvGfGcGeUiB/FQGnG2qfxJpoO4oCc6u6LWbb9j9tF/2z8NXhwnw
+W4uuUNE9B2qqflgaducPVbQD3qghaKOIpetee++qzKuxy1xIIXiRs1RsLbcqVv1s2Vf+yn6vDlE
0NcVwR3e50yy7DALB/hF1yXzcezrhodGXeYJQpAlX8xI1CPh9pbtnhlrAlymWX06Rt0SYdDxuWSp
eRvnQ/2sg1l9b2oZHCDOi6deLNz2ESjhMei7pt0JegNj+KttdKQ0YTaOKWWIB4Sg8SLV9iSwBKv2
TTHnkvLQLVWGys6rfer6tEQAPU0uGQnwfOkBE/PI2odtFGR/IRX30Ak0/kp1RVXR8gIxaZ2EkkW9
6Rm8dW7ZnPI8QWtHf4kzqj9EedMAjKNnz15uN3aX7KXZJAdfQkhiry2su4ifzMMg3OLDL+f8bZmy
f7aq41fsHNu4NzvdUX8p9DNbXAI3ws65qnLg44MM8dGLRvIri6d7MKzyojGn6rIMItaPKF4LNzcr
k/e8zLQ6WG0cXVtlzl8hTSkh4POQJLddkP+AievafFzy/aCz5MbQMQ65KSOHpWcpLyI1sjBkrjQf
EhkGd5SUzVuENuoTsqlj65rAaoS609vNqYkBEG/c2XEmiuBwjTdtba57WcQGoyktHRzKcY5E1ja8
NVzjWTdPFz322FPLifQeg+J010W8GCtHtlPNilQkmUvVtuRgLNkSXhnaZIFbUk9KsMvrmdlSFw67
oy4ai7Yenfbz99wX7m4ex7xdrpF5tezctU+JWRofg5R72Ril5TnSKU8SgyLK2xoA7WMul5kCOGi2
waZJXsz0hb52Ogy8uduGB4KXxaFPvQaNGA/3Drvx+EQVkWXu88Qtj0bdh28EMmJcNO6cnYvAqUGr
a2oSnr1uBPrfewN8yv+WZdZf7qn+uKb6P3+18vqfuMyiag3v2l8vsnAuvX+Cq/3bP6mzxtWw/Obf
rRDBN6qsJTM5+WL/j8BaT2KSwBuB+mA7sJkWlO3frRD4CaUUtum5nm9ZP7EHvy+yaLq2cfP5Ac4x
YB7LL/3J+/AfeSFwEv66xzL5I0zqsW0hyXqyIfvVChF6CWychkIOJCJCtz1pPcxnFaGYDXnY6hLh
hhhPbmEUK16yMbMVs6DWV7j2aUSLwHtftHM//CAWwyylCipRezLC69gy0ssysosXRke9o84yhklp
KyfftjiewxV7/5Rmvob1f9pq7W3J9NjOsfBch8SfadinQU6w6obednDGUzf/9of365+4Aq1fAQae
I2wLUZ61Ix8/qId/BoOA77HCEAji3pimZiudxP3UXPfAb8mCqsJAe9HazsboIXILbmgaoaTcQNsy
bnGFTB+uN1d6mzlSbac4IcRA5sj5dLRhYygLzE6AXiL3vSq6gtPKdDsICf6Y8l+Xrn+KZUnHTsM8
YvwnzBVvMdf8spsUto0TFQ+Ju6w8betPu8nJaLG9pJG5FzK6D8C6UmBj3xv++MbCNVlRBdCtJfe+
S093/B2Nxh52fj+SaKx1BVrPiKQWRE8V94VpJp1FphDEaZL1X+ga0YPKMXd79XCAFXysbSCFYGv1
m88RWWIR31NWcbKgsIE8jz9rrGprexb5zdj5+sjytt5kHAAn9mDqZNV5TsQv7Wtw+ql9LPA5uyw6
zBYoLPvAcEiTTe/2VLgGY37TEZJ+g21cvBEqoxLTzYoPi2qzKwbn+oq7jtqpQeT7sh28F9Az4ZF2
wfBmWi66/F9vp+cufkmErU5jP8ybIGh9Uhuu3LM7mfelO9i0NA7TkcK41lgNThti8bOi+ykzGAkG
kiRrXvaAXSZVuxS75n6ZKHepl83bDIwdB6zqECfpKX1qIWVtIptuPQSpYFMjyP0gIxFtlobjJfbH
jgUA+gUSY+SuWZvIJ6OV1nUw+8a93XBJ4PCISDsyyX7VTIlPrlG6T9IDIaRIAt34qSSouiRpbOGo
y7A29QGfzZFI8KYlzr4hRkUgy2/GduV1AjvHMAy345DT00uzGKXDGblQ5bAE5bAdN1hW9H1nwVpG
IkeWKYX14XC/fShDB2p9mD2SyR/sxYc6zHQAcKnIzcWublvt5axbRdtJM14UUJEvcz+1d8g88aUn
J25e2iP/qgWj9CrKWWyYuq8uvYqiCVTv6tbFglXTss29VeZutoG7VVBGMXTbgDK6m25Q5dkdqZdS
TYF0GNnVictwcIvJ3zpmNYvZwTsatK/rkjYUS91n3ArrgWuHEU3nsXENpjYIuHR9YCfQKT2/hr+N
XLLUoTTqgx0JdUvBtPHDz2Xx2S8FjJkO1uVAA69DOmpVcNPcz2LGk8L4aitWWsLZdKUZ3WiVRFe+
Vjw/s9iaecApLk2WPwWEUeLicZQp3hLLGU/FUGKAqax6eiF76++IMngXM+Xpdz1lxBezKbo3iRVj
Uy4QsdRg1Z1DbK03iRlkj54FKE9kAkZKOlC3VtNUZxwg/RdgAmsb9oQZVBi6Avp+cLqI2nsAqiSv
IXE7ZEjLOfiOw4NWXr8Uqdw33PFPkB4q0H1Dvuk0Q2OSZZTGFlXkf+AWx/ws+Zkms2XF1QUx+56z
ocXRXYYpzGzlw6/QLovQYDa5VEWTQb6zAKS1oyKK2kq2jcGttwQ70O+pVjdM/8eM8k1ZgKRjKmVX
vi46T26UNJ0rruWrMFD1/2XvTHYjV7Yr+kW8YBskh05mr15KNaUJoaaKDPZtkMGv96L8DDxfAzY8
8MCAZ2/w6kqZygzG2WfvtRl7UsoeUC2CXWyM8xV3VAp/Q2M+xR4hvqEqy0PTNOlWBWV2ysbRHuBI
MotZKnSjCnVjXveS+Y1n99nJGerhJktKm3y7cG+H3gseK22R8ukQXPcYw8LfgGjte/iO3he3TXUv
ey2fjTEbnmJWAj1Mg3HVR1IDUmRHBSd4BclqNJwCnLspATvDGY+d0eY3kmcpJXzc2+j7sW3vnmRw
em7ipoRtQAfVppn87nPu1JuJW2cbBsZqw3BMb08i3kLOVunFT3jhVI7bJ0SCBP9KJtQlCXFdbBqg
iTtWFca9tyAV+WJ2n8qMDhTg7x5YVx7JbEnrC5oQkl5tdsXJMWSGdVpScgt8DoZgYjXkFsM562+o
t4EiqqbwGOfS/JzDZfxy6modtxcKnxi/E2c/TQsFNQJvBuK3xduo8Vsd8ox3HH6ZkGdfNLgjusA4
h62aYP7N8znzsYtsSEWR/WpF8iABMBKjC+4X9OiLU1DZPsMqgvAdE8FZcMjwpgXiIdV2/p45gs2A
aXrOBtT78JngfHhvRlq/TRI3u7DO0TVE/Mk0F7MUsj3AU5W4spuQDz8p7IIriikfDPj0m8op6p5E
th+TL9bCvZe8jDjPwOGLLArqRmzqbGFZY+DUGYhebjgTyS83ZlbvAwqTdh4Bjbe6z92z0v144zks
6xML79Mk84x/7FO5a6c5L6CiDS3AH7nDTAg+PBRndNQ/5RR+6rl2DjzACjRDwt0nv/MCvu1gj2Ht
k2vEp6YPnDwludbcfMlmiZpely+W29hvbmuNR+orm9fJ87LXGF32d873fRsacCrVsBDRMl8cUTDk
Zxn10VR23LBEuiPav3JMZrL98yx2ecCzgq/VClw21Rw60RjWwrzqWNyfAgEC3Ixz74wDxTkuA0V3
Vsc6Rxp8Ts3Fta/myUCiTEX8ZXfSPSQiyKaIJjtcHQu4g800j4zLqfs9krU8MJ4QTrW0fS27Ul41
2k701VgZ9aMwlH1JfR5LJLjm4bfKsa1GTt4H1/TvcdqQEs2eKrTGHss8GeuszMs9SmaDQQ/jYZg1
oeKbSNvJ1g87wX9VyY9CKhe3S9PR71eVfH+gR9OhF5+mEVBPZRH4CHihdMtnRsHOJmnvctGnx6rz
l90UFv2hiZf51Y4dZ9MauJHmMLQPcs14k3X338qf4Dcg3/AGIITee4i1e8ca/XcWGRaVyDLbsATI
R/KUmm9tp02xd2jAGzZNTcV9QYQ1Hm8W3/yzksN3yoqtj0EZ/h3+Yh6PzYWYDMs8Qv39o510molZ
yuU7wwFJiC94KYcqi4yRZ/uyRuQn1U2HwGz7jU6d+WCuUXqJ4faFbWLrwWrlKG471XEkKYqM1hBL
48dk8nmU8PlmLzxcmD+WC+SPpqEnCE6p5XvX5k+ov17z/UVFGWwWVvGGIjJxg+HRfhh/aADuDxkA
acZ48nhU37NAm/64+WfcL9tqAnmysZMlFXcGJVvHTuZci4zqpsSL4pqt2HagHPxNBbVAUNrIKQLM
wFvD5qX3rREcsz11AcikhgaGMIW+tW1w0A4rKIEL4dVgq1vPHEn9vdcLYlKCGQ3/SVvZ2Z/MS0Bn
Q10IaLx58L24/cXni4fXymmYVmJDsbIbzB+MAxwjw4sMnrMHqkHGX4vXT88EFp1fsZkT+sD2GAGc
cE90qGVkNMFGiBUgQUWdxbq+AB6w4iVYGZ9IjKID+9LfjPNaepc14lGvmArEHWitAXiebgVZLJlw
1xSJVxwDcIgLz1N/fsOkQiCwqi0nqtdlbuJ69NYgcO3clZqxGOH8RKCaOJLBKlEXvrufWaUc3drD
MJdyk9VFrHdKkqznDkk+0f3BdnQOvQ9eUTUnctXzPimIaeaUPz13KxFE2QOsp5USErhdeEyKImWV
JBGyZGyOe34Hm/0nSy7VDNlb+0MfwR2doKGUj0nFIbrpqVXdq/WBSyc71lErfy4QQM+524+HPG64
kOUp/BfwEJjIhXsJsS3tlrGpz9kPIgUrYUN2/gecUlBuEJV9zjeQWngO7AVlMBIj3yx+lToawnJU
GzUgvNAm5LzoSrInw5r91SSVc0xzTojYKdlcDdR7GMRBj+Dn8ShXFfShIM/I4tScZmjTpHVyj0VE
jpnZiuMbsPMrjfzTix0SVuYpAUAAORfXBdZIOtKcHYsQPGcB5Vj+ZO4Kb9FnRvhqy/XhsaQ62g5J
DOV2Oecb8EPlTZpT81VOyt8GitZ3OXvsaW3pIywFeYHFwqNur4qt09TV1jd+Yxwidl/9SeNp5U0H
8hQ48BBaI7bIfMasaYnl5t92Uee/Ksn+ecNmLX50DQWUgov2PbPKcOVKbzyZWvTNBhcyKrNBlmmg
XPFXKRyWrk1RX9FMnDH/NdmxwSh4xPVQHFzVkURyqv7Yy4n8FVfJmX0Gu+xwwcKbWQe+Yc7zwLh2
PxgEgip8xztZ2g+4GelCNFnoDVl+Vdveee6POuD9HKvwF5mGCJtr8GhXKsTO5WcvFI24J7gIxbUv
eypr+AqeIC7fJ46Ar/3fzPjO38OPf5+F/6Zv2AxmzYT+esC9UVEc2esWMA7g8cbQ7RfuMayFZhq+
TK0XHMQaDIMTPjBOZPHJFq39jeW2OmIQtbe1PdyNZVge3HLI3ouOVGNNdtDezEQKv9qB6yuQgj4q
Jp3cGnE/PwZhauzrn/nfYmv2zVGqD3Pa+4+8aDnt0lUxiIu6dDeVK9K9Msq9DscbzBbFlUucE5O9
GE7tkpyEYCekrYr20ya8M0fZHpswGd9E0obfOS2XLFRTZBxgSCOPHctBkMyK+Tthj/g+evF4xo9k
bz0xD4elr1NoBKE+aNussBO19HPaxU2oZXDnFPG00ywlj3VqWtsWFXYztS7W5bFf7ieBgBFmcwrH
xhH6gL8IxPMSy+ZZLXX9W3LzuRlW9Qbu9QVqSMgOqw/uHZ/yFTRWJXlXa75kATdlgJA/yk/8owJp
elIOgdZzxLY5f+tHbZ65TA3nKrcJsJfqhkuqRFMXRC64PTwVjAAnEHl+ZMSLCUo/9yWhutngIZ4E
V63s3esk6OPPZsbwyEXIM/5QajjclNiP30D+ljf8wXmd3gCqqa3IwDGFTER3qi1QQgaUdVSJmVnm
dXjBc80cUyjFJS2nIaDD4ziVE8XISxGMpECArqPnubxRRvXklna2L5Y4REYbzTeuG1yTfkYlj5Ow
GXNrjcj0x8YGajY5IS89sddWg8HbKOUp8IOTk115RvwSYIfHT2OVF9csho3qcZwOS+r8os6cpYcd
sFVhrL2TP7NbFxBoFHiKgJAz1XHv3U3k4bf2JLpd6aW/bd4SHhpV491alspOI3F+/ujmdUNz3PW0
Tole4ybPs7KgnExO+aJnuzgHaSwuU8XGA6RQ2JJOMdg7NyYnwM/oaYTUwYrapaHC7cbmu3f7uxA1
LLLGpNlj3rFvF0eX+2ydXHHHjylTJZ9auU62xc+QOwv66YyS9yzMLBOGdkXTpZfWVwC0mkf87czK
sgn2eqLe0Jmz79btNwLn3aGBw/+SN5TmYcLmhDWSKxKD2XZaJ+95ncGtdRpPeXWMtDjSWCxNTOLt
OrkP6wyPQuWu7jkGe2AADPnAQMwDyhg3k9ikD35VBPxVG4C+0YdYNVAN2MnBYluVhBlJYRnrr96a
z9DRuKiZ09Y2B2Pf1RPpfdDyQQt/g53tJSVaiyXPPjVVJmh8SoWx/V9R7f8P6fFUQdr/ZSLx5iP9
6D56Ii//IZX4j3/3D0+p+RfxuNA0wWEHhBPXLP4/Uon2X8IDkIWd9O+pRNumII6YIj5U2wkxfvKP
/t1T6v2FBr9aUR10eMcK3P+JFG/RjfM34fYnKUlw3nFwvIMSWB9m/8Qit0fNeWcb804PjU2vBbmm
7ax6zFlL6v6hEzMcowFBiIUasli3CRKFxc9KTItkGfi8HTkgNo10BddvpXbD8FaN5vr/qHr7y2kF
Xyq5IBvMron64ccgJAof0XQTG1nRPHgs514BdcvkydQ0sjyQ0SqITWUIllHt0py26SoB3cYtpo6i
zRSzDyeRIK4iVE+yAdQFxLHQLuuJlWSc+9D/quSehan1x8pql75xXD5Rm48hN4A1f5ZT3347kuIq
t1SSukQIJQ6Ju6lrpmuTQALfvsLseQHddB7IFwXbzqtVfIspzZfUXNNg+Uiz5xv0MY07wzCZQ1vf
llk0xUJvZpkCnqR8z83gyzg0ZlRBn3IPymeaQmvVwwtqkyy9uIFRin2Hhkk3jM1IyN4hk9kdpGtz
l8jZfhYtmQzDdHSy54GmiiN3+ik/d3OznmTsI2tyKC53AN0zTG5mOlwe7MHKddRgKllRS7hzM0Ka
DP32nV/09bXFWf2A5tn86i3jy+sGNu94e0kr5iFWXBESPNjUo6D8BKbkK/81sU9U0t0jWQb1CczS
BJCpKpZgT3u9+5hrQaNNlcT0BeKud8PNjLbPQlEvgPkmnIeMqBAclht38DuDAKXVMPRPbCmOnRdm
r12wTONhbBKofnE36zDypOTmE5BGuq/m2ZoiSaEn0UT8VvlGhQU6Xa0a6+gNIZ4+tK88PJnYPJqr
fC4xgAbCGRUwiGltLwiGFf6FS3iXLDb/eyBjp0kXpTLeY5lRBTdX9LMdxEXb2oFIEGivSTNfesKk
xTGbHfezwTbxTOkoINuk677rPubE5VOHx9AsY93tVDcMmEismmhLZ1LgVvQ8C/HkLV1kGoEqGcao
YM8yExokPrIZ99NIw2xKsgVqX0j9HgJxUp+hda1xz6bLQUXK9KGTeLEol3ju+5H78RC3xikZLXoB
psk3N71VNq9BlVmPxkgOYaFQ5Sr08qPi2oivjh9tP8Wd8lI4fHKwL+zbfMHFOa/baDQb/SQrh91y
SqBDeZhCI3bkqXXXjavuBqfQnnY21Fd1xHdU0jsQdsNxdqk63ZqZKn8N+LXuwsyHbdqFjaYm3gwx
HRme415anTa4m21aXEgBB86ww7jjXbtDlRLYSzRDK8XfiXU1OpwJFL+V7k3XgPTZIrtrUrRZKd+H
EBjrztcun3YrgZVpIekE2xoo2oa9Z/xiLEV8WMjeASesq29G63GDN0DSGOPOr1iByqjtEeEPVtuV
v3SR8L1paHe6S2qsLa5bQlc2C3XpE8F8wYqIswCZ8ixdBIYu9GjQdEMnO44KkB5dgey1MlPZ5REv
kvtslXl/1espefdyeBa7ZRiA/uSzxGfpO6lCkCKQS1AvST/nxljZYRg1FChJ7icblMKLFKZDLY2/
xnhRPmhCYhu0cWNfFN+Nl3ZnB9ORgxU+WF5GK6m+YFipcI9HcU4OKU+chu5i1mk+XqdVX5pu07am
RtldjQMKztv01EwypkXb0zOugwJPONN32VpnYcfNWYmmGA+zdix70y9mk21BUnI/WGI+q5GH0vOq
Mg2YVjEKozQY71YS+9VzkKFOkMnii0I5J5bl2KgxSpPOp+a6NLTDUmJxDl438fFMXxdpmJ/DWOB0
pXiCnpi8I22VYtSl4cngCF8jszQTUg+YMGTgLfP4jpKB4NjHUn5uNQGHCyEyEmXIk4gDLpy5cnVw
4BLjHRX2REtR5VkMOMVqAzHHGEfIaNq4QwIoOcaVu9gZBra4VgR/zTG/cVfDSQDoWUcs58odt2JT
bJbVoBLLPLlYAcfcViWzNaxpxLDeWl7LJzH8N7dLEk7PoV4w03JNljFJI2ybu6VxxUMx01yEl4Tg
e4RTkekf5BK/iL2abuRPPpezgaqftJGoPSlUFvskfyw8YSnFruI0CxHGVo/PIE1WcqvxZ6ys5ESr
M/1MivtBf7QNtOj9sHqHkLXkt+CK/ErYn1gYuTECYK1cvtDtC8zqvmd7PB/GoN7yI2DCkZhewDOv
FqbeWxdX8sfaVApsMBtUIt6ECj6AOeVldt/ni+aC0DnOR9AuPOiC1UKlVzNVzTKOO3g+UzLurr4r
+gsc2Kp+Ut7OopaPzurSmla/Vq6pdtybq4srK00IYrRs9uompy7non7MX9OPESzJu7Y5zrAxfwP4
0Ef43xYaXMoum6o59sP1kk+o7FOy1AgdPs1bck7jO1dnsz66I1Ltvf4xrBmTn94YThf+Ep72HjLb
IEycEbiAaMfdPpRXKF3U/sUVypTDIbeNE2UcMxJwuObnzwwYTiQbzkzbRCJ6JzocFBRxLsHrIEfn
T49EuEndGe64sVhpVLcqP5nzym9YHwAm2Lq1QZTVxzRmCZn7MovUbMtHo638s9X6pn1QDg2pZSLS
LaMU5BErSfBzxzrFEJcAMHFbAih+6+UbUvALRNaF9COwRfHoFkaZv+N1TK6FyqdI1OlynMmAY98M
JcauZiJdXPBLH7KkZm+E2XU4DGkyXQGgSdzIhEi0q3yp/Z2VSZ/KL6NjGeUm3+4kUkIg+mJYPFiB
x8DBjnzV1TQp0HFepsIEc0a6iImPs4jid4cSuZNLh/Bna6QNNoCqsI2zyrKT5WrvYHdxQE0QuwAv
l9alEE7z7llsBW4d3FZ/aJmsJu4GaFl3Yki7YptmkyH2nr0wrOigwSVmscc81m4+fyZ2En6DOZXq
pY6nSh5EbdXfLSS97mEC6+jv7Azvy9nFyzxcAx3kbUyScNRsVePm20kKRWGFa6fqFCMMQfvjOgfC
warJCpPoUE+tGSxqK3OjfFqrVJxTPYtygWzJ0rRv8vrsdUiTG0K9+kH7TmXiNkhvLPrTjpLVM3yp
uRsOXcojayiGkqiKm2JJsNm0gHhl73Evly49lUESnKvMkMc4nJw7PDPM0eUw1buBTlWQvA2bJ2JH
PMu5g3xDoZifvcpPd3gSbDbtEKw4eIMXA6oyBWPaDIZTUBWi+tDVEDYHDtrwglGE9YhqgfQmblfd
jQhGL+NM/Clz9GSdcUtiALVrmLVFm1ivWHesF8Fd7bYfvOQQFpj8t+RORXlgTc4uzCTKuEEHwC7v
5IhJPCCLLY+sII+MwHBeh7j/sLs2TiN2IcWySWyYFw15ildLemtgKEx9I0Ie4sIBDbV6aRMMHlOd
w8INBF0HJvfFp6ktZg+eedjab8vktlHYLsX0NbjQnVxqEbZWLHczd/IPa16wMuj0KUNmPhmYYHEy
zzRAnFuHyp2juVhqucbhnes93Elq8lhPOCsv0/Azgh+jQxl00wskY4euD848X2EWIEWX7GU7sqr2
WxLeI3bfC1pbxdIT5zztADmWddvlUZ7qvHnsdJ888tlfjgu2UfIioNuwJy3jCKNBulHYO82VWfTO
3ja4FcjC/e0KQTC4qTqEtC7IvFOfEZF/LQF9qyi0mzglsdxxI1ww39w0sFDu3YmYakmyaB7xfLRk
/s9YDuudY4o+Ur16z9mWtHt0sxxia+F3XEkBjdzV4eI/0HK1HBLblm8N7+2pgjefRw5k5vpIIssQ
27x0qYQzRerkJHYN41cKOtE4ZyD5w83olP7z5CisAjTEsTYoO1V/mUXgz8BUFW52dx3Oar/P4VfR
D/0k9RwX+1qGmHcnb/kFzmJ6t/ktxDabUPqigPebOlan6Q+u083vrZ1AjZEA6+/YcZsXLricsNmi
uKyPXXqOnXr+XcatprbPL06dFS/yqMLavWFoCOIzjZX2J3o7vY8W48yWS8biE5QIxy5a8nl+n21N
QMSuXHjxNBaCM29lE4X8xbCr5A7xP77MBOinJVeffH3FdZ8X+BxTy+TprkArHwnjFJRqpsV+MluW
nTr2yjvb5DK0ww0jrTNhtBh7TtWbzjaBY8pUxXgjIoZcIllubr97Aw+waBlG5lc3MdnA6RErJ4NS
KPRzF/cW2FhCxtle9hVhy7bzTiodrV/lXAXbPvUo/W445nEnd5il0Reh5w/1rquosiq9IAELWTKm
R3omo0ShrejfMR/Hd4mvvIOwuvSlkyvuOsEpkO9jsAsPeGkw/LY1duFtH8aCNoOkErugnFf6w5Rk
XCjthHuNl1bzXdCgM0fJILF3hE6AdSh5TsOQDYGXCZoqQE/y0V38veNL8wAqMzjr3po2gdtWp2aW
zb2vWnPbdAKFkGczoido4/6xQyJjAU80cCvZtHxlgIaGfWiHQ3f0B9KljOzDd4P9727uwMDw2kyf
JEO9OrntWZsf0DfMbcHfgd2guzyShce6Ukhx7Y6peMiaxIWkHk83UFmvEj/0aILwyEZHbamOuSu+
+pELT47zAFx4NcHfZ0qyW2S5rODGq4TzSuDlm48bTLUSfs0o5HehCLv3rIG2hQx4vzNuyLMlbl3Q
hOfS6/mFVI2ln8fwHk0+eedOUdYbDj/x5OYfYEK8HfUdHhf9ytlK7VU7izUbXm+zeYrRSA/dSrjn
4ISJ3jsHS1b+91gY1jE2O/dEKve40MIOjImcD5x08nQZXR5P8Nn1lY+X6zPsXBh4yp4+xq6Jt26c
l+U+HLQ5H4u8BtTDITl9LaMYpw0+9DbqYy84s2Pg0kVfZ1ZgojfaDw9fuQZe2HrXeoR/VM/c6XPh
+IQsm+nYxLTWb1ST308skm6F53rU20IEvp5mxa0wmIblt856PAw5N8jIc8vgoj0hKO8AGyLWPi9k
Wrh0TW5ubW7yvwuDToxuaH8eJm9t2I8QWiGY3/QkP/YkZessakgdxIcSn/hxsPShLYL8UA0UQFnO
SqjKRTM8c93F5FPoviFkvM4cc5Ns297L/wROGlJwy1Z30tnyy8IY91jVeNOg1pKJAxalcW2v3krp
cVyi3By8ujhNNqRGzGzibsxZmEIlIY1ne3XFZcco3b1DywshyMG7VlSHRqPvtm/Iu1e+pTF2kiT3
HiGXDEeaB+YHmFUIR2Za4l+s8jcSPCaN6CUOpBHf6+RM1s6ttL1vvFU+o2u4qVwr4kbj3aetJ3ae
L+UZXRzWhR6PzuzfBlzzwPf67pX2bIuLVLhsbQ9edMUClhlZyeuOloid4mEM5I8MoS+S8pqDKtvx
lQleaY9sQCl0Lfhdx5Yb20ouLIFZGkiMHBeYSP2eEraBz0c4endB4gdik2RC30zsVHecuJrG1qrY
6yFpz8uSNLg5rIxKZtS0E2Db/peRBebFEy2uR5BN/fOiQm57Se68tlTFH3CQ4kPHG3xsBH9/MsUD
wZsiA8Q+T1xDpnTaKs/zuOcsuf8JGedDGLyQefW7IeuXv5X24wPnQ/1IjGviOhQbt4XTBjs3nl6J
56rNCFhrS7ygqQ+QfRRZ8BmQVOHfNl5cWuSxFAmoEKcNh/PkSSKjHU4aswt+m4Nzb2BJi3D1Ecn0
Y30vXL0a9weNX5Pm7FU4yWYDU+OcDSechGhTmu3di7BL75f3kx5LeZIQeLny26E5aOaNnaG52N4C
2tKfC0iL5zyfzT9TN8IlX0LvflzkIRPeMoBH1vm0Qgkph8qNlGBl8dVSHEoJrNPPR67e+g9uufI+
7z372Crsrp1ZDvrBJJfmjrraq2AAFYkRmXaBGWaOzXXYN9ooz+QyRQFDy4Pp4BKiiQM4R/H/Nv/f
q4tGX3RDP9nHdylZ7vbodF/DP2MnYM78l7iKf+n7j/I//4N/WyeE4i9z9ZAH2PehN/349/+BqAj/
Il+8Cvg46137n539tv8X+Am89j4KPyuDdWH9771m0CtwpIOowGdDYMD6n1F/rf+4TQhcFh0hPwlG
BWsLftZKxf2nbUK9GhVSBGBuSYQ8N+ZsEG8eLTheBxOqQ4X7bSnuA8klKgq5OFSRSvRAao1vYxml
g6/6TeeZfgdkYbD2FfYxb+OU3lgfZ4Pr0qHWCMcBud6dDRj5t7YGrO8GQ+zZ9QoQr8nIhO6G7Hyh
G+wybOH3QJnsh7DneZzYGrOHbVTXMwyIU5/E881ou0+B2/QR76A+mCTneMbauDd7f9+jr2XEoXee
cM5+WUZ+M45bHCJLhKJDRTs1gNHSBfXe1zmcjXwks+ARIKjb8Ia+BetWGX3C8ZS+ozDIK2JqwTYz
lIAh24f72nO+G7rG0f3BqpZ5cMgbyXajx6IDGFyfsqYeHpYwnM5YJdPvsBVAYkF7nStr+GDpjJGC
s2hPon1tceNnBpIkPyidW5qs8HeM3t6cEVPdzLgVLT6bbPmEpXYyEmdL/9jr3DpXQ1tcw37cDno8
Q4k7yNSsUuAAxhd2nmkfz853UTSH3uXJngtN+EszyE4O7lACSzUpBLraZbwtKarctFb2WqTeTJuG
/yYy8zoDBoQAt5166BtynNtdmJDGDUaD+N2ER9tGiizLGlsA9r6Zsh/y08N93jUEOJe5L3cuLtrj
1LifejKKLWOo+bA4wr7To4fG1rnjO/y6kmeNUMmXvd5bUwAD9/noEI60Jver4+w8FGyc78oy8a8c
KHB/upD1++hK2Ap1Py9XeVNO112a35lWI/+43VRHBGAxtoJB2pQYjjYAR7h35nBJmHEfrRY5a0RG
A8SVrwUVHUw9ViBHgCj3eQ2YYBLLY5DWD7m/9mxP/v0CCe3kKXq6ZDuwuOEUtu9DVbdbFIOvwsvm
fWAU7wQL1A3pUuZYQCdcufv80fdHb+c3bXY1m0CsWhHsHa5bu4ra+3VHpq+G3L+z2KI9DknfW9e+
T8YvMiEfgtrThmRUc/Ny3A9lMUKPKyYe/MBxkeYzxYuF7uTyvcvEGKIiYWHCqwhs2TxA4EAMNgh9
P3ZBgIqS4XRSWwWiky53gV02Qlgg3tGYcwfs0QfBAnAslSLyKRPwtxDAsdMnmUU7BA4FrmRV0qnk
2nBlORxHK2yGCCxqj6xOnUHzakCbkJLvczAsDKME1za+WQeRraAZ3HoYG/UxqPJOw+ZPCxIkswcY
I6m6LngqbS6rJ0xuRo3aIJeQn5tRPGT2KemCBCqiYFaLK2ThOAySnQ6TuowSZXo8ofGV2Dh224ki
GNuU6T4ujaD/rhlry6iGN6poR9A1HqQWqgw14Pq1mvjGhEMW31NuAlwzi2lS2wgNVfFICwISoo23
popENhPC48qYIJDn9CnQ2G5sOkWxGb/Gc56ZfEOGgK+ChBWGwa18grcw/J7itna3TMyMijyRrfye
XVpJufwI7nBXDqpPblOu0fqKyHF6SBAWh5Vz0RUIe8HibIlON9mhHFPfOom2G7gedBjU9qFPmUVk
l2zVEMSs5aNC2Y8AnaaPYITMHfQ5fuDY5NuB8ZsX2qT+yI1t7jwaJWaABMtZGLb9noOzWzOBw8cE
B8fdFOnc3ox1P+L6DpbsVEIR/wgIG3lpzy5I9Jds8C/pML+xs5q3fdXqX4E3tfuF4sgHJ6NccpQJ
+0YAqU+u70NzV33wK7Fb1sXO4C7vlrl8T2IEmWaO1UtsdNsmxOLfk5NBjBiuIOAhRoqBnbvDETqp
kj2ayvFBGzHvqEKBZYcHgXFTBEZ7BwTV2oFHjcdDMjUDdisfjg07L0rYWBikL2pwZ67HaTs8ZZQ6
OY9xQSRyT1Ai2M5jL0horqQR3Q3m/OgVMlzoU2uTrYIoQB4Eptk3ARHL20yyxBtLVlxeSIsM6j3B
FdKdF2v2lz1Fa73YQBhFyM5JVU/z55xmcQC82mDEDRKQ4UwbC108fRZ1c6/uh0HLO9eokkiBQboJ
nPFB56N7ilORQbHBSdkXS/VsLKZ/bYTF/KufPcy4BvzfjdJheOmXAuky7sriHv2k/qyYoY4sxadT
TLc8MST2kx8iltYDSNQ1VzCEd/OAqLAZrCxAgg3G1wIzOqs/whcCntIYw2wanOBPUCzUe+mRgF6q
pjFideIXl95o/aj3Dd1F1Bqk6c6vzaz4IwOBRQV7oHmbKyUe69oSrzQfZQepJLD8kDt1cW1VxKkN
eoZ2RhV2lzppGwgL+VT9tv2g/qN8Y3qbWntstmxooMJ4JYWPVjbkciNnlpRGLZ0btrJGeVMgWV5A
NrblddXMQX7MrdoV7NsNlSG2psEbuipONnBvhNAaYB1ngR71TZRLPcAZDy5mXRXXlRykddUNsf9c
dJb3vow8QVDSOSRpZkvehDLMB5tFe7WuFeebWjtqG9i+OMZTCJIh8ayrNLGHkwKWCVDdTaqtN06m
wRlRdzlW4o7t0cI0QKA3ZDjC/mbcxtUKL2Vr3I7s/4uFkg5D1sBTkrKaOCXbQm86E5DWaC662KU0
8pz7YR7t/eI4vffQZap4K/uEDx2Kydo6ohSFmDaJ9+xM54qznIKYWuqTQZayO5quyfOvJVtVPSjP
NvSdJ+LUfjBMTTCEBvtB7Y3YATfWOz773yblpWN1LZJ8Uxo5q0zwkKR2ElapybWssGZHCkvHg0UT
ZXJmk+eZ11OWLcj7odEEUdOvaIK58Sk0MfT4GLcoxi8xEPwZGxTTGcInbDRzhxEY5mOahtRQCnZI
vhUcpqENL/FcovJwc6FINObcpyhOHvHrOke2pfOWJZ8NgJA1g7MU5THw++CgXMiDoVa0YhFuWK77
2A3W7JVjXEmn56/QFG2D47r/V/bOrDduJF3Tf6Wv5mpY4BZccO4ymatSq7VYviEky+ZOBskIbr9+
Hrqqu8tVgzpTwOBgZjA3XQ3YVkopZsS3vO/zDt1XZgdoW6a5oXxwzBuWv1nEFu7B5AO/7fos3im0
ppAS5PA5sHR7BZw5ecoJ/NoWPVKRjSm95NEVSZrsqG5qfsPNdFrmoJWXrsFleHBcNw+P7PKQqS5S
Cba/5LypO9suzdug953r0kidJ3eEKXUoMwPdReMVHMuV8rwikrC3T6gNHGJsh4xf8zz7yS6ctf40
OfkoT9YcgGwAqf/BNcdhCUdTTJthTJ3kWGYm5hb6jzdpkaU0o/27W9zmrvUt4vIyRi9luKoQ60Vc
mk4GUa3B8y74g5gqYFnNCmTcBDuNhljeuDDyT4lvs8nWcjigvbHa/egYhBkosoE2tDLtR5IATG1Q
lKOZMMdjOVRcUHJK/R9GntzamRh0963jg1BF7dh2h3GibL8mdyE89M1oh1hApuUW7Xe3hevZfJX9
/FVhpsAyaGUVbjqma8zDnZJIQ/b3jDH/Wu77s/H1zx3PH/RTzqRBsjVqOrlN2UK0En1HhqeRP/79
lwlcJ/Swcfm+Lf4QcjIsVd3EsTEipOrWRNMkQUU0t9Dt/vp1Vp/uv0NC1h9n/f1arsNGgb14+IfX
sULDVkEoNDTqWr/l6w3PKIWOIJmDkiGcUWTfymEhlshVlR38J6++6uv+9PI+ARlEffp0t3/8MTOA
JYbsHHVyu0zu8Y+pT3aASspdi4MBY8590DrtHkre/FrMDUmsVBODGT4uVBfujzIDHi4WMaoaNheH
ZbrDtNCcPKed5NlkHyhZJyifwMoxK2/7ruOoavwl3pA4gf5ehJe/fj///APRCcNaQgK4ygnFH3zR
CzBpHxa8PC1Z3yPHxeIGNaHJ0PNrcDrc8UkZOKe/+6Kse1jTEbHMggtP9s9deBfHcLmKsOdFk+Xi
+LC7KvVqdmR++XOLmPFfDIL/iaf956Cb9YnhxX7wLy2+EouTn1+MnT6KvaBSpxGZx0509sdUGPsK
POt/8lP9+ZPm8FgKgUuBIYcj1j//3WzBrnpLNrBxTpmukMW7lgShkdSW0Me//omsP//SHCgJdJGU
iTaj2D/80rC4urlYRHlSrgWjTVNSxHpKE6CzoYNSjmD3/hAuGX2eTMf+thhRptyRvLPlIko/9I/q
T1pDEqmOCOEjy2Dqw+5HrfjX3+qf3hPLsnm0QgY7vC1izYD6/XuSGG6iugbjRkGAj3+SgVZ3UzPR
LP3t12FXyjB1ZaCyOv3De8/8lShE1FOnmkA3HXW+XZNUHpfl+cfr/O8G2f6/x/7gPf3LfLDzGzzU
f/y3t0r+xz+u0BxXWff7GSEP6vrvf8N/eL/464AQq6XlugLx1r80x84vRJoIN+BM4D8IjP+N/xC/
kJ4lrMAH9cH4biWD/BP/Yf9CYWqjNeZeMD3P/VtDQtf7+cQAcroGlgl2mT8/rOiJEkuzmT5UMeht
w1h3falJTCwmh+FGuoXX7MKYmm9jGWNKM9i7xQ5sfXs1T0N8omJt93MKjgpKZxqRTOdHZYqYsgSL
vTNUDAJEIils9lpYQ4RnFaR9TG5326j5VNnsakt40C/Tarz0Ud3u+tZMj0gb2ltChIqXpItx5iDM
OlSrdXPUZXEVJmF4qhdKWWe1eELF7c6QHVz2IWH2xiDSu/LpUzIyk1eHKFoReKGrbZQ85ApO1YBc
Sa6u0nE1mJKZp4ij5Ni+LDohpyFdzaisTvClYhGwH9VqVlVzm81XbTswMewC+yLtydjHQRMfZpyu
br4wfgw8VMfEbOAGLmy2ELEt3UOzGmVLUQwMYTDPtvkgo6mvl1do8zkjfuUcrdVuS1zn/KgLLq6r
PmFvuYXyuBp0dYVG2/IqcV0zWNuk9opBosK8Erkv310k0wwnpREFjDa3+Q878GoMbvK6eGF6Kl+S
LNR0DRiIfXYm/tZkWXzOVqPxgsZMbaXKuq+aVvHsaMuzDzhyC5M6vhen0RiAJ9p5ZjwaRuVP14vL
TuWw6DL8jjuCxnpa2HBmxGJfoTyWb4bMCjLF3IE8rUopGIQsaOMl56tkMqU/ZEGpdj1WiWMNLYKt
lkfIc+nNUbr+TU7/udgkmbYfPJvQk3bktxDZnSOfOf7Z9wQhTeYTboyAYKvBJkuCGsNHUGVW4F/d
IkhuK893Tqgp0ztB1CPq1A7FRkNWMLMko2tYKut0vosZM0NdIWPE5Uvadx3f4hsRwsRpCJB3TOha
1qQ+kFisnWOzjxefHAeAA90pdQ00K6Rpfp+lx/fUE/lChoaVhnhceFTSXUzb++B7ffwG/oUQbbDj
/M9k2SBGMpFHaTiHeIJbq77EmeojhRr0scvgaGyWUFrZXi9sXm3yMR4yt0y+C7QnBCITwDvbGREB
orEw8Zeo1HHNjQsG5zAotT7mgWF+oAmf3xas9E8OLyuixrCc7yaIAj7SiWC0Sdnar1rYAM6gk/WS
MmsgvhhzSh2g0cA8yeyrtJsGy4FwadGQeyCP8QP3Ls0WmUV4BJN6h7DPW40zmrEBsRjiE1lgBbna
0qjABoi+tne51QZYBydtfhvnFnQV7TnZ5NWC5r5NavoJw4zF2aIbQtpfhuFDOU1fbRN0yWw14qtb
L+WRLk49TIkAQUQsbrRYrXvHmwLgwQrk9DwZefLmOty2ldcVJznH6C7wE1Wb0mM8Qiiy/YkY4oqf
dUmhcuPE5PeEBEatOkNAPqTAZmt4eahJhAYLc8SrBy0H/HFkDzL81tlAMqJJGeqZkVz6ni35+J6A
/N57KAJvFsgMd1ndG2c1i+qO4SbqhQQo87hxrdklnW92AAr4DhIpQg6bC0MuNAtVk3zhixAMm5rm
Xc8wdju64RcWzdCWa+ldlgHLc6A7RAhDUF7U7JAt7CaIo+oV6eD3OVISFaM3kj5nT5bKYthaqJ/o
5pEuIGNzmjNZNbKMAgBFWaR8O77kuT8dZy8LdmkHsmU3ySC+iN4qfTjS+CwA//i9XFNjzDch3fAJ
2T5zgJ7MenZE93PNRCOZJqplN6j3uA9mGm+h5aMnhvCqkiWMYQIIvzZ26p413lgAA9qkfwYQNORO
thM9CXfO0hRHOzNEVIp03Im2HSM+6kRar2d6PZM30yrXOHvJ5L4CWGSAkqVudxD449gBlNmNwbl3
XVEC34Y9A8dUxENkNl3/IDjn71ri1eH5NsGEpLZoD96YuneedotHqzfSb5aPw5eIqmLYaajuV0s1
5UdA8tlR1wKuuZsYZxASBA6Mdt3gSscYGcmxyq8TUY3FznJGSOYGat+8qLKHChvtiSCR+3BpQpB8
OZ9ZyLWh/cq9DW27K0AHCARB94i5SW7uE4bHbWiS36yI0rvFZjpBemjS73leJA9YwONHW5Kzxadj
DN8TaPKgmTr3xkpskOlV5b3ghO6iySRBNszm6ui6iliqsLaMPWnwLv3+MPr31eT4l7JbvKh0lvEy
dIbLwin18VLkVnymWSWUxUzAgdoZ4vwUQ5AyhoQcMEupvY8T6EH4LHsyFoM/4rC7bybQi/TGhof3
hn3Awn5YLAgc8C4IhIvTdEmzPNkmc0xMDTkUlyWohle7T/I9UyuCMLjFDkNYYRkhoyRF1x8zn2Rl
WOOkdOTNEng0gSCX7W/O0NREM3D8Fj06ZSB58HhbHfRf4wU1j7XU9n4YW+O8BIv+VoFP2TdWP3zq
Eq6hDVmoDG3gp5wT2DhvdoYBcVOHdnKbFGQrbeeyy/Ytu9dt0nnOSWt4o5te+vrKHy3raqgw7YWG
qQ8SZfJhdhtOOiTb2SmzEmhmbTzd5UHqHdQCDqD3gpZ3U7VP6F67LUJBe5vUJEIXU9M/jKLDyxjE
/mOfh8Mdw1egGqjko4C99VVgeDdo7upTPxguxUCPs9TPPf8Scq++/9eW8f8n0vlMC25d+Jerey5O
SZTAT4X5v/7Zbwt8mwBe27MsExk8Ax2f4vjXBX5o/WIJoHBU5fw5A8t/1+ZkTAhUUER88U+wL610
tX8u8Mn6pQF0of0R9RSA/fs7fsAfzsLfDWBoGwhKZMwEM9CzKdFNnIe/byhlXRjMnIG/uLGLA/UH
T3IMjtVArIIVsrnx8KkOU1puRV9QnjXqG1zLlzwIPrMgMZnYAqRhj/bBgsLfFEQboWX2dGQYFiof
0gE+FdLsr/wBjWLDkR4tA59tuM/3HgHj0cjC7cgNFyDYlje+LPClZIz950Z8bkLZ7j09PzSu+Y3z
/25VUkWs1XDYhbm7gVf74SbODaQfshMbo/2SNi1HjDdMRzXPcL9hjPKqyfAl6/HSLc0FPCi+DLWi
disvuSMTLIwyWxg7s50T5GN5fZE0TKD83eUsDe7KtI6Ru0rfxXRolvMztLRHMyvexrT7DEGuLGFF
zMu1wbGA83CKI9WgPU31TIqu7WpMK/kB6px7kZ41nexC6P2Cai7CUm8U7M8zFW58PU/jJheW/m7p
kCFz4sHFcfx7YBbkrcp0l7Z9cZh7AQYfK8G1n3NsGRO2c6dNDPwznX9Oe1sCympteGKQtollY/6F
tu1defOXbkK96azEV4n2YAtHgv9XO/Jde6FxHXuDeQpHScoq/BNqZuFeL0WniVVsvuWWItAgbP3b
zszD/drWbHSOfwiFLOo134f2kdaYuMO2O7fVZD8E/fIhZZxtm2Jqb8dSF5+JNPvsBlSaQA0Jpwpz
ky07KY64NEnAJS1gmUmbx533PSOZ7Og34ZdQlUXkDfz1RZVzuh8tH6BNZZ4bql8slgXlm4RDnbFr
yjzv0Vd9fsYziIQ6mbJH4Hh9VPh2QdNXJNcAkMqHUaWkk1So85aCncyYpf1WSffJdwi89RNDXOu8
feF5Db9NZq1oRevqZrGbLqpUWkEo6R9jI35M8cZ4QNo35tI/54tbsP4DPNGTf4UZkqqinsxjrvoH
S0jumHX4SERDv690o56BfROY4AUPbOUelym/qx1WLnTwYjukWBP6oUI4GTLiPEw/Jt/5jyl4tSi4
lXGWaQaznbxzvYmsEmEYsEGKkkrFBkjlcuFWmUW8Nc/gbaL64cxgMDtyMeF2SFOOs7A/LEpeazNH
rh+UnXNFiHb+0OducLAlpgiSBp6tpJ8+AaFIziMxfUcMJ5SDrke+XW6jERiq5zIvsi2/qmE3AhVW
bLEhb4faiF+7RpIMWNjthe4jOS/ziOoAiYqLuIJZYaRj+keiQaKkYciMSC688Sp3uk+mdbgGBGFH
xASz/N47gy3FI4E6OgJUjf0kHLP70QINPDP2ujXZItERe8tXUruOmVrYxY9+cwxM1oAbuVj3cYFJ
UxsrYwwzxl4BrtuCkPO3g5ekUaHWRs+TAWaAVNQl0nDKaCxm3moU0C9YbL0nnWj/SNBM/FKuiQ6G
6ed7MZgsK10/PeV+S9vui+wpzGR7SZrWQ9gvFvuhXFjehVXH6CMs8xfixl/MtANdiV846ZP6KPvp
TqrB/oaxdXjIRm+MDAbGywa5PUpkOHrAEIyNH/byHdzK+A04cXXrS2c8Y/ocj0qtsqdYQhbyy2Jv
AegN3FLeGF1wFRswdfAwqcSEIVCT21nNTrNlAX7FWMXmk5s5eQREJgZ5lPpXLluSu3GJ5SW2VH6b
wgRhi6IvKJ2HQ+UqTGamJrmZwQk6o1lv07kzI53Rc1YrHp/4s/wJn26xh0qyPKAEu59ETXZ3AEKq
YWN2krm+5x7C09bE7V6YInnvmgoweGk8QpIyd4tTT5vGrtUtrhAGKgF5EqwZsVPY2WUK0uKBOOnm
XpBbsKkyRhWdtVpKWJzAaAjiaF5o9Hh2Q/wgAoKYIhggiolDPZhd0V3QaKK+BhdIygujgMF3OIUz
8c2yyJQMWdijIAvv0Rp9zSAqsoCjVXBDwocmUzo7ZinAOJlj7Qa9OjSIFomamuhbNkC/fg92yUos
yUa2Tyq0X4KBT3MpbLbM8RJekwJs03LT8JLi5iTju5FowOE59AeK8eC76PPragSBklnHYFzjQezg
lsClELZYAUaLcpAE7THV+yFASSKM/MGfLHnNzC9/xoHh7VpboMBFvwCiDnzTWEYM9TqkKEb4ukBy
3reh/GgmHiivLx+HFtM81rkxqkvzBisEsDEo59x2+VOvOvukDSPcdutvGoh0vHeGxN4EFUePCuuP
2l7etd98Gej5eFMXYL0lGTg7sP8glIo6O09xcpelbXcd0AEQ92jfZ5ZH9g0wym2DsxQ1GPIQkDfs
/HLfOfZD0T2SD0KSX5/QUSlVIWlu3kyDU8iriijGuOEp8T7XKMNc8VHRSyE9sOpt5oiP/9pK9v9a
GLXnrkP+fy2Cojf19o9f9a03bxX61qtv3Vv5c6n76z/5bQbtM2lm+xRS6Ab0Uhbj5F/rXN/9Ba5F
QKVpCZuNzloB/4agtuxffBDkfugyEvK9UDDS/q3ODX6xXUH6EWncfC3Cpv4Wgtr21j3mv/ecJP6x
yBDU27ZJqetQ8/5c54Y6N8aC/J8dmKudFzfMUIhJIluVQai+1HnZEcCk7SuPAcLRrNhIctwV5Tao
Qglny1Av7uia6MHgsn32JEv0rWnWzamMLcR9YVAEPgMrVe8BSQa3Jj4q8po8b0R2L9rmq7sIfdXX
oATP2vSoEHWT6WGfuDGBjCiPvGKnsAUDO8skUqkcWEiUVmXyAUJHVLhe6RKiwMmJFlDwsdvNPExT
zeK98J/MmeZ+h2R7uojFjK+Wvu0014fpvSCDt19iHxFLnxrjLRok1OPD0nMQ1GZyHqzAY89eYMtm
LKeJWLCK5aaHpIDqC2k9ICCXWLczbk6m5yPjcgYnc0qEST2iNS2KkJyAFlO0RwSahW9oRMpbo4tF
YnWb+iQv70TKYnkLfQpwZA8sd7z10Bv1F9tzFYVoDGRsK5uCvTa8uwmVBawQc5vllWRCOzUXmwu8
35nZ3F2aOTcFxCgUAluPvSF43DGfP40LdGZwmzYqPrAMpQIdp2Ahj3TZUIqwlnwtINpJ5n66bKK5
L3gBNyF3dY3Wui3oAY78ZtxHM8iHI4rB+YYUnPDOHtdgXLxs3bTre7N5sh2HFnrJqyk+AIYozrKb
TCLihm56NmXh3xet6X01p4BZFMYagSMKASxtSBIwfR1zr9xp0dsvrc70S5AIF7g00bEBKe2YeLcI
4NqrnLPtk5tWKAvyoIXnJBW7kZM7qZR7icoW1BOvEAllDtVOa8fBW+02R5G02X3PZd1sBgvIuGWm
0GGxEnM/M6YcbwBrpyw3nDJKmMR/c+uUnNZ4EYix4iGceAu4qk54APM5agVWuQjPqcXfs7wvrc8I
n4bJxCU4LmFFklzlShc/nL2I44wfAleBhucXac/FR6sH7b+2EMkxLjseoQoEOhURs98GQWFAsiiq
mE5/96wFRgFfoiYri4s23BLXCv/FDlq9j8lyZLTj1PF9NUwgKyXuh30x8YNtxjQkj3omRwzDiq26
S4uZ7kNnWOtOQWWY2zoWmmiRMm/wWo9uGiBPclT1KQwz7HS+BtO3GUqE4XSbbsclShVaEnCww00/
+qQVeyHWTbvFA4mAq5whtR3N3syfySU0Dwhwl52fucslCfvyak4He99Odoz5vxj98Rp2gbLurS5r
nrsRguqAPN4SqzIudECent2wqj8lab5TZT8PB3Sk/XJiKYUksMjFtakDeDKkVZkjLwDNfmPGRibf
KQCXiz3AH96SuVzps4H4c36mdSDZFGLCQNKbM09esR9YSHfgsIcc9V9Fqf4eG236MOraey/I0YK1
ykgpPY2gL5fbrCgtHCx8ZPQ+FBK35xgkEynXgMud4OQB7F1unUSvXS7S4GeFfp/O1VG0snpy55Fr
P7WpkzHCcMxv4j4NjBWUBtuWXd4b8q6rug9yFjbMumeyBU0+SVspNJBKIfhpN/9dyHA2tdQQ2qtJ
3vX2oA6WJNL8/1/u/0sWFN92/3Lb/PCWv/Uqfat/P8qyf/1Xv93vXMgERYSAUNBK/G6M5YW/uMGa
BsltzTwicLlZ/5kwYf6CXIE81NCDbsXdzx/9c4zl/GKyqg658h0qAFOIvzPGCtY81p+ud4v1K/Vu
wDXPPhvB68/XO1SKySC8qt+bVIzlwYgZjlxTlnNg9wCIT3i7uab7FXR1CPOc27/1YJpHqBarm74L
V9m/DdDPpuLej87kXLw2pMcFrc0F5cOKgpA6iprIHMQomlimaQWOOgRKtf6oDrAyuGyGAVZJklCB
bzmN4mtOExhWBLh4J/K4SXLQuiKsx5vz4pXo52mMrDXUdBeQwNcRMFYxmzHrOKHlGTxmOy1aep/o
7Anh0N1SWMt1ixthh9G2wAxYNDvZ6uJhsGX7dbBN422uCcF5MsvYe68KVX9mAZ9029nWOXeRwIND
wdEnHwNt7Msq4SE+C2KKYNHnF8HBH6rpU28ymsaR2pGo57f6dZ6xj0pwIK9EpDGlGrGo3mTQ9s2o
qi1EmV7NgmBb2DZUq1IZzhJ5ecK2Z0DREG8GxlAETjJquq06qFuA73T4KoHQJm9mHdAykPJqFOAD
2xWR4+J+RI4gXnGqQX5VdEMJnVhtnPveWbmEFaFPkYEr0bkKQGUDliRz0TqxtATvo2r9orUiNtFW
qucHKEryL7AqVPs2r/N3R+nisrCsvyuzzv1ILWt6wssIT0vPMflZIzmrZ0k2VcOqcZxYVY3yuerr
8jCwGMBJJKhO2CG1MEnMRYvnlEDF57aVBdbSJcxCEFBu82B5Sd7u+A6m52FU5V0t2/R+jWbq9vGs
wmPKZOTgmFPyOWfqIVZkJaxJ/M96osbz9fKioUJ1yJBHy9gChzesvTaglqNrHfI30Q/4CwCUJ86V
5QMT2IgOwiZI3cHYVKaJi75d08zjwJvlhkD0dqDCWgPXOJ+pPMM56J81ZrNlq8txes09FVzyLAwL
ip0u1rtBxZXkgZ2BTfaFN4Yb7rLaObBYJHgDjKojd0BaWZiajTEcXC6OC6WHfa/7McDf0AsYQSmv
atQ9HqpwqJa7OFdOyaq1JS8RMMIxY1RyR3aJYiTBZORQgllAimAF9SuykeLK943YwIJBS44d2o+s
mj3MvtOOOmcxiPWtOTkEuAH92oV1472GeE6CTWVBdts2mixzRhuru8WRdsky1e4g3U4q3zcdbbTJ
dAO5x2KQTNyMKnmAFRTCdEvz8LMJTeElB3Lw7g2By85mAD9mGnzxfJyBJDTBix7w0m8bZwSWqiz3
jQGQZ96i6G48hkiIoTEbl/q2RUUyRwULoDPmj9XeVA5xvnc6qT8Lqtj3NE8CVsk+QstDxzmQ7+1i
0c6xmO0Z0qhnrgEF5kDpFXsoOK6QJ9B1NJmPZzulGRvIamM4vGVJmpi7rKBAIEpOUoBQV1kR4zyS
OcKAiGeyeQM+5qmpZtB9QLvgzvDAvjWukYGykQbRUGFafswtSe05VeKl5hO+4MXp06+d5zU3oF/E
YTLN5TkNmQttQJjjtGKMcRvMiPeuQHJk3U2im+GLsdTwjWuXFBOzCS+BlSdPPFFr0lzIU1l3S7Pn
MkHPqeeSfInAHLeduSpbGdTaBzaEdYjBefiad+50YH3fbslyA8eVTgXzvNzS/VWlrMG7JFiSPnHY
iOqxCIP4LciN4AZWTM0L+Eyj+0QWnzMggUSKKvSnDPArg8y9SeM9CM3vJH4s/SbIyczetPji4Gr7
q+bPbj6U04YQotvMhmZgcTo+u6gBiICgNTT2emDuRR3Y8TFjIGEyRl4lJ9edP6ujHzfiMYjJ0Iis
EQZNtUoL3L5X9a7Pm/TKEdmXBKfN0SHIY6Nsqd/KSctPehxcAisJ8MWZbHxyOc4qFvetPzA1Xyi5
krC0d5Rhwxs5NY53zCanvgsLw+5o6eYBupMSJ79sl8+KYpbxMAygnQVCvj52sXIzgierCfIrJN3n
FvyJSchIUFLzhc6pmGxGUgAUJMfRaFofgMD924bkty+GMVR3NqIJVCWTfi6TKchIUsZPyDefCA8J
9Fh/yctqOoKimSD+jxI4lfbgXWUsyndQ40K25cR++o+JoYfvxMvZVUQoZ/sFuCkZHqrvu5SxW0IX
ZFTkzWZTLNB6Nn61g90DpU0MSOaJC4rvdDfgWfIzyE1RoHxOLeI4vZeeiRcXdxGDfzHNvc3claFe
PH5C9TRdUemTdKOH9LHBHwV0icm1jANxZkasX/u5H9fImMagpXTxVW/Wz6FBS+zXF0Fa0K1qvQdd
+hMqovaFhRIfzGSlt+WE7jWZiDEOdLigpt79wMkD2jsNMbEJCdp9kHPkzhnyC5VBAPa/iSl7V4lr
QHWgHV1VbGQn9BlIAYEm4QUPC4Z1RuQ8tanow57Bqzs6JxR2aNxnF+TJaXRjwEHCaAgPdwz0EVja
Z6cFP1DqZT91QTdtpjT4aJoWC5ttKes5lYEBCN5UmTiOBWGtNwuPz0fseQQmjgOljpuWlYpI12mg
9uXznoDe/FgkubHDZ4JNMy2HKzLgSPzhA9Gz+M/yU6NKc5ei/HgoBImqYoghA+Hq/1oFmf0d2696
Re3cR9My9+9GyxS6WDw3i0aSL/TGFbF343uNx/58rAFLgJkEsdgBQLzMeWMYT26aka8Rj0PG/LrQ
bR3ZbTYsN21QZ0yfeWCSqELJPTNpVY4FmDGZTjIznJsWBlCGvsJJml1jaeczM8oiP4WL038LWjLc
SQAaeXYCWZ6qqge6x4kwwC/Bcnm7LCUu+KXuwutxkeGFlOZ5xl+g0/dK9s5ZdB3Lu3hI1bu0FSEk
gAvnL6btqzyaXUUnq40Awoxm/usfao+8lI0ymTedEq9kJzCLeIoK3uVrC70fzrXCYV5vT965qLp4
K238LBhc7f6ZImoh+ZMp2de+nbvPrJDScwnyhQwcsp6JgZmL6Qa/DfyVMuxMUgotEVv4c6z8ViNO
xkjnCRVJz0iXyCpU512GBHqJ6CySEjSH3X4cu/X2W/wWJyHKD073EkKkKPmYbvGlBCBmAMaMaFCe
Hdgf/lZA1j4FBp7ffGx1fmT21N4PsFbgsyEkmXeaUBaiKRsf1xrQnuSaJJhOb5FRU794YXtvy8p7
iHsiKUAJeYrM7WEBWFVpm+cE3B0/MyHR5n7o86gLxjgaVEomikFhei8SMV7pmLdni3oEDyXHuHgu
Rqpijox0lhAr6oKYlNQNqpdE5M03u6ugsBVsivgrUFeRfQJuguSvVflGoUBc6DDNySWQsjc3DcaS
ZRV8JhX9aIaWbG5zm/CVwZ0Vws9UPRexS6YkoFN1q4lMvqr1AILUKrtvlRbWw1gMaR9ZMizv02Uy
nuzWDJ/tYYIVMoThN+0M5tNsBONVIITxSoYDFIa4zZf7scn1K+cv5YLbKhIqq6DH01m7kPZGIHon
s8aKSn4CnC3NHfPChpgoWNA3oHKw1OQFuWSZD/CBiJV+mzBwKKmUzcI9mUZJFdPj1+mOsIAq9msD
5KNmSJ0TAFav3LcEUhAKk3K7bfBItaDXnTTJzosiJJN2fW5P2rUwcWfkixsRWeHh96Eeqq89bmEi
Nhgw2DvA98mzm88Y/r10nDrrQDI36Zk8vei2Mpb1A2dWLlmkwegYWAvWTWi8IbDyjzM5uiuxkA10
fkqhvpMrD7ZXYrU3vSb4DAfECh5EQ11ywEtrQxxlIiRAi8b6TTC0XFfn+X5UhoQIVvq7xHYb4zAB
vj85fJ54MBcjqC4whuSEXtQdnFVkR8HqNH6wMQPxCB20Xc5FPAP2DKkJ7kqNIAioDLxu+wI8zogP
Kdsa9oVBonf2apZwWK0PA51KWYuOhXWdtm17DRCB8kgy52XIZcmKWKiccdZZoCVKb4PR196th0pp
POZ9plZBZH3PZKU1LgFKMwl8hfHagc2McPZ41tPsJKD25Z8xlHTVUXTxPO9lEcz9l2qBgxTCJ/M2
Ept8jFE3IVDFnxLLp0hSTpzwex9t2FEDppS93WGS21r2jPoKJJRtfnG8oVfbTnUMqdpY2uzOxByS
qtOQwFdgbDu7c2V1Oxs93xGHVXFQGHFQ48be9CmtVVWd5gz//z7tJCOgGkhaft24/uhviY5r1E4V
dk9GdzoYkUpG7zCz5UYU3MH43Ms84O4KEVrE57rVc2ujQ7DNecPNUBU7A0dt/zoVlNuynWYcnY5t
w+Nv2bRWzHdVIM+1WbMEjmFUkUouKj995pLy+nVuWlPmmCMatRFVqrvJMjbsTymZMfm7xWe4uU+0
mqPakytBsY0zWrveG8hZD8PXnOKOTdWspI/SG5V7RJjvzN4yCfzhKsVmSMxYLHy0KERC7X0oeBBF
gw4jYVW8hjkZHUg8ZHKXFkyhCX2QXwwHKcamNJe7HHxcjpsed0VWMIwtwxEZ8OIMCEYmj+SxLMZP
aCtkgTxRRvwdnoxhnyw/pzNixLAKWcp0/jonneOc+tFKKFjNAaZXO+hP2mqB5HkJrHlbzNVpcFrD
ZRZaPuik52yqw764SjCzES0BVruN4gAw0xb+wfCOr1+XVO+sdLiFOsQyM61wecz6DqxZP8zJc8++
jt8Hrm/gQlli3c6eU9rXbDAwwfCvCSx36wF3a4tUBX5zRQbvVnXmdJgQ5360HP0waFq7f4J9RsdU
5LJ7q8jzOhmgdMi59WOS+8p+ZZEvFkFXiQASuVTCuSXJ0Hlos8Y9sCqpTrk9m8u7Y/F2eKPXXfFc
qkfe+fDohgljddWAJtihZD5Js57ekt5Mnuc5Uy9z+z/YO7feuJFsS/+VwjwPC2QEySCBMwNMXpWp
VOpi2Zb9Qki2xPs1eP/18zFd1W27u12nB5jBPJy3EspSMnmLHXuv9a2wTfYWUpYj1G4Fb9WfrHXn
WdmnMO0VcUXQP03CpywzBwTmVCi3a3Kdzn7XkUY5S0ZDO4MvBs8w9a89d55gsKbLZKnwkGlvKjb7
G90Ebr1pnZhmOCRVs9/gtCb8w659d/v/trv5/6EID+Xc4ib511PJx+c8zn47P3/tvu9c/vFr3zqX
nvm7pMtIxi2O30WCh5juj8mk+7uwgPW7Lj3IP5qaf04m5e8Y3Xy6JVgwmY85NBz/aF16v5vKwYQF
d0ct1ijcdv9GOC5j0R8alwq7HFNTicMT6q8pftLfNbX0OncEisdr/Y7AQBqKCNlyW4aEV7cro02P
Nm//q07DZf3uTN19G37+VnT5XRkXrf4f/839h2Be5IMKlSHNYRS1fCPEjt+L/2gsmcnAY7ZFiDFf
Ba0bro1l0ARyAF15xyRkzhLC1ViwILab8anlYfjCqxaHMaZdgOatjd7fn+fx3DseRPp5dK7Z4Y+0
ZmJ5rBue/bjR/g1mAG/TNZiurwIA8hMgO/DhTaXuKbud9KZiw7CukXFJOhtrFQr+oJpLFLss+bd2
aSHb6Fx9Q+m6ePzTFuo/QR4LV7YF36/lWcFMfrTMmtqlyuV830ys1+SQGI9qtplYeaV/O0iiTpWS
9k2YLi0zpI/vk7i2t7UKkDsmIz6GzO32vFKca58ewX7h/h1IA7flemwMg9JYRUZ6hZVZEDpau3rT
GHE3kJztlPK6po6DTqZksMcZQ38K8iWpBtHkffYCO5G0SSvxQOsmrNZYO9CqtVBHKNanq6lP9KlF
3M/urI7yeyDIPeTLyfxEJwUjqemAQ1iblCLgK8UA/oB8+hSS7ZC/K6T+2NWGs0Xdg7NdtNdeYV/7
EPeuwqQhvo9E731SG5/dzvSZL9kjum1Gk2TX606Qpp5AJEOiNrbIh8fx3NEc4mIRINt7Y77PmE7v
BVPMJWbJK08Fg4NDlI10MPpoQLlRJnt22mTONuw+taZDPXdcbm2l5nNWuObWLSodwBPPx31q+Lf5
VA8nuuvhLoV2eoNFfF8K5aCLg76IMUZ7aM40dAaeHAd7RGedpniIKhqwOWaCZAiqXWVkXH7oCIDF
K/uApQrWjCFgpUMd3rhtpz+6oeV9VGlq3lRJxT0dOteeVcuVXu7zNoyzNVW5fSOnxn/sQVevorxr
IReVeivNUdOg8Cv6cDUUG66gfiQENfNR2zfpOy/UBCf1DpIDInz8JZIUxr7VrTR11ufE66S1q9D9
mpxis6g3qYYYuY0ssmJ29kwY8EoOgvlvTvre2SuUfCmQ6j8w7qQKUUmb7afCY7QtA/U6s6N6pwbt
v1+a2kz+o874nMRiPOGLtR9lileU4NWxVmc7ItQBTFCPZDHonWDYWYaBosZ3EsIqwFOTUJTWYXlo
03B4qaYRTU+fCLFgmxrrs+dpFL4Yu0iesTyQybObvOixye4wKKTYajqwHshlr4qyPuiCTgLMuLd5
qbaBGjKdLaR8o2lTfSXGLrmaQie+QeEZHeYGTqkVVPTYw1r2Z9cnvMF0YpbUbrTa9y6+/i9JIOFQ
lC79fZg+60IPA8RRnTtXqVnDHYktrW9mq0EcLIvmowTNss26wTqb5ew8B3Nf7LqhjN8WMfZ2QMPw
UBi99w41rPWch7N7Z3VzR6BswCkcPf2efVy5z3pkqOTN5U9R4tQfykTK98rz7UOk6XtXLOHBBn8d
hruuA2xRaZ0VsCzxbaxjYCnNF3p4RXgdyQabUZ5knv1eEPCJ8YTffGrmYB+wFXoLAumqK5sZ57y1
AJvPV2IwZrDFcTJtyczYeQQsMnGlogUY1qErWIcmE3RageiYtWX4eDISEii508ZphSl34oWk/JgE
o5i3MUAgBvlRWtJgJvAYmTVaBfQBqlb+qa2m/DhLOGK72k7ZpniG8A4It63PDpI5Ompzf6jRN37U
EqXHBmDZgOqsGLB3B0HPY9PHRvBMzUyHNGj94TqcnOFDlxStOgTsKgKqvHS+t2oCKNfkXiMAJc7k
GTZPdW6bSItjlHv+tjemT9NgFAJSESem6DPjXdHJ6hWvU3/QM+62QYm+w5fYgRiZ+qmtN+6UF0/c
/HO4zWeEAGsaHr4k9q9ldtQ5Ne3SeujdYZ2rGkFJ19aoP+2hsj6NVS+XtkFq4agzwUC5Xd1+MopB
21uVVvZHNAzmUx2DXzfrWXyJu1aspT2TDNXOzQ7ttL4d6LB/1UiCzmYNF3cv0V1AsnBnogQI3ir3
U8i+bc0/i6/pINNKCyslHwPG8LQlyHTOVyUCSja2DQeQp3PKnDGa6TYO0GoAdKcJ7rFUp1XFO9Pm
fRHNE1F5ZQrQmx6j05EjgyQJVhj9DWOfsws2YKix7njSKT+w9ARw5mnAdeuSBLL3KULY67RBqM0l
I9cy8dqdnWbjqa4CFjx64/7KrFV7JFcCfWMWSYMEwTIv7ijJSWy3eRzQ5SvsXrBGNVh6othyJW+T
vnfPlOrNOiSx55RPDc0Lmi/XaAeHfZTS8cHn6pJ56yEbw6RUyejBsHzLpdm3CI7sfjCXBx1XACQk
sQ1N3/uaTDn3bTfFPvJPAAZvDd4e2m8pnUKzxQVLtU4l5NP1esrt3t54JoQ8Iy33snXHu2iw/AfC
AcIPVuug9F/ULliNGY9VkaAHUgCSidBcnXQURrdaaR5b4Rr2+wxyPwHcccozEzcK3H84gY+NwNyj
xpHmStpOc+PN0Qk655aWBQtyVwOtNkuSNonifezHZDj3c8UvR8jYzwIvJGPFTJ7t0XKJcScq6WFs
oVvTEDSvI5Iz5xz3ItSZB4Z5/QpJkoUQ393F5oICkvIL4htnwxbmNp1C9PELuNpOKj6PX3R3fZCr
Y1sO5X5OXYFUpop2NnrgZYBReHekqKC/crUFlDgVtiA7wa3Ka+S06Jx8e2Anx01FHUQh9JZDST5P
usI558XEM7gicelCSjAINLk4oIOIcmxNIrWhc+uueWXs4LV724vbL50XNZhU2yXhom+q6koxez6l
RI2Ao/Uy8Nqgs4gAyGho6JVv5cFwKGK34k+HAG5IT1skTjSTrvXUzt2aAAI0UCpc9FDVIo1qF5HU
UJsZmvxFObWUKqiZL4oqxId2vE0WodW8SK5sANIfLCSu4Rr7dHoMPVmhHseVFW+bRbRFtqget9ZF
y5UDwrqrdTWfU7Ppr5pF9HXZKZpCJEhckISNF3XYeFGKpZ47VodgjO2Ug3Y5kn4RqayXOUy8IqGh
efUvqrP+okCTixjN+aZL0yOtu+KiVzPHsjl1Bp7n7QQy8RQt0rb2onJjZonijevC7AvVDEID66KK
i/vB0afmopYrLsq5hrlJsSaqilQ5LIQTZG9UYMUmuajuqosCL7mo8VIKYmfnLCK9/qLXIxiF6WDS
C9EffbcmEJ4AVYqOMvOPXa8yj7LHHKmA3YCMTSLUSRJPfE21hmqwWvSDalES8lAn/dGycQzki9Jw
vogO+0V/iEKgL64RHiFLNOOhHmjKofvYeIyTKVnBU1+TrGI8owaKR5JjZhqqyqSM2uKBRP4o2Dn0
yPNdhtNcEySShEyiuM/65EMzwdo+zRc5pdMO4SEr8aVETW28mlYS0Khb5Jcmq8oBDw2v4nLRZzKa
RSZGu6T9yNWubmxrhmg9L6pOZ9F3BjoT17ONNsJ3gvaUlwlCUOciCuWrbycOomO4ao/nqneyaKOi
EHZeQnnUbQgocB5bUzCN/Yv9mPWzRpVdJgYsFx4OO9WF5PDjdozBN5k5sd1uA8vMmK2EL0VcvKOB
9CT9/J1wChZWBZuEIvMzCLz5/tf7wUUC+71Edvl4F0OZTXWHZ9L8SSKbBnA108EA2BzoGmV3VZw4
+dn1rz/lsqP9+WN8sew4TT7HWRx23286Jz33gjgwdAYhwyS0glj3lSGBm9rRjCUj7atcrIQPCL9g
eVpSJWtymCzmh0/WODmHySi6k1vl7UMKkeVmOWVrF/3R2Riq6QkhSoUQjw7oumNdbO9o0JbBfwnJ
/lMsYwX8xxXct/+6I7MvfxCJ/+03/pCR2b9zkzlApzA3IidbqCN/NGMk8YjSRu39TSu2tGn+bMY4
v/M4uGjBF0MmI6a/y8StRVyOrYM+jY2OfAGc/BvNmB85QAukBPemK5YnAAU7RKwfb02hWCacbBi2
4LbK1chciawEqkJ8Iot/JBm/0W/wAISv5T/pwCwP9PePwrfP4wMJMIfps5yM7x8FGpnoa+CgbWeb
LT4vpDcqCvCSgzH+xbtFyJ9fLnyW45kL6QWUknLwjf7wWZ3rCIJHscTTEoNqnztORSxhZNFAFdVN
yjj9ppvBNmeixZxF5+arm5X9nS7G9JD7NjUVkDXraE7UoasUBweLoh82H+0sUQPcPxdMCztu5O2M
8KZhdhAPWSpwVwn+HareORvVapDlK+HBcuV6qfWYew1AQRIjauu6tRvzLs4wdK91PGOjTJT92rpR
udWo4/q1p7PurQMv/Qp2Ltik7Jk3ZZDNd35NgbzClxTu6XsnazC9/X3izkQ/0XHrr2q7S9myRURc
IO9gXcGpsIw4Iwaeqzgkm5JcqokWvhEaal/NzCRWpMMzkEM/FDJSsqE0rCRhSG95YjRHpd2DCrkf
rB76s4FCoJjcR5iYabVJExkcZ4LrrtklF3fjmJ3GCEqrjYxnTUD2E+1iwrRMcY+/tNgXjjqR2ME8
zadvU1cNATu+0ZymCPIam6AeSwIkmYw8o2hjuB69tNSBEWCM6dGY9BPwFexQeOY2AGSWaEhstGOv
zm2RkAus/XXE3GEtrbEFPML+KyimPRKbRZq80sJ4mOp+4zDLX2FNjfaecuxNlvsHwewcibHk45uG
zpMVvhXow1ZOl/AfS4fGJNFYZ61P7cZajpbJ3Lg2Hy7cHHeVZ94PHSbfrmx4dIrwORTpTV6gghFu
+DLANF3By/c2dmHs4aLdl2nD2JgzmpLMsAns6B3iv5BRtPjqdMHJStWhZoVeZxZ2rmr0VlDjKpQy
8j6Q6Yi3wPqauPlO0iZY08FBWpe8mQJHRRo0Tw4/9IF3ljJ5o0A65W14RBZksczQCOij+h02/T2u
x5U3MdIJmGxJ4xRhyN+iSea+Gz2BOiio6/CUSJuskQTPxm3dOufYKJ8Kpt7rAQYFDZ3s2vTHV7Jf
SNUbGxJhci5eM9KYAipU4BMe/C01dsqECIVU7KPu72wES1MUnmUwvkSB/jiGuMYcQVVPOE28dgPj
MZAhaghlMnGwAzgzdNKEwseQwlQc3fA6DNgOuY3AjuzzBcDImgEflw3Ivh17nyCLhVci1bpV5cqu
Sug29FMYlgjjoMu23zTaGdZc2PuIApkQqgEXaEa8aJDzoKa1mB9bQzPs1upxMPmmhcpPfcF1YPT8
AlS53F7Wi/9igv1FUAD0DMl9CRKAJY4tBzOLXy20p+evz2n0/djjn/6Bvw9BBB4h13J5/y+0u7+t
u+J3iGFQvuhqLegw1qg/5duKSYfynD+X1sW49ccMRC5UA6g8lkmtypaGhIN/Y9llfv3DQmiIPwlh
P8m2bXi1eLLa6AptWL7DmOKzXlRD6K+9Kq/7lQRQfa3Ag+872eij2TrqWAovom3ptskZyQc3N51S
LFJqzJoPDovLWfve9IHRIBifIvaKatekOcQTdib+A2Ihfa9SbuO1Shjv8WKfSzDeVRgazbrqrWCr
pYmxEQYOlIze643q0KOzutGkqRyz0Rqe+2AqXshRcvS2YYO+p3tCIPns0Ihb0090zathct3PzZRS
RMjSH4Hdm60JH5wtDY3TEmkrcojITjZdZSX1MfHc+B4IrgMYeW7qR0d1+buOmC1yFrs+WI9T436C
XpWzolgThKEehDB98DnLdmKqo0WCF5mf6mRKwTVJo4nXPrbzh5HEvJKAJomW0jHGo49V6EgUafhA
36/Y1mi02FUk3UczaJw7WDP5AxksvA1bm+lpVs373hyLbWAs01ia3SDGQaZv2SiPvMoHw9v1XYMJ
OxRd9MUHUxNdGRDXfAyhbo9hKB3m68pw5dsQ9OM7sw7n1xjGDK+SsKo/zXQXbom0Afoa6YTM0txG
KarsDLYtOvn2juhn88w2E9U56T0z0UshdpmUcfMID7Uf3ivLNT7URB9mvM2U+d4jKZcmqltP6TY2
MvPOcyPiwayh3jczAhXiEOm/4dnSd0jygYKXVZEr5PSBf53ItD0l0N7QxMumuFJJHaMfyGsfYT7K
SkZyKTQgx+70a5gH46PTl8NAddCitvIY46xV0Hk36PagE+Btz7INccXY5etE+7eO39GtbqekgPvm
AyDGaJ6VMeoyNWLRQVFObnVfGHKX27N6LagjlvTWmiKqSgpMBUiYcSkbfo42vXWa6vNsZ9GTKSqW
/Twei9vcIc5mxVNDeJE7ZPlwRXAgKmdOLMmCsX2JruqRpa0lHzQuIQTRA4mMdcPZd0Mg0TJ4i5NK
TccmE8FrGrjtlZcgCP5CKCaYuKhxrX4v82DmlhqdlgyMRkblXZ8J69T5cDJW4CG9A/x6/QXx57g1
UDoXGxMS+pdOC22cLNjV6bbvOv+zXc5zctdGPf5DG7HnAXV1/r5GF/l1cub40ximLGSNHxAXVxBQ
gBqhdHaJaaT22raK4QCjnoohgmdDh8pA/LkRBUFQa7NMWwstX9jtJt9EAE9D1Xv1+8YVTGF8zNUK
cRFEk1YtobEakyYpeqsMq947I/M1yVmO/piAzqKRN887p9NtSQDm6JJN2Pj9vWHY+uPQOA4jzqG8
noGG7SiDTJKAUO1g4u6DfpsLH7UnvDZ7KyqmBVtUrZC1ZgB9H6cc5UVhpU60dRNXo5UO7PJAfvmI
Mz+Q88rhrhyQiAxoNyMH3XafKHfr6rL/gjKKsZ2VdMpfo1FroZtn0wMWrcjblUDcgm1G8O8eKIiD
fyozDwpHHbklXMZPjZ/OX1nJgYuI1pxuzLw1bjpaGzc+sVjIRBC4PAx5Fb/re4NyP+td62CSa3Fl
A9N4iL2hv9WUJy0C4cKA39AVT2UZqW0/D9FOB0Hw2BJaHSOGCuddkg6gtRy/iiE1mjSvZvx8n4t4
KG/x2jpQOUJ/lfjjeIAIMX/tIBR46Lyj0tqnaSkVae8T175LqwgvPgUfppEq/aQAVYFAkER8r50R
6TDv8PY9V4dGmjmhQ5H5QC5ixn7gaDgjddTgaenvSy8pETUZ5HmYWg6oDjEHvmDbdx9bG7MmRpjO
F2gD6+SzVdrVE0gbBkB13eD1EJ1NT812Z0Hka5qwnWgVssy9qMzqA3y1JH0QXpm3XBLJSyc07Xoj
jcIU11EygXvqOf2LY7BlW+dWKA2vREbNeGjAqsvbisL/JpwZJ2Gu8ad0w/TbPze1ykgFCKO3CLLg
ptJm/MggENyXn0mWG6gPHjNdhljrjJHbNpjwy8GGUvGVDa4h3BhlPR7tvh5RgCLfOSIvd8kuxvao
1xkxXmdgHj0aRXAUlOxQp4aqxrxj4MbZ9wxMoHYHHaiELrOBsVvOuKupoU+ysQxnLUrQklg2o30/
Eh8+zuEqKjXj+kYTvTnRtd7idCowetY2u83azZMXVafF1szk9TDGA3QcpMoh05G+vq+IkPwoM284
tigSAGdNLeZejZiJnj5jS6DPCuCcTp3yY56ixYRFra+U6+1bUg9I+UCyAybQv25dJqtJWvv2Kir8
7BhJVFE8Lk2dktwUOEg757ngPeQY+8Z6kN54L5YQd8/s568ZqwELddw+ZvCNrwkbHtdTHnhru9Dt
QxEgXGeSQm5w2MojqpFn1QzuZkYFeTUjLLgSqNjfy9GRV17qKB7dDDhQS2PjtY79oF+XWc+sDRr3
Dg9mh4BIIVyzgjbfulPckQhrgTCRcYxjbIgTOqyybk9FWJo4SIP0hlzfsdsmQ1Fj6hlDYJO2ZxF/
3rogPtcI6ywiCydmAHNcpwt9unwQiZ0dR261k+e1yTUOJfu6izomu2Ct9BOCRnqJTuF9cadAFDi5
7PrWzjPvAWaIukratgCMUQUBymRDfEUOji5QW8V9nSCjrbM5trd5GtpXptNW783CjPdDx+UviRx6
yqNUYXrG0aJXscs8A92aOhepjzc5bh1z2/iE7rhNW31uSQsgHLNuH2uh9RdUi9Wdy3gHKGkykQ2Y
JuFZO1ptEWlG+8HBts0GpZKoUxyhUD/KBB9Pl43vkZYztXCGPHwNojq6zQNDnpKuUvnSOydDgdAP
iwWUZKpPaHnVVvW1986wkePyAgjCT8pcmthh3I+fDTcyCFe12SsnbTJ+qPzE3UcerggUQfLok/r8
xvE2dzhUphdMsuzA52rSlGdxg2MB0UX76E9DTuiOHiBzSrh0YuU603RPCrm3Y0YyfJjhcu1UXeTP
vnApNSpCLkL8EMHA+K9pcbWJWhLKy1vvRFI0Y3ScD8193GBEoHxxMTK3xOT6vL3HNttWXdTER5UY
Xbnv2qYJDlXTEnPt+SP63syKrLOuGH0unS481RBzpx08n95aYRpAPxgL+DExcRGE4Nijbjf94OPM
8GZzxtfB3JH94TQ0nwa4rgizyY4q1/GcBTexKyS8Sxo2B+4Qn5giEbfPYaRY1Aaa3Q8o6jj/2uts
kCB50l2JMc8+2HZUP1R1ptNVw37oIZlsf4PFGR2SMNV1rB3v1loYn/i6wH1yF6AwZt0teAEK3GuE
7jbOu4mUo4hATUqC1dDoqIDFsmAprQtY1LtARpkN2FdwVkGPpumCIc0uSNLygicV8YIq5SqEIYL3
Uu1dq/UeskxU9Wa+4E2hL9pvzGrRoxS+Yb33FxJqvDBRvQsetbygUtNmwab6YwLapEYkWK2zJAG6
ifV2HS20VRGSkN7S40M0ssBYqTEZKzFW25IP39x3XoGgSDW8onBMu7vpgnRloCi2fuTBaLggX90L
/XWoxYN5QcJS9YIdbS6o2LFasLFBmBlvWYc4RjVdg+mBL76a+7okvaMYt42SPCb2wqLlzgZLWy+E
WnmB1SZ9mG2D3h3pR4nxrjQzslKLC+IW0z5WMu4qAYmgju4CeK4HuXBx0wsid3L1gsu9oHObC0ZX
XZC6QCs5JquR1YfqAt2t/SB7K1FOPDQym1JKnRRBUlBDjUuMeYMRn4vcwPFtF6KvG0gmBAGd23KF
1tXchAX0324GbhRckMDOQgeOFk5wekEGjws92GgtOMIXpDA8JDXeoJ02HvsLdNiL4A+jGAJFLNhz
Clo+EIrRzTdfpgu2eLat8IGVmxGPZJR47QUlKbatmRLDPJZybxrMyvsaGJRiDdmGjai3rohSeiOJ
mg92EpEzbapu62OQxFyquxsO2j7aUphP1AGkoqV+sYOoCt7HabNypYYAiIKP12mdqDBG7JF2D6Xd
GahKZFbSjKkxwhTkDd8rE9Ux1gKaqugdnWszF5RTThpshRu8UKf6e5Nnclt2rYZA7IefcT+0L5Np
OpIIWitYJN/p51CX6j6cLZR+7A6S41Aa2X42MGxOSGgfQdndTVFrfWIUFd07+Dk2vRjp9gWuMx69
uh+u7CoLr123SjnvbgxwJAMyh7fLQb5ggrlocJTgjirdpULP5Q4aLSwuZdsVEN8woZol5e4FMAL4
LsrSbcqDo2+GIuu4iSBU4fSCyCWMOGk3IfEth7Jc8LRmHpckAlHxUsK5d6472u/smcx2uHDGXalB
MQ1uiQwwTNz+sTZwTdKeFuLghp63VSMmMB694FOEAZxXW0CIkOejBlvprkezlxVmfgYtER0l4Up3
yMkWkIbnoeuXrpneOIbssPBG8hyLmSZYQLP1tiFJfdo4Zg6PzexQxeThpMkQSNp3ZADG77us6+8w
RjhfeHYtjK+N/1ojw941foJGHGdCZJBQYVsfRVtS1VtYlVAXJjCekEGszJ5eRt6CUI67TuAr8vLk
QLJ5tOnARu8Dr85pxhvwBSsXWWVmj9dGxpdNF4kikfEFGTbtYk91Mtl9bFjqYI4yVduZpsXfBGP4
LsB58dgiLcOi3VVCo6AY3B1AimodSTHelOgbaJpSuTiQSqLi0cqtZOdiSL4rbfGm2AyyKtepxuzV
GS26iVF9WJbPbZ+mXgF92R4+EKwVcS3nuvTwUJbt19Qep/V/Z3OeIU+R2ZWcHCqarBnHjUnUL4k4
U+Tcziwp3SbzE4yW/1dajfvXcoEg6f/4QSL9P3/8UX/7mcnPwk764YftBdJw370208OrJtDwz2bZ
8i//s//zDxrTXzURfQuo7S9hD/+r+PqcPxe/PRdffzvDS355bn476Iwf9Q/dxD//0rcOoi9/9x2T
KRVNSqksNCN/dhB94gIoeaD/UqMoB2fF31qIFkM9xNKwl5DIKtTNf28hklng2Az1PAxpwuRf/Fsh
A9YyNf5ulAbxwVImRwZoFcGwx1/7YbylNY7WMh6bfTRAA0qc/KWoPGhPSulVhNB4B2P6rXVRp8x+
+gLP18JCD9W+pvSb4hL1y7L2BiMO62CIP/Qlvf/vurP/ZNj383h/OUQPufgyW+SMMLT88RBlzwbE
SsNm79E/Yr5uI4KK0KNOkX/qAaXYcjy7utuwyab977LN+T86AGivglNF1PlPk3eRWpU3IOHaXwj1
qMoAA1jZknQQbCOW+3XHJh5/fnvsIoo1nBH6Lw6By/3zVfJcj8Gq7RBI4f088NQ2BWaWZ/Tj6OWh
DVKPXcQgpS7+IoXH/klWfznXLkozx7RBgoilk/79ZBWBngYBW9b7okRyjlnJ36m2eiprPBsQ8uP1
BAOMfSntl56NPs07szgZo7gn+hh1W4CGWRoyeNYJZL1mFOaDTJmKLc/F3nfGBrcIGaYNTcGtUTET
oaZUW8et2AF3PbHVFS2QoBN3WJ4y7j9O5FS7nzT9JrNBGm3HNZTsgpGZIappTwBsdDMF7+fB5m7N
50cSKGk4jMN4RpD0ZskZjGmfvRQG8tCsCaBZ+68kVT7IWX389U3yYyd+IafwSODsQYdCrDDY0R9P
nJoLhI8xKnbYud42HqdPSRBsPBuUAOjIxSVM30bVvf9NUfEvR+E/y0L4YMYPSAI8hX1reY38+MF5
5auKzn2y98jv3HptlhwUHtorptOC5Z91JVYzu+hGONeoD6tdoVmblFdwQTMKxiwKdzC8/bWjeKYY
dKQbuofYs+th2mdJ0K49jBCsbghQt78+Z0L8w21tuxbsGWYlTCiU+dMcn9aRTbcqyvb4dItNbTjO
NeJ8Rq89sQNDV7IQI+lu2eufmV/ixbIOQxoeibpYpmzu4dsLyB5JCD65itrb04zekJXrDflNTMsx
W68Jf/3y6+P+x2ttsy2D3CN4ITk4Qn885ajkDHRwHPZAni3Od95KHnCIbye6cSufPAuGvIadib96
Pv/JCUOEiNwIhfw/aoA6gSiw85tsH/S6AqRPLpYPFWXz6++3CJZ+XBNA/WHTZaLPl+OF8+P3KzKM
IEadZftoUsVe0QU6soN5+fWHePZPyorlzkX9pgSuQ4scM/HT1YcTqFRE0CImhuwNE2PDOEIzgYV6
oyl3ech9Y2Bt6dm2FNacHrFTv1mhPd9XM1HTSxkXjExeLRu0V95Co47m0LzKNDd5mgwCOoZBV7Xw
Hg0XFr3pqrNgJHSgi+YxaUYD0BNwsTPkQCgKptGtVzp7k0yPtWONYh1Dmt7iQk1WOnIsqD4cWoJD
j8eD37cpbVfTTGdSzPxXPbLtuqhfSE70d0VnkO3qw3oTmNEx/0MjqAB+Ed/9ks/xC7Ole+y5wTGo
En9lM2NvBNHdmgStFbGUV8boExnMyHPHtOOtCenpdyXvXAL+0GTAnVtdHBlFqMW6rzKYK9yDdhq+
r2fiT/vMf4y4OTAlpRy3vC9iH38MvLWtFO0Te2TiIJe39zSl+mM1MsS3AeBuICOKdWrzYdSM9rO1
jAEaoWCHMxPX8Cs2oJUA6btQsBFqfC4a+KwhXKcHZjoUDzF2Jnd2yUzOkjcr4ktfpGp5zvGGbfvQ
iPTVTVk9B5mdwmHo16Bi6DR3ld6mLCAbjESoqhvjSZmV3thBA4c3klD7PBmsO1tHO95lxR639Qup
Tvheajcmh4EVOJtaucrt/ORk1bvE8h/rBaFTd027YSAS7Sl+JAsLpJCMDjOhlc2DG0PyyKvulgJj
H6jipTF1c9Ad5mjYwHrr0yxkxMTLsqkTF+gzZX2dvZGrSjeq7tGt98RUpG9IOWBOw8LYhDZfVA85
MbbyJsCpsvaK3tvQkTmnQYmmY+ndpxLdiehqMngq7nMIMwbUduqr1OKjpj59Q1DDHcuVJYPlDaMM
/8usnQ99SohREaJmEXbObiEI30qQQHhcFwt2PHgbIypPIykkK+wsMBzm/EWWeXbbIQNbk7PqvYN2
vZuT6IUxenkVTWZz7RKCwDaG70h5enITpDmXC0NlcNZ0GbfAs/r15d6dcBOgSqXbr8kiYZ8Tv3gB
NaMTynvpZf6+nbIXOsLgULjDraVpf7lxseNx4xfjTo1owq0cE/OikPUpZCKc898egZw7jBbvvW7B
jzs9xSfb3fmmgE5G1vFSbRj8vTKv5MqLuIOkxeXXJo9L1ZW0I8DhnwbTMFAsA1CHRZ9u6Eu8XA6c
w6WK6QqGKwZrmu/zvQXzqY8Ilfxd19IQqauRR01F1U3p+zXxLlw7BfRgO9fqYLkXUxMKfKDzCQTg
/oScnJlzimtkbJGT5LzAjAXG7yt0RjPfg1sX/u5ygXPTuRdZ/cSQiRDDMXmrXY4aaMHL5XXRqfSt
pTey8qAO0gYhrjLR6F/aRSZUQTxbNXi6Vt3ASWQzQD00U09RJatV78A9dkRyyshD3QAC8whdgdTq
zoxhRHm6rE6+yV1shpwBx7KDo3CTN7AJwZ1Iyl1OkbSO3dneNppxvzOKDe/Tr0XGy0QK7tyComuF
avY9FB5eeQZ/t18wirQJNswy9w2zlpb6anmdTQUnAhfg+fJS6hxeL1Grn1CxsTB2LkJ/JmJ15tyz
38FRQUYCYrbkhdR1lF0SvVTWc3Evu4loKVhcejwoarlZS3W+fEMcLG/LI0HW7f2yFBDFdt9WHNjl
GlQMf+LcIG2gQJCdDicvTBxkVMttU8CLCoSTQzRpnszEtk5Og6ypomVHsyXdNNgYvr3pPJuXiRN5
j+X0v6k7s924kS1dv0qj71lgcOZFH+DkwMzUZMmSbNk3hGVbnKfgzKc/X6hqn5ZS2krUbqDRfVFA
AbaTU8SKNfyDTUQFDrclmoyfWm/utpPG/mX0aGwhIfGvPEvb51kbnnXq60waK8/GLGGJSn1jp+xD
pu/T2XMkhthFIoaHJTMKgE2c8YDPFu/OzeEMYktcOtyJNyFYwJ96LR8ARH8d4FmMUwlaGleVjwqk
Z8P88pkXrVnD/Lw6V8yMm6IFw1Z1bCBq4XaOMZwwQ3g+2cyLVCtsWvibcU2aTqQJUDJCtK1i0UkE
2Nd5zbIqFCALwYtyZ/okFOrrIrz2gJcbPmwxUZ8qqGRAyg82A1XBc/zNVXTEYR5IXiZokmGQvWdu
30E5Sh7RVjFXyHUqABwbyF2yC8fhrg10idZpjYHTczqMbw76rqPMLrUwn+/1uKn2bsHuNmOSK33K
Hp/XCloJjwh6P5XLdBfqsL8yG8jBMPCq1WmDUz0HY8cWoPufXU4uFr+ORgfNYs7O2EtmK9uAtdfX
ZRPglYNMiCOTq1Fpa9pC5ee2G6RNA6IGVd0Nx0lzRZRszhMr7g7WCPAMFwlnNZkxWlpi8YOsRyWq
qnDLTZvOWlXtOI+rMLb1PZqH0SMdfACKprCSYBA1fnBegvaGG5NqTMkT+kIPoSy7YKKy+qkxYb41
8Ww+R38Fq9a6u03LJtpR5yR4TgvxgIcpU/BiLsmIzWQT93QjTXPR91GOLvxCmTRUkUoN6qE6SDt2
rwVIEKTaZmNtjVj/MP1DeUYVcFmsetSLvDJFbAUuTfIz3Y8eey1HPtlFG2bIMLoDad4GGQyk80Wy
neqSYK/KvIrB+CbGfn3D8d4GNszTva8VzVViYzsxgXdcj1UObtJCPh8CDGjgPLLIUQAlxQUTYEjQ
iNIY8ne6kLB1g81UrinxpAjrbmu41qHzm4cc6tQKfipWtqYzXg5mBb0bPaRdLWSKyLEVcnl0DsuO
H7NEz28vWGkkQvRo3dlnAHC/R3k0/ka3J94XDUr344RxAwXUz9pVMOX5Z49Cz0pDyH4Va/THKm+A
Fdx0ICYMKFkMqxPgnTqYG6sydGq4BKGhxMQTGySq2Y46MHxrQ/J8jT72WpMEgBY3eUwmkq0X8U2j
+FIb5XlSEX/hcN0LfTyTDrQRLylqQrn2G8lY9gCjvq2hJhVZr/2wO6Ju2gjz0C3WDSw3Y5VK/UJq
ZrYpI0KmnvZMOhKh7RuGSJt2Kti1qvJZ0LZFXJGwlPTJk5gqP4jplq5FSKTBMmK+NzvG63zhZT3m
nEBW6YRPY6pVa0N4+RcERKxza9EfBoNQoYn2oQxpcRRZI39GC4NhTuJ+uzhut8sqkuB4apZgzMiY
dGq4bJVqCP08x3FLyy4UlLSJCA66sLutNlQ+PHhGEM8VPeAGwoHJNgV2g6KGLm7MyZN0kOGVyYJ1
W6klSsG8s8bx0R96b5eVw03ssWJC3CHwcxwImhwF6j4VblbQfdi1jqAs5LRe+aTZTHceGXw/6FlP
jmzrNy2uISs0EVmhcTudPWPTE4YNm9qNrst8vKhnqLxt3wT6YMvzVjfkPW3dbylnGoP0XWPM/tko
CWrGmGaX6cjdAHPzEErtyK5VOF0Q3bjMkEkGGdDVAQO8O3Crj/BIL0gwpmtQS5Is0LysJXkNLL8L
pisOdSMk/s4YaaJPiC0b43YwgNB3Rs6zJtK5Qq87vtalqL89mzeWpMlbBe/NLVZYnbMaACgBLJp4
pygp8p4t1/tSQfc9j7RkvCsaHNU7yXKj9T6sk2hmOpzF61kBasOWPAfu/HSlaabRrxinEqQLqhVk
Wcm9227hYckxjWWod2WCOXMlq30eiR3K7+0B/fKnUoufIk57KTmHkKS8ikzWyPOJDhsxURpNj41a
qxHL5Cq04KxH5AQU1zgSmrO21bhhWHucmeVcwVpRVQtqjNMKHYZs00fyAd8L6oWxHz9F6GUhzqLz
scuu3HWIkJ7NdCZXvp5PnzKnyz43aE0C1xVbLQJBPkH+CXIq+u3zKSe7qrxIBnDavjV7m8jzxUVU
c5ncYA1Psbl8L0w3/iWTyV/TtQDM7NO995mioE/GavKhWf3Ix5ZfkcWT0s17LKByXTDZf3xe/dSb
285NkzOK1SeaEDxV7nz2pgRKuXEDNoFSL+TkSmvtt2pU2dbS7PvIHy7thi8yZ+oMVMjuvjKGdUsO
RVCI6htkIZSfuM9sQWCKaujxFRRQb0UzMtsWruGsM7s703oU3Ia6Pp+NBdpbw+Xn3CNfhfbIRMn4
pHiZQKihH2gwQTd+TFeK1c4R1/OJhtK6eT57AQ+2rKTw7uPC336vvUCP0dCF4cKbclR75YU/9ZAO
ytVqznZaSdGZmTRs7a57aGqagqnO8HXRBED9nq/MjH4JYqPoCTX1F7v56jU1evOJYA9T6Ko0o3d1
bYsV/F02RNe6MS3gqFwNpJDsN/Gol2ucm66dQsOz1OtIgLvo/rmR+VwjQar5lXRF/ORM3bBmDH8D
x6/cQOYSKO3P05lTTwU2KIKEblBJqUsN1MG8oF7KDOprm9xL08WfRVgvTO9zDztXCyXS3Y2PXL7K
AmNFMqDm3diRFx4yIaa/3yJnImAyKIDlQ1dAEX1evlJoeHERsVN2YUvJ4TEVPWshfewdg6SryOwv
iWql8nyc/z3bTQAVPtGifqcp5vkMMxzQ2ExAjnt5GFko+fus36UuLiUtM8I9UqicQk6D2piWYu7l
DDoQs8Q80a5SNs3H/SrKdyVRYxIw6CW9fnp2tuiTzO93XgOczSaobxhaC2UPVGyQ5qy/K9+mbagD
waxsBm8gN2792thhAyoePl7dqt163DtzdFcwwHaxX9eP+sC90et1XI3ZzlJBQDUM0CMlhW4hk0jb
ukkiouvHl3zbs7foj6KWxXhCFyTerx/fLDtwyDSldjgUe9u8mb1tE/F/Iq/uplYOsDU0PGtGiRJV
NBT7j6/+zm5mTsAN+B5fn1HW66sXvFSzgyuxazySsYyGDrAHsLwfX+Wd10qX2bAdMC/vjKk4TQ2b
KVm3WwSsxX4B0CNTwEZzC2w9/zZ3EFE/vqJ478FM1I08+tug59yjB2tKGZGWFB2SNGl7HqKuGySw
rQ6EBFo5o3eHuEmJMijdM8XPKaZ8BtUngDpEjZrEJ7+W/MvH93TEs1MdUzVHhJLGYqcJfLS40G6R
ia/X7LEs/V7V9vz7z+QXbOWmAuF6wsxeTRmPFrNts4wtuv6wHCjMX3/b3nA1Jyyzducl7pU0gL2V
CgBfhRbaD2TNKzE4PyCy3dd6ccDp614mjrYakvESm/BfnTfmCt6/XH78FtRU9s1t+YYN65GVB87k
eCDoTfUcAR/bFf5AnyYneXYaQg2SMRyZIBb6qrmIaZJ9RcaxDtqKTwRIn5YuzCPBkHyFvny1ymsD
xbyqhJjlmFej6BDUTVOQBnvUKqbNYpGCoNRhQpgyyHH6CHfUIupTgLnRNnbp1LhLFCNhzGxJTR0z
7LZRRMjTtVV06bo1VW2t68YqD1EkRqsSIrxqZamx3fPBli66PHz8boy370ZNkrGsN+F9es7xPBd1
66mjMKx3UUi5MNsNJOEuAqg9FvTF3KYDLIwC+NQVqKgMg/78mLRW11beIMkDeWKF+OqwXlJl1KL3
2taGULYdVN68ZGSlLSjlS1oSIM88OqFRcTKeCfX9XsdQF8qlgb8mmqY6PJqjZTd0xHlJsklS2gJ2
9jQspk3k4VyEXA0b+LpTXADhkVuRApXR8iSQo16fCKtvF7+LzwLLy2Byr8MRen0XRYqw6uBGza6e
5Zkx8mIUdS4pB+fEhYy3kYbRofB8fPmwTnWPIw1TkBCaQoasKmL7aUreI+YM8zG3K5/yBZKg69KV
SlR3uZn6alVmkpvp/Rk8GbKBYx0/GpTwCTqIF25BvYeqyNMzk69SNWNJ8U5/+0KazOZNtL/3Gobk
248X3nsfjQEeA1AbDQL7zeS4pHI10DWpd3FbIKKeW8h4lSD5ipascyom+C9j/0vVS88MvL6Jn+bC
OxGx3gZIF1gE80TTMK23aIbc6Fu3FqLe4TH32/TnZs1roIOM0+l6nE9dzXg7wUL0DPo0c1+oYOgb
vV4iZgXcEV50zfxyVKJc1bxRY8mlNdBeEZFNA5eEGgtKjgjPij4VS/VQTVV26RQk95YePdaemC9z
q1n2A4X3KrMyKnNQ5BstbIfL1Bw/ffyZ3p6j3DEqfCTEENpIGl/fsQT7j64HW8vV5mRXtWjgahkd
iF6nfqKVDQ1Vz08MLd9J+LkaK0LHaoSwfbyTclKHsWqMCk0nGptNZVoU4hPqWWBl93HR0U+NyoKK
tj+g1ueco/p389wzpN+Oa4cBlDtB7BbVYQqSLgN9zwIQZ7RWRNCQzdYmJWYMNXqDztAD9iR001VP
pBQUTgbj5wDeAdEssenXqvGLZfQJrlOwYYvKjPdQh6xdlLUx2lTmfQ5zcyU0hnq1gLyCGm0dxK5K
5sMRYTs1oYQtfjNBkMCMj75PlaP2wsztp6qEnaTjcpPOhCL8bmrTtK7rdgyWhWX48ad8N2w4pgWA
R9nEgNl4/S0REUUc0yJsgPuPr7OCMaaSKAkM2+rgOdRopoDQXkOSfqRtTjfb5kOXY+MhpYntaenI
8cxFxO3PWF8YI6PRGW2xldXW9qbrjG/Po02rFj6Yn0KeFYy7r+KUj/Dxk6hF9zreQ7AnuwDNhJIj
cMrXDyIjixEsJve70uUw7qcRfxlXbQkrHs4j6eOFgZ7NNwvH7g2E8uzEmansdI6vb1iubYJ5AWsk
jiEUvjdlsPDKaqfnTNEqQ07XyDh1Wy+nE46hgfUFN7kC08Q4O/SCPZLh1rWewNITlPk/3BubTa+7
KEkvLFPOLiZKKOwjwmV91xEBzubqQWtpvj7PH2htCBTWGF6n2ziM4VrXahpg02RPaUru9EL1+BRm
NAONfSOb0fqi5/am1v0LOSChYzuLHcwK81JE/hP/KYtlTf+NGEK+wxwGtrrLuPHjj/ROZuGhKCM8
vAWR+LSPnQAHZnVlOqL91jCkeB4Q4D/LSFgwEaoTtuHSASyPsuUw6SCEl4SMAccEhgc1FguMYRYd
Zn4tkYzntL7JVXxrnDsrRVUg7OpvJRN9ILbMIly9mHcf3/3buIdZOBkF+16nTD2ukXq09lqo9NVO
86ydCJkvqlCRzVTFz92oPCxORL03ybPLmiI/pSgD5sDBrm7pRZsjFqiAyYxKkNZ2jfduh2yCmtw/
z2La58/bMxQaiC8gOQCN9GoMOHSNB/kVyopsUPqxAbOsgGqcCh7HB+Xzzdnktew3hRpSf/7i5pzZ
S1MtK7MdhqOoQEjuAeguUwC+U67eysev/53LqS0OUgmGmYCR8fpyMqttFMmqDBaKWrUQ4WeNhMpq
WTvUjqcqYu84C3aJcUQUEJ0A2QSV4+vrxXJg2gjNYhfHsX3hJ4NFLJTuZrJw4pYZStIjHtvbRIkr
mKSh+8Qew70QWnllQef7OlqFf50O/d4x+0+tA1a9gVmzssah2Y7s0Q3dlfY892A++ZCWcRssk4vS
xD0xBHu9SxYMLduEH08gUKrZ9U1CO/yQ9qUIqrRtYJnh5JF6Xr2nhrHitVYl48ZCc3+towN4mJCg
pCPZbGXUWDsctswzsBwaE5XsE04n1pqyzdy5hsk7RJUC0y0tRWA/iz6V1MnBAl5/k5ceMkExfxAb
2qNQaDsxNv3NTKIWFHmYIs9EpRZWA6oVZHR0BLEIgeIUMvjNCvMMgKoNDizz041TNGVQ1lZy1qdy
GEFa4Cg/aqG5M93G2/sJ96DVYUR/97burE9RnBgbje7wuedgn5Fpi/jej+gPItRun9ho5nGijqAW
SZgBiJaopFOvv/7YfoToChRUD15A6u2f6x4zBzVStjqTbXKp1Ch06IJNuQvr0Vqby6zopeoDIiG2
QUzFYX7Rk9e70k03SR7/zI3UDDygh8DDkYCzWUBbfAdSHJYFg/BSlgFDBAvHCd62Z6KgO1ejdeGr
n0+r7lMXG3e2C9pknByQJHZvbntZlHsjbb0TDafjwwvYHxuKHUweQ6A5Vp8icgrbbDIPca9lJ+Fx
0yI6sXuPg+fzJVwQhjYULbxgj14wVZhNIyDyAAyk9aYaaL8OcqDMqBfAIFj+8G60U1XRcVLARYmd
iBPRYVdh4yhCRRqiiE4s3aCp3GbL8AuZgUVvGLshQuKZjPQ0024PldRDHMyy9kRbSxzn9q7JOQfO
jwSefiodl9eram4KdNSKyg16p0ZPEYoFXxuiZ5qqC4a2f6j9ztsR7e5oO2Q7LA6G+4+j5jMC7mVi
9HwPtMgNahlAvwog/jJKs22ka0jNCVIn0zbD3LT7wjIlhbiO5bkcEn+dFHr7A/OREEMY17qqJlCn
ZWfAzsvcZRMPrly3o5UGkJoQNGwh3JRNS3YX10GRxfLzOM/twZYuj9PF7kXTWA4C8mPzxYhAJaym
UsBO9Ltr043ghA9afiL5UoLgr5IvlwQWsh7iVCaNa87m18+IorxjNRyhQc+uuhhNOQV6HQnsz6rh
7PkhfCx0rvUxcpUcpVgzeEQTGWbdJhdgR2BTLhuTXsTajMNo70Nw2bhVqrGv9fYAsempBoux1wYH
CJk3LJskMm8yrG+3tUyGs2WJ233eONjg2Yu3cyZ3YKrdbjUl/WsvDlq5TreA8IFLNFSlFhQ1Osky
ROC4jqcgk017NfEvgxo+/CqO4T/BkkWAZsyv56X+ssjUJAj1Z/aIyNJi6blSRh4ujcTtHrSq/PXx
kjHfnLS8TprwYCpdWsGIe71+nbXvh8lC3RREmaR30qPO4abDRRKNtwVGCvixWyJYOoGjA+zVtUHH
a53atYdbBSq1WkL3KmO+vM59tllaYn6Lu5j+o0FJh/Gyv5zzK87FMMAxmTSr3NNIgrkXxc4O2vHP
Ja39c6o8HRVSIHt211pBYzQloD5DrjWn+tLnM37sk3ZX0JDeZIs8ldkgoXK8oAQ1NzvWtDHVpF36
+g2kSTc7tFPsQAwc3jjumN+NaWQIxo2jrdV7mIFViHJ2Izqppgb1CBnI+BxdWW8/W0m9SeMQEY68
Ku7RfQXekbDtoOPa2cqzUy0wxpqF6UTaRgKO2+iSNTKjqrsWiZeue1w7t7Psd9McC7AE1u04mA9Y
beWr2Xdvwzj5Ra3Tr2rmU9ixae4+ArQBzS3xrjvyyW2cY9jlDznleBnXmwJ5kJ1Db2BnMfILGEyy
0AcuOcFnP9HDeW/tMLmwaHoT+94khchax8woWTtDbj/BNvCu1V6RCDOt4YMPJ9q47puTy+ITmSDU
6OSiT3csaFj09Kr0viPCAqfapMyhHwCWxefIXQsU23EKRVEmvcJ0Jj43PEnAk6RfYuSlT0NDBo+/
0Zpp4tfBDy/GyLnElrkNBCgfDKHmCOGCZmZfDymQV/4uZo5KI9tnXcqU40OpMQSk7U9V2yw3hpKA
Fs0y/BZV1e7RmxJMDqfyIm2RqMAzMgpiIPH345DLzwz8w40w4uGmRoh8bRngNDJL0OJylmYbofp0
CZjLPzCRvcGQuN372UzkWPz+snBK90LCrrgcdcJyW2dZ0KrbYWIK7V0Ww709s7bagWMGvVuvWNsG
hEm8ldiFnZZeGdgwYq5S4j4TutgZDYJxNgIQWuBL3ALbIdKChhe5il3hbGN6QWSgbIjlRFbwzmph
kdCLUXh0dUq+3met4+RZgZVg4KF2Rgzh/cna5nCqrGrj2myIj0Pb2+sxVQSRTopFoW4fV+lOVoIM
XlAzyYuCBKRmNwCb8w9gjrw9TlbNid0g3iaWlG3ILVLxAlN3UUl8/YQe8DbEjCIrAMdkwpMGGYrT
pnORFAyiykWPzycfVd2odYK66uUewwa+Y9aYW3xbxNodS0YBo4sQEZUzxrMcVDqSEdh/WhJQguh2
dcOjJE4lPxct4dou1eFuo+mDlkt+bZfVj1mFkahE0CYxWHSOyH+AX2y2uI8S3jGI2kT0Ju8qj8Nu
cbxL7MqzgCnDU1P51WYZ7afMzX8YMfeuQYkMZi9czulrGVvRTzRWKnnXLqx1oRH5n4/WOiPVgtUe
P4AoM7c+yjo3ApAvGBF2k+9zSkJf18+rONfPx87qdtgNcZoWGWDwmrwkw8J33ReYQ+pqr84G8QO5
o/mxXIhv2cA6X1Ba2cD6bveg4jl7MsIuYt7NlwTx2YD3ZiIezQ3VLoptdFyWja/FTAHmZvrrT3PW
ezL3eJu6GtV8BTJk06N4up6AFqxmdeqmsYESUZK5bBbCRSJG8oFuwuVATO0h7nTvUjQM8FFAaA9+
F3n7Fv3aS/wy+U4RGUQZ+h3+RYC/wXx3O6Tq5VUiQBGVXVhxLvCYGt5SV4O2LBs0sNptP1fODo4S
YoBFwrvLbW+H0sa9M7s/C/C6EEEt48DuHC7g1JgYGLNrInv2djCYSVlQ5Fk9b3ff4fWBNOUKGqdA
jUvVOi54/zFe6BTtfI7n3fXfJh73iuH5P4PSKQCYUEFw/v9z1dU13t2/kuiHjF9SOP/zX/6lvuqg
lqqjAAonjgik1FL/ob4KHVN4hkKxqFmxknr7hwqc/ocLsB7CIjbfCpzA8dfCHY//499N/Q8ct+HX
OOS7gpbj33LCEar8elElWGrw4OOtg+sOA2IAEK/DVB87bqEX6bxzRtncF9RLD40rokvPCOOO8Zmc
vnWa/hhmQv72pFl+H/t2hhAQx/0WG5pq6+J7sXWRunyQGHudDUUdbYSX5L+wjOq//veuM4hxPysm
bkkUd//nfxG/mCXFd1ZYp3++GP8vXqc/fsY/8n+7lj9+/W6P1+RfP/AXr9j9A0NvhK8907AFuuB8
9j8VgX3xB6Q0FApsIVicL9akgec8Bxp/24A6bDFr/P9r0nD+gIxFygyEg1VJp/TvKBMeNT89y1M6
wOBgQMJgY+8ej6GRbUckP0Graa5r7DhQV8muLDLdc7CQ2a7WqO38wp45XcIIbBfGeKaRhztkesqD
U+bdDs/w+LFFeTcYEIwIXrzW6z/3xksHp9eZ5z/ujkG5r0pPDvfXOwbHIw12gGEd+qS4aDXjEePA
5kS68roM+fMaFgGIaAFZzziu3UN/ntxGj+0DPvCY0/gnCr33HuHlz6uy+kUDNxpnDXNifj4v4nzP
DI9Glig+f/yeXqdc/3gGm2zAZcLJi3p9kcYdobRmqX2wal85pvTtNkSg1YXcu5JOOJz4LATLF4Hs
r8uB6kAgE3iHc/xZQGsNLcJnKJWnoX856U59j3qfdSWdqr77+Mne+zr42dBYAtlCuahu5cXrA6pd
5Dp6U4chpIlCYcqkuCkCuoto4wjjdi40b/PxJd9+MUTqyfgdVOptyz7eEj0Owekoe+TLqu5gOLVp
AsQV6Xhi3b13GUPVvjQAOK1cjr+XT1YCnhw6R1qHZUTAQ7r9Y1xn+p/Zwj9lHb8+ctSX8hElgHmM
+LarEIevL2LRkMb7sLEOth8EXYQluXGiunjvMUxbmIzxCWVv1kKqIwWq6YmF7OdYfpqGvjqzEeD8
+5+EN4UKA7hBhjRH78rt4qIt0dA/1Fa+LrRp13v1zX/tEuo5Xyy0WRa42zDhPHjYvHft4yTxhP74
Eu99DBMhFliQ9rPUxOtLuFMrMBljLWNi2u9QU/XWwEJ2KPw99mESsETwmvagTP8Ll6VPoC6NOMFx
cGgXB1maJGcLTVO/R+qou830OEWGASfTNkuXdYmR930h+/iEFcLbOMH8EeSX2rxE1+M4AbArQ9qx
sg6l1lw6tnu+5PMhrfQTn+5tjFBjTmSFSa/Yum/m635lxS2uFQenuNb6PjAm61/Yq9wfJyVhAaWP
o22UhbrVdQvrb7GlojwgbQPNwyx//v0vxVzCUfIVAD/ePEiteb3E2u4Q2l9FsWLIf2IpvPdBXl7g
qFDObKcAil1z2kcSaV0CaVRNNfpIs/wX3pjnqkSI96Uo+K/Xum72gONNrqQk6b91npi2CTq784kH
Ui/+P1Pq5/jGUBVIBXPE55nl68todjxXMia+dXZVnxm5G37DDIqSzC7q8n60jPI2sXA8XZXTJO/j
0bJONMfeCX80ZhCRZzxLeDqO4qR8TeMg/XVoO5SFND28WQYYEh+vi/cuwgAY5QWEy9AyOCocfDNt
MJwezEPJqOo7dETtsJhhe8Ks4b2rINqiNLVArtLnf/0uEfdgBoeM7KGN3Ho11ljDxjjUffwobzMV
MoYXFzkKs9FYzrIsuMjgVdo6dOp5H02adi57hD6B4lgnXt07K57dhJA3xwbL8XhLAS83K6QSsRXu
zbNBM/eJ3Hz8RO9E9VdXONpTcw60zDe5guWj+5XgE3zlQDTctlVp7oYBjcyJXv62T8N8+/GV3/tg
qm4AiePQnT2OSpJZWDeMpXHAykxjUI5jRCogUH58lffeIHqzLr+mxpbHOznLAQsqjaNDnKQFKkNj
d2nWZndZDo13YnG890DoTCAxgawF2ixH65zev9DqxuaAnLBCG/Xo59x20Ynv9c5FgIkqW1s0TOlm
Hy3zJl6sNCtc+wBwSuwqX2Bf4Xrh338UOIX4kCBGRLH/LOf0Ip3Aa6htx0F38DSHBYwQuXUWZWZ3
4lne+TYmKkNAiEEJ8kBHLwyhvD5DPc89+BFULv9Tk8mLejhxvPLi30bZV5cxXkeGvnTSAT5tf0hs
W1zaqOv+qKFYA59zd0ipeodqGWS7zbvQv4gnFPFWmjPCyemiRoe1PLEbpN9U5cYyl+6B1jk8W2cB
caNJ/TOsuA0fZF1aWIrVSLquwyVz8W/1MRGEvAW3cRTDhQDhj88Dqhcbu5magOGi3NvTZP00W+3b
Mvjz1oYd/6mZnPRsLhZtVRrhdUXFe+FmNG/rzOlvw6YaAj4LQpFOPK7dRGfjwOwWkJeSxh5WddJ2
wZIMF3GHLEeGJFKQIfS6983hc2630QNQUiAGlWVHd7mblV8bSxGWUKm7HkqThilCKP0XCXTyxk0w
Nl2VUt/6oFwurQUaahah79e59oJagAoP/dCQfqHo9yUBlVC4466E43CblN4ClFsJFUwSxnvDGJte
Ztmd1d4ECqvP7e7a8If2C7jo8j59PvGEOvxadQxG5mBvHKAdV606dzt1AkvAxTveKUKVPiIMh2UQ
MQIGZbyhgX+OBPtl62RiW3p2k0O5BktRWqUF0FW9FehrBdrf151Ryi+oDjYHXF/DXeM00ZeGwmVW
FQxudcn51PqzwrGAoVi5yA3uOwr3KMOjXqoWQTj48SM6ON3OxM70YKlWwqSaCqFqL0jZmxv89D5H
OVUy8jArwLzxTdfWPw1FcUMArb4znwvNOU/2iyr9tBnnYvRgIN45fZA0i3aVJalnwB8ip+1Udosk
r7caxg7hW68e4sDp+xBGgD0EMzD7b4MhkjsNE88vTQryA/KRjgq2Cm5MI9ObRUUgyTT/HDg/gALX
7TA0Rf95RPz12o1Fel/qLWhgHHiA/MGtsc4SEIz5tuicEI2BvFrLDvVFB5s5pQiemhd1Ud36/gjB
P7fEykIitICw4ZeQp5sBpx6KzdpeN1rTosnoFfpTnOABC1nIo89tWZr1uYxDK8eUuIgeGtSLYFR5
4fzTdLTuuk7zUPGNy37NN0OI2pTW8CNO2+lgIxULqqt2km+wntq9DC3GVmOl66BkHWSZC8M5CNHB
6S+Z2CrjRQPvBaQ67jrHmB8AT3vYUSxGiEa6XiV7w3MZlpuLzMBczWlhb+vWNS+NQoyX44RFkVnk
EHIXCxdgMyl6cWswoREriTtiFHBgmv7XoSubAyYPrdjmvg4jBwtoo9nNk9CQJs+jTiaHpm1t/ZOn
3ku2bRaz9YMUFRDvrkUcRU3j4DaQS9QPRgvBsp1xEcT66UCTt4T2UY9bfsY6N32rQbvaK2Y0d6cy
wlI1HsSnyPXgXWhuN67TER9eEZbNyur16XOX6E/p3MzbMoNEONLlP1Qa2EgQVMZKNsJAqYYO7TCH
yxWDqXhVmImN8IfVBUkmZrizyDMkq8gZYaD7vXsLrPAw1ppA10sL/TMNCdutlYa3DBaxyMmHr0Zt
Mtd34ABYqJ2Tqf0SRXEoB3kYp6jc4flQKGSzsVYM/i3RtLyMDLM8c1g2nwuz1g4IxWdrjHx4dU3j
7ZDaUUKA9VnvQLWJNJzkPETCltDDNFBvLz2sx1flUDQXeTwqn1Ar/mUNbb7zMBf9ipB1eTWYmb3v
ByUh5FdY5/i4k9hDiyouYtFbM++rz660qitYBLBTMnvZLuDLFZ1SD++jfLrNuhpLYqwpDnM/4jXk
uvKsdpC9T/wq3LiTiXlqlaJZmJq3TSUyxoURUnSREQYOWp9bqxyR14VbtxpCgDSi6y8b2BENKg7g
jFIkNe/yuL4eagmvS1/GVY+6CrPjuPsUxjj22svcMamDz2gXoMBtgyEONq/z8BmMRg6FGZvesv7d
98l1BrtoZYeIs+Rd12Ea1Lqfuo5dFnkaNFX+BGZHVj6AZawPmmfeoQ+6NmlCUXCEv9Cf3om+9K+Z
M+m/ZZqw0itaqY7bA+nDWED3MeWQ2fTklt15D31g3YwaX742i7WGe64GLT7Ck77vIPfY6BiauYZ6
IaP3Za7aizTWXCSRcIsA5jKtR9eFiY6dxIPGfQdpGi6gEqxmh479eOnFGXoInjbewq6/dbowPcuV
vTjk6wFshHS3njVZ28ycyhvZJu1WuHm0ggixXMHa663NXEz2PsaxASErbeg3TmqY+tqySgx58wbd
Xz005i+I1yJbbIbjle9n9dbJ3AwtZ9v+2TXyCcV9c9N4fbKTAxNg/MH9LZAWfJ+yobi2fRCZ9FoM
NNxNNCvrsgx0kBs8/Ii7mKWEvbHm8HCjr+xvvmYpU+fefaq1hAMlDJvxmt5tctaEy3IwcJe5qrvu
e1M2McJgugDfoi1fprG5xCmkWcV2cZmXLlrQdQ/VBsobacTXj3PldxIl5Jfo9KM+ScP6uFsJi7zL
ccLAW8DyWgBcXnWGZP1tv0y7JAW5mRbNXaOL4kQh8E4DhMvSGSMNpL9znNIS/21Qsr1+4Mh2thHw
1qtxGo15P3ZddJfKmfojLjXtxNO+c1n0PtUEw4SggmLj67QwjIUIc9QcD4AYivpmhIQHxR3B8aBT
5u+rGIcDVHHQ9tX+fk3iUc5hKqjQU2969i3y/swdjPkARhcn3soealSSAOQGQ5eeeMp3KlbeKVNF
z4YKT/fu9VNWzgj7Jhvng2PK9iyJEabSZmddTsz78W09wft5pzqhzwcyjJoDpOxxTeeGbEcMIKaD
HieXxOF1jYLMx4v0naLh5SXsI7Ko5w/oLMzJdBj8S/xCzqkHLpLkxJJ85yKvSoajKgvNGXKNlMpE
UpIUaXIf69Pad9L8xEpgknaiOFFv9EWlpaVZV44zVzKGxMDnrYv8swQN+zXaEiO+eyiC9AlzKnyO
z/oxLq7z3i5+5NNUb6aORbSJIi/ZJ8peAQ27GD22XLFCKaQTHT5LbSbbqcQsZZ0M2fzTVgk94mne
p3RsNPjFXWXuQ2hzqw4dAQOYNRFQnTXOD+B9+crOfO+ghcY94IGeulZiXBKSJ2XLbK+0FC1+sHxl
9B2cnv//2DuPJrmtNkv/lY7ZgwF3YRazAZA+y2axDDeIqiIJ7+3Fr+8HpNQfRfGTWrPqiZkIKRQK
skxmAhevOec5axhf3F4VzSCuANDwv5g0dmFM7tTGWSCOpJWkgtSm/t0oUuvixPZIBOKUBG1diJ3e
tFQwa73kx8JQ3vJ6RM48p6HtpXFpvbl1b1zrRgSLQpH1CzuvRvqc9CRj1G6sLxdLdNmL0PP6Vdh4
QIISVt/8hGWWN0lUubjuFyJDd5NpRSjpQd8/t2FtlZ+V2BqSTSyG6Cug+aq5Jc5rl45d/4YIYoIC
OZpud+M4pWbdZipjig3Iu+l+ZHTXrmyxHiHeqFeb2Bwfp5nx0dMo9TbaFilzCfBSomheLYH3KzA7
RTw18FZukU+WV4tl5M9Oo4CS+FZ8FtOovdnlXJY+GWrNE496BfBbb1z0cVLe2zikTB+c6CPz14Fc
8yZKnnuWn+jeR/PKVRMegM6oPjltRGpUEs93TWWlNBkcEBu5qNwrcd8GhqyM8zIa0c0EYMXvEabf
23YhT7jIDOJ6I92PiVndGnP+TGqEetfr0dGeNDqKtUCnjZDvLDKo2vEAW+C42ArGm0lvxX39rcSP
vpX7yPpVnnVrE6Cbjf0Ztq1zO5PKfb+AtX9S5zH9kqMI9WhvxTEiYvNQRiqoqQW2S0U4uZ9JUO3g
osO/41j86uT/4ZQSP80dGESEZtdn82EWkdfmKgGyQJ7G6m+GKL/8MWyt2C2hnSfZ9Y+3tl4LaImZ
xY/pLFLpyyE9zu5oPXEZvPRdYr5D5mz3/wenI4Mhtk0O//6sy52WxSYGIpOHZnIjBZYXRVlGzbnD
X5he/vpn/WJ67TC+QwQAV/l7HOKPR9fMReqIhcZMkW4b+VkxFxs8Yx0AfGYGZ5JtmH7Uowg9c7F6
qKLxLA9//Sv84nnDfgZnLJoYTOg/z0fdZsyXqMcLO1Tmni5suxq1//pH/OpRQL2jr9YPByHtT5/i
IoluEk1rHcpmafzOzp54OxrGIH9bFvzyxQh8Dzw40Qz8XJDI0syGxo2sQ9z27YbFZMOIw/nnY3K0
SlziTJRZPPwsW3ZqUXUAQpn35m595Xyf8iQGYav/+G3jDl9lI+6aVf7z2xZayRzLetHIhrUfloEM
JJJ7jS1dovrP13TINLkMGFeu++L1A/zhCQp5MpsTpdQObFb1Q63pO4ZooAU5rP7mhv5TLcV+DmcK
Pgk+HzaDP1UFOuV6bob2cNDLMCEpUCjDthqV7CpKh2ZNm2ydv7m+/3TxrT/RESpKez41JvF/fG1F
3g2qgaH9YDRt3oOuZmyZUC2rftGo73/9if3p8mPaxuQa5w0DZjTTP726Ab5fGVfjcChoMxzZbkQh
/2bd9IuXA4wJbS2+QIx6P2t5MRIsEY/1Ae0N92lvVlfxQG5IHz3+9Uv508nLSzFYl6Dk5SUhhf/j
20ZY3Jhrdjsc4tlhytPdhF3t0QITc+0QCZb9DQ7gFy8LKRM3FetVFEl/WnBVTa0NqTod8j7JjtZC
iihAnMBN/04L/YuPiCWxpjHHQAVo/bzMiGMy2tgZTgdtUTVIIJpM90Ziuv/0jloX0YSsE3fDkcrI
9o9vH9v2tJC1GA8xmGJwHgWUAG+y1ng3W0xF8NcfFjHyfL8f16C8IpgziK65f8FgfFMe/nAHV1Xb
xGmsxgdH78Y+CLWpsII+qeRNBxf041Qxga+7ChrkZDQEMpXtWD6UjSJxvOTa5yFq3PSMM07TNlkv
4E6QtMPIdp1ZAFwkoMqb1MmGZmYTxbLBlF+opNJq8UEMhTPdzGQutBgQl+mxs4zsXkKONXIsedYo
TnWyOFcL18xtTE3mmU3Ne6GmhkGcoI7QApbdKqaNraeskxVUs0yCYbJhzHsofZD5hDZoSTfMusM0
2RLpR1qeyCCft3m8pj4ZxA1CS3CPpFlPnqOz/GUlgsPRDftHN1XqwJoU5u0D5kfkx3nr9zQZgAME
6UYz09beqXBPmkvtW5O7yL1jtUoFAkbDQrADPGZBYaHi37cqMbxn20wcJvpW5HGPKF9Q98hj1yFR
I6WwWfzWVJX7LLPqzVz14oa0UuO2M+Lo0kxysxgtmu+kFp5WLivWPNWqmwJ9ne/ABbwB+yWeSqU2
gtEgzbXPG4AGfdl5kYrJvVbjfmtEziUWTsnO4FOZytPo9q9Vr+2GGKqkjo/yuk7fxhHng6I554o8
NF9gTgtwEXf3sZrB+q1449AA+OWwpmTjhlT25Ckmr0is4e4RreMN9njslfJen4bkOg4LRHHoFW7H
JN7bbCIODENJmeyt/LG16yr02F80h8UeWH/Iuhs3dQTIFPxj+ZxKgLKEuL7RNwi/bU0YswvYdI1r
86axG1YdRAahEJnvK5Jav3JQE2/cs2jZKoRYKQSziXA5OINmRsdyJGX8cy7N+hkPH74mJ2MKs3PN
UVzXSz3qjBKFmJ/cZdaGwC3U+lWSkv7ShyjjLyJUaHQkZB0ktVhRX7S1E3LWnihZu6Np7ZNw+NAy
RWv3hDy/A01ojbSUWi9o+slptNeOS197L8NQ6MIgZniZ7hYXvZyHeGOv/ZpYO7d87eHstZsbvjV2
4drjicKJ7lGSmFd5ypSsaSam08MUBZY5JxtkVM5DgzvFM9fuUf/WSIKDiLT9pDb5kXhn+k0BCVX1
ulzJ7klKpCvFmkyHqn7rVrNvnavJmLzbMKKrmy1vZTp5KVYPdlvYMI943aNrMuJd3k49ZVhtgx7M
IDbclXW7PK8ewC9DZZEAlXa9zmCvwodbN6TywjgtuBGGcl9Ld2Fm5wBI3kxwFh4tAWdziTKTq8Ua
7qPUdZ+HztAeksLE49KG0f2iZAzqDbUtL8vQZA9EmPHpNgkDVZJ+1aNF+uoJIYcA6u909jnOyK/z
2RoKojIYdceI8TytmJqDYmDr9cLR7C88LexnGU5fzXXFH1Q24wUe8+VrbDrThkxCQdaqnD8B1Glj
L5xh2XgdjOlXgOTjhfxY8zmcbavmIx3D2os63Um8BOrwHjuP8WnJgL8zS1VerD5J70kWc1/rrpkf
NHP1G6GgyPBd6mT7YYQSezNVx3yDcVAnkrPK2EYZi0VSsJnua2UgE83A5DhvxJANjIMrnH6+Offy
k+q0yjVYpAJEfJgaRB2WYXZSzLS5Mgd7CtRFHz+rBYGs3HSd84TNol3l4rpinKpMj3pSDdXoWR8m
GbLMnJPCr5W2taiwVf0F009xEbRRhymEF2xGgKacbjBxLplhSZoI0YuGN41ud+TUI51HleOcB1XY
FMTbMkX81Nu1zPazOcVvMq1wOhRhPl7V6dJ7jR5CPs0zu1tORHBiaa6z6CTZUdZbY+rtz4jDtXOY
WMMxTvU222EmXh5h/er1Rus1AF6IPz6WnYhve6t03qpZ6y9gmHGGQaJo+ESzOecqiLgLiyrFMeY0
XCR+i6GIDrzWDgmAeczfc7GmSvZRkXsI/KPbXrjLQ68myo1MZ057W43hHM0LsYH9YJYwgAvdJRGt
U8U1saEWW67cGK8a6MQvS2wYb3jDJGDlVG++yD7KDlpjUYGTpB49lzN2Q9bCdkRIjml+1ZNxDMA6
EoBd9AnpCE1iz4SKj9notWnWPGogqiZfKenuoH84hOGFXJ5u5kjSBpVuxqAdL/2pa1P3BoeZe8/7
U15PvcayxOral6KZiHUOjbIMMFHrNQGcTf1SEKTWeIXTD60fKonYaNE0H1pTmQix5ggIUpb1+L0g
jEReWs/VDaT+5GZI9GjfKEbneJMZGfu2TASBufaaSm4wS2N2kTBvD8q2dx8h/aJDE5X9UVM0+cb6
zai8dE5MkzBJaUkuhaS9buUscUf1gHNlOz1jwriMSt88kEjaJBsik6sb4jhUorSzOd6Piy5e4bXb
/BHimesk0udDI6ZsA6+vex4ao/s6R6pTBMpUOZdKZfCFZCN6lBMSanYRdnwo2iIGfWY78SmCKJxt
2d8oV1GF9mg71Ep5iLEF4fM04o8sHvSjLI2+PWaEh6Q7d1BGIlBbZ7ou3bi9sR1YlHncLPdWwhgP
fGN3sK3ReaFnny8t8JA50GDGH9jwWdFWm438ADixaLd9I4s1H5dlla4zgbxpNEyzAexH1V+cUe7U
ZjJeR1m2B2IkCCTWCFCcXFvChm3NyWUNWlOCxTjKIs9tlPlWaSckRLmY3m1SeD9Hda7A2UmdooUW
Pa6LFs6JV7awhC5WZW/7qLObYCwVXXqzmBBYYqp6jKY01xBYKG4Cv7pOWQETdtcFxcicC/FiIaUf
jYsREB/aHNJl6B9MkacaQR5zRW2WG2W0i4hg8OB2NFeOYs47nNcr9H+Yn+vKCLObQiksruF2PTfr
RJVGwIFunJoen/FtjaV53IwscJPd3JiSAsOuFsJKKIuglzDqM5J64mLO3cWrCUV/X9rFOHUOiZUb
2KALZOgiyqKgwC5+ApbTqJ4xhVIep3xUogNJRW28AfgtP9UudZs6pMXHuXGbLyKbnIPKKv1JEPn9
yEp9kN6oq9NuUhXtUGm44CwLJYssY8dfQGV/zbRJssiFdQWxvCDL3G86ZwykFnYIXAhS5pnUBBhD
WT+q7BAL3WY7Hcksg+pji3cTwOEKY67Fw+Jq4Jp0dp+Rax1tYBRbmeP+JcdluYyzVK/zCRWIrmSV
54Yd0YDJnFb3neWG79VSAzkUbXPJ1VnWQdR1w3aoeoU1Z28k94sD+L6b4/zJdJXxGiHM/FDVdgnE
Z4Fdy3ut3iQ2WCS3rMOrLlfFceSGf5D9qr5RcnR29kwsWDKXXyvHLm8E88YHLntK4dQ8algRDzNp
zc9RP5qnwtKWk71oYL+EMRxAKhKe0RvlTs8ar7PFhaK8vYO115xIxwDaMhjVPrMS60Xlk3sLjTSC
rKmK7UhgcRAuWnauhzK57Wzp62iV2Q0VReRNOuvxLtSjr44ZfwwhNe1NUW+KNjdAI7mTX7Ee3UhD
tGcCJF7ckVAZIhinnRu7TGgrYq9RwFOfLs6Ty4GFJ7CeDqJL3jUbOydLdhLy2rT2eoOsF6EPRz0O
k70V9fkpdIh7xrqd+JE2559AuDFQNlG/uAY9Ak+Hbg91pN9jvLcDpXfSLa+n29qJaQTAo9yKh+e3
Pu4fWfuukveWIPGv/R+zF7/lKf7LT/VQFfzz81/5H2vtW+EH/95Ndf0ava7hjH829q1f95uJSnxg
84YAlo3fqre12AL9ZqIyPiAvx/LC8pnEPzy0/+XswyrFgc/uzl25a4AGmQb85uzTxQcNwRzOPh2t
K9/S/icuKpQRPzXgDBV0kzEqI3iLSJefh4JZ1tuV0S0cTVGUX9dmW42HtBu762Z9ag8hmNJamyZP
6rQm2pQtwUSJuREklWzMfvhoIfba5obkMLdTBv59p5E2zR4AnZrbka2cRPQxA1Q+YHri1irV9NST
42qHFoCIxl1ua4sRPJFQ+ZUkUQF1SvxRcJzzjHHFHpJg4eN7FV4sxUPbxrE3DFNxYw0RrJxJDuFD
PU26QvSfpInt7KUpg7jkG8PQJx7Lt6gBcVIDXPC7JBznnVqQGLIZOYNf6EiaJGjGqNqIBTkaSHbn
BbLisct71r+6cz/YCjz6vvSlYQV1KdE29XYZJGqOCbcgl9AgZF0WSC+GwbhHL3iO6/YStrYDC0Dt
vXEWaGUYGC6MDUk6SjLPAJ7u2xPB6FpcnLrFHE9hW53tpOYtSiQHDz3kVCag2oZWbgpRVF4zWdF7
PIqJ3mcytwo1AqhSS1xXMiXvncN7ayWq+xKCLzileaxCzQDSdp0kbXEdmzI8J+wOid6h7FKLc4Wk
MBCkQewadc5fZ0aeV6lD7ubcObtUwBGknFylGggJlfQSgaoi29AFpzWsyDUJ13/KzPFubMUaJG+g
v6qH/OI0IQ9pI3sasvg4a/yZThDgnkVS7AmzeOvH8G6A/mUx2dmkffi1MGbyWypAWNGI0CaN7erF
TrR8N2YuKmSdRmBJ5yurKpKNnlsg5TtncX0Sv7UbBEicZvq4r4cQ+nxBHzot7XZSMmCLIeoSdzqQ
+xCIsDy0xVD5g0j5+qy/TcvQzxLxNk0f+24cd0ocMq2bFuREKcITr9Gih5BF1U2VFNW2MvRos/C8
9JhP3TqxToPe12TXy7GD14fnsOx3cSi0QBkjdUP4i+rP6Yrf0OVyHT6ajAOuyOw8GkoGhSueCvWz
5pRfexNQDGvlLTSzYHZQLcr0IctTsgcHl9gZgG6Ic9m5LulekcOdoosRDkA3fxySRbAytrfVYMCM
qhnH4AOM9gXJyxcIBvexMb6FQtq0hWa+nWfp+P3E7eVO6Bi18VMuFuYdITItMBCkOva4zLGR800Z
Ij0YRXVvZI0Ze9BfhiAtYnlR83ChAe36egcfIrqZIWFM8rFxlHa3pFZ5O7WK4gP7vcrGkCZt4n1w
XjI0W1Eur4mdYV07zCbmy/asLOq9nOMHlJftiU8tVcEJVGH1mJUXpgU154hr7IVd574kGw3VzcZJ
QMNw+bfXclTPmZhGbxnlVdVIhq3qRzlkjMHcqKfC0e+hnx8aVWG5V6sfCVpJfEeOAk0XV+O2jMvO
ZzSn7RrGhKXQXk06kJOadwsjwnMR39RZflzM5VAs2t5lXkhv1lgvI+0LWdlVsjFJRLy4VrmN8qEh
rysBLuXLQQ4l/OWWaKVucQW3Or7Qbuu4iNA9wOrpxOMXGmPQ1LNV+FpktBLQUlyM16WdOr4qGgGz
wHa7JdDdWbh7bXLRPZVLF9VPoE1abiaR1T3AHCPr91XUjtFZz1Wgm1VHpeINvTMOaNpKMoIwgIHz
UyMFBo8TxzIKsIo2EZlJq36XUdOiMu6D2s+RllYw7XvjxlBG/cqJZnE3K7a2zV2DrQYciPtuaQUb
nCUsVHSzcZ5vlFaDdRKmlcvktA7fDGAx6BVc9u24AZdY2WB9HAiIoEDPfRsE9POSY9VFdFJqPCdk
mrr+3GqNBjC41++zvuF9KZs7O5QLqNB02qidrBmylvsOjDObvf5jP56tBQ5YFKpXtsP+yiSdxtPB
pFAZGnRXbRL6qj0UnhaiNSD8bQ6Kqp48w7SBV47pJ6gT01am07tWGo2PTR2VotRvQ3qda5LcdJ+O
9S2x31CIuUepE7Vl2VIPxt6dzkbVmF5qqzs7ru7Q890jEHGDOXdutRCsX1zYlh8VCCyGxrRPvTVb
+7wKAXomxpH4vXuGKhl5Y5pxVrgiN+pSv+ddpayfES2urMnJiqdbLrKPi1YnpHVM8aEblhEdebWc
aG4nb2YW/qg5qsQq0civbqVFlk+CRW34XdurKTylxI6+r/L+UWH365LtDy75/17t93+Xl57KymC5
9O+rv6vXErVW+4vijy/7rfgzP7C7w7PhrDoA8xuh4bfiT/9Alh5Jz6svFBm3zWLpN6wDFR67TFbO
LLGATBmrbuj34s/4QAQCvHJWdCxMDMrM3/PKb79vVeBi/FuLLWXen4o/Fucsz3XVgL1n26sq8Ift
i2g6pg/M1vdVnin7nlguL0rco9kvbO/7CMY0Y66HjL3FjpQz4UfxMn8sMIxdgLY9RcKy4bK6zufV
p3nUjcJ86UaTqKSi8QzDuQk5L8j5CdO9PlfqFgl3hJqx5aGoO8UVtEk41mwKsANEa8rdvULGW8h5
hk9BjClSmDG/TZ0UTjJbqYzRlyV7YqjKHUMNixlA4gJFEdb44EqecXPYh94yyfqKc2uOgxFQ/X6B
77RLUPjvldI1xd7t3PlC7RA/J3X9Bd1qaQcRfEFoOUn6KdHTN8Zjy4ag4ytmRddpaTG6qPLXZK6K
7YSTI+gMk0QpU36d5jn3wiiiH2tYulSD2DPJsEhrCYv7lKHalYv8WA5M66ZilfUmgjqwnTTftFrN
J+GgC1IExpz7Vmcz9MUk7FjEgQ2zsoqUiBiBLkBQ0QAYyuR0M0Wbpt7UF/V9NhMToZAJ7huxRCjs
jsULGvgbp1M/FdqMWJj0n5EYTNZJ5C5EF6CaRKcPdn435payyyfqoqA2Q/WO4YtTe2Y0xTlVqkaA
Skb3gWhlIeXGc3Jzl7UZStpvVWXIbDP1+1ShumC2gUiuaZRDu5aneliTmdRH2xpR1bml1ki4K7ZI
zFmEiemMPns6CbU86WkWn4wwTTfM5WefLUQc0FK7vl4yEGWNcb+sBTXk3u5slaHYNQ3Rze7Yk7VY
8Z4Vc7ijN9GPKKH6L5pTlYzKKOEbA1zQJusa8KhdBnsIJVflDr61JOR4U8AkgaUiKfVcAFCVb9Za
ml0S2WnTCd1i4efpRJdBROVmdsHgqI1SBK4blY/x2qVYa7/S0bgkVZueZKSZt4xjmfc4YVS+SJ72
rE7sZSsI7gyYGbWJVxDZcDPWxPVEyPVAwaZ3bV7pR+6WMqiiItWuKPGy6+Lbwd1/P8TJ90rOBT6z
U8yD+IaZv7Kzx9h8d8JR2cFQ6m/ZB3GX2FH0HjYJs26GqsMnKVRCyJxRvwnFoN4lMJCCStPezDzU
9urcFRTUoiE9omhv83WknKAmzwtIzjyHj+qEZ8VmvnhyIujdFh7yDfhRyI56kPC495penutePMfR
Mm94555YGsKXz5KQV4KDiSp3JIBYeyjcviIBaN4jrGdNnUOun43PkapNWxCy70RFlTEOHW1Xx/3R
AIaKD+Wc69qpK8KnMDIC5uQHWEtviYbEunKvVZyIHrZzsZ2X4XMRz9p11hhfKjNyCUKrzUCz1Xbr
zIqzB5b/yg6mO8YOCabYguLPErfKcbSc7q6oUN3ixlgYKSeOVxQZSKSxe1+5N/jIjc8jspitUrSW
D4/QCQotSU4mK5SFCfmukKp2XTbuVdou0jfQHm7KUpGBYWvVlgyQENFmV3rUqItv1QMSxDEHfaUf
M5LVNr1DWQvHrKq7/mqptRYgoJQ726ypRmf9QortfJVrWgLUSaer1JDp0o+RCjfb2h3BxR2krmhj
uGNyYKCT+9FEpC7hZGjIEYTpk6crufmFGNqRHbdWfyWpCnUdKapbc1iqoOjYJBiFzp8mIgpSI0t3
zTSvoy60yC+zsCFLWrPUn2w59LU3toX6nIikf8QPqhIHkaTp124x1F1nFBwA6JXjj5PWiok5Lkhu
pp+Wl4Kx9CNS6DcjKRR4R/OWkW3bBPMAGS7PbeGNqI3ge51dQVnMDpDtROHcj5P73JABQytX+koS
h+dyKN+IBLzUys0cT9Zed3e1PkZ+K62491kW93dDER6aOfrKORtUpOS4o3qr98DKytm5U1UeK9U0
0+0KdZsJfcaTWb8Zy13Rj0Hn8DWaVj8Xip7edap6wNORBFPbZjlfUX2sW7wRbhPWKE+V0LOU7tax
ZKAzvT6MwuFhtXZQgxE/dLkVYXfiZs8ym7M5N1hRsEz1LIsb05Ws77Wi6nyJrYJNoEJAS2Pv2CvE
rNQrKMd2dJQs2nb47gKbxRm6L9eo0EGU1RUmKPc5weejoGwIQG2PoKDr8jIO6TYzcyfQDLv31dLl
WdqP4jZfxL0tp/io6ykrkdA51FFBlqhpXM8Vb7OwL3AImYMoEz0lExSvR88r0xxDPdq9fdcYwWwh
3s0B35mW+jlnQAxuXbtg4f1kxBMahwWMqtk5Dwo2vC/syZ55pjjYBKKv/3yi+P9u4Wkypfv3hWfw
JY+TP5ed6xd9Lzttm8kibCbM1UhQ1//+PnO0wYxpJuxNyC06WI1VHvV72elAICO5Y4U3abilVzHd
72Wn82GdQqIMQjyo8R31f1J2un/UTDEIBfYD6czUiJZYh5w/yfgToB0Fv16zS9p4wSM6Nf3DMEbT
czz2440xTw8wZZV7Nl8sqGMMUidpupEnag3cuWBF9FJk7fiKVzU5hISybYg+FP4C+xKvVY+DLU/o
Yi1scHx7xhYs/26jpMi/pBZqiaGzgmkh9aNJifiyQEne1i4+QTiMVcTwh0inyixeK4d8X7ZTI5VU
lt3KStyTSjqecg3O62xY06ORWupGTZeQCGKXqVDWVxfSep9nBScwhsM1RaeZN5bCXlMt59abdT0J
uq6mWZfNRcX1wQaNQadR9y6zQ4UUSpbtFxPpwaaL0oKc9E730GgDjw+zZkeM+PSEEpGpqB7mX92w
Ls9oueM3B3i65+A4fxtKp3tIB73YpWFILWliJQ/MkThBBjmEDHosg7VPWRojJTGpSVQi1c6TNk8s
N5ahKvyOPdgnNPpJzQRNUCY05qi+VCTUYJqCpOg5kUawVTuKK9GP32QYmfPoKHmHBkIrSt9wELR4
C1GW0//vRb+UPazgB1l/+d//6/VzQdmHS7tN3vtf3N3cqX9xJLwWr+V/sIr4D9apv/7i344G+k4N
rtLK4KWR/BbP870jtdUP3P7AbliN2pzuLjuH348GQINgXUDhwOnSgNXwu/x+NKgfED9yNAgUfKjP
DPMfHQ20tj/IAfmdHAdOCA0pfSm2LJUf9GNDSmgtUSSlZhK7lXwdbOvabsWuttyHNKwztHc4bSVj
6FEJH9i+39WL9WK30W5wP8XTkLNLpBuLl8dssHZQvraaQrj6maCxYz8JeKg546PxiszOx0ZnT7c2
K4vYpUu7V2u/isONmdcnrfWtwdmivduk5KjlabtnuXbILOPOasU1/JHd1Jh3ZqiR5OCtwXxzFG9l
7ZLm0lwcpb4sM1GQFpKVmFIYwWHevy35RUZYPgtkVjN8M3O6smuH9WRx1mrzujTnx9qAItCXt5Zg
jEx1mBfUVG0P3TR8WIhXDZzQfOisaN9O6U0RmvjUY5eRtmj3S8hIlJbzro/svVF37IPF+KlvXZJM
2+cUIQBKPJPEduvQKNmGNvZd6fE31sXZJBv9hyvvtzHDj+i7n3O6vn+IcPmg/HGdETv1xw9RQuLu
YlUxCYpsAvQu39I4oqm5EVLe2C1xI3Gc+dlibxRCb0c+mb/+BX7mc6NbBVNJDAvbNp42TEr++Auw
/HEQVCThhgjkpa6TM3Ci7axSc45S4GCK9RszzKzdEC63abM8jmVinHmMKofCIrnO9r5IVBfbxaIX
GDMj2dpaWGzCasHY0O4RgTHLcyLloPZs0klPozPPi2CHmQtRXasRjzrlm4lwMKLJLa+qQrEPXSQG
M2ZvhKhMCTv9XSIL8LCa3w1qsls6ALnce09Go59Ce6b2G07YQZsjAuPou8b3Hw31/nsTu3/7t/4n
Lmw5MnC9rNER//6c/Nj3r+1rtiJZ/3BK/utrvx+TjvZBXedyq976p2PS/iAwECGP/ol8aWgfTM5I
nCImhoRveMv/OiSdD/wB+3wO2JXtyrDvpzHdX43tvvtO/iWatom/ReGusTLm8ibOYN0O/3hKApO3
DCERtVbwKMraDhjj0YKPro3LyEmI54JMnpaT8hFj3/zgaJr7LJ2xviHzOzo5Um9ewoS21BwrZ/AU
oUe7eJD1w2y4yxawSBPghU7QsLjKLQ5+PfYbODAZ7T7MFCKtFeFjDEyeebooCmkm5Uh6PTnZ9Wiv
nvcMRV2ivEdWFQXkk1U3Sookgcb6EauERgNbi03I0hLh38CwnMxVP21ASbOkTvySoJhrM4dZnguj
FUHROMuhjW37U+/IaCf0kZYqnV6xid0O/XAx6cXJ+yMshkW3DMQSy7txKJHuZQsR3KulkdyBGIEf
Yjw/A0lrbfO5XXiaRK34rPdNEnmKGfUz66bCiTejolVPi17kesCcANFIG1vjOUQtfYibciTKKIK5
DsF9vOnyBVr/3GvhlcSz/oXBS/K5JtuSyZrCRI+MlvtqyTgVFPTjC48EdVPJ0TqxOFf2ZKWBu0Dh
2uD5Y6m3kSjGvozd/NzFS7MtB5FszbbIt2Ju8i2hJKpn1cLwDPSUrN8EUp+maHvbw76xoKoau42p
LckNA1KxLrr0Y5gW1m2itizfjXlM7u0wcg+kxE8HHVntAVwIj0wmYF+ZxbholqZpfoiLiXCJIXaA
SjhNOdi+g0LnrHclsyxtqshtoBYdfExTCiMqZi/MU1Dt8kbqW1VNcY6qUxzfGI1WvbOqwhLmsFo9
gmmSF1dNiacaGH/fTorTn10UtLdZDCE7T/TkeshHHe48wSw3FO0ayHO3Q4tnVKc2wiTjWe3MB9Qq
PWPPCsUZ38kqHgthTbeY3Sz4Ozj7dlMbcyxbk+478QpUN9jTbaKYx447kS8XOCqgNQ+PSFnv+8ae
WQVZ2nFuBU5Js075wDMuXJAAYCPAp73Wpap7LjNw5K2sgE1O8Z2k2l6IAFSNh6VZLjXbtCBX6ntF
TxI0s7xhhlJX93BDTKSXAHuIEWaqyyJ7OdqYck8EJsdo6cLeQiU34E+grsbCyefgxwzLnvRGCH/A
rn9LsqH92PAZkLtjF9oZDTtD09lk2pSRoHoVZ/21mXUo80p0YBM765qJRa6ioItMSiTNyJigGsoe
Lki5HTQrOhOvdq41K+bWHfjYk8Y+80uq5zKBLdBK23pEpDXeWkWZ3TvuYu+EEjkvpdm8zP/J3Hk0
xc2uafivfDWLWY1cyqGm5lQdtTpBA00ymI2qMaCcs379XGqMD9jYX2gv3DsDltSvpOd9wh2qMLrX
kYLnoZP1M7Ty0ztoKenS9DPc5CCaDisfkei5pSbBw4CL3ICCia+AJaAeoAUmH8N5Nm56HQOwmsaM
aTMCdGepTG8QVKSwDnNxk7goz9foleMhz+4u2ZHXtNdNVRgrLemNldgaroMhxuWrreCdxEX9NvuU
1EmzWEL+ALA4ue43lKsKfYII5KewHGpTPUqjYF3LrjnXBsGao6EHT8FStC3dJwopyWJiqAWNtmxl
Q/pUMWcF9U1X9mFom+4IOgKsWlOic8RmcSszR/iomPmmCVI03EWwf3aldBcluFuoSUIecV9DpQXV
DmJZrKkLAc+FkoEakmAcVaaXZvN64KpQ7WrrGRL76a5kvAqgo9Z9lDemYBbt41q4j3HjPt6p+9jn
T2HQmgLizxfsWSTwZzvRVOq/GiD57pCXaPLJSy/UEjgnsd6NDLMz8Diuoe2qwZXPpYEOYoFC7AyS
QdrPeEZ0ecEUpV50mtFtLGyMCcwiYwK4dDM/v27GlP5pC0wGLy/H18m+jTpv7/2gqdeEGIXEuPZw
5LQw4oSMAhUVImpiRjMTYawLlxp9kdbFeCaTCzOnAAsXQhrJbPJ630ZuqZ+LUcdEKC8fGaQDTjCi
xgW5GYBzQS7iVKybYOORj80HOQyYNDXFIpGp19UaKEpVh+ZxCHx7ZvljOSukUFj6wN8fCLcT6LgY
xAXWfOoyGxrx0hiD4CzK9QIzNdlwwLxgF6DW3XgkSFiYiVZVLeTRSGWMc70ssJGg2sVIYWIg58Uh
GquFmtheO0QdYKoWzKPWmOcdQBFHL3KQyaaa34tYqRAExA1s27vaEk/GLKD5rsYrCgesdIDXasO5
LyB5pKnN1kijE4j0pdOrBsyckvxT9xDqMcO+XmSCHtNgFpL8BM2urnb8yNWvatqPQA3i1hUdZFDO
5Sw8Rg4GB1MzUR031UB0w0ZqFn4yUJTUVim2dtrI2U5QhOFkKEv3zgLQDmjXzLdjJYHIGaFPXcU0
PY/KcKhWPWq8J73vxwgl14rniFVDdKxdF9vH7NJEQsbRp7e/neIAsvHtdbsPDrmnRfA7RlrYiiBt
0LIX1tkUT6opsjT7IMMTV9nNFHm6KQalUzQCBwYkYR+i3ClaBVPcEqcIZu2DWTbFNXGKcO0U64wp
6sWSGN6XefaJZMT4hFOFsTSmKJlM8bKaIicuezG44n00Ja6GU4QtplhbEnTdrPc27RSHyykiWyJK
cu4UpY19wIYAQfBWI55sbYroktucmqkfncT7cB9PkV+a9oBhLNkOAMkbH2tD9uVZBbZnnRXBcAnE
v18nXSVtZSlGPcXT8naHQnF3RMWjguOoQuBVY33XJW63cVOrWqF5pFxVosmOZHZZBxQkLO9i3WUo
igpZVcwwU9KKU2u/b7r7PRTZQEw0o0hAhaeDWOd2+AziH9gDtZs24nTak9tpd1b3G3U17dlFhHwH
na1pKyeRysB8J8VMqdrkyAhlqrVAZGZsaKBWoikdCKfEwJxShK4e6w06POK2l1owNkjmkExMaYW6
zzDUKdlAZtc7E+uBpEaWQnnRlhBzg32GokzJSrLPW7p9DqNM6Yw8KumJ247Rtiq7Zl67fTqvYyl2
JPSFVobRAZeuhS4/N/POPUPWPt/4ZIgYw9Q93DG8themNjA4s/Q42MihKy+MbNA3EtH7GKaLvxQV
ud6kYt6d+Emc3Gl5DDECZ49WmcnDdQ4GERpLrrhXUpnI95I8YmDc4QMcDUV5qaV57wRqS9MIG7Il
wDjesaFLolPXi7tzqGX9OeVsR4KVlfUsB+XvEFpRQ6pXQiGWKyNrfdBSrog5kAYxzhCKraRbyTbQ
DO1jgdLhR4iZ2WOn5N5oj30mr9zRFC6ZAclnbSVrHyW3INeX6Psd112IwUlthMxwyRWLVFGe0ggj
x0zq8o9aBtROQCTkY+CjqBGRlCN5iHfQXGGWtQiBzCynue9CrEiG2tGrZoVahoiXAbe8VI3EXfik
nEhGmejVZFGqbDxypeWQ6NoS7TiThlA5OoiZS2vAddZtKky+fZXcXBRW6W75p7vO6864DTopWSZe
6S+ADxWnsl41p8xC0/vBqNsFiIvkDlSXdWeZSbJt9DZYyr0QOP2ITloU6vU8aUuF6ZtgyCjATG5Q
BX5kMy0G0xgNcXOUt2qBvbFZrtVRgjFQ9NksjILPMsnpTE+ro9wvifXsbomb3eXKWFBZNMaFV4DX
TpBBQPzEuyrCuH3EPrJz9FLpl3XZpTEDWLmQ5vowMngX6Xv7YGC7biEAPvVmdankm9yA2T6qpCJl
w2g/NrFpd0VwUhoWRXaChpuq3Ja4yWtNIJxIWbtKPIZjRuCd9DCrVoTsuTTQpk3CpFgh+1rO65KG
FzjyNJ+XyP1BnRA1JT5C8rMSbe5JYvuYiqIA4jeY0dVhvPabcPoukpfOyz7pQHSUd7iUEJmbzABZ
1SkoM4+i1l2W1Tgwf5LHuVx0FCVW0l4oAqjROcAla9VLlK0JvoSePfSW3YUXxoiGVow78Vas2Nfy
RolonUDDLMwhOerRu5wDwtWuQLEqPLG5euJXsE6HzM0dqUqHY6mTl7Uyjiu97Uc6MnJ8K/XuQ8Tm
FSfujoKlWnUJfUAzBfACZ6RWGeBpGSQZSc1mvSooF/iwNUcqat+XKiBPMlQh7M98jKPRDjS1RoHy
K6qOnvbSIoGUBMRFFJ56bAuOJDkrP/J+FBswFc0KlbuJatFkD0mdtCtTzo2jWs5HvGKwehP9dDs5
pjAaHca51ybuJTcgYU1Bx9gIopo7U4Y+q1aFfyp5gAf5QwV6Rc/wXByzLWwXcVMFQXKLMCisFd9D
+VgU2jZfdNiArmS97kWCk2g9JQJeAK4g4E0bRSoljlLqduCZXTAHjMr8UU8DRFjUVLhgeunBWuzV
doX0dCPOhCrV4yXMlOyCPCNIT2IPxyBHSGLA2ISBmb8WKwl2vVwUYXdmoVd91FllfD6xPx4TIs5g
+whzzuIe4+FK0YNrJUlAf4ACmpmRJF1VRgtOVU5HEltEdlYJHnYLJZRRGMoCkbG3GNCBkIOVmARY
6xldflF13dnEdU6BznHCCsuDPnMaJARtU0QqtCbFYJgRMTOuuv6hC/r+qcvlhwqiyh2UsZ2et2IE
LNnLzizB01cNZKLVaAR0IDKl2xhKCSMzF9vjUZVLSIWDMTMqH81JVDzBgaDJrBTmlTx2YLhlKGAy
PGjHLdPK8StDgs1YeY4Wa+kCIn2ATGnandEnEJYuxJDLOkrqZadJ+kylMjjRw8F9MJVCWfCOesvU
HxVuQ5NcBVqmnwSK6W1FgA/LCn2chRCiCQsOU7/0DK/cKClb5yyUx9DR1DrObbm1mCkLmExWRu2t
cfku7qWw7ed0pt1tEpRMfbrMmJWEKLBWoXbaQK+fCbELfxiVCceNFcCbnZlath8EvTYfY3CXGlJ6
2UwOOgNHcRG1FcRZPbKrjqYpMvbHhlm2c6ns1VXS69KlW1tU6rmonTSgVVbaoEbLaOgkKJQMxnK5
UiDdtN06iN1sa3QxHKVGH+WSPrUQ3GpBWa+KLsovRNj2Ti8H3pkapMCRjFH9yEYX8/6hN++kgS7P
VTiiRwFIgpXh1g2hJU+fzDQyT/RKi69bmlZLvU7FOXgleTVGqra2ikHFY8QVEajMYY9FrsVWM6QA
OMZIAd6f9ptKrM81sVqQr4I5NsaQ9n55I2DLxYjCP20H4RNgfN9WvEy7VhhBIghVwnbLKF7QTZy8
XMX+KNf8el66wLLtXg06Or9ZzXghQU2RBwPeeYKl+YWIvv2VqI6aM3i1yzfoDbt0K/dPBGD2ZI7v
yzUiGQNYaNjGNwWuBV1vUMGDLxPbuBxvldtiJ9wWF91pdQ6bKT0T4j+Rx9hrvXxzRkmcVIKQgaG9
ZXzTquzIbhM4yO4SDI57H4NVroEeh8Mpwi2jjAcjKpPlUNQ6mOjIv5e0Eb0AmvNPo6RBDhiGwF3g
CT9QexuEs/noKiygDH9MXMKwF27ApOtXfFPak3qKDsQsQp8umtfRUK76Iis2SlIizAFSa81jRE+J
XNbWDagduKQvW959Mr0kXKBnWyyGqiuO0eQd73RY9euqc+N1W+CwVg+xcJ0EwNebOo3OwW17x3Lc
QDVriUaXvqWPO7ULwsiJ0S90IJqWH+GoTj2nRI5v9mX33+rfH4KN+A2b90z+mNmgsYRsFUNEjRHl
q1aEs6t3fzzPSk93CbNSZ/dQ7vbjzomCVf6x2rWPcfDHv6f5548moe+e4stQVIGjhS4NLwYaTAhS
0hh6NRSVmG2CBd637pkuvBqK0ukHe4/BgTwNTF8PRZE9gtkl8XWmQ/49p6tvXSKfB2r0pFBXVCEL
WN/AdAsXdV9PH1XKrGv8/06sK2kBJlQBUmqDC8UTllmnWF0o1yn8U3SIw+uqCBZBcuP2tYN7xcxs
VfouyZ3ltlC2watTDQsLYvayRYbNrZK1b94Pver4uRfC8rlpujs5qOcCgniY8l4qOTL98nCm+OVC
ERDzfir7WbyiMdDKp96DT/KaahuUcu20O8nKBn+EpyTVMfqVbR+WhIScfEgqiQnKKfb1ztAJsxhB
ykQH1gurlcQrXMBYFfWwXIRS7c2yJj7t/bsUnq2edveilV5XtXiO1w1tSw+5Tk0Z8nll4H+Zfq7j
M91sIWG1EVoLFCoKst4wo2lm2p0hb6UQFlM8rhWlXIiDvBLU5AjIWjzTk43SwzWv8vysanAgKLzS
aZga66G4pRS0+xzILU4M9PbVdJYW6ieRbg+3ad5m3hzSiR26HYioaDGoA3LZPWrepQOY+UQJ6i0a
eafI0H6ODH3bI/Iwwwtbs9Gp+tgHw3UmjAs5seaeqoZ2aKKf4etGYuts4EBKgq2XICdQ0B+yVTM4
LSo0Evs/UWWSvtsSnmelIi5qQAIMmp5vO3j03ao+yGhw9mNyXdbs8apabfsWAd1OnyPkVzixoR/V
oK7j/Iz265L6/LhOzMYZRBqWSdWmKNpaaz2IV5EgLoKmWyAe4NqNq2yVNoOApF0qqsacIKycQgmO
i/RYbNRlmafH0sCM3iSnn7jY47kW+yvT6OalZJ3W3MJ8CJ7UUrvQok8Cy+wyLobRtvBClJZRgSdd
ZjOGBhZWGyziHFDmjlcKK1zct6VWLlpF3Q6itdFVyp8BE+me0tCvr0LgmjySyxGou3Sna8zOx+ao
0MdTESsokk5g6gYaKCCFQdoN6SJvmSGnJ0ZBHuyWNnIo90k9rOIYzcIOCnwjMASOmnEz9vUcQfPd
kGuLLKWzywFtpkKVDaaT8kC9kWUPVPmVXJYniJivQB9fpf3dGGr9cQ4VH36PZHwqXIW5nB/fCpiM
+rm01EMekU5XF2TTq0IpH8Sea2zRA/egQIJBzjRoaUpzDJgKJeTx7lV0faczLk/b9OttfHpKIIki
jIqV1eTr9/YpGTOczChR3bmeRY+e0Ny4LJ9bSndF6c+wUGC8U14UbnQ6Nu2ZV5XrsOthHyIIDx4b
uQGDPoQVOmGVr8vROvPlhNhVX1SmBVuzjrah32Kinv7J063uhcteXzezW6akgDwx2cEq81uoWQW6
Pm+l0J0XRmnYyEDTBeOC0WrBaodZR6zZCAGzvxMXc6oAgULNLqQGEZtFn0PZ9uPBNoRRg1NFZzs3
DJ5ZT55nFCMIyMvAP+LTIWgvCaxLJe63QdiAWpWuRxqY4CAePK2/TNTKdhWzdjLU/WwGk5xYr7N5
b5qExlZ+Ehu/QU66FkhWaOeEY04RnHcXfttuO7M5znXXw0w9PfFbzFx13boDaS7ZDCuudCk+Q4uf
+Z+WP6VC6M81Jb/qauEJSdgY+w79iWHQZaWHtwDLlyXCvAtNesrjYOn33sxKuQKvWJeVao+mNcPu
7yNkhSVtGMs2yvvOF9YDnYUs6ebwQz2xm4mtPwsi5J5g/XfMoJFegKRan5C3b3EcCO1clJ3QtFYC
8ha23zQ3gFiuC2ZoeqrejlFx7QX9Gdqto9M2NDOEeoVL0KzwxJVWpJea361E2lFpHX52xfwyBibe
yIqjM4UuQw0tb3PrpeIaate2Uyk6Y/MykWRkJRAOY7Ayt+jLo8208Hxxwa3fIJQ+79DX0vvghgp0
1Rq0+lAE04YTMdvUKI8jxLyorRgpkcCWqttwvJzAO1FgOn5zbOXRGsboTckSLgfDC2ahKy0Kagoz
QrS8S5NpgvUU+f6sr/VtQ2egKMNPRYLIjFWF6UqGpTcbFYruUDfqmzAxzjPof7YAOCYtYVZbeUtH
LvxcxEgdCfJTYCZrV7Bu1AqEt5A9gDRZ5IxEJiDJJuU1BOucbesiWsmjtgiz/DLp9IvIC49Veegc
xszQd7WBik7i/9cOUDz8vzvH9aqUnek2lLuV0verpPGBq6RBwqQpuVb89NartE1fKh8xBspsTb/V
xuKqT5p6zlO9LlzjaZSVYxc32HlH7UIzfFLM0RlA18PglJ4ZzzV13DCss/EfPmNyXy6NUtyp1RjP
0W2/yJRhFxUIMtAdvEWsA4opc7FZYA3bUq2v29E8ag26XooYzIVoHdGB1A0JqSmpp/0UXkmVftvI
zbHY9/dJPzJWT2nWxspK6HqnF8VtonsODc+PCXw5s4Ryo1oXeoO+SvSJMa3NfGJmuf5p1QbnSsLA
naddDfOnMUAvihXre+uyHxSGr8Eyq4EdSMWFi6BWZD5Zo3jXQ7b05H4hNdZnmhdOkKCp5WnahWs9
JgZbhjVXhdPSPM2lU005S5uLsA22JTSSRmEmq1wgDmwzO7pOsBuIyDoyGh4p6iQtjV45fIzgqaSd
CYXl1rCuOs23g15F3ufJCnxHkj813qXhUcuaJVJB5zAVIPh2F1kj87gIJ6F4QYGT2/64EV16iQP6
cOxRgY4dpLGAfz2PYJ9bIQLI+pnUfba0HBsJ5bZuTFsfeK8j+da0tkmPu0x8LnpQX4mVN4WLZFoT
aI4X3HeMqpLmCeWPWZJb972ixBN5617I9VVQeivUZh/aLqxnjeUndpRZzkAHxtaszpGhntdWZq5D
n/EXUJUKgevkYzAgI9DLg/oglLKETiP9ZKhqiw7Wo1amV74HDWoMpSsrEj5lw3CDVN/V2Ifb0UVD
Bt+EYKakeMB6dYR+SWymc0NPGwdvqc9ZMy7N0VihU2TrtD1mIi058qr+UlDhwZQiRii43CdgSWqd
dFgq13rnSjMKPAhZxn3SYiDb+Y/m0FyhTJLPilBehSFk2qwiNcHBJJq7k1vEZJoetvVVrCAJg0I+
iToMe+UJ2bBZKC29Wj9S8auXsvIkwjmF9Ak+uHY6DPWSno+Mdo2Cg4wKUlkFeuHQ/w+cWiuFWaVa
9Rxi3mD/jz+6WMQ1pGm5Zm0jORTRT2quAjG5LUcPhZMMzINXuReKLx2xNsEcd9iJkAPGLDNgCSBB
3NgiLB2bevx5bv4L6tEDKs0vZ59Kv/keJXvePJbDxWPVxPVXtNT0220WpPVV9s/+6AWG9f6BvtSc
z/hcHpi0nq7AC7L0DXhsyqnfQM72l7S/3p8dId4B/m0eKGdl+QOYek3UcSnbfyh+4yz1vvzasCaM
LRZ6QOX3H/CMnO/VCv1oDX7+9Z4X8+d/8+YL/BiiPDFY/9oifHOMV4ugfNAUExgQjO73FsH8IJuT
1Cpz9f3nedF/p0WAkXvgGkjaB76/JmEY/PwlOeDbB8HSNTokFlYZ0+f3WwNdmszCpzz8r7wRP3wY
JOMDTwGCNJMg7NsVoPxAtB7eyP7Dr3+vV0Gm0Dj028viB9S5aSHBxnn+vFkEU/2gMmiCWI5C9PQB
dfN7LYKkA/879BGAO0/rGMFtKs7p801Q1D/gNYIf50Q+mD6/3buANL0iK7QSD3oT2BtQRsakxnj+
mtY3IUH6gGoTAgP8yfPnd3sWAKQdvAYoIrD5gcBX3nsUTH4tWmye1vOJfqc9AWTN8279rMrwNc/4
Pjv4YSyULRS/TAl1gjdRACqfAitPRVL9eVF+v6zgC6r+0F1RVj7A5KDTjqHA/vN2T+D2azqYeBnA
5v5D8+r3CoeYTE3OpIfFgUkSbsKzSc93+5twaLJl6KD+5Zc1+u3CIQFKPHRjVOCoqTIjlelNf50W
aB+A7cL+4I3Yf37DHfGZnXLorihLH2Sa9CRA7+6KpgxvBZ8FxB5+t5cAPp98aCiUrA8I6WAsQj96
//k+J8BCRWGS9/z5G4/BX9g0vpadCAnHD/uCM3is3qtLf/QHL7XW97//UmetH/7vv6YZzZs/nOrP
53M/fuWL/uvNdrGvBV/98qU23J/ny3//8gW/P/Wbc718q5cfroLHcld+9nEKnaiqXy7zeQrLuNVn
DLstdw+Plf+mJN6XQv+5oO/YrV9D4U+PX1W75PVhefN5fw49rB34u/LlMNOCP2cohx52tSuHXbp7
fWDpefc/+MhBsvvs7+J3Vxp+48T7//pg/LOlPtolSfPHf++S/H//ON6BYwrerBCJ15RfH3qW412Z
0rGJ3i7Sc61w8LF5TuNvDozB4+EXvdlFlb976B4f85eD7d9Sg57Hyw/eZXD/pWf8ZPfgD++/Q889
lUPX5ewh4PJfLnS68i8V6qEH3jYPzWf/sSyHNwefFCJefvDPl2XbpOHu/uU4+6t+Th8OveqLXbir
avifb44N9uMXPN6XQRQFbwIW81LtF0Ssq10SxH+c7h6a11c9WQ6xwR26IntK7Huh5UvWeujxbx6r
+g/7MUUq+eVi90GXTPYXXP3JjmBOwKrLN8/4l2Tj0GtfNiFHr19f99eq/uBjZ2+ueDouvLOXU/3z
V4dd+SsE6jT4nN2Dj1pXk0x19XLwaf1pnSD08Aue+n+XTfrj7QnHAPh0vyJQBmNWvk0HOPQkk0hS
eei9uConJcc39+PLwX/B2/s+WO3loqd7sT8XALOXn/3zm/8niuQHZgk/V7w89OCPHjnObvj2LoDM
U+ggHHqLfyaadOCV/xByyH3l6icjzkOvfjYpFgRAHd+m2c/H/wXPDWa7u7oOqu/O8KWF8wteg78g
vXDgfThiK/ihtMMveISuHomi3rc5/n8mHofe5M3uAWmKl4dlH6Rpa4m4GNL5ATwty8qk4Hroad6P
R/8EPPvT+/Vevfl1aPl9FfoyjHzvv70tsae/+Bw/7sp//T8AAAD//w==</cx:binary>
              </cx:geoCache>
            </cx:geography>
          </cx:layoutPr>
          <cx:valueColors>
            <cx:minColor>
              <a:schemeClr val="accent1">
                <a:lumMod val="20000"/>
                <a:lumOff val="80000"/>
              </a:schemeClr>
            </cx:minColor>
            <cx:maxColor>
              <a:schemeClr val="accent1">
                <a:lumMod val="50000"/>
              </a:schemeClr>
            </cx:maxColor>
          </cx:valueColors>
        </cx:series>
      </cx:plotAreaRegion>
    </cx:plotArea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 Semibold" panose="020B07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 Semibold" panose="020B0702040204020203" pitchFamily="34" charset="0"/>
              </a:defRPr>
            </a:lvl1pPr>
          </a:lstStyle>
          <a:p>
            <a:fld id="{ED245363-288A-406D-9E55-72F02F26661B}" type="datetimeFigureOut">
              <a:rPr lang="en-IN" smtClean="0"/>
              <a:pPr/>
              <a:t>29-06-2026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 Semibold" panose="020B07020402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 Semibold" panose="020B0702040204020203" pitchFamily="34" charset="0"/>
              </a:defRPr>
            </a:lvl1pPr>
          </a:lstStyle>
          <a:p>
            <a:fld id="{20649934-3565-42E2-A01A-F5B1C91929D6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220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 Semibold" panose="020B07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 Semibold" panose="020B07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 Semibold" panose="020B07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 Semibold" panose="020B07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 Semibold" panose="020B07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49934-3565-42E2-A01A-F5B1C91929D6}" type="slidenum">
              <a:rPr lang="en-IN" smtClean="0"/>
              <a:pPr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949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77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1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47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-121232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985530" y="1797902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pic>
        <p:nvPicPr>
          <p:cNvPr id="21" name="Google Shape;62;p15">
            <a:extLst>
              <a:ext uri="{FF2B5EF4-FFF2-40B4-BE49-F238E27FC236}">
                <a16:creationId xmlns:a16="http://schemas.microsoft.com/office/drawing/2014/main" id="{C3E564A0-065F-829D-7CE7-4168537A7A2A}"/>
              </a:ext>
            </a:extLst>
          </p:cNvPr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0164" y="5413658"/>
            <a:ext cx="1119599" cy="143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7;p21">
            <a:extLst>
              <a:ext uri="{FF2B5EF4-FFF2-40B4-BE49-F238E27FC236}">
                <a16:creationId xmlns:a16="http://schemas.microsoft.com/office/drawing/2014/main" id="{0A705AA9-12C7-1D3A-8BA1-3E2127B96810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 r="49205" b="13464"/>
          <a:stretch/>
        </p:blipFill>
        <p:spPr>
          <a:xfrm>
            <a:off x="11545000" y="-204593"/>
            <a:ext cx="636588" cy="1429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895CD2-E99E-3DDE-13C8-E359A42C1D22}"/>
              </a:ext>
            </a:extLst>
          </p:cNvPr>
          <p:cNvSpPr txBox="1"/>
          <p:nvPr userDrawn="1"/>
        </p:nvSpPr>
        <p:spPr>
          <a:xfrm>
            <a:off x="1829788" y="6467225"/>
            <a:ext cx="402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B4A5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RAJ</a:t>
            </a:r>
            <a:endParaRPr lang="en-US" sz="700" dirty="0">
              <a:solidFill>
                <a:srgbClr val="1B4A5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" name="Picture 2" descr="A logo with a rainbow colored wing&#10;&#10;AI-generated content may be incorrect.">
            <a:extLst>
              <a:ext uri="{FF2B5EF4-FFF2-40B4-BE49-F238E27FC236}">
                <a16:creationId xmlns:a16="http://schemas.microsoft.com/office/drawing/2014/main" id="{58E26D42-A34C-7C15-24D0-9D801FCECE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6" y="6587354"/>
            <a:ext cx="206838" cy="164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F34DA-5C73-8257-F0EA-E8295E0EB73C}"/>
              </a:ext>
            </a:extLst>
          </p:cNvPr>
          <p:cNvSpPr txBox="1"/>
          <p:nvPr userDrawn="1"/>
        </p:nvSpPr>
        <p:spPr>
          <a:xfrm>
            <a:off x="1108849" y="6501442"/>
            <a:ext cx="302968" cy="28469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r>
              <a:rPr lang="en-IN" sz="800" dirty="0">
                <a:solidFill>
                  <a:srgbClr val="3F7C7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20YRS</a:t>
            </a:r>
            <a:endParaRPr lang="en-IN" sz="1000" dirty="0">
              <a:solidFill>
                <a:srgbClr val="3F7C7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lvl="0"/>
            <a:r>
              <a:rPr lang="en-IN" sz="1000" dirty="0">
                <a:solidFill>
                  <a:srgbClr val="3F7C7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SILVI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98353-A901-252B-B6F1-5A8CA41AD9C1}"/>
              </a:ext>
            </a:extLst>
          </p:cNvPr>
          <p:cNvSpPr txBox="1"/>
          <p:nvPr userDrawn="1"/>
        </p:nvSpPr>
        <p:spPr>
          <a:xfrm>
            <a:off x="1712472" y="6451486"/>
            <a:ext cx="6703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r>
              <a:rPr lang="en-IN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Blueprint</a:t>
            </a:r>
            <a:endParaRPr lang="en-IN" sz="800" dirty="0">
              <a:solidFill>
                <a:schemeClr val="bg2">
                  <a:lumMod val="40000"/>
                  <a:lumOff val="6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lvl="0"/>
            <a:r>
              <a:rPr lang="en-IN" sz="800" b="1" dirty="0">
                <a:solidFill>
                  <a:srgbClr val="417F7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of Growth</a:t>
            </a:r>
            <a:endParaRPr lang="en-IN" sz="400" b="1" dirty="0">
              <a:solidFill>
                <a:srgbClr val="417F7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FF38BB-3C15-5AD7-23C7-20FC3FB80B86}"/>
              </a:ext>
            </a:extLst>
          </p:cNvPr>
          <p:cNvCxnSpPr>
            <a:cxnSpLocks/>
          </p:cNvCxnSpPr>
          <p:nvPr userDrawn="1"/>
        </p:nvCxnSpPr>
        <p:spPr>
          <a:xfrm>
            <a:off x="898088" y="6529430"/>
            <a:ext cx="0" cy="214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BE1240-2BB5-08D0-0D40-FBD6B6DEB956}"/>
              </a:ext>
            </a:extLst>
          </p:cNvPr>
          <p:cNvSpPr txBox="1"/>
          <p:nvPr userDrawn="1"/>
        </p:nvSpPr>
        <p:spPr>
          <a:xfrm>
            <a:off x="11689977" y="648995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fld id="{D4A3466B-7B49-4D05-8BA7-D0F58FB1C2E1}" type="slidenum">
              <a:rPr lang="en-IN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pPr lvl="0"/>
              <a:t>‹#›</a:t>
            </a:fld>
            <a:endParaRPr lang="en-IN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04C8A4-FD42-A6AC-C421-CF4062CB76D9}"/>
              </a:ext>
            </a:extLst>
          </p:cNvPr>
          <p:cNvCxnSpPr>
            <a:cxnSpLocks/>
          </p:cNvCxnSpPr>
          <p:nvPr userDrawn="1"/>
        </p:nvCxnSpPr>
        <p:spPr>
          <a:xfrm>
            <a:off x="1595478" y="6529430"/>
            <a:ext cx="0" cy="214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247D16-3DF7-64AB-3B46-C3DE71E1F4F9}"/>
              </a:ext>
            </a:extLst>
          </p:cNvPr>
          <p:cNvGrpSpPr/>
          <p:nvPr userDrawn="1"/>
        </p:nvGrpSpPr>
        <p:grpSpPr>
          <a:xfrm>
            <a:off x="1312" y="6575403"/>
            <a:ext cx="359394" cy="244181"/>
            <a:chOff x="1903947" y="5242747"/>
            <a:chExt cx="530737" cy="3605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F68098-5D1B-CE2F-CD29-4C286B6B91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397" y="5242747"/>
              <a:ext cx="252161" cy="2313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835375-2E60-C378-A7BF-A60D968615D9}"/>
                </a:ext>
              </a:extLst>
            </p:cNvPr>
            <p:cNvSpPr txBox="1"/>
            <p:nvPr userDrawn="1"/>
          </p:nvSpPr>
          <p:spPr>
            <a:xfrm>
              <a:off x="1903947" y="5421538"/>
              <a:ext cx="530737" cy="18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" dirty="0"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Times New Roman" panose="02020603050405020304" pitchFamily="18" charset="0"/>
                </a:rPr>
                <a:t>Enduring Value</a:t>
              </a:r>
              <a:endParaRPr lang="en-IN" sz="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39F38-437B-A401-BDE9-6EBEE241FF4F}"/>
              </a:ext>
            </a:extLst>
          </p:cNvPr>
          <p:cNvCxnSpPr>
            <a:cxnSpLocks/>
          </p:cNvCxnSpPr>
          <p:nvPr userDrawn="1"/>
        </p:nvCxnSpPr>
        <p:spPr>
          <a:xfrm>
            <a:off x="394511" y="6536717"/>
            <a:ext cx="0" cy="214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39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E4D5A3-BC70-D4D0-32FE-6B5E703BE12D}"/>
              </a:ext>
            </a:extLst>
          </p:cNvPr>
          <p:cNvSpPr txBox="1"/>
          <p:nvPr userDrawn="1"/>
        </p:nvSpPr>
        <p:spPr>
          <a:xfrm>
            <a:off x="1829788" y="6467225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ASHOK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V KULKARNI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12" name="Picture 11" descr="A logo with a rainbow colored wing&#10;&#10;AI-generated content may be incorrect.">
            <a:extLst>
              <a:ext uri="{FF2B5EF4-FFF2-40B4-BE49-F238E27FC236}">
                <a16:creationId xmlns:a16="http://schemas.microsoft.com/office/drawing/2014/main" id="{5B7706B3-0A7B-45B7-D4B3-CD67C6E2B6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6" y="6520768"/>
            <a:ext cx="290368" cy="2314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913178-F453-F65A-EB79-4E679AA79945}"/>
              </a:ext>
            </a:extLst>
          </p:cNvPr>
          <p:cNvSpPr txBox="1"/>
          <p:nvPr userDrawn="1"/>
        </p:nvSpPr>
        <p:spPr>
          <a:xfrm>
            <a:off x="1003315" y="6421059"/>
            <a:ext cx="240450" cy="430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r>
              <a:rPr lang="en-I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5A5B0-4644-6DE1-63DF-98ED7CC165C6}"/>
              </a:ext>
            </a:extLst>
          </p:cNvPr>
          <p:cNvSpPr txBox="1"/>
          <p:nvPr userDrawn="1"/>
        </p:nvSpPr>
        <p:spPr>
          <a:xfrm>
            <a:off x="1170633" y="645183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r>
              <a:rPr lang="en-I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</a:rPr>
              <a:t>nalytics</a:t>
            </a:r>
          </a:p>
          <a:p>
            <a:pPr lvl="0"/>
            <a:r>
              <a:rPr lang="en-I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702040204020203" pitchFamily="34" charset="0"/>
              </a:rPr>
              <a:t>ccelerator</a:t>
            </a:r>
            <a:endParaRPr lang="en-IN" sz="600" b="1" dirty="0">
              <a:solidFill>
                <a:schemeClr val="tx1">
                  <a:lumMod val="50000"/>
                  <a:lumOff val="50000"/>
                </a:schemeClr>
              </a:solidFill>
              <a:latin typeface="Segoe UI Semibold" panose="020B070204020402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C5BA28-89A7-C1BB-E572-480E1DD8C7FA}"/>
              </a:ext>
            </a:extLst>
          </p:cNvPr>
          <p:cNvCxnSpPr>
            <a:cxnSpLocks/>
          </p:cNvCxnSpPr>
          <p:nvPr userDrawn="1"/>
        </p:nvCxnSpPr>
        <p:spPr>
          <a:xfrm>
            <a:off x="898088" y="6529430"/>
            <a:ext cx="0" cy="214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E9A3F7-AC05-1039-8635-D20BB2FA15AF}"/>
              </a:ext>
            </a:extLst>
          </p:cNvPr>
          <p:cNvSpPr txBox="1"/>
          <p:nvPr userDrawn="1"/>
        </p:nvSpPr>
        <p:spPr>
          <a:xfrm>
            <a:off x="11689977" y="648995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Segoe Pro Semibold" panose="020F0502020204030204" pitchFamily="34" charset="0"/>
              </a:defRPr>
            </a:lvl1pPr>
          </a:lstStyle>
          <a:p>
            <a:pPr lvl="0"/>
            <a:fld id="{D4A3466B-7B49-4D05-8BA7-D0F58FB1C2E1}" type="slidenum">
              <a:rPr lang="en-IN" smtClean="0">
                <a:solidFill>
                  <a:schemeClr val="tx1"/>
                </a:solidFill>
                <a:latin typeface="Segoe UI Semibold" panose="020B0702040204020203" pitchFamily="34" charset="0"/>
              </a:rPr>
              <a:pPr lvl="0"/>
              <a:t>‹#›</a:t>
            </a:fld>
            <a:endParaRPr lang="en-IN" dirty="0">
              <a:solidFill>
                <a:schemeClr val="tx1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3" name="Picture 2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8E396DBE-91B2-23E8-99E0-7D597517BB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3" y="6512955"/>
            <a:ext cx="247094" cy="2470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1E5240-97AC-2E85-129D-812C74980565}"/>
              </a:ext>
            </a:extLst>
          </p:cNvPr>
          <p:cNvCxnSpPr>
            <a:cxnSpLocks/>
          </p:cNvCxnSpPr>
          <p:nvPr userDrawn="1"/>
        </p:nvCxnSpPr>
        <p:spPr>
          <a:xfrm>
            <a:off x="1822574" y="6529430"/>
            <a:ext cx="0" cy="214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82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Pro Semibold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Pro Semibold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Pro Semibold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Pro Semibold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Pro Semibold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1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1.jpe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9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096053-0E23-4728-6294-FCFD00B1A163}"/>
              </a:ext>
            </a:extLst>
          </p:cNvPr>
          <p:cNvSpPr txBox="1"/>
          <p:nvPr/>
        </p:nvSpPr>
        <p:spPr>
          <a:xfrm>
            <a:off x="3587983" y="577970"/>
            <a:ext cx="499046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>
                <a:solidFill>
                  <a:srgbClr val="2B605F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SILVI</a:t>
            </a:r>
            <a:endParaRPr lang="en-IN" sz="16600" dirty="0">
              <a:solidFill>
                <a:srgbClr val="2B605F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519BB-BF8B-1195-D3D4-19854F22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99" y="1690436"/>
            <a:ext cx="8949600" cy="5401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2A8CE3-E24E-FC46-8DE5-8C83C4280992}"/>
              </a:ext>
            </a:extLst>
          </p:cNvPr>
          <p:cNvSpPr/>
          <p:nvPr/>
        </p:nvSpPr>
        <p:spPr>
          <a:xfrm>
            <a:off x="2287350" y="3862132"/>
            <a:ext cx="7617299" cy="9986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The Blueprint for Growth</a:t>
            </a:r>
          </a:p>
          <a:p>
            <a:pPr algn="ctr"/>
            <a:r>
              <a:rPr lang="en-US" sz="13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20 Years of Breeding Lessons, Resource Reality &amp; Next-Gen Strategy</a:t>
            </a:r>
            <a:r>
              <a:rPr lang="en-US" sz="12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endParaRPr lang="en-IN" sz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DD284-6287-C0BE-E22D-FCAA3F4C6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94" y="1690436"/>
            <a:ext cx="894780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95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3BC5D-41F3-B7C2-B545-C31A8E4E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948" y="966557"/>
            <a:ext cx="4125950" cy="5290301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885C8CB0-4C6D-64D0-D51E-D2DA42CA10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957" y="1589492"/>
            <a:ext cx="312234" cy="312234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C6F556D8-C516-C9BF-8E7E-F8C49405FE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8297" y="1694985"/>
            <a:ext cx="312234" cy="312234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337A49EC-75E0-102C-2E66-C8E2F73460CC}"/>
              </a:ext>
            </a:extLst>
          </p:cNvPr>
          <p:cNvSpPr/>
          <p:nvPr/>
        </p:nvSpPr>
        <p:spPr>
          <a:xfrm>
            <a:off x="5887667" y="1851102"/>
            <a:ext cx="234177" cy="2341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A7A6E-3418-A850-F19D-6C8247E8605A}"/>
              </a:ext>
            </a:extLst>
          </p:cNvPr>
          <p:cNvSpPr txBox="1"/>
          <p:nvPr/>
        </p:nvSpPr>
        <p:spPr>
          <a:xfrm>
            <a:off x="6832161" y="1532394"/>
            <a:ext cx="3187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Seed orchard Design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Genetic thinning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Breeding without Breeding (BwB)</a:t>
            </a:r>
            <a:endParaRPr lang="en-IN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8E609-88E9-C057-8FBC-35CFA9B1F77B}"/>
              </a:ext>
            </a:extLst>
          </p:cNvPr>
          <p:cNvSpPr txBox="1"/>
          <p:nvPr/>
        </p:nvSpPr>
        <p:spPr>
          <a:xfrm>
            <a:off x="711166" y="419085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Current Clones</a:t>
            </a:r>
            <a:endParaRPr lang="en-IN" sz="16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F75001-A9FB-3CA4-7149-CC297EC802E0}"/>
              </a:ext>
            </a:extLst>
          </p:cNvPr>
          <p:cNvCxnSpPr/>
          <p:nvPr/>
        </p:nvCxnSpPr>
        <p:spPr>
          <a:xfrm>
            <a:off x="6121844" y="1968190"/>
            <a:ext cx="124893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FEB09-77BF-B44C-9099-B4500DFECD54}"/>
              </a:ext>
            </a:extLst>
          </p:cNvPr>
          <p:cNvSpPr txBox="1"/>
          <p:nvPr/>
        </p:nvSpPr>
        <p:spPr>
          <a:xfrm>
            <a:off x="6832161" y="2690336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Assessment of existing collections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Assessment of GCA/SCA for heterotic vigor</a:t>
            </a:r>
            <a:endParaRPr lang="en-IN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BBD669C-437E-F9BD-9F30-CE57701B28F8}"/>
              </a:ext>
            </a:extLst>
          </p:cNvPr>
          <p:cNvSpPr/>
          <p:nvPr/>
        </p:nvSpPr>
        <p:spPr>
          <a:xfrm>
            <a:off x="4859433" y="1851102"/>
            <a:ext cx="234177" cy="2341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06C05A45-1AD3-C71A-8DC7-6F99F1099707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rot="16200000" flipH="1">
            <a:off x="5507189" y="1626974"/>
            <a:ext cx="866668" cy="1783275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3816E1D-EF7F-79F8-8BE1-9800FE7D473B}"/>
              </a:ext>
            </a:extLst>
          </p:cNvPr>
          <p:cNvSpPr/>
          <p:nvPr/>
        </p:nvSpPr>
        <p:spPr>
          <a:xfrm>
            <a:off x="4476575" y="4360128"/>
            <a:ext cx="234177" cy="2341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DEEDDE0-57F6-EBFB-C705-1331970920F8}"/>
              </a:ext>
            </a:extLst>
          </p:cNvPr>
          <p:cNvCxnSpPr>
            <a:stCxn id="12" idx="4"/>
            <a:endCxn id="9" idx="1"/>
          </p:cNvCxnSpPr>
          <p:nvPr/>
        </p:nvCxnSpPr>
        <p:spPr>
          <a:xfrm flipV="1">
            <a:off x="4710752" y="2951946"/>
            <a:ext cx="2121409" cy="1497629"/>
          </a:xfrm>
          <a:prstGeom prst="bentConnector3">
            <a:avLst>
              <a:gd name="adj1" fmla="val 8159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03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BCCA4-9BE7-7E8A-C75F-CC8634DBD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A655E-3729-540D-AF52-CA455B728F22}"/>
              </a:ext>
            </a:extLst>
          </p:cNvPr>
          <p:cNvSpPr txBox="1"/>
          <p:nvPr/>
        </p:nvSpPr>
        <p:spPr>
          <a:xfrm>
            <a:off x="5386572" y="31981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898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1E5379-A656-FFB3-F7F3-F3CC13333BD4}"/>
              </a:ext>
            </a:extLst>
          </p:cNvPr>
          <p:cNvSpPr txBox="1"/>
          <p:nvPr/>
        </p:nvSpPr>
        <p:spPr>
          <a:xfrm>
            <a:off x="339691" y="2028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 ExtraBold" pitchFamily="2" charset="0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03FBC-5DBD-0D0D-698F-EC783A18CC68}"/>
              </a:ext>
            </a:extLst>
          </p:cNvPr>
          <p:cNvSpPr txBox="1"/>
          <p:nvPr/>
        </p:nvSpPr>
        <p:spPr>
          <a:xfrm>
            <a:off x="7679724" y="295200"/>
            <a:ext cx="3781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 deployment - potential</a:t>
            </a:r>
            <a:endParaRPr lang="en-IN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5B24998-340A-42FD-AD04-9AF19DC45B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42135"/>
              </p:ext>
            </p:extLst>
          </p:nvPr>
        </p:nvGraphicFramePr>
        <p:xfrm>
          <a:off x="-609083" y="168013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6977A0-17DC-4687-B4AB-05A9B3E1AF11}"/>
              </a:ext>
            </a:extLst>
          </p:cNvPr>
          <p:cNvSpPr txBox="1"/>
          <p:nvPr/>
        </p:nvSpPr>
        <p:spPr>
          <a:xfrm>
            <a:off x="2942671" y="2193768"/>
            <a:ext cx="888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2%</a:t>
            </a:r>
          </a:p>
          <a:p>
            <a:pPr algn="ctr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Hyco seedlings</a:t>
            </a:r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61452-C709-4591-8734-A7CAFA9D29C7}"/>
              </a:ext>
            </a:extLst>
          </p:cNvPr>
          <p:cNvSpPr txBox="1"/>
          <p:nvPr/>
        </p:nvSpPr>
        <p:spPr>
          <a:xfrm>
            <a:off x="2977937" y="2742020"/>
            <a:ext cx="495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3%</a:t>
            </a:r>
          </a:p>
          <a:p>
            <a:pPr algn="ctr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Clones</a:t>
            </a:r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DA324-C6C7-45C4-91BD-6DF44200450D}"/>
              </a:ext>
            </a:extLst>
          </p:cNvPr>
          <p:cNvSpPr txBox="1"/>
          <p:nvPr/>
        </p:nvSpPr>
        <p:spPr>
          <a:xfrm>
            <a:off x="873315" y="2684394"/>
            <a:ext cx="753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95%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Direct seeds</a:t>
            </a:r>
            <a:endParaRPr lang="en-IN" sz="8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8B73425-DE9C-45FF-9D01-9207240AE9CD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2653613" y="2504877"/>
            <a:ext cx="384722" cy="193393"/>
          </a:xfrm>
          <a:prstGeom prst="bentConnector2">
            <a:avLst/>
          </a:prstGeom>
          <a:ln w="3175"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765C733-B3BB-4989-8838-F7A4FB7E5C0D}"/>
              </a:ext>
            </a:extLst>
          </p:cNvPr>
          <p:cNvCxnSpPr>
            <a:cxnSpLocks/>
            <a:stCxn id="20" idx="6"/>
            <a:endCxn id="9" idx="1"/>
          </p:cNvCxnSpPr>
          <p:nvPr/>
        </p:nvCxnSpPr>
        <p:spPr>
          <a:xfrm flipV="1">
            <a:off x="2784946" y="2957464"/>
            <a:ext cx="192991" cy="890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F8704D1-863D-4A24-8832-FB93B7AF8F1F}"/>
              </a:ext>
            </a:extLst>
          </p:cNvPr>
          <p:cNvSpPr/>
          <p:nvPr/>
        </p:nvSpPr>
        <p:spPr>
          <a:xfrm>
            <a:off x="2733337" y="2766815"/>
            <a:ext cx="45719" cy="4571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04184E-BA72-4F75-9D35-50A1CFF64552}"/>
              </a:ext>
            </a:extLst>
          </p:cNvPr>
          <p:cNvSpPr/>
          <p:nvPr/>
        </p:nvSpPr>
        <p:spPr>
          <a:xfrm>
            <a:off x="2739227" y="2935494"/>
            <a:ext cx="45719" cy="4571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43381-17AC-483A-8B0E-0BC86D776241}"/>
              </a:ext>
            </a:extLst>
          </p:cNvPr>
          <p:cNvSpPr txBox="1"/>
          <p:nvPr/>
        </p:nvSpPr>
        <p:spPr>
          <a:xfrm>
            <a:off x="559371" y="1324695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Subabul Planting Propagules</a:t>
            </a:r>
            <a:endParaRPr lang="en-IN" sz="1400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A3974-C211-466C-A3EB-39FE1350D23F}"/>
              </a:ext>
            </a:extLst>
          </p:cNvPr>
          <p:cNvSpPr txBox="1"/>
          <p:nvPr/>
        </p:nvSpPr>
        <p:spPr>
          <a:xfrm>
            <a:off x="4912663" y="1353538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Yield potential</a:t>
            </a:r>
            <a:endParaRPr lang="en-IN" sz="1400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FC9A1178-E0A7-410D-9026-9CA8FB8B7D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271800"/>
              </p:ext>
            </p:extLst>
          </p:nvPr>
        </p:nvGraphicFramePr>
        <p:xfrm>
          <a:off x="4087573" y="1622093"/>
          <a:ext cx="30760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3757F84-F186-45DC-99EA-D386F21D8DF2}"/>
              </a:ext>
            </a:extLst>
          </p:cNvPr>
          <p:cNvSpPr txBox="1"/>
          <p:nvPr/>
        </p:nvSpPr>
        <p:spPr>
          <a:xfrm rot="16200000">
            <a:off x="3404291" y="2834352"/>
            <a:ext cx="2063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Potential WY @ 3 Yrs. (MT / ac)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71F7E9-56DD-4D08-87F8-2D9DAE183D82}"/>
              </a:ext>
            </a:extLst>
          </p:cNvPr>
          <p:cNvSpPr txBox="1"/>
          <p:nvPr/>
        </p:nvSpPr>
        <p:spPr>
          <a:xfrm>
            <a:off x="8126012" y="1345093"/>
            <a:ext cx="3684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Strategies for subabul productivity</a:t>
            </a:r>
            <a:endParaRPr lang="en-IN" sz="1400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E96B99-E508-47CE-9D10-4428C65573A2}"/>
              </a:ext>
            </a:extLst>
          </p:cNvPr>
          <p:cNvSpPr txBox="1"/>
          <p:nvPr/>
        </p:nvSpPr>
        <p:spPr>
          <a:xfrm>
            <a:off x="2040821" y="4878928"/>
            <a:ext cx="2204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Seeds: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biotic stress tolerant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Less expensive propagules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No lodging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C41751-7217-4EA8-8D1F-1B8430FA1300}"/>
              </a:ext>
            </a:extLst>
          </p:cNvPr>
          <p:cNvSpPr txBox="1"/>
          <p:nvPr/>
        </p:nvSpPr>
        <p:spPr>
          <a:xfrm>
            <a:off x="4605728" y="4950709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Clones: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High yielding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D06FCF-BEDB-4BCF-A705-35EC5952C3DF}"/>
              </a:ext>
            </a:extLst>
          </p:cNvPr>
          <p:cNvSpPr/>
          <p:nvPr/>
        </p:nvSpPr>
        <p:spPr>
          <a:xfrm>
            <a:off x="8126012" y="2792418"/>
            <a:ext cx="1629218" cy="1399205"/>
          </a:xfrm>
          <a:prstGeom prst="roundRect">
            <a:avLst>
              <a:gd name="adj" fmla="val 5686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E1227A-B844-45B6-B74C-EE34A1CBF803}"/>
              </a:ext>
            </a:extLst>
          </p:cNvPr>
          <p:cNvSpPr txBox="1"/>
          <p:nvPr/>
        </p:nvSpPr>
        <p:spPr>
          <a:xfrm>
            <a:off x="8126012" y="2381720"/>
            <a:ext cx="1629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Promoting clonal plantations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C99F087-7F92-47E8-8A5B-7FB17C4CD612}"/>
              </a:ext>
            </a:extLst>
          </p:cNvPr>
          <p:cNvSpPr/>
          <p:nvPr/>
        </p:nvSpPr>
        <p:spPr>
          <a:xfrm>
            <a:off x="9940957" y="2792418"/>
            <a:ext cx="1629218" cy="1399205"/>
          </a:xfrm>
          <a:prstGeom prst="roundRect">
            <a:avLst>
              <a:gd name="adj" fmla="val 5686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F27248-E7C8-4091-A52B-DC92975C543E}"/>
              </a:ext>
            </a:extLst>
          </p:cNvPr>
          <p:cNvSpPr txBox="1"/>
          <p:nvPr/>
        </p:nvSpPr>
        <p:spPr>
          <a:xfrm>
            <a:off x="9940957" y="2381720"/>
            <a:ext cx="1629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on par with clones</a:t>
            </a:r>
          </a:p>
        </p:txBody>
      </p:sp>
      <p:pic>
        <p:nvPicPr>
          <p:cNvPr id="43" name="Graphic 42" descr="Bullseye with solid fill">
            <a:extLst>
              <a:ext uri="{FF2B5EF4-FFF2-40B4-BE49-F238E27FC236}">
                <a16:creationId xmlns:a16="http://schemas.microsoft.com/office/drawing/2014/main" id="{0847D5D6-44CF-4106-A737-2F988CEE6E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1922" y="1701071"/>
            <a:ext cx="401866" cy="401866"/>
          </a:xfrm>
          <a:prstGeom prst="rect">
            <a:avLst/>
          </a:prstGeom>
        </p:spPr>
      </p:pic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4362714-A6F1-43D7-A872-ED222D9447CA}"/>
              </a:ext>
            </a:extLst>
          </p:cNvPr>
          <p:cNvCxnSpPr>
            <a:cxnSpLocks/>
            <a:stCxn id="43" idx="2"/>
            <a:endCxn id="37" idx="0"/>
          </p:cNvCxnSpPr>
          <p:nvPr/>
        </p:nvCxnSpPr>
        <p:spPr>
          <a:xfrm rot="5400000">
            <a:off x="9237347" y="1806211"/>
            <a:ext cx="278783" cy="872234"/>
          </a:xfrm>
          <a:prstGeom prst="bentConnector3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9ADE7C8C-1D58-440C-94E7-C897C12168C8}"/>
              </a:ext>
            </a:extLst>
          </p:cNvPr>
          <p:cNvCxnSpPr>
            <a:cxnSpLocks/>
            <a:stCxn id="43" idx="2"/>
            <a:endCxn id="39" idx="0"/>
          </p:cNvCxnSpPr>
          <p:nvPr/>
        </p:nvCxnSpPr>
        <p:spPr>
          <a:xfrm rot="16200000" flipH="1">
            <a:off x="10144819" y="1770972"/>
            <a:ext cx="278783" cy="942711"/>
          </a:xfrm>
          <a:prstGeom prst="bentConnector3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E939155-24D0-4E6B-BD79-5140DF135EEF}"/>
              </a:ext>
            </a:extLst>
          </p:cNvPr>
          <p:cNvSpPr txBox="1"/>
          <p:nvPr/>
        </p:nvSpPr>
        <p:spPr>
          <a:xfrm>
            <a:off x="8772779" y="3228557"/>
            <a:ext cx="74892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C16</a:t>
            </a:r>
          </a:p>
          <a:p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C146</a:t>
            </a:r>
          </a:p>
          <a:p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 2553</a:t>
            </a:r>
          </a:p>
          <a:p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 2554</a:t>
            </a:r>
          </a:p>
          <a:p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 2555</a:t>
            </a:r>
          </a:p>
        </p:txBody>
      </p:sp>
      <p:pic>
        <p:nvPicPr>
          <p:cNvPr id="50" name="Graphic 49" descr="Thumbs up sign with solid fill">
            <a:extLst>
              <a:ext uri="{FF2B5EF4-FFF2-40B4-BE49-F238E27FC236}">
                <a16:creationId xmlns:a16="http://schemas.microsoft.com/office/drawing/2014/main" id="{70E04753-E86C-46A5-8197-D5472F141C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894" y="3923363"/>
            <a:ext cx="202550" cy="202550"/>
          </a:xfrm>
          <a:prstGeom prst="rect">
            <a:avLst/>
          </a:prstGeom>
        </p:spPr>
      </p:pic>
      <p:pic>
        <p:nvPicPr>
          <p:cNvPr id="51" name="Graphic 50" descr="Thumbs up sign with solid fill">
            <a:extLst>
              <a:ext uri="{FF2B5EF4-FFF2-40B4-BE49-F238E27FC236}">
                <a16:creationId xmlns:a16="http://schemas.microsoft.com/office/drawing/2014/main" id="{A483AFFF-05A0-4A7A-90DD-14711026B3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6894" y="3208430"/>
            <a:ext cx="202550" cy="202550"/>
          </a:xfrm>
          <a:prstGeom prst="rect">
            <a:avLst/>
          </a:prstGeom>
        </p:spPr>
      </p:pic>
      <p:pic>
        <p:nvPicPr>
          <p:cNvPr id="52" name="Graphic 51" descr="Thumbs up sign with solid fill">
            <a:extLst>
              <a:ext uri="{FF2B5EF4-FFF2-40B4-BE49-F238E27FC236}">
                <a16:creationId xmlns:a16="http://schemas.microsoft.com/office/drawing/2014/main" id="{7F64D429-4F08-4E81-AF65-6D17E13227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894" y="3565896"/>
            <a:ext cx="202550" cy="202550"/>
          </a:xfrm>
          <a:prstGeom prst="rect">
            <a:avLst/>
          </a:prstGeom>
        </p:spPr>
      </p:pic>
      <p:pic>
        <p:nvPicPr>
          <p:cNvPr id="53" name="Graphic 52" descr="Thumbs up sign with solid fill">
            <a:extLst>
              <a:ext uri="{FF2B5EF4-FFF2-40B4-BE49-F238E27FC236}">
                <a16:creationId xmlns:a16="http://schemas.microsoft.com/office/drawing/2014/main" id="{F7C9B29F-0CFB-47FA-9FA6-08EE7B3135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894" y="3744629"/>
            <a:ext cx="202550" cy="202550"/>
          </a:xfrm>
          <a:prstGeom prst="rect">
            <a:avLst/>
          </a:prstGeom>
        </p:spPr>
      </p:pic>
      <p:pic>
        <p:nvPicPr>
          <p:cNvPr id="54" name="Graphic 53" descr="Thumbs up sign with solid fill">
            <a:extLst>
              <a:ext uri="{FF2B5EF4-FFF2-40B4-BE49-F238E27FC236}">
                <a16:creationId xmlns:a16="http://schemas.microsoft.com/office/drawing/2014/main" id="{508576B4-C56E-41E6-87F7-B7DBACB60D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566894" y="3387163"/>
            <a:ext cx="202550" cy="2025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47F68C5-2F6E-4C8D-A37E-21BDC518E431}"/>
              </a:ext>
            </a:extLst>
          </p:cNvPr>
          <p:cNvSpPr txBox="1"/>
          <p:nvPr/>
        </p:nvSpPr>
        <p:spPr>
          <a:xfrm>
            <a:off x="10099540" y="3074836"/>
            <a:ext cx="1539204" cy="822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from unknown</a:t>
            </a:r>
          </a:p>
          <a:p>
            <a:pPr algn="l">
              <a:lnSpc>
                <a:spcPct val="150000"/>
              </a:lnSpc>
            </a:pPr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from K8</a:t>
            </a:r>
          </a:p>
          <a:p>
            <a:pPr algn="l">
              <a:lnSpc>
                <a:spcPct val="150000"/>
              </a:lnSpc>
            </a:pPr>
            <a:r>
              <a:rPr lang="en-IN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from Clones</a:t>
            </a:r>
          </a:p>
        </p:txBody>
      </p:sp>
      <p:pic>
        <p:nvPicPr>
          <p:cNvPr id="56" name="Graphic 55" descr="Thumbs up sign with solid fill">
            <a:extLst>
              <a:ext uri="{FF2B5EF4-FFF2-40B4-BE49-F238E27FC236}">
                <a16:creationId xmlns:a16="http://schemas.microsoft.com/office/drawing/2014/main" id="{F3959827-9175-4134-B5B4-EE51A8F74D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9951042" y="3213791"/>
            <a:ext cx="202550" cy="202550"/>
          </a:xfrm>
          <a:prstGeom prst="rect">
            <a:avLst/>
          </a:prstGeom>
        </p:spPr>
      </p:pic>
      <p:pic>
        <p:nvPicPr>
          <p:cNvPr id="57" name="Graphic 56" descr="Thumbs up sign with solid fill">
            <a:extLst>
              <a:ext uri="{FF2B5EF4-FFF2-40B4-BE49-F238E27FC236}">
                <a16:creationId xmlns:a16="http://schemas.microsoft.com/office/drawing/2014/main" id="{AD457E7B-0745-4F81-8F70-E468AA4337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9951042" y="3754128"/>
            <a:ext cx="202550" cy="202550"/>
          </a:xfrm>
          <a:prstGeom prst="rect">
            <a:avLst/>
          </a:prstGeom>
        </p:spPr>
      </p:pic>
      <p:pic>
        <p:nvPicPr>
          <p:cNvPr id="58" name="Graphic 57" descr="Thumbs up sign with solid fill">
            <a:extLst>
              <a:ext uri="{FF2B5EF4-FFF2-40B4-BE49-F238E27FC236}">
                <a16:creationId xmlns:a16="http://schemas.microsoft.com/office/drawing/2014/main" id="{8A558AC9-695A-4F6B-B68F-03CB327CCA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9951042" y="3483960"/>
            <a:ext cx="202550" cy="202550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253B1CC-1523-4C32-A4D3-F18D1C2E29E3}"/>
              </a:ext>
            </a:extLst>
          </p:cNvPr>
          <p:cNvSpPr/>
          <p:nvPr/>
        </p:nvSpPr>
        <p:spPr>
          <a:xfrm>
            <a:off x="8126012" y="4634179"/>
            <a:ext cx="3444163" cy="1025010"/>
          </a:xfrm>
          <a:prstGeom prst="roundRect">
            <a:avLst>
              <a:gd name="adj" fmla="val 5596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Lack of uniformity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Poor survival due to inbreeding depression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Termination of genetic gain</a:t>
            </a:r>
            <a:endParaRPr lang="en-IN" sz="1400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32A724D7-AD42-4D56-88BF-62939DEE835E}"/>
              </a:ext>
            </a:extLst>
          </p:cNvPr>
          <p:cNvSpPr/>
          <p:nvPr/>
        </p:nvSpPr>
        <p:spPr>
          <a:xfrm>
            <a:off x="10604309" y="4328435"/>
            <a:ext cx="338011" cy="192054"/>
          </a:xfrm>
          <a:prstGeom prst="downArrow">
            <a:avLst>
              <a:gd name="adj1" fmla="val 77433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5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7987237E-5D9F-44A8-9653-75A2F85A40E8}"/>
              </a:ext>
            </a:extLst>
          </p:cNvPr>
          <p:cNvSpPr/>
          <p:nvPr/>
        </p:nvSpPr>
        <p:spPr>
          <a:xfrm>
            <a:off x="8928151" y="2667878"/>
            <a:ext cx="1205257" cy="1124875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9E6ED78-283E-4E8E-B019-CE2CCDBAB28C}"/>
              </a:ext>
            </a:extLst>
          </p:cNvPr>
          <p:cNvSpPr/>
          <p:nvPr/>
        </p:nvSpPr>
        <p:spPr>
          <a:xfrm>
            <a:off x="9226956" y="2556423"/>
            <a:ext cx="1205257" cy="1236331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3A9766F6-474F-441F-87E7-181ECD2AB221}"/>
              </a:ext>
            </a:extLst>
          </p:cNvPr>
          <p:cNvSpPr/>
          <p:nvPr/>
        </p:nvSpPr>
        <p:spPr>
          <a:xfrm>
            <a:off x="9500034" y="2444387"/>
            <a:ext cx="1205257" cy="1351116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E5379-A656-FFB3-F7F3-F3CC13333BD4}"/>
              </a:ext>
            </a:extLst>
          </p:cNvPr>
          <p:cNvSpPr txBox="1"/>
          <p:nvPr/>
        </p:nvSpPr>
        <p:spPr>
          <a:xfrm>
            <a:off x="339691" y="2028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 ExtraBold" pitchFamily="2" charset="0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03FBC-5DBD-0D0D-698F-EC783A18CC68}"/>
              </a:ext>
            </a:extLst>
          </p:cNvPr>
          <p:cNvSpPr txBox="1"/>
          <p:nvPr/>
        </p:nvSpPr>
        <p:spPr>
          <a:xfrm>
            <a:off x="2201499" y="1278820"/>
            <a:ext cx="151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LEUCAENA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86CC3-9711-4064-8CCC-B945544D76D0}"/>
              </a:ext>
            </a:extLst>
          </p:cNvPr>
          <p:cNvSpPr txBox="1"/>
          <p:nvPr/>
        </p:nvSpPr>
        <p:spPr>
          <a:xfrm>
            <a:off x="7762088" y="295200"/>
            <a:ext cx="369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plan for B</a:t>
            </a:r>
            <a:r>
              <a:rPr lang="en-US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w</a:t>
            </a:r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B: seed = clone</a:t>
            </a:r>
            <a:endParaRPr lang="en-IN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96FF6-9F7A-4E15-86A2-C6E9A6A18CB2}"/>
              </a:ext>
            </a:extLst>
          </p:cNvPr>
          <p:cNvSpPr/>
          <p:nvPr/>
        </p:nvSpPr>
        <p:spPr>
          <a:xfrm>
            <a:off x="203334" y="2225984"/>
            <a:ext cx="1650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L. Leucocephala ssp. leucocephala</a:t>
            </a:r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2CCD7-3CA7-4655-BFB8-0E0906DC08BF}"/>
              </a:ext>
            </a:extLst>
          </p:cNvPr>
          <p:cNvSpPr/>
          <p:nvPr/>
        </p:nvSpPr>
        <p:spPr>
          <a:xfrm>
            <a:off x="2036718" y="2225984"/>
            <a:ext cx="18488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L. Leucocephala ssp. glabra</a:t>
            </a:r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8DD83-31E3-49FC-A225-E0699850432D}"/>
              </a:ext>
            </a:extLst>
          </p:cNvPr>
          <p:cNvSpPr txBox="1"/>
          <p:nvPr/>
        </p:nvSpPr>
        <p:spPr>
          <a:xfrm>
            <a:off x="251461" y="2678411"/>
            <a:ext cx="1604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Short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Bushy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high seeding</a:t>
            </a:r>
            <a:endParaRPr lang="en-GB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6A9EB-678E-42CA-8B08-C54632233B2C}"/>
              </a:ext>
            </a:extLst>
          </p:cNvPr>
          <p:cNvSpPr txBox="1"/>
          <p:nvPr/>
        </p:nvSpPr>
        <p:spPr>
          <a:xfrm>
            <a:off x="2049057" y="2678411"/>
            <a:ext cx="1604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Tall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Straight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Poor seeding</a:t>
            </a:r>
            <a:endParaRPr lang="en-GB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9F373-70FA-488F-B32E-0864F0E78687}"/>
              </a:ext>
            </a:extLst>
          </p:cNvPr>
          <p:cNvSpPr txBox="1"/>
          <p:nvPr/>
        </p:nvSpPr>
        <p:spPr>
          <a:xfrm>
            <a:off x="532897" y="3681699"/>
            <a:ext cx="748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 16</a:t>
            </a:r>
            <a:endParaRPr lang="en-GB" sz="16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6E1AB-1BB9-4177-B4B8-F4571B883248}"/>
              </a:ext>
            </a:extLst>
          </p:cNvPr>
          <p:cNvSpPr txBox="1"/>
          <p:nvPr/>
        </p:nvSpPr>
        <p:spPr>
          <a:xfrm>
            <a:off x="2333767" y="3681699"/>
            <a:ext cx="748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K 636</a:t>
            </a:r>
            <a:endParaRPr lang="en-GB" sz="16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29726-C111-498D-BA56-DE4178141915}"/>
              </a:ext>
            </a:extLst>
          </p:cNvPr>
          <p:cNvSpPr/>
          <p:nvPr/>
        </p:nvSpPr>
        <p:spPr>
          <a:xfrm>
            <a:off x="3870101" y="2213732"/>
            <a:ext cx="15166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L. diversifolia</a:t>
            </a:r>
            <a:endParaRPr lang="en-US" sz="1000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4ACD2-5DD3-4987-A7D0-7D0612A2E4C5}"/>
              </a:ext>
            </a:extLst>
          </p:cNvPr>
          <p:cNvSpPr txBox="1"/>
          <p:nvPr/>
        </p:nvSpPr>
        <p:spPr>
          <a:xfrm>
            <a:off x="3846652" y="2678411"/>
            <a:ext cx="160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Shy rooter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Superior WY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CB906-1501-4944-A5EF-A1E0BF43EB68}"/>
              </a:ext>
            </a:extLst>
          </p:cNvPr>
          <p:cNvSpPr txBox="1"/>
          <p:nvPr/>
        </p:nvSpPr>
        <p:spPr>
          <a:xfrm>
            <a:off x="4134637" y="3681699"/>
            <a:ext cx="748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 146</a:t>
            </a:r>
            <a:endParaRPr lang="en-GB" sz="16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149CC6A-EE43-4324-8EB4-F0675C5505CB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 rot="5400000">
            <a:off x="1705365" y="971546"/>
            <a:ext cx="577832" cy="1931045"/>
          </a:xfrm>
          <a:prstGeom prst="bentConnector3">
            <a:avLst>
              <a:gd name="adj1" fmla="val 50000"/>
            </a:avLst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C01FE93-1134-446B-82FC-FEB6AD838FAC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 rot="16200000" flipH="1">
            <a:off x="2671567" y="1936387"/>
            <a:ext cx="577832" cy="1361"/>
          </a:xfrm>
          <a:prstGeom prst="bentConnector3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B93B72B-45BF-4B8A-B021-2AA62670AEAF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rot="16200000" flipH="1">
            <a:off x="3511314" y="1096640"/>
            <a:ext cx="565580" cy="1668603"/>
          </a:xfrm>
          <a:prstGeom prst="bentConnector3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70AD17-E59F-4196-8DDD-4F5F6DE02190}"/>
              </a:ext>
            </a:extLst>
          </p:cNvPr>
          <p:cNvCxnSpPr>
            <a:cxnSpLocks/>
          </p:cNvCxnSpPr>
          <p:nvPr/>
        </p:nvCxnSpPr>
        <p:spPr>
          <a:xfrm flipH="1" flipV="1">
            <a:off x="6081001" y="2260321"/>
            <a:ext cx="29029" cy="1527628"/>
          </a:xfrm>
          <a:prstGeom prst="line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94E8D7-AC56-473E-AAEE-969E258E41DF}"/>
              </a:ext>
            </a:extLst>
          </p:cNvPr>
          <p:cNvCxnSpPr/>
          <p:nvPr/>
        </p:nvCxnSpPr>
        <p:spPr>
          <a:xfrm>
            <a:off x="6110030" y="3787949"/>
            <a:ext cx="1861457" cy="0"/>
          </a:xfrm>
          <a:prstGeom prst="straightConnector1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7E4E200-C96D-4AD1-956B-CF0E202E65B7}"/>
              </a:ext>
            </a:extLst>
          </p:cNvPr>
          <p:cNvSpPr/>
          <p:nvPr/>
        </p:nvSpPr>
        <p:spPr>
          <a:xfrm>
            <a:off x="6376242" y="2617654"/>
            <a:ext cx="935366" cy="1173099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6D13D40-9F6F-4C80-A4AB-58008A8B9466}"/>
              </a:ext>
            </a:extLst>
          </p:cNvPr>
          <p:cNvSpPr/>
          <p:nvPr/>
        </p:nvSpPr>
        <p:spPr>
          <a:xfrm>
            <a:off x="6590494" y="2686192"/>
            <a:ext cx="834788" cy="1101758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13D2E62-984A-4F79-B934-2395D4B8752E}"/>
              </a:ext>
            </a:extLst>
          </p:cNvPr>
          <p:cNvSpPr/>
          <p:nvPr/>
        </p:nvSpPr>
        <p:spPr>
          <a:xfrm>
            <a:off x="6776910" y="2738013"/>
            <a:ext cx="772356" cy="1049935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tx1">
              <a:alpha val="7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656B93E-33B3-4EAF-AE9A-0A195267DB24}"/>
              </a:ext>
            </a:extLst>
          </p:cNvPr>
          <p:cNvCxnSpPr>
            <a:cxnSpLocks/>
          </p:cNvCxnSpPr>
          <p:nvPr/>
        </p:nvCxnSpPr>
        <p:spPr>
          <a:xfrm>
            <a:off x="6124730" y="3849668"/>
            <a:ext cx="1086812" cy="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22736DC-D2E4-4670-9E64-A911D20FED82}"/>
              </a:ext>
            </a:extLst>
          </p:cNvPr>
          <p:cNvCxnSpPr>
            <a:cxnSpLocks/>
          </p:cNvCxnSpPr>
          <p:nvPr/>
        </p:nvCxnSpPr>
        <p:spPr>
          <a:xfrm>
            <a:off x="6776910" y="3931859"/>
            <a:ext cx="785450" cy="0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864742C-DC37-4F00-AB77-540324FEF5D2}"/>
              </a:ext>
            </a:extLst>
          </p:cNvPr>
          <p:cNvCxnSpPr>
            <a:cxnSpLocks/>
          </p:cNvCxnSpPr>
          <p:nvPr/>
        </p:nvCxnSpPr>
        <p:spPr>
          <a:xfrm flipV="1">
            <a:off x="6661388" y="2547464"/>
            <a:ext cx="0" cy="1240484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D04A371-FC85-4F21-9977-0D1A1C1C611F}"/>
              </a:ext>
            </a:extLst>
          </p:cNvPr>
          <p:cNvCxnSpPr>
            <a:cxnSpLocks/>
          </p:cNvCxnSpPr>
          <p:nvPr/>
        </p:nvCxnSpPr>
        <p:spPr>
          <a:xfrm flipV="1">
            <a:off x="7154808" y="2738013"/>
            <a:ext cx="0" cy="1049935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CA91CFD-C051-4D7A-8B77-2785727B4FCF}"/>
              </a:ext>
            </a:extLst>
          </p:cNvPr>
          <p:cNvSpPr txBox="1"/>
          <p:nvPr/>
        </p:nvSpPr>
        <p:spPr>
          <a:xfrm>
            <a:off x="6124730" y="2195083"/>
            <a:ext cx="246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G. Gain in seeds from developed clone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5FB065-E440-4EC5-859C-210DE44E093C}"/>
              </a:ext>
            </a:extLst>
          </p:cNvPr>
          <p:cNvCxnSpPr>
            <a:cxnSpLocks/>
          </p:cNvCxnSpPr>
          <p:nvPr/>
        </p:nvCxnSpPr>
        <p:spPr>
          <a:xfrm flipH="1" flipV="1">
            <a:off x="8629842" y="2260321"/>
            <a:ext cx="29029" cy="1527628"/>
          </a:xfrm>
          <a:prstGeom prst="line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1511989-4988-4A77-A0D5-B45D1C7F38C7}"/>
              </a:ext>
            </a:extLst>
          </p:cNvPr>
          <p:cNvCxnSpPr>
            <a:cxnSpLocks/>
          </p:cNvCxnSpPr>
          <p:nvPr/>
        </p:nvCxnSpPr>
        <p:spPr>
          <a:xfrm>
            <a:off x="8658871" y="3787949"/>
            <a:ext cx="2525275" cy="0"/>
          </a:xfrm>
          <a:prstGeom prst="straightConnector1">
            <a:avLst/>
          </a:prstGeom>
          <a:ln w="317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5654FB3-7316-4B8E-881E-90F0B74E43C8}"/>
              </a:ext>
            </a:extLst>
          </p:cNvPr>
          <p:cNvCxnSpPr>
            <a:cxnSpLocks/>
          </p:cNvCxnSpPr>
          <p:nvPr/>
        </p:nvCxnSpPr>
        <p:spPr>
          <a:xfrm flipV="1">
            <a:off x="8673571" y="3836592"/>
            <a:ext cx="1205257" cy="13076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B888BC1-1475-4D43-A4B1-569B4CE29FAC}"/>
              </a:ext>
            </a:extLst>
          </p:cNvPr>
          <p:cNvSpPr txBox="1"/>
          <p:nvPr/>
        </p:nvSpPr>
        <p:spPr>
          <a:xfrm>
            <a:off x="8695212" y="2190765"/>
            <a:ext cx="2786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Orchard with Genetically diverse material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FB1B2401-7C89-48BE-920A-44F4737D190E}"/>
              </a:ext>
            </a:extLst>
          </p:cNvPr>
          <p:cNvSpPr/>
          <p:nvPr/>
        </p:nvSpPr>
        <p:spPr>
          <a:xfrm>
            <a:off x="8150987" y="2978063"/>
            <a:ext cx="127941" cy="273127"/>
          </a:xfrm>
          <a:prstGeom prst="rightArrow">
            <a:avLst>
              <a:gd name="adj1" fmla="val 78937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BF6D1E2-EE47-4AB5-BAEA-24B672B97736}"/>
              </a:ext>
            </a:extLst>
          </p:cNvPr>
          <p:cNvSpPr/>
          <p:nvPr/>
        </p:nvSpPr>
        <p:spPr>
          <a:xfrm>
            <a:off x="6124730" y="2547444"/>
            <a:ext cx="1090061" cy="1243309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bg2">
              <a:lumMod val="60000"/>
              <a:lumOff val="40000"/>
              <a:alpha val="9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9CD6865-4BCB-4DA4-BB53-A1E63DE0FBC6}"/>
              </a:ext>
            </a:extLst>
          </p:cNvPr>
          <p:cNvSpPr txBox="1"/>
          <p:nvPr/>
        </p:nvSpPr>
        <p:spPr>
          <a:xfrm>
            <a:off x="6499270" y="3805298"/>
            <a:ext cx="3145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8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</a:t>
            </a:r>
            <a:endParaRPr lang="en-IN" sz="8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231540-6B61-4766-BB7A-386CFDFE17F4}"/>
              </a:ext>
            </a:extLst>
          </p:cNvPr>
          <p:cNvSpPr txBox="1"/>
          <p:nvPr/>
        </p:nvSpPr>
        <p:spPr>
          <a:xfrm>
            <a:off x="7024268" y="3893316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8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x</a:t>
            </a:r>
            <a:endParaRPr lang="en-IN" sz="8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4902F4-E095-4A3E-A785-2354824AA4FB}"/>
              </a:ext>
            </a:extLst>
          </p:cNvPr>
          <p:cNvSpPr txBox="1"/>
          <p:nvPr/>
        </p:nvSpPr>
        <p:spPr>
          <a:xfrm>
            <a:off x="9131541" y="3741946"/>
            <a:ext cx="3145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8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</a:t>
            </a:r>
            <a:endParaRPr lang="en-IN" sz="8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8A927AE-7A6D-4BB7-803B-6E7E5FFDF683}"/>
              </a:ext>
            </a:extLst>
          </p:cNvPr>
          <p:cNvSpPr/>
          <p:nvPr/>
        </p:nvSpPr>
        <p:spPr>
          <a:xfrm>
            <a:off x="8673571" y="2768206"/>
            <a:ext cx="1205257" cy="1022547"/>
          </a:xfrm>
          <a:custGeom>
            <a:avLst/>
            <a:gdLst>
              <a:gd name="connsiteX0" fmla="*/ 0 w 1027723"/>
              <a:gd name="connsiteY0" fmla="*/ 1227059 h 1227059"/>
              <a:gd name="connsiteX1" fmla="*/ 332154 w 1027723"/>
              <a:gd name="connsiteY1" fmla="*/ 926166 h 1227059"/>
              <a:gd name="connsiteX2" fmla="*/ 511908 w 1027723"/>
              <a:gd name="connsiteY2" fmla="*/ 43 h 1227059"/>
              <a:gd name="connsiteX3" fmla="*/ 734646 w 1027723"/>
              <a:gd name="connsiteY3" fmla="*/ 965243 h 1227059"/>
              <a:gd name="connsiteX4" fmla="*/ 1027723 w 1027723"/>
              <a:gd name="connsiteY4" fmla="*/ 1215335 h 1227059"/>
              <a:gd name="connsiteX0" fmla="*/ 0 w 1016022"/>
              <a:gd name="connsiteY0" fmla="*/ 1220372 h 1220372"/>
              <a:gd name="connsiteX1" fmla="*/ 320453 w 1016022"/>
              <a:gd name="connsiteY1" fmla="*/ 926166 h 1220372"/>
              <a:gd name="connsiteX2" fmla="*/ 500207 w 1016022"/>
              <a:gd name="connsiteY2" fmla="*/ 43 h 1220372"/>
              <a:gd name="connsiteX3" fmla="*/ 722945 w 1016022"/>
              <a:gd name="connsiteY3" fmla="*/ 965243 h 1220372"/>
              <a:gd name="connsiteX4" fmla="*/ 1016022 w 1016022"/>
              <a:gd name="connsiteY4" fmla="*/ 1215335 h 1220372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  <a:gd name="connsiteX0" fmla="*/ 0 w 1016022"/>
              <a:gd name="connsiteY0" fmla="*/ 1220348 h 1220348"/>
              <a:gd name="connsiteX1" fmla="*/ 320453 w 1016022"/>
              <a:gd name="connsiteY1" fmla="*/ 926142 h 1220348"/>
              <a:gd name="connsiteX2" fmla="*/ 500207 w 1016022"/>
              <a:gd name="connsiteY2" fmla="*/ 19 h 1220348"/>
              <a:gd name="connsiteX3" fmla="*/ 717930 w 1016022"/>
              <a:gd name="connsiteY3" fmla="*/ 951845 h 1220348"/>
              <a:gd name="connsiteX4" fmla="*/ 1016022 w 1016022"/>
              <a:gd name="connsiteY4" fmla="*/ 1215311 h 12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22" h="1220348">
                <a:moveTo>
                  <a:pt x="0" y="1220348"/>
                </a:moveTo>
                <a:cubicBezTo>
                  <a:pt x="123418" y="1172153"/>
                  <a:pt x="237085" y="1129530"/>
                  <a:pt x="320453" y="926142"/>
                </a:cubicBezTo>
                <a:cubicBezTo>
                  <a:pt x="403821" y="722754"/>
                  <a:pt x="433961" y="-4265"/>
                  <a:pt x="500207" y="19"/>
                </a:cubicBezTo>
                <a:cubicBezTo>
                  <a:pt x="566453" y="4303"/>
                  <a:pt x="631961" y="749296"/>
                  <a:pt x="717930" y="951845"/>
                </a:cubicBezTo>
                <a:cubicBezTo>
                  <a:pt x="803899" y="1154394"/>
                  <a:pt x="912468" y="1191539"/>
                  <a:pt x="1016022" y="1215311"/>
                </a:cubicBezTo>
              </a:path>
            </a:pathLst>
          </a:custGeom>
          <a:solidFill>
            <a:schemeClr val="bg2">
              <a:lumMod val="60000"/>
              <a:lumOff val="40000"/>
              <a:alpha val="9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9F93AA3-64F6-4434-ACBA-84986F00913D}"/>
              </a:ext>
            </a:extLst>
          </p:cNvPr>
          <p:cNvCxnSpPr>
            <a:cxnSpLocks/>
          </p:cNvCxnSpPr>
          <p:nvPr/>
        </p:nvCxnSpPr>
        <p:spPr>
          <a:xfrm flipV="1">
            <a:off x="9500033" y="3913020"/>
            <a:ext cx="1218086" cy="6538"/>
          </a:xfrm>
          <a:prstGeom prst="straightConnector1">
            <a:avLst/>
          </a:prstGeom>
          <a:ln w="3175">
            <a:solidFill>
              <a:schemeClr val="tx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8F4D1AF-EEDB-499A-898D-675FBC3FFB2E}"/>
              </a:ext>
            </a:extLst>
          </p:cNvPr>
          <p:cNvSpPr txBox="1"/>
          <p:nvPr/>
        </p:nvSpPr>
        <p:spPr>
          <a:xfrm>
            <a:off x="10010001" y="3808425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8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y</a:t>
            </a:r>
            <a:endParaRPr lang="en-IN" sz="8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879F8C6-57D8-46DB-8119-83A6F0508DDB}"/>
              </a:ext>
            </a:extLst>
          </p:cNvPr>
          <p:cNvSpPr txBox="1"/>
          <p:nvPr/>
        </p:nvSpPr>
        <p:spPr>
          <a:xfrm>
            <a:off x="6661388" y="4082199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1, </a:t>
            </a: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   &gt;   </a:t>
            </a: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x, </a:t>
            </a: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x </a:t>
            </a:r>
          </a:p>
          <a:p>
            <a:pPr algn="l"/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 </a:t>
            </a:r>
            <a:endParaRPr lang="en-IN" sz="12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D11E277-0DAD-489F-92CE-135D9343C617}"/>
              </a:ext>
            </a:extLst>
          </p:cNvPr>
          <p:cNvSpPr txBox="1"/>
          <p:nvPr/>
        </p:nvSpPr>
        <p:spPr>
          <a:xfrm>
            <a:off x="6483619" y="2350840"/>
            <a:ext cx="36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800" b="1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CF092D9-F692-4551-980F-ADE8E9108F72}"/>
              </a:ext>
            </a:extLst>
          </p:cNvPr>
          <p:cNvSpPr txBox="1"/>
          <p:nvPr/>
        </p:nvSpPr>
        <p:spPr>
          <a:xfrm>
            <a:off x="6989482" y="2541409"/>
            <a:ext cx="36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800" b="1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x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8D9F7DE-C21F-4929-900E-4BC5AA283B3A}"/>
              </a:ext>
            </a:extLst>
          </p:cNvPr>
          <p:cNvSpPr txBox="1"/>
          <p:nvPr/>
        </p:nvSpPr>
        <p:spPr>
          <a:xfrm>
            <a:off x="9086895" y="2576408"/>
            <a:ext cx="36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800" b="1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2F63321-29B8-40D7-B77D-FAF5AC263EA6}"/>
              </a:ext>
            </a:extLst>
          </p:cNvPr>
          <p:cNvSpPr txBox="1"/>
          <p:nvPr/>
        </p:nvSpPr>
        <p:spPr>
          <a:xfrm>
            <a:off x="10028293" y="2345192"/>
            <a:ext cx="36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800" b="1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x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53CBD5B-2896-4C6D-A8D3-5BB01EBFBAB0}"/>
              </a:ext>
            </a:extLst>
          </p:cNvPr>
          <p:cNvSpPr txBox="1"/>
          <p:nvPr/>
        </p:nvSpPr>
        <p:spPr>
          <a:xfrm>
            <a:off x="9360697" y="3950454"/>
            <a:ext cx="120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1, </a:t>
            </a: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~</a:t>
            </a:r>
            <a:r>
              <a:rPr lang="en-IN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   </a:t>
            </a: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∂</a:t>
            </a:r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x </a:t>
            </a:r>
          </a:p>
          <a:p>
            <a:pPr algn="ctr"/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  &lt;  </a:t>
            </a: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µ</a:t>
            </a:r>
            <a:r>
              <a:rPr lang="en-IN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x  </a:t>
            </a:r>
          </a:p>
          <a:p>
            <a:pPr algn="ctr"/>
            <a:r>
              <a:rPr lang="en-US" sz="1200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 </a:t>
            </a:r>
            <a:endParaRPr lang="en-IN" sz="1200" b="1" baseline="-25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4B50470-4F60-4E44-9CF7-1627D3EA49C8}"/>
              </a:ext>
            </a:extLst>
          </p:cNvPr>
          <p:cNvSpPr txBox="1"/>
          <p:nvPr/>
        </p:nvSpPr>
        <p:spPr>
          <a:xfrm>
            <a:off x="5935507" y="1774175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CURRENT PRACTICE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7C9F05-0B7F-4DBA-A9D7-2AC4D5F44FD0}"/>
              </a:ext>
            </a:extLst>
          </p:cNvPr>
          <p:cNvSpPr txBox="1"/>
          <p:nvPr/>
        </p:nvSpPr>
        <p:spPr>
          <a:xfrm>
            <a:off x="8476554" y="1785196"/>
            <a:ext cx="3844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APPROACH TO IMPROVE THE SEED PERFORMANCE 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EF063A4-A1F7-49A9-8127-8A5954AF3CB7}"/>
              </a:ext>
            </a:extLst>
          </p:cNvPr>
          <p:cNvCxnSpPr>
            <a:cxnSpLocks/>
          </p:cNvCxnSpPr>
          <p:nvPr/>
        </p:nvCxnSpPr>
        <p:spPr>
          <a:xfrm flipH="1" flipV="1">
            <a:off x="9265447" y="2772296"/>
            <a:ext cx="8444" cy="1015652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8CE171C-98C0-4495-8A99-AC4350ED6A68}"/>
              </a:ext>
            </a:extLst>
          </p:cNvPr>
          <p:cNvCxnSpPr>
            <a:cxnSpLocks/>
          </p:cNvCxnSpPr>
          <p:nvPr/>
        </p:nvCxnSpPr>
        <p:spPr>
          <a:xfrm flipH="1" flipV="1">
            <a:off x="10092201" y="2452029"/>
            <a:ext cx="37528" cy="1333117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6D6933E-7ECC-4342-9287-9FD97756D630}"/>
              </a:ext>
            </a:extLst>
          </p:cNvPr>
          <p:cNvSpPr txBox="1"/>
          <p:nvPr/>
        </p:nvSpPr>
        <p:spPr>
          <a:xfrm>
            <a:off x="1208288" y="4747006"/>
            <a:ext cx="3092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Self pollinated species ~&gt; 95 % selfing 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A2EED94-A9E2-45CD-BF60-3CC8F10B70C3}"/>
              </a:ext>
            </a:extLst>
          </p:cNvPr>
          <p:cNvSpPr txBox="1"/>
          <p:nvPr/>
        </p:nvSpPr>
        <p:spPr>
          <a:xfrm>
            <a:off x="5874707" y="4643907"/>
            <a:ext cx="2601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directly from clones is a selfed seeds; will continue to loosen the genetic vigor due to inbreeding depression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7330AB2-68DF-465D-A2E4-066BD84903A2}"/>
              </a:ext>
            </a:extLst>
          </p:cNvPr>
          <p:cNvSpPr txBox="1"/>
          <p:nvPr/>
        </p:nvSpPr>
        <p:spPr>
          <a:xfrm>
            <a:off x="8613657" y="4654674"/>
            <a:ext cx="29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Seeds from diverse material has potential improve the population mean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6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4DD6BB9-E645-DD9C-AEFC-34FD3CEF16E9}"/>
              </a:ext>
            </a:extLst>
          </p:cNvPr>
          <p:cNvSpPr/>
          <p:nvPr/>
        </p:nvSpPr>
        <p:spPr>
          <a:xfrm>
            <a:off x="10516916" y="4381797"/>
            <a:ext cx="81419" cy="8303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A85C99-5542-E617-E4F9-41182E257D26}"/>
              </a:ext>
            </a:extLst>
          </p:cNvPr>
          <p:cNvSpPr/>
          <p:nvPr/>
        </p:nvSpPr>
        <p:spPr>
          <a:xfrm>
            <a:off x="10516916" y="3462023"/>
            <a:ext cx="81419" cy="8303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18DA34-8116-E850-C6AE-2A6A820BCE34}"/>
              </a:ext>
            </a:extLst>
          </p:cNvPr>
          <p:cNvSpPr/>
          <p:nvPr/>
        </p:nvSpPr>
        <p:spPr>
          <a:xfrm>
            <a:off x="10519004" y="3639305"/>
            <a:ext cx="81419" cy="8303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8F73CD-0D0D-DE84-D488-AC9151965FE1}"/>
              </a:ext>
            </a:extLst>
          </p:cNvPr>
          <p:cNvSpPr/>
          <p:nvPr/>
        </p:nvSpPr>
        <p:spPr>
          <a:xfrm>
            <a:off x="10521092" y="3816757"/>
            <a:ext cx="81419" cy="8303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1A10C4-F0AD-1418-7FFE-6085930CEAC1}"/>
              </a:ext>
            </a:extLst>
          </p:cNvPr>
          <p:cNvSpPr/>
          <p:nvPr/>
        </p:nvSpPr>
        <p:spPr>
          <a:xfrm>
            <a:off x="10516916" y="3286513"/>
            <a:ext cx="81419" cy="8303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9056C-D30E-BFB1-36D6-39B432863967}"/>
              </a:ext>
            </a:extLst>
          </p:cNvPr>
          <p:cNvSpPr txBox="1"/>
          <p:nvPr/>
        </p:nvSpPr>
        <p:spPr>
          <a:xfrm>
            <a:off x="2856431" y="922451"/>
            <a:ext cx="1699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Germplasm collection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0C20D-CF52-4FFC-2F43-70EE68DE5853}"/>
              </a:ext>
            </a:extLst>
          </p:cNvPr>
          <p:cNvCxnSpPr>
            <a:cxnSpLocks/>
          </p:cNvCxnSpPr>
          <p:nvPr/>
        </p:nvCxnSpPr>
        <p:spPr>
          <a:xfrm>
            <a:off x="3706183" y="1343432"/>
            <a:ext cx="2863" cy="686828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3B9AF0-AB9A-D02E-63FF-2221BC2B769A}"/>
              </a:ext>
            </a:extLst>
          </p:cNvPr>
          <p:cNvSpPr txBox="1"/>
          <p:nvPr/>
        </p:nvSpPr>
        <p:spPr>
          <a:xfrm>
            <a:off x="2803286" y="2127007"/>
            <a:ext cx="2549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Understand the genetic diversity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3495CF-BDE4-5B6F-8B14-9E78BAB9DA5C}"/>
              </a:ext>
            </a:extLst>
          </p:cNvPr>
          <p:cNvSpPr txBox="1"/>
          <p:nvPr/>
        </p:nvSpPr>
        <p:spPr>
          <a:xfrm>
            <a:off x="2856431" y="2991319"/>
            <a:ext cx="161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Families pre-selected  with high “He”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D78B0-3512-0DB2-0767-053B7CF0545B}"/>
              </a:ext>
            </a:extLst>
          </p:cNvPr>
          <p:cNvSpPr txBox="1"/>
          <p:nvPr/>
        </p:nvSpPr>
        <p:spPr>
          <a:xfrm>
            <a:off x="3009232" y="4243297"/>
            <a:ext cx="1113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Segregants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D771C0-D847-2647-257B-4E6F65B4373F}"/>
              </a:ext>
            </a:extLst>
          </p:cNvPr>
          <p:cNvCxnSpPr>
            <a:cxnSpLocks/>
          </p:cNvCxnSpPr>
          <p:nvPr/>
        </p:nvCxnSpPr>
        <p:spPr>
          <a:xfrm>
            <a:off x="3707614" y="2512174"/>
            <a:ext cx="0" cy="426308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0EE689-4A39-8613-3134-ED1380D07172}"/>
              </a:ext>
            </a:extLst>
          </p:cNvPr>
          <p:cNvCxnSpPr>
            <a:cxnSpLocks/>
          </p:cNvCxnSpPr>
          <p:nvPr/>
        </p:nvCxnSpPr>
        <p:spPr>
          <a:xfrm>
            <a:off x="3607050" y="3889953"/>
            <a:ext cx="0" cy="308919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4D2DAE-BC71-EDE7-8794-09F272D36711}"/>
              </a:ext>
            </a:extLst>
          </p:cNvPr>
          <p:cNvSpPr txBox="1"/>
          <p:nvPr/>
        </p:nvSpPr>
        <p:spPr>
          <a:xfrm>
            <a:off x="4478808" y="3036130"/>
            <a:ext cx="176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Families pre-selected  with high “Ho”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441521-385A-42A8-5E78-E329E670EEC1}"/>
              </a:ext>
            </a:extLst>
          </p:cNvPr>
          <p:cNvSpPr txBox="1"/>
          <p:nvPr/>
        </p:nvSpPr>
        <p:spPr>
          <a:xfrm>
            <a:off x="5227760" y="1551964"/>
            <a:ext cx="109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Pre-selection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45196-8343-952A-D2F7-435745930E41}"/>
              </a:ext>
            </a:extLst>
          </p:cNvPr>
          <p:cNvSpPr txBox="1"/>
          <p:nvPr/>
        </p:nvSpPr>
        <p:spPr>
          <a:xfrm>
            <a:off x="6930489" y="1551964"/>
            <a:ext cx="1446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Pure seed orchard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4A7ED4-61B2-8E6A-BC63-40F7C3A6571E}"/>
              </a:ext>
            </a:extLst>
          </p:cNvPr>
          <p:cNvCxnSpPr>
            <a:cxnSpLocks/>
          </p:cNvCxnSpPr>
          <p:nvPr/>
        </p:nvCxnSpPr>
        <p:spPr>
          <a:xfrm>
            <a:off x="3729856" y="1688655"/>
            <a:ext cx="1497904" cy="3617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942345-940C-3E0A-5F32-4083CD82F534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6321586" y="1690464"/>
            <a:ext cx="608903" cy="0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C4181F5-4B2E-8B79-9E06-7AD3FCB7D1B5}"/>
              </a:ext>
            </a:extLst>
          </p:cNvPr>
          <p:cNvSpPr txBox="1"/>
          <p:nvPr/>
        </p:nvSpPr>
        <p:spPr>
          <a:xfrm>
            <a:off x="8704933" y="1551964"/>
            <a:ext cx="1122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Seed delivery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F78710-60DB-3243-C023-9218BBC0369B}"/>
              </a:ext>
            </a:extLst>
          </p:cNvPr>
          <p:cNvCxnSpPr>
            <a:endCxn id="19" idx="1"/>
          </p:cNvCxnSpPr>
          <p:nvPr/>
        </p:nvCxnSpPr>
        <p:spPr>
          <a:xfrm>
            <a:off x="8452383" y="1686844"/>
            <a:ext cx="252550" cy="3620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2252DF-5538-08CE-44AD-BF8E47DCA6F2}"/>
              </a:ext>
            </a:extLst>
          </p:cNvPr>
          <p:cNvSpPr txBox="1"/>
          <p:nvPr/>
        </p:nvSpPr>
        <p:spPr>
          <a:xfrm>
            <a:off x="3991111" y="1417084"/>
            <a:ext cx="1122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92D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SHORT TERM</a:t>
            </a:r>
            <a:endParaRPr lang="en-IN" sz="1200" dirty="0">
              <a:solidFill>
                <a:srgbClr val="92D05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49214-36F8-D127-F954-C69408742144}"/>
              </a:ext>
            </a:extLst>
          </p:cNvPr>
          <p:cNvSpPr txBox="1"/>
          <p:nvPr/>
        </p:nvSpPr>
        <p:spPr>
          <a:xfrm rot="16200000">
            <a:off x="1881528" y="3021896"/>
            <a:ext cx="1044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92D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LONG TERM</a:t>
            </a:r>
            <a:endParaRPr lang="en-IN" sz="1200" dirty="0">
              <a:solidFill>
                <a:srgbClr val="92D05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950E545-6BC8-035B-2CAC-F59D3C49031F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3698346" y="2725328"/>
            <a:ext cx="1663376" cy="310802"/>
          </a:xfrm>
          <a:prstGeom prst="bentConnector2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6762C-F07F-A2CD-0BAE-DAB6B119D16E}"/>
              </a:ext>
            </a:extLst>
          </p:cNvPr>
          <p:cNvSpPr txBox="1"/>
          <p:nvPr/>
        </p:nvSpPr>
        <p:spPr>
          <a:xfrm>
            <a:off x="2562692" y="5012481"/>
            <a:ext cx="1032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Clonal Trials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AA609D-D7AA-BAAE-E7A9-3A45EE0CC3B3}"/>
              </a:ext>
            </a:extLst>
          </p:cNvPr>
          <p:cNvSpPr/>
          <p:nvPr/>
        </p:nvSpPr>
        <p:spPr>
          <a:xfrm>
            <a:off x="2731099" y="2225418"/>
            <a:ext cx="81419" cy="8303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F3E937-C56F-756E-E8A1-40D220FA2BC2}"/>
              </a:ext>
            </a:extLst>
          </p:cNvPr>
          <p:cNvSpPr/>
          <p:nvPr/>
        </p:nvSpPr>
        <p:spPr>
          <a:xfrm>
            <a:off x="2803286" y="1040883"/>
            <a:ext cx="81419" cy="83030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A3F648-E171-6CE6-0C25-BB13D71C4504}"/>
              </a:ext>
            </a:extLst>
          </p:cNvPr>
          <p:cNvSpPr/>
          <p:nvPr/>
        </p:nvSpPr>
        <p:spPr>
          <a:xfrm>
            <a:off x="2734863" y="3118880"/>
            <a:ext cx="81419" cy="8303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B319E2E-386C-EC36-A609-E3512A465666}"/>
              </a:ext>
            </a:extLst>
          </p:cNvPr>
          <p:cNvSpPr/>
          <p:nvPr/>
        </p:nvSpPr>
        <p:spPr>
          <a:xfrm>
            <a:off x="5333694" y="1441698"/>
            <a:ext cx="81419" cy="83030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60A35-6CA2-18BF-16BB-FE3394EC1574}"/>
              </a:ext>
            </a:extLst>
          </p:cNvPr>
          <p:cNvSpPr txBox="1"/>
          <p:nvPr/>
        </p:nvSpPr>
        <p:spPr>
          <a:xfrm>
            <a:off x="3761223" y="5029483"/>
            <a:ext cx="1105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Seed orchard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7AC98B1-0159-8EE5-54C2-C0C9F5B84E18}"/>
              </a:ext>
            </a:extLst>
          </p:cNvPr>
          <p:cNvCxnSpPr>
            <a:stCxn id="11" idx="2"/>
            <a:endCxn id="24" idx="0"/>
          </p:cNvCxnSpPr>
          <p:nvPr/>
        </p:nvCxnSpPr>
        <p:spPr>
          <a:xfrm rot="5400000">
            <a:off x="3076344" y="4522973"/>
            <a:ext cx="492185" cy="486831"/>
          </a:xfrm>
          <a:prstGeom prst="bentConnector3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C2DDB5EF-84C5-5029-BDC4-26D4D1BA024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 rot="16200000" flipH="1">
            <a:off x="3685270" y="4400877"/>
            <a:ext cx="509187" cy="748024"/>
          </a:xfrm>
          <a:prstGeom prst="bentConnector3">
            <a:avLst>
              <a:gd name="adj1" fmla="val 48787"/>
            </a:avLst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25864A8-ADF2-B8C3-5118-5B51B899E909}"/>
              </a:ext>
            </a:extLst>
          </p:cNvPr>
          <p:cNvSpPr txBox="1"/>
          <p:nvPr/>
        </p:nvSpPr>
        <p:spPr>
          <a:xfrm>
            <a:off x="5259903" y="5029483"/>
            <a:ext cx="1122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Seed delivery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791AB0-B949-1C79-A782-49678D107DEE}"/>
              </a:ext>
            </a:extLst>
          </p:cNvPr>
          <p:cNvCxnSpPr>
            <a:endCxn id="32" idx="1"/>
          </p:cNvCxnSpPr>
          <p:nvPr/>
        </p:nvCxnSpPr>
        <p:spPr>
          <a:xfrm>
            <a:off x="5007353" y="5164363"/>
            <a:ext cx="252550" cy="3620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F85C4C2B-705E-1872-29D9-0D1905B2E979}"/>
              </a:ext>
            </a:extLst>
          </p:cNvPr>
          <p:cNvCxnSpPr>
            <a:stCxn id="9" idx="3"/>
            <a:endCxn id="16" idx="2"/>
          </p:cNvCxnSpPr>
          <p:nvPr/>
        </p:nvCxnSpPr>
        <p:spPr>
          <a:xfrm flipV="1">
            <a:off x="5353087" y="1828963"/>
            <a:ext cx="2300902" cy="436544"/>
          </a:xfrm>
          <a:prstGeom prst="bentConnector2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073F44C-605B-8D8B-99C8-36F6C7FBF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7486" y="1982666"/>
            <a:ext cx="288625" cy="1919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594C46-3FF3-1A07-4B73-CCA4C30AC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2287" y="4842854"/>
            <a:ext cx="288625" cy="1919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6A8039-4852-77AC-4A15-BC3423040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94" y="4763823"/>
            <a:ext cx="237135" cy="306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7F965A-0984-1B6B-7C26-8E8196A21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59" y="4125117"/>
            <a:ext cx="241808" cy="1919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D057E7-6393-0776-8064-A3DDF6AF8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27" y="1402561"/>
            <a:ext cx="241808" cy="1919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E999777-281F-B27C-EEA3-40E3FC8E5B80}"/>
              </a:ext>
            </a:extLst>
          </p:cNvPr>
          <p:cNvSpPr txBox="1"/>
          <p:nvPr/>
        </p:nvSpPr>
        <p:spPr>
          <a:xfrm>
            <a:off x="1770865" y="4246804"/>
            <a:ext cx="1060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rPr>
              <a:t>CC - Hybrids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9D0A02-AB93-8A6D-85AF-6C394B21FA81}"/>
              </a:ext>
            </a:extLst>
          </p:cNvPr>
          <p:cNvCxnSpPr>
            <a:stCxn id="11" idx="1"/>
            <a:endCxn id="40" idx="3"/>
          </p:cNvCxnSpPr>
          <p:nvPr/>
        </p:nvCxnSpPr>
        <p:spPr>
          <a:xfrm flipH="1">
            <a:off x="2831220" y="4381797"/>
            <a:ext cx="178012" cy="3507"/>
          </a:xfrm>
          <a:prstGeom prst="straightConnector1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3ED56B6-8AF9-B933-99A2-808DCD89A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412987" y="5565190"/>
            <a:ext cx="993734" cy="762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8788C0E-661B-3F7F-88F4-0D1E5884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2" y="5949870"/>
            <a:ext cx="237135" cy="306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B2CC72-089D-70A8-ED01-93C3FD3B0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15" y="5981361"/>
            <a:ext cx="210794" cy="2229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71EA3B-9F62-5312-E5CB-3542FF79F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1099" y="5957322"/>
            <a:ext cx="288625" cy="1919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4AEA83-8BA6-E7EE-D5F0-AC8AA829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55" y="5974098"/>
            <a:ext cx="241808" cy="19193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7F3AA78-AA45-C722-74AF-FC9DAFEA2DB9}"/>
              </a:ext>
            </a:extLst>
          </p:cNvPr>
          <p:cNvSpPr txBox="1"/>
          <p:nvPr/>
        </p:nvSpPr>
        <p:spPr>
          <a:xfrm>
            <a:off x="2949195" y="5975968"/>
            <a:ext cx="11215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DNA Markers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85B176-63F3-F0F4-620D-0616BDF0B9CC}"/>
              </a:ext>
            </a:extLst>
          </p:cNvPr>
          <p:cNvSpPr txBox="1"/>
          <p:nvPr/>
        </p:nvSpPr>
        <p:spPr>
          <a:xfrm>
            <a:off x="4519109" y="5975968"/>
            <a:ext cx="7300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Epigenetics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6D18D4-E5E3-E79C-DF70-A10B937577AC}"/>
              </a:ext>
            </a:extLst>
          </p:cNvPr>
          <p:cNvSpPr txBox="1"/>
          <p:nvPr/>
        </p:nvSpPr>
        <p:spPr>
          <a:xfrm>
            <a:off x="6189563" y="5971479"/>
            <a:ext cx="12641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External Collaboration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113B3C-6346-6A6B-F61F-C8A3EA8217BA}"/>
              </a:ext>
            </a:extLst>
          </p:cNvPr>
          <p:cNvSpPr txBox="1"/>
          <p:nvPr/>
        </p:nvSpPr>
        <p:spPr>
          <a:xfrm>
            <a:off x="8323057" y="5972533"/>
            <a:ext cx="12641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Disease resistance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950332-63D9-B56E-202C-BAB6A18A3587}"/>
              </a:ext>
            </a:extLst>
          </p:cNvPr>
          <p:cNvSpPr txBox="1"/>
          <p:nvPr/>
        </p:nvSpPr>
        <p:spPr>
          <a:xfrm>
            <a:off x="10189404" y="2635620"/>
            <a:ext cx="2347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cap="al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Directives</a:t>
            </a:r>
            <a:endParaRPr lang="en-IN" sz="1200" cap="al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72116-1F7D-DA79-BE06-F0F7151F00C3}"/>
              </a:ext>
            </a:extLst>
          </p:cNvPr>
          <p:cNvSpPr txBox="1"/>
          <p:nvPr/>
        </p:nvSpPr>
        <p:spPr>
          <a:xfrm>
            <a:off x="10421135" y="2987941"/>
            <a:ext cx="1620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Clone (~&lt;20%)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WY  &gt; 30 t/ac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Low Lodging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Low branching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Wilt free</a:t>
            </a:r>
          </a:p>
          <a:p>
            <a:pPr algn="l"/>
            <a:endParaRPr lang="en-IN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r>
              <a:rPr lang="en-IN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Seed: (~&gt;80%)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On par with Clone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551A4F-8371-DBCD-B0FF-C1DD2FC61D40}"/>
              </a:ext>
            </a:extLst>
          </p:cNvPr>
          <p:cNvSpPr txBox="1"/>
          <p:nvPr/>
        </p:nvSpPr>
        <p:spPr>
          <a:xfrm>
            <a:off x="339691" y="2028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 ExtraBold" pitchFamily="2" charset="0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 ExtraBold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059B3A-21BF-BB40-D81B-FD57EFDB260D}"/>
              </a:ext>
            </a:extLst>
          </p:cNvPr>
          <p:cNvSpPr txBox="1"/>
          <p:nvPr/>
        </p:nvSpPr>
        <p:spPr>
          <a:xfrm>
            <a:off x="9319364" y="295200"/>
            <a:ext cx="214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Breeding plan</a:t>
            </a:r>
            <a:endParaRPr lang="en-IN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4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1E5379-A656-FFB3-F7F3-F3CC13333BD4}"/>
              </a:ext>
            </a:extLst>
          </p:cNvPr>
          <p:cNvSpPr txBox="1"/>
          <p:nvPr/>
        </p:nvSpPr>
        <p:spPr>
          <a:xfrm>
            <a:off x="339691" y="2028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 ExtraBold" pitchFamily="2" charset="0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86CC3-9711-4064-8CCC-B945544D76D0}"/>
              </a:ext>
            </a:extLst>
          </p:cNvPr>
          <p:cNvSpPr txBox="1"/>
          <p:nvPr/>
        </p:nvSpPr>
        <p:spPr>
          <a:xfrm>
            <a:off x="7762088" y="295200"/>
            <a:ext cx="369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plan for B</a:t>
            </a:r>
            <a:r>
              <a:rPr lang="en-US" b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w</a:t>
            </a:r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B: seed = clone</a:t>
            </a:r>
            <a:endParaRPr lang="en-IN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D326A03-A56A-4F73-96D1-8DF4ECD2B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9"/>
          <a:stretch/>
        </p:blipFill>
        <p:spPr>
          <a:xfrm>
            <a:off x="570330" y="2047801"/>
            <a:ext cx="4220612" cy="184019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D00092AB-6979-41E8-8DDA-A526316F7809}"/>
              </a:ext>
            </a:extLst>
          </p:cNvPr>
          <p:cNvSpPr txBox="1"/>
          <p:nvPr/>
        </p:nvSpPr>
        <p:spPr>
          <a:xfrm>
            <a:off x="717001" y="4100359"/>
            <a:ext cx="396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Identified two major genetic groups to exhibit the potential of heterotic seeds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3F192F-AAF2-4538-93D7-B50610E9F906}"/>
              </a:ext>
            </a:extLst>
          </p:cNvPr>
          <p:cNvSpPr txBox="1"/>
          <p:nvPr/>
        </p:nvSpPr>
        <p:spPr>
          <a:xfrm>
            <a:off x="4651141" y="2270851"/>
            <a:ext cx="1132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Original Hawaii collection</a:t>
            </a: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r>
              <a:rPr lang="en-IN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Crida collections</a:t>
            </a: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  <a:p>
            <a:pPr algn="l"/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B9D25A3-4DEF-43E1-855F-F363E3738C30}"/>
              </a:ext>
            </a:extLst>
          </p:cNvPr>
          <p:cNvSpPr txBox="1"/>
          <p:nvPr/>
        </p:nvSpPr>
        <p:spPr>
          <a:xfrm>
            <a:off x="677039" y="1563818"/>
            <a:ext cx="3262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Genetic affinity-based grouping</a:t>
            </a:r>
            <a:endParaRPr lang="en-IN" sz="1400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graphicFrame>
        <p:nvGraphicFramePr>
          <p:cNvPr id="131" name="Chart 130">
            <a:extLst>
              <a:ext uri="{FF2B5EF4-FFF2-40B4-BE49-F238E27FC236}">
                <a16:creationId xmlns:a16="http://schemas.microsoft.com/office/drawing/2014/main" id="{952E583D-7899-4F1D-BCD0-BD76A16596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205655"/>
              </p:ext>
            </p:extLst>
          </p:nvPr>
        </p:nvGraphicFramePr>
        <p:xfrm>
          <a:off x="5840860" y="1607780"/>
          <a:ext cx="4594492" cy="275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" name="TextBox 132">
            <a:extLst>
              <a:ext uri="{FF2B5EF4-FFF2-40B4-BE49-F238E27FC236}">
                <a16:creationId xmlns:a16="http://schemas.microsoft.com/office/drawing/2014/main" id="{2F49E09A-0440-49B6-9E0B-6CD58DA3780D}"/>
              </a:ext>
            </a:extLst>
          </p:cNvPr>
          <p:cNvSpPr txBox="1"/>
          <p:nvPr/>
        </p:nvSpPr>
        <p:spPr>
          <a:xfrm>
            <a:off x="2308255" y="5221953"/>
            <a:ext cx="739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Self Pollination ( ~&gt; 95%) being the serious challenge, families in all the collections are being tested for high outcrossing rate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473537B-AE89-4829-BCF5-C37E951178D3}"/>
              </a:ext>
            </a:extLst>
          </p:cNvPr>
          <p:cNvSpPr txBox="1"/>
          <p:nvPr/>
        </p:nvSpPr>
        <p:spPr>
          <a:xfrm>
            <a:off x="6153721" y="1498264"/>
            <a:ext cx="473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 cap="all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L. l. ssp. Leucocephala outcrossing proportion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448D638-EDA1-4F9C-854A-40CFDC7C3A42}"/>
              </a:ext>
            </a:extLst>
          </p:cNvPr>
          <p:cNvSpPr txBox="1"/>
          <p:nvPr/>
        </p:nvSpPr>
        <p:spPr>
          <a:xfrm>
            <a:off x="6153720" y="4100358"/>
            <a:ext cx="543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SSP: </a:t>
            </a: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Leucocephala : </a:t>
            </a:r>
            <a:r>
              <a:rPr lang="en-GB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3 out of 12 families showed signs of outcrossing rate </a:t>
            </a:r>
          </a:p>
          <a:p>
            <a:r>
              <a:rPr lang="en-GB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SSP: </a:t>
            </a:r>
            <a:r>
              <a:rPr lang="en-GB" sz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diversifolia &amp; glabra</a:t>
            </a:r>
            <a:r>
              <a:rPr lang="en-GB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: being tested.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9DD8A7F-1BB5-4F5A-AD85-A1790EE85FFD}"/>
              </a:ext>
            </a:extLst>
          </p:cNvPr>
          <p:cNvSpPr txBox="1"/>
          <p:nvPr/>
        </p:nvSpPr>
        <p:spPr>
          <a:xfrm>
            <a:off x="9460020" y="2874798"/>
            <a:ext cx="202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3 families were isolated for seed orchard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6D560E0-248C-41B0-BA65-AFF117655A17}"/>
              </a:ext>
            </a:extLst>
          </p:cNvPr>
          <p:cNvSpPr/>
          <p:nvPr/>
        </p:nvSpPr>
        <p:spPr>
          <a:xfrm rot="19755755">
            <a:off x="1738890" y="2583670"/>
            <a:ext cx="2775443" cy="669827"/>
          </a:xfrm>
          <a:prstGeom prst="ellipse">
            <a:avLst/>
          </a:prstGeom>
          <a:noFill/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BC8FD8C8-CD0F-448C-AD1E-EC3F8F9B57C2}"/>
              </a:ext>
            </a:extLst>
          </p:cNvPr>
          <p:cNvSpPr/>
          <p:nvPr/>
        </p:nvSpPr>
        <p:spPr>
          <a:xfrm rot="20016638">
            <a:off x="980365" y="2267142"/>
            <a:ext cx="1935129" cy="585929"/>
          </a:xfrm>
          <a:prstGeom prst="ellipse">
            <a:avLst/>
          </a:prstGeom>
          <a:noFill/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984A5-9AF8-4D55-B94E-8FBDE562AB5E}"/>
              </a:ext>
            </a:extLst>
          </p:cNvPr>
          <p:cNvSpPr txBox="1"/>
          <p:nvPr/>
        </p:nvSpPr>
        <p:spPr>
          <a:xfrm>
            <a:off x="7641366" y="2807504"/>
            <a:ext cx="936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Based on Parental Progeny allelic frequencies</a:t>
            </a:r>
          </a:p>
        </p:txBody>
      </p:sp>
    </p:spTree>
    <p:extLst>
      <p:ext uri="{BB962C8B-B14F-4D97-AF65-F5344CB8AC3E}">
        <p14:creationId xmlns:p14="http://schemas.microsoft.com/office/powerpoint/2010/main" val="12217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AD3DF-BF6C-B8A4-0281-80935764A253}"/>
              </a:ext>
            </a:extLst>
          </p:cNvPr>
          <p:cNvSpPr txBox="1"/>
          <p:nvPr/>
        </p:nvSpPr>
        <p:spPr>
          <a:xfrm>
            <a:off x="339691" y="202867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 ExtraBold" pitchFamily="2" charset="0"/>
              </a:rPr>
              <a:t>SUBABUL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 Extra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C35DC-0010-32B7-3D2A-65BE3093EF6B}"/>
              </a:ext>
            </a:extLst>
          </p:cNvPr>
          <p:cNvSpPr txBox="1"/>
          <p:nvPr/>
        </p:nvSpPr>
        <p:spPr>
          <a:xfrm>
            <a:off x="4135736" y="1617919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Weakness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140DF-23D2-30F9-7B80-E0A0D7B7A273}"/>
              </a:ext>
            </a:extLst>
          </p:cNvPr>
          <p:cNvSpPr txBox="1"/>
          <p:nvPr/>
        </p:nvSpPr>
        <p:spPr>
          <a:xfrm>
            <a:off x="4599705" y="2050204"/>
            <a:ext cx="426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Challenging hybridization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Under Resourced for various development pipeline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Poor integration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FBC02-0DCD-5D7C-4E92-FB51BCDE9282}"/>
              </a:ext>
            </a:extLst>
          </p:cNvPr>
          <p:cNvSpPr txBox="1"/>
          <p:nvPr/>
        </p:nvSpPr>
        <p:spPr>
          <a:xfrm>
            <a:off x="4135736" y="2852766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Opportunities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A7E70-94FB-D568-B66D-EA4CCF88A667}"/>
              </a:ext>
            </a:extLst>
          </p:cNvPr>
          <p:cNvSpPr txBox="1"/>
          <p:nvPr/>
        </p:nvSpPr>
        <p:spPr>
          <a:xfrm>
            <a:off x="4599704" y="3285051"/>
            <a:ext cx="2408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Seed on par with clone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8E90C-0569-3FC5-580F-75AA1C7F9152}"/>
              </a:ext>
            </a:extLst>
          </p:cNvPr>
          <p:cNvSpPr txBox="1"/>
          <p:nvPr/>
        </p:nvSpPr>
        <p:spPr>
          <a:xfrm>
            <a:off x="4135736" y="3922076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actionable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3EE0A-C3B3-0949-A536-1CBEBDEDC609}"/>
              </a:ext>
            </a:extLst>
          </p:cNvPr>
          <p:cNvSpPr txBox="1"/>
          <p:nvPr/>
        </p:nvSpPr>
        <p:spPr>
          <a:xfrm>
            <a:off x="4599705" y="4404795"/>
            <a:ext cx="417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FTEs: Move from species to platform-based approach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Requires strong integration with Genomics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8F46E4-853F-F2D3-8A61-612EABBE1D03}"/>
              </a:ext>
            </a:extLst>
          </p:cNvPr>
          <p:cNvSpPr/>
          <p:nvPr/>
        </p:nvSpPr>
        <p:spPr>
          <a:xfrm>
            <a:off x="4012950" y="1704018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413A24-8F17-8FD5-9D56-5A31D3C89262}"/>
              </a:ext>
            </a:extLst>
          </p:cNvPr>
          <p:cNvSpPr/>
          <p:nvPr/>
        </p:nvSpPr>
        <p:spPr>
          <a:xfrm>
            <a:off x="4012950" y="2944857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E4F272C-A5BB-3357-2738-C39970E89EDC}"/>
              </a:ext>
            </a:extLst>
          </p:cNvPr>
          <p:cNvSpPr/>
          <p:nvPr/>
        </p:nvSpPr>
        <p:spPr>
          <a:xfrm>
            <a:off x="4012950" y="4007449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8B3F8-B811-48C6-0115-7A0155EB8AEE}"/>
              </a:ext>
            </a:extLst>
          </p:cNvPr>
          <p:cNvSpPr txBox="1"/>
          <p:nvPr/>
        </p:nvSpPr>
        <p:spPr>
          <a:xfrm>
            <a:off x="7762088" y="295200"/>
            <a:ext cx="369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Actionable</a:t>
            </a:r>
            <a:endParaRPr lang="en-IN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1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9A17-E428-65B1-8B8D-C917F5ED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84F0F4-6AB3-CEA9-4125-9DEE48C7358F}"/>
              </a:ext>
            </a:extLst>
          </p:cNvPr>
          <p:cNvSpPr txBox="1"/>
          <p:nvPr/>
        </p:nvSpPr>
        <p:spPr>
          <a:xfrm>
            <a:off x="5146861" y="3198167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CASUARINA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06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D849DD-5787-AD55-F08F-6ADD74AA4611}"/>
              </a:ext>
            </a:extLst>
          </p:cNvPr>
          <p:cNvSpPr txBox="1"/>
          <p:nvPr/>
        </p:nvSpPr>
        <p:spPr>
          <a:xfrm>
            <a:off x="372512" y="5067005"/>
            <a:ext cx="260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Introduced 115 families</a:t>
            </a:r>
          </a:p>
          <a:p>
            <a:pPr algn="r"/>
            <a:r>
              <a:rPr lang="en-IN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18 seed lots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C9AAEE-2EBE-BD9E-4B62-FDC90B360F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327" y="1240814"/>
            <a:ext cx="4448834" cy="26046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10ED56-D582-FDEB-6415-C536FC86DDF9}"/>
              </a:ext>
            </a:extLst>
          </p:cNvPr>
          <p:cNvSpPr/>
          <p:nvPr/>
        </p:nvSpPr>
        <p:spPr>
          <a:xfrm>
            <a:off x="2645464" y="2506026"/>
            <a:ext cx="47256" cy="50406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32B940-C9F8-33EC-881A-52528B16A761}"/>
              </a:ext>
            </a:extLst>
          </p:cNvPr>
          <p:cNvSpPr/>
          <p:nvPr/>
        </p:nvSpPr>
        <p:spPr>
          <a:xfrm>
            <a:off x="2018001" y="3829352"/>
            <a:ext cx="68225" cy="638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817960-3B42-4B93-9BFE-86478F15CE31}"/>
              </a:ext>
            </a:extLst>
          </p:cNvPr>
          <p:cNvSpPr/>
          <p:nvPr/>
        </p:nvSpPr>
        <p:spPr>
          <a:xfrm>
            <a:off x="2727861" y="3829352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3DAEED-58A2-E9E0-EE3D-9D1CCF281B88}"/>
              </a:ext>
            </a:extLst>
          </p:cNvPr>
          <p:cNvSpPr/>
          <p:nvPr/>
        </p:nvSpPr>
        <p:spPr>
          <a:xfrm>
            <a:off x="3363060" y="3829352"/>
            <a:ext cx="68225" cy="638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CBFC57-0617-5A8A-D73C-411CD8A788B0}"/>
              </a:ext>
            </a:extLst>
          </p:cNvPr>
          <p:cNvSpPr/>
          <p:nvPr/>
        </p:nvSpPr>
        <p:spPr>
          <a:xfrm>
            <a:off x="4022394" y="3829352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C48AA-7EB3-740D-8DAE-C2B072CAC557}"/>
              </a:ext>
            </a:extLst>
          </p:cNvPr>
          <p:cNvSpPr txBox="1"/>
          <p:nvPr/>
        </p:nvSpPr>
        <p:spPr>
          <a:xfrm>
            <a:off x="4047757" y="3757150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FCDFE-CB5D-73EA-D521-DA08FB43B351}"/>
              </a:ext>
            </a:extLst>
          </p:cNvPr>
          <p:cNvSpPr txBox="1"/>
          <p:nvPr/>
        </p:nvSpPr>
        <p:spPr>
          <a:xfrm>
            <a:off x="2099983" y="3757150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16A37-A3FA-6C18-B440-1C5E2F340832}"/>
              </a:ext>
            </a:extLst>
          </p:cNvPr>
          <p:cNvSpPr txBox="1"/>
          <p:nvPr/>
        </p:nvSpPr>
        <p:spPr>
          <a:xfrm>
            <a:off x="2761974" y="375715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DD8C2-7EE6-1197-429B-9BFCAD218B76}"/>
              </a:ext>
            </a:extLst>
          </p:cNvPr>
          <p:cNvSpPr txBox="1"/>
          <p:nvPr/>
        </p:nvSpPr>
        <p:spPr>
          <a:xfrm>
            <a:off x="3392107" y="3757150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37FDA1-0708-0F74-0439-8E36D0A04035}"/>
              </a:ext>
            </a:extLst>
          </p:cNvPr>
          <p:cNvSpPr/>
          <p:nvPr/>
        </p:nvSpPr>
        <p:spPr>
          <a:xfrm>
            <a:off x="4484283" y="3266955"/>
            <a:ext cx="68225" cy="638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DB478-768C-A370-1038-AAF876B30EF1}"/>
              </a:ext>
            </a:extLst>
          </p:cNvPr>
          <p:cNvSpPr/>
          <p:nvPr/>
        </p:nvSpPr>
        <p:spPr>
          <a:xfrm>
            <a:off x="4578983" y="3381020"/>
            <a:ext cx="68225" cy="638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893352-5762-6AB6-5887-9B91F4470979}"/>
              </a:ext>
            </a:extLst>
          </p:cNvPr>
          <p:cNvSpPr/>
          <p:nvPr/>
        </p:nvSpPr>
        <p:spPr>
          <a:xfrm>
            <a:off x="4571673" y="3279747"/>
            <a:ext cx="68225" cy="638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37F97-7C7E-B5B1-74BE-E2AEB3B5920D}"/>
              </a:ext>
            </a:extLst>
          </p:cNvPr>
          <p:cNvSpPr/>
          <p:nvPr/>
        </p:nvSpPr>
        <p:spPr>
          <a:xfrm>
            <a:off x="4503448" y="3356343"/>
            <a:ext cx="68225" cy="638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807457-1392-CA51-2416-0582DCEEFC38}"/>
              </a:ext>
            </a:extLst>
          </p:cNvPr>
          <p:cNvSpPr/>
          <p:nvPr/>
        </p:nvSpPr>
        <p:spPr>
          <a:xfrm>
            <a:off x="3934143" y="2625884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869EA0-C78F-E9E8-CBC2-3C6CBFEB6EBD}"/>
              </a:ext>
            </a:extLst>
          </p:cNvPr>
          <p:cNvSpPr/>
          <p:nvPr/>
        </p:nvSpPr>
        <p:spPr>
          <a:xfrm>
            <a:off x="3983152" y="2763260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BB37A6-8026-349B-A08B-0FF6AEC575F0}"/>
              </a:ext>
            </a:extLst>
          </p:cNvPr>
          <p:cNvSpPr/>
          <p:nvPr/>
        </p:nvSpPr>
        <p:spPr>
          <a:xfrm>
            <a:off x="3983152" y="2882908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FBFF17-D577-D9D0-CD97-131513C174BB}"/>
              </a:ext>
            </a:extLst>
          </p:cNvPr>
          <p:cNvSpPr/>
          <p:nvPr/>
        </p:nvSpPr>
        <p:spPr>
          <a:xfrm>
            <a:off x="4143869" y="2851005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41EE04-35E7-9915-AEF4-229EA8C724FB}"/>
              </a:ext>
            </a:extLst>
          </p:cNvPr>
          <p:cNvSpPr/>
          <p:nvPr/>
        </p:nvSpPr>
        <p:spPr>
          <a:xfrm>
            <a:off x="4240358" y="2914810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EADC23-E2A5-B464-EACC-3F876317CB9B}"/>
              </a:ext>
            </a:extLst>
          </p:cNvPr>
          <p:cNvSpPr/>
          <p:nvPr/>
        </p:nvSpPr>
        <p:spPr>
          <a:xfrm>
            <a:off x="4189497" y="2787201"/>
            <a:ext cx="68225" cy="6380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F412B4-517A-808C-EF18-A11AE406A7CD}"/>
              </a:ext>
            </a:extLst>
          </p:cNvPr>
          <p:cNvSpPr/>
          <p:nvPr/>
        </p:nvSpPr>
        <p:spPr>
          <a:xfrm>
            <a:off x="4605786" y="2989044"/>
            <a:ext cx="68225" cy="638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A66755-0E60-7A5D-55AC-8266B5A634F8}"/>
              </a:ext>
            </a:extLst>
          </p:cNvPr>
          <p:cNvSpPr/>
          <p:nvPr/>
        </p:nvSpPr>
        <p:spPr>
          <a:xfrm>
            <a:off x="4503448" y="2946711"/>
            <a:ext cx="68225" cy="638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2B668F-DEE4-8289-490F-41F6C4A46814}"/>
              </a:ext>
            </a:extLst>
          </p:cNvPr>
          <p:cNvSpPr/>
          <p:nvPr/>
        </p:nvSpPr>
        <p:spPr>
          <a:xfrm>
            <a:off x="3677518" y="2593982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464935-E16E-560E-739A-159860B7FDC8}"/>
              </a:ext>
            </a:extLst>
          </p:cNvPr>
          <p:cNvSpPr/>
          <p:nvPr/>
        </p:nvSpPr>
        <p:spPr>
          <a:xfrm>
            <a:off x="3683992" y="2670726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7E78E84-77A5-DD47-F25B-B81BE8921DAB}"/>
              </a:ext>
            </a:extLst>
          </p:cNvPr>
          <p:cNvSpPr/>
          <p:nvPr/>
        </p:nvSpPr>
        <p:spPr>
          <a:xfrm>
            <a:off x="3239423" y="2741677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D40BA4-73AF-4D49-4D81-8FA6E72F5FA5}"/>
              </a:ext>
            </a:extLst>
          </p:cNvPr>
          <p:cNvSpPr/>
          <p:nvPr/>
        </p:nvSpPr>
        <p:spPr>
          <a:xfrm>
            <a:off x="3169537" y="2819915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2E39BFC-DE9B-0F54-5952-FF2728C4C297}"/>
              </a:ext>
            </a:extLst>
          </p:cNvPr>
          <p:cNvSpPr/>
          <p:nvPr/>
        </p:nvSpPr>
        <p:spPr>
          <a:xfrm>
            <a:off x="3101312" y="2910291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3CD02C-E985-581F-0ADB-8C06EB6ACA49}"/>
              </a:ext>
            </a:extLst>
          </p:cNvPr>
          <p:cNvSpPr/>
          <p:nvPr/>
        </p:nvSpPr>
        <p:spPr>
          <a:xfrm>
            <a:off x="3101312" y="3000667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8501B0A-37F5-C7F6-E70D-84575B121828}"/>
              </a:ext>
            </a:extLst>
          </p:cNvPr>
          <p:cNvSpPr/>
          <p:nvPr/>
        </p:nvSpPr>
        <p:spPr>
          <a:xfrm>
            <a:off x="2782784" y="3122171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32E92A-D128-1F57-90BC-68EF45F6F46A}"/>
              </a:ext>
            </a:extLst>
          </p:cNvPr>
          <p:cNvSpPr/>
          <p:nvPr/>
        </p:nvSpPr>
        <p:spPr>
          <a:xfrm>
            <a:off x="2782865" y="2968765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1667EF-D743-3134-EFFC-6F3B28CBA6D7}"/>
              </a:ext>
            </a:extLst>
          </p:cNvPr>
          <p:cNvSpPr/>
          <p:nvPr/>
        </p:nvSpPr>
        <p:spPr>
          <a:xfrm>
            <a:off x="2726839" y="286087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60B28C4-9C9D-1A81-B318-2A02D248DC92}"/>
              </a:ext>
            </a:extLst>
          </p:cNvPr>
          <p:cNvSpPr/>
          <p:nvPr/>
        </p:nvSpPr>
        <p:spPr>
          <a:xfrm>
            <a:off x="2669235" y="2763260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A0D71A-0FC0-0A18-C316-F50B71ECEB50}"/>
              </a:ext>
            </a:extLst>
          </p:cNvPr>
          <p:cNvSpPr/>
          <p:nvPr/>
        </p:nvSpPr>
        <p:spPr>
          <a:xfrm>
            <a:off x="2560271" y="275519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8C7FBF-9451-6AAA-3A85-D9E963256601}"/>
              </a:ext>
            </a:extLst>
          </p:cNvPr>
          <p:cNvSpPr/>
          <p:nvPr/>
        </p:nvSpPr>
        <p:spPr>
          <a:xfrm>
            <a:off x="2892744" y="2736846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A18BB2-FE1B-2640-C94A-29BDF8498C20}"/>
              </a:ext>
            </a:extLst>
          </p:cNvPr>
          <p:cNvSpPr/>
          <p:nvPr/>
        </p:nvSpPr>
        <p:spPr>
          <a:xfrm>
            <a:off x="2925385" y="2935493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D6C7C96-8BE1-96F7-3A40-7B7DFD0407F3}"/>
              </a:ext>
            </a:extLst>
          </p:cNvPr>
          <p:cNvSpPr/>
          <p:nvPr/>
        </p:nvSpPr>
        <p:spPr>
          <a:xfrm>
            <a:off x="3566623" y="2599463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12D79A-C2C0-5CE2-DB4F-3EDFCF3FEFA6}"/>
              </a:ext>
            </a:extLst>
          </p:cNvPr>
          <p:cNvSpPr/>
          <p:nvPr/>
        </p:nvSpPr>
        <p:spPr>
          <a:xfrm>
            <a:off x="3665941" y="2731086"/>
            <a:ext cx="53770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91F6B08-7DD4-F1DC-B8CE-D57495053072}"/>
              </a:ext>
            </a:extLst>
          </p:cNvPr>
          <p:cNvSpPr/>
          <p:nvPr/>
        </p:nvSpPr>
        <p:spPr>
          <a:xfrm>
            <a:off x="3634848" y="2505585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22E1D7E-11EE-B1C1-21A4-3BE153E8BDE1}"/>
              </a:ext>
            </a:extLst>
          </p:cNvPr>
          <p:cNvSpPr/>
          <p:nvPr/>
        </p:nvSpPr>
        <p:spPr>
          <a:xfrm>
            <a:off x="2886782" y="2461541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4ACC74F-3CD3-C98B-6E8E-4728F6D24E62}"/>
              </a:ext>
            </a:extLst>
          </p:cNvPr>
          <p:cNvSpPr/>
          <p:nvPr/>
        </p:nvSpPr>
        <p:spPr>
          <a:xfrm>
            <a:off x="2816896" y="2539780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395C7B5-E487-C1A8-5B7C-6D506743163B}"/>
              </a:ext>
            </a:extLst>
          </p:cNvPr>
          <p:cNvSpPr/>
          <p:nvPr/>
        </p:nvSpPr>
        <p:spPr>
          <a:xfrm>
            <a:off x="2789217" y="2892776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A45FB79-BF5A-3E44-526C-35D67053D839}"/>
              </a:ext>
            </a:extLst>
          </p:cNvPr>
          <p:cNvSpPr/>
          <p:nvPr/>
        </p:nvSpPr>
        <p:spPr>
          <a:xfrm>
            <a:off x="3086010" y="2835589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B13C823-DE6B-43F1-73FD-09D3FE394D36}"/>
              </a:ext>
            </a:extLst>
          </p:cNvPr>
          <p:cNvSpPr/>
          <p:nvPr/>
        </p:nvSpPr>
        <p:spPr>
          <a:xfrm>
            <a:off x="2513542" y="2360445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0463518-50CE-6CE7-E68D-03F5D0B71BB7}"/>
              </a:ext>
            </a:extLst>
          </p:cNvPr>
          <p:cNvSpPr/>
          <p:nvPr/>
        </p:nvSpPr>
        <p:spPr>
          <a:xfrm>
            <a:off x="2669092" y="2306906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69FBCB-E6C5-7AA5-355A-A0E31E7F7ED5}"/>
              </a:ext>
            </a:extLst>
          </p:cNvPr>
          <p:cNvSpPr/>
          <p:nvPr/>
        </p:nvSpPr>
        <p:spPr>
          <a:xfrm>
            <a:off x="2796344" y="240342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43A085-7360-B50B-B26C-4CE70E8780CE}"/>
              </a:ext>
            </a:extLst>
          </p:cNvPr>
          <p:cNvSpPr/>
          <p:nvPr/>
        </p:nvSpPr>
        <p:spPr>
          <a:xfrm>
            <a:off x="2978269" y="2392346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BC8766-1BF4-8658-6D69-2C1EF6E22DAF}"/>
              </a:ext>
            </a:extLst>
          </p:cNvPr>
          <p:cNvSpPr/>
          <p:nvPr/>
        </p:nvSpPr>
        <p:spPr>
          <a:xfrm>
            <a:off x="3032935" y="247412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067F731-43EC-D6FD-BF25-ED1C42D750A3}"/>
              </a:ext>
            </a:extLst>
          </p:cNvPr>
          <p:cNvSpPr/>
          <p:nvPr/>
        </p:nvSpPr>
        <p:spPr>
          <a:xfrm>
            <a:off x="3121910" y="252752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73C567-D79C-E525-CC77-B0230D1ED3A1}"/>
              </a:ext>
            </a:extLst>
          </p:cNvPr>
          <p:cNvSpPr/>
          <p:nvPr/>
        </p:nvSpPr>
        <p:spPr>
          <a:xfrm>
            <a:off x="2025439" y="315971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67C46F-5090-AEE6-7ADA-5188E2A494E2}"/>
              </a:ext>
            </a:extLst>
          </p:cNvPr>
          <p:cNvSpPr/>
          <p:nvPr/>
        </p:nvSpPr>
        <p:spPr>
          <a:xfrm>
            <a:off x="1913519" y="3212258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C9AEE9E-4A1D-9921-0788-7548E3F53D16}"/>
              </a:ext>
            </a:extLst>
          </p:cNvPr>
          <p:cNvSpPr/>
          <p:nvPr/>
        </p:nvSpPr>
        <p:spPr>
          <a:xfrm>
            <a:off x="1907036" y="3301499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B08B4E0-A492-5D88-D994-3F665246523D}"/>
              </a:ext>
            </a:extLst>
          </p:cNvPr>
          <p:cNvSpPr/>
          <p:nvPr/>
        </p:nvSpPr>
        <p:spPr>
          <a:xfrm>
            <a:off x="1845294" y="3385808"/>
            <a:ext cx="68225" cy="6380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DEDED52-7D6C-A82F-B88D-D6D74E1A4EEC}"/>
              </a:ext>
            </a:extLst>
          </p:cNvPr>
          <p:cNvSpPr/>
          <p:nvPr/>
        </p:nvSpPr>
        <p:spPr>
          <a:xfrm>
            <a:off x="1825394" y="3134277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F7938B3-704F-068C-EEA9-073FD7FD34D6}"/>
              </a:ext>
            </a:extLst>
          </p:cNvPr>
          <p:cNvSpPr/>
          <p:nvPr/>
        </p:nvSpPr>
        <p:spPr>
          <a:xfrm>
            <a:off x="1713474" y="3186820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C581998-CC20-E866-0692-C208C00ABA17}"/>
              </a:ext>
            </a:extLst>
          </p:cNvPr>
          <p:cNvSpPr/>
          <p:nvPr/>
        </p:nvSpPr>
        <p:spPr>
          <a:xfrm>
            <a:off x="1659750" y="3273232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676D8E7-48C5-EB67-D45B-9912F48952F6}"/>
              </a:ext>
            </a:extLst>
          </p:cNvPr>
          <p:cNvSpPr/>
          <p:nvPr/>
        </p:nvSpPr>
        <p:spPr>
          <a:xfrm>
            <a:off x="1473390" y="2942193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39153D4-50AE-235E-D370-BAED041675F4}"/>
              </a:ext>
            </a:extLst>
          </p:cNvPr>
          <p:cNvSpPr/>
          <p:nvPr/>
        </p:nvSpPr>
        <p:spPr>
          <a:xfrm>
            <a:off x="1562244" y="304313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EE344A7-C0A6-31A4-D159-B425EE901706}"/>
              </a:ext>
            </a:extLst>
          </p:cNvPr>
          <p:cNvSpPr/>
          <p:nvPr/>
        </p:nvSpPr>
        <p:spPr>
          <a:xfrm>
            <a:off x="1670021" y="304313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B7620FC-0B95-0713-8F79-596A0E71DB74}"/>
              </a:ext>
            </a:extLst>
          </p:cNvPr>
          <p:cNvSpPr/>
          <p:nvPr/>
        </p:nvSpPr>
        <p:spPr>
          <a:xfrm>
            <a:off x="1643653" y="3110433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BA91C-E60E-F791-9280-BD4EC157FA97}"/>
              </a:ext>
            </a:extLst>
          </p:cNvPr>
          <p:cNvSpPr/>
          <p:nvPr/>
        </p:nvSpPr>
        <p:spPr>
          <a:xfrm>
            <a:off x="1633820" y="2762988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466C9EE-BCAC-3E7F-6661-49A268EE1EB8}"/>
              </a:ext>
            </a:extLst>
          </p:cNvPr>
          <p:cNvSpPr/>
          <p:nvPr/>
        </p:nvSpPr>
        <p:spPr>
          <a:xfrm>
            <a:off x="1725306" y="269379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B3FA7EB-8223-70D3-EBF8-4825E2649924}"/>
              </a:ext>
            </a:extLst>
          </p:cNvPr>
          <p:cNvSpPr/>
          <p:nvPr/>
        </p:nvSpPr>
        <p:spPr>
          <a:xfrm>
            <a:off x="1779972" y="2775571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999513A-B868-70B7-216A-C455FF40FED0}"/>
              </a:ext>
            </a:extLst>
          </p:cNvPr>
          <p:cNvSpPr/>
          <p:nvPr/>
        </p:nvSpPr>
        <p:spPr>
          <a:xfrm>
            <a:off x="1868947" y="2828972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867A4E6-B27D-474B-59B1-34DAB45C6749}"/>
              </a:ext>
            </a:extLst>
          </p:cNvPr>
          <p:cNvSpPr/>
          <p:nvPr/>
        </p:nvSpPr>
        <p:spPr>
          <a:xfrm>
            <a:off x="2039674" y="2932425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0A46F2B-DE3C-0268-D05D-8629544A78F1}"/>
              </a:ext>
            </a:extLst>
          </p:cNvPr>
          <p:cNvSpPr/>
          <p:nvPr/>
        </p:nvSpPr>
        <p:spPr>
          <a:xfrm>
            <a:off x="2440642" y="2721674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50E380-534E-CE29-2A22-40E7F13BE924}"/>
              </a:ext>
            </a:extLst>
          </p:cNvPr>
          <p:cNvSpPr/>
          <p:nvPr/>
        </p:nvSpPr>
        <p:spPr>
          <a:xfrm>
            <a:off x="2356821" y="2603483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43841B7-E903-0149-BDA5-6172D070898D}"/>
              </a:ext>
            </a:extLst>
          </p:cNvPr>
          <p:cNvSpPr/>
          <p:nvPr/>
        </p:nvSpPr>
        <p:spPr>
          <a:xfrm>
            <a:off x="2937426" y="2840661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041F29-BDD8-E28F-6519-3BD7F362FC5D}"/>
              </a:ext>
            </a:extLst>
          </p:cNvPr>
          <p:cNvSpPr/>
          <p:nvPr/>
        </p:nvSpPr>
        <p:spPr>
          <a:xfrm>
            <a:off x="1127247" y="2429639"/>
            <a:ext cx="68225" cy="6380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 b="1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A57A6A7-2CD8-0851-3B4A-43A260E6C608}"/>
              </a:ext>
            </a:extLst>
          </p:cNvPr>
          <p:cNvSpPr/>
          <p:nvPr/>
        </p:nvSpPr>
        <p:spPr>
          <a:xfrm>
            <a:off x="1916843" y="3167253"/>
            <a:ext cx="85724" cy="80169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10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3FBB97-C4E9-2085-490B-F2195FD92C01}"/>
              </a:ext>
            </a:extLst>
          </p:cNvPr>
          <p:cNvSpPr txBox="1"/>
          <p:nvPr/>
        </p:nvSpPr>
        <p:spPr>
          <a:xfrm>
            <a:off x="1271681" y="869698"/>
            <a:ext cx="33743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15 cultivable species</a:t>
            </a:r>
            <a:endParaRPr lang="en-IN" sz="1200" b="1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B28B1C-11D5-8D11-37B7-22C060986BED}"/>
              </a:ext>
            </a:extLst>
          </p:cNvPr>
          <p:cNvSpPr txBox="1"/>
          <p:nvPr/>
        </p:nvSpPr>
        <p:spPr>
          <a:xfrm>
            <a:off x="1455508" y="4003975"/>
            <a:ext cx="342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Coastal species lacks adaptation &amp; coppicing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4595664-8AB8-B55D-4BF5-EA133EF06E10}"/>
              </a:ext>
            </a:extLst>
          </p:cNvPr>
          <p:cNvSpPr txBox="1"/>
          <p:nvPr/>
        </p:nvSpPr>
        <p:spPr>
          <a:xfrm>
            <a:off x="5914097" y="869698"/>
            <a:ext cx="5030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cap="all"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en-US" b="1" dirty="0">
                <a:cs typeface="Open Sans Condensed" panose="020B0604020202020204" charset="0"/>
              </a:rPr>
              <a:t>Important Casuarina sps and unique traits</a:t>
            </a:r>
            <a:endParaRPr lang="en-IN" b="1" dirty="0">
              <a:cs typeface="Open Sans Condensed" panose="020B060402020202020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74A10FE-33D9-2A94-D62D-CADE7021DF66}"/>
              </a:ext>
            </a:extLst>
          </p:cNvPr>
          <p:cNvSpPr txBox="1"/>
          <p:nvPr/>
        </p:nvSpPr>
        <p:spPr>
          <a:xfrm rot="16200000">
            <a:off x="5302391" y="2354606"/>
            <a:ext cx="1640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Ranking from 1 - 100 (100-best)</a:t>
            </a:r>
          </a:p>
        </p:txBody>
      </p: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D5C38E1C-ADED-4B0C-5E7E-D81BB9CB2C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932572"/>
              </p:ext>
            </p:extLst>
          </p:nvPr>
        </p:nvGraphicFramePr>
        <p:xfrm>
          <a:off x="6110005" y="1155893"/>
          <a:ext cx="4954607" cy="2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68190367-05E3-06DF-CAAF-CE3BEAA1F2EB}"/>
              </a:ext>
            </a:extLst>
          </p:cNvPr>
          <p:cNvSpPr txBox="1"/>
          <p:nvPr/>
        </p:nvSpPr>
        <p:spPr>
          <a:xfrm rot="16200000">
            <a:off x="6781760" y="3415131"/>
            <a:ext cx="8027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800" b="1" i="0" u="none" strike="noStrike" cap="all" baseline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Growth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9674A14-18D4-D257-1E49-CA0D5E56DB4D}"/>
              </a:ext>
            </a:extLst>
          </p:cNvPr>
          <p:cNvSpPr txBox="1"/>
          <p:nvPr/>
        </p:nvSpPr>
        <p:spPr>
          <a:xfrm rot="16200000">
            <a:off x="7463714" y="3472623"/>
            <a:ext cx="9177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800" b="1" i="0" u="none" strike="noStrike" cap="all" baseline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Adaptability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7C5030-69EA-732E-48E6-D27C43C094AE}"/>
              </a:ext>
            </a:extLst>
          </p:cNvPr>
          <p:cNvSpPr txBox="1"/>
          <p:nvPr/>
        </p:nvSpPr>
        <p:spPr>
          <a:xfrm rot="16200000">
            <a:off x="8228329" y="3435160"/>
            <a:ext cx="965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800" b="1" i="0" u="none" strike="noStrike" cap="all" baseline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Stem</a:t>
            </a:r>
          </a:p>
          <a:p>
            <a:pPr algn="r"/>
            <a:r>
              <a:rPr lang="en-IN" sz="8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straightness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A7521CC-382D-782E-1146-FEA41B3274AD}"/>
              </a:ext>
            </a:extLst>
          </p:cNvPr>
          <p:cNvSpPr txBox="1"/>
          <p:nvPr/>
        </p:nvSpPr>
        <p:spPr>
          <a:xfrm rot="16200000">
            <a:off x="8983650" y="3435425"/>
            <a:ext cx="9664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800" b="1" i="0" u="none" strike="noStrike" cap="all" baseline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Wood</a:t>
            </a:r>
          </a:p>
          <a:p>
            <a:pPr algn="r"/>
            <a:r>
              <a:rPr lang="en-IN" sz="8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properties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AAA807-0F1C-D6BE-327A-0F2E77DC5AC9}"/>
              </a:ext>
            </a:extLst>
          </p:cNvPr>
          <p:cNvSpPr txBox="1"/>
          <p:nvPr/>
        </p:nvSpPr>
        <p:spPr>
          <a:xfrm rot="16200000">
            <a:off x="9743725" y="3496980"/>
            <a:ext cx="9664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800" b="1" i="0" u="none" strike="noStrike" cap="all" baseline="0" dirty="0"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coppicing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5C00B4D-75AE-F20C-D98D-D5294ECC8091}"/>
              </a:ext>
            </a:extLst>
          </p:cNvPr>
          <p:cNvSpPr txBox="1"/>
          <p:nvPr/>
        </p:nvSpPr>
        <p:spPr>
          <a:xfrm>
            <a:off x="7075396" y="6138142"/>
            <a:ext cx="384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Domestication of C.j was the way forward for India 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4" name="Rectangle 2">
            <a:extLst>
              <a:ext uri="{FF2B5EF4-FFF2-40B4-BE49-F238E27FC236}">
                <a16:creationId xmlns:a16="http://schemas.microsoft.com/office/drawing/2014/main" id="{B2198898-C170-BDD4-C070-9A9CCF3B1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098" y="4170240"/>
            <a:ext cx="10986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C. equisetifolia </a:t>
            </a:r>
            <a:endParaRPr lang="en-US" altLang="en-US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08A27464-1481-18C9-FF78-BF7E1FE1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674" y="4170240"/>
            <a:ext cx="9878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C. cristata </a:t>
            </a:r>
            <a:endParaRPr lang="en-US" altLang="en-US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0DA4447-65E8-BFF7-7B84-1F381329D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555" y="4170241"/>
            <a:ext cx="13559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C. cunninghamiana</a:t>
            </a:r>
            <a:endParaRPr lang="en-US" altLang="en-US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87" name="TextBox 12">
            <a:extLst>
              <a:ext uri="{FF2B5EF4-FFF2-40B4-BE49-F238E27FC236}">
                <a16:creationId xmlns:a16="http://schemas.microsoft.com/office/drawing/2014/main" id="{28998BF5-BE2B-AC87-A0F6-034601277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2351" y="5664493"/>
            <a:ext cx="1285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Rough stem, Drooping branches</a:t>
            </a:r>
          </a:p>
        </p:txBody>
      </p:sp>
      <p:sp>
        <p:nvSpPr>
          <p:cNvPr id="88" name="TextBox 13">
            <a:extLst>
              <a:ext uri="{FF2B5EF4-FFF2-40B4-BE49-F238E27FC236}">
                <a16:creationId xmlns:a16="http://schemas.microsoft.com/office/drawing/2014/main" id="{6E1AD38E-486E-C22B-654D-125AAE1F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097" y="5664493"/>
            <a:ext cx="1285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Smooth stem, Upward branches</a:t>
            </a:r>
          </a:p>
        </p:txBody>
      </p:sp>
      <p:sp>
        <p:nvSpPr>
          <p:cNvPr id="89" name="TextBox 15">
            <a:extLst>
              <a:ext uri="{FF2B5EF4-FFF2-40B4-BE49-F238E27FC236}">
                <a16:creationId xmlns:a16="http://schemas.microsoft.com/office/drawing/2014/main" id="{71E81CCC-6907-1ECB-653A-3A64BDF5E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898" y="5664493"/>
            <a:ext cx="1322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Slight yellow,  greenish stem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E3A9644-8EAD-F9A1-E483-D007706D4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2711" y="4170241"/>
            <a:ext cx="11700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C. junghuhniana</a:t>
            </a:r>
            <a:endParaRPr lang="en-US" altLang="en-US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604020202020204" charset="0"/>
            </a:endParaRPr>
          </a:p>
        </p:txBody>
      </p:sp>
      <p:sp>
        <p:nvSpPr>
          <p:cNvPr id="91" name="TextBox 12">
            <a:extLst>
              <a:ext uri="{FF2B5EF4-FFF2-40B4-BE49-F238E27FC236}">
                <a16:creationId xmlns:a16="http://schemas.microsoft.com/office/drawing/2014/main" id="{3BEB6D6E-8437-6F47-B0EF-97BC9FB5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430" y="5664493"/>
            <a:ext cx="11883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Rough stem, Upward branches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40110EE-53A5-77CE-A92A-73D4AEAE260E}"/>
              </a:ext>
            </a:extLst>
          </p:cNvPr>
          <p:cNvSpPr/>
          <p:nvPr/>
        </p:nvSpPr>
        <p:spPr>
          <a:xfrm>
            <a:off x="6024975" y="4411950"/>
            <a:ext cx="991752" cy="1271356"/>
          </a:xfrm>
          <a:prstGeom prst="roundRect">
            <a:avLst>
              <a:gd name="adj" fmla="val 3234"/>
            </a:avLst>
          </a:prstGeom>
          <a:blipFill>
            <a:blip r:embed="rId4"/>
            <a:stretch>
              <a:fillRect/>
            </a:stretch>
          </a:blip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536A1C3-843F-1733-6E17-05F208C98642}"/>
              </a:ext>
            </a:extLst>
          </p:cNvPr>
          <p:cNvSpPr/>
          <p:nvPr/>
        </p:nvSpPr>
        <p:spPr>
          <a:xfrm>
            <a:off x="7574674" y="4432178"/>
            <a:ext cx="991752" cy="1271356"/>
          </a:xfrm>
          <a:prstGeom prst="roundRect">
            <a:avLst>
              <a:gd name="adj" fmla="val 3234"/>
            </a:avLst>
          </a:prstGeom>
          <a:blipFill>
            <a:blip r:embed="rId5"/>
            <a:stretch>
              <a:fillRect/>
            </a:stretch>
          </a:blip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16F9F09-C35B-7C7E-41D3-49C0DE279058}"/>
              </a:ext>
            </a:extLst>
          </p:cNvPr>
          <p:cNvSpPr/>
          <p:nvPr/>
        </p:nvSpPr>
        <p:spPr>
          <a:xfrm>
            <a:off x="9115897" y="4411950"/>
            <a:ext cx="991752" cy="1271356"/>
          </a:xfrm>
          <a:prstGeom prst="roundRect">
            <a:avLst>
              <a:gd name="adj" fmla="val 3234"/>
            </a:avLst>
          </a:prstGeom>
          <a:blipFill>
            <a:blip r:embed="rId6"/>
            <a:stretch>
              <a:fillRect/>
            </a:stretch>
          </a:blip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986396B-78FC-F7DE-1826-14B1F696A373}"/>
              </a:ext>
            </a:extLst>
          </p:cNvPr>
          <p:cNvSpPr/>
          <p:nvPr/>
        </p:nvSpPr>
        <p:spPr>
          <a:xfrm>
            <a:off x="10584908" y="4393137"/>
            <a:ext cx="991752" cy="1271356"/>
          </a:xfrm>
          <a:prstGeom prst="roundRect">
            <a:avLst>
              <a:gd name="adj" fmla="val 3234"/>
            </a:avLst>
          </a:prstGeom>
          <a:blipFill>
            <a:blip r:embed="rId7"/>
            <a:stretch>
              <a:fillRect/>
            </a:stretch>
          </a:blip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7B6033D2-7C7E-1A6D-5FFF-102413B30A7F}"/>
              </a:ext>
            </a:extLst>
          </p:cNvPr>
          <p:cNvSpPr txBox="1"/>
          <p:nvPr/>
        </p:nvSpPr>
        <p:spPr>
          <a:xfrm>
            <a:off x="113654" y="117817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CASUARINA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8FDC2538-CF32-4C39-1F7E-0C272AC220D7}"/>
              </a:ext>
            </a:extLst>
          </p:cNvPr>
          <p:cNvSpPr txBox="1"/>
          <p:nvPr/>
        </p:nvSpPr>
        <p:spPr>
          <a:xfrm>
            <a:off x="3054674" y="5067005"/>
            <a:ext cx="21783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Decent He (Intra &gt;0.5; Inter &gt;0.6) for improvement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81D5A999-5BB1-9512-3967-BC07AF049C35}"/>
              </a:ext>
            </a:extLst>
          </p:cNvPr>
          <p:cNvSpPr txBox="1"/>
          <p:nvPr/>
        </p:nvSpPr>
        <p:spPr>
          <a:xfrm>
            <a:off x="940500" y="469767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2012</a:t>
            </a:r>
            <a:endParaRPr lang="en-IN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81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D70F53E3-4B2B-29FC-E4CA-3A4049A72942}"/>
              </a:ext>
            </a:extLst>
          </p:cNvPr>
          <p:cNvSpPr txBox="1"/>
          <p:nvPr/>
        </p:nvSpPr>
        <p:spPr>
          <a:xfrm>
            <a:off x="113654" y="117817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CASUARINA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81D6E-1CDD-D7A9-6C7B-65E78F1105E7}"/>
              </a:ext>
            </a:extLst>
          </p:cNvPr>
          <p:cNvSpPr txBox="1"/>
          <p:nvPr/>
        </p:nvSpPr>
        <p:spPr>
          <a:xfrm>
            <a:off x="5751593" y="1373579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STRENGTH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A55205-A489-7FD4-4977-93CC5303FEA0}"/>
              </a:ext>
            </a:extLst>
          </p:cNvPr>
          <p:cNvSpPr txBox="1"/>
          <p:nvPr/>
        </p:nvSpPr>
        <p:spPr>
          <a:xfrm>
            <a:off x="6215561" y="1805864"/>
            <a:ext cx="403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Farmers’ Friendly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BCTMP suitability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Decent </a:t>
            </a:r>
            <a:r>
              <a:rPr lang="en-IN" sz="1200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</a:t>
            </a:r>
            <a:r>
              <a:rPr lang="en-IN" sz="1200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</a:t>
            </a:r>
            <a:r>
              <a:rPr lang="en-IN" sz="1200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(Intra</a:t>
            </a:r>
            <a:r>
              <a:rPr lang="en-IN" sz="1200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&gt;0.5; Inter &gt;0.6) for improvement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0EB056-906E-B9AF-5B77-DD6ADDA22F14}"/>
              </a:ext>
            </a:extLst>
          </p:cNvPr>
          <p:cNvSpPr txBox="1"/>
          <p:nvPr/>
        </p:nvSpPr>
        <p:spPr>
          <a:xfrm>
            <a:off x="5751593" y="2582424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Weakness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541211-F737-1CF5-1D19-FC9D99452B47}"/>
              </a:ext>
            </a:extLst>
          </p:cNvPr>
          <p:cNvSpPr txBox="1"/>
          <p:nvPr/>
        </p:nvSpPr>
        <p:spPr>
          <a:xfrm>
            <a:off x="6215562" y="3014709"/>
            <a:ext cx="426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Poor collection &amp; Flowering distribution of C.e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Under Resourced for various development pipeline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5E504D-A8E6-4AFA-B99B-5FD28ADCFF26}"/>
              </a:ext>
            </a:extLst>
          </p:cNvPr>
          <p:cNvSpPr txBox="1"/>
          <p:nvPr/>
        </p:nvSpPr>
        <p:spPr>
          <a:xfrm>
            <a:off x="5751593" y="3817271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Opportunities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730C40-3BAB-5272-549F-B2D2308CD1C6}"/>
              </a:ext>
            </a:extLst>
          </p:cNvPr>
          <p:cNvSpPr txBox="1"/>
          <p:nvPr/>
        </p:nvSpPr>
        <p:spPr>
          <a:xfrm>
            <a:off x="6215561" y="4249556"/>
            <a:ext cx="520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Well validated with GEBV, hence model can be developed in hybrids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Responses well in Epi-treatments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63F1D3-AFC1-BDB8-3CC8-E8D12D2822FB}"/>
              </a:ext>
            </a:extLst>
          </p:cNvPr>
          <p:cNvSpPr txBox="1"/>
          <p:nvPr/>
        </p:nvSpPr>
        <p:spPr>
          <a:xfrm>
            <a:off x="5751593" y="5193468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Expects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BA26D5-CC7A-2CFE-F15F-32841E45138F}"/>
              </a:ext>
            </a:extLst>
          </p:cNvPr>
          <p:cNvSpPr txBox="1"/>
          <p:nvPr/>
        </p:nvSpPr>
        <p:spPr>
          <a:xfrm>
            <a:off x="6215562" y="5676187"/>
            <a:ext cx="417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FTEs: Move from species to platform-based approach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Back-end pipeline requires – Land for SO, GGTs, particularly C.g and C.c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5D4128-7A70-05D8-3564-F8A377675FA1}"/>
              </a:ext>
            </a:extLst>
          </p:cNvPr>
          <p:cNvSpPr txBox="1"/>
          <p:nvPr/>
        </p:nvSpPr>
        <p:spPr>
          <a:xfrm>
            <a:off x="8855067" y="301311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farmers’ friendly alternative</a:t>
            </a:r>
            <a:endParaRPr lang="en-IN" sz="14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1E89F61-969B-E86D-44A1-BB0B06686556}"/>
              </a:ext>
            </a:extLst>
          </p:cNvPr>
          <p:cNvSpPr/>
          <p:nvPr/>
        </p:nvSpPr>
        <p:spPr>
          <a:xfrm>
            <a:off x="5628807" y="1459678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9186211D-47D3-748A-A881-347C78DDFCE9}"/>
              </a:ext>
            </a:extLst>
          </p:cNvPr>
          <p:cNvSpPr/>
          <p:nvPr/>
        </p:nvSpPr>
        <p:spPr>
          <a:xfrm>
            <a:off x="5628807" y="2668523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93847D2-EDEE-752D-6796-39C5CD85DF10}"/>
              </a:ext>
            </a:extLst>
          </p:cNvPr>
          <p:cNvSpPr/>
          <p:nvPr/>
        </p:nvSpPr>
        <p:spPr>
          <a:xfrm>
            <a:off x="5628807" y="3909362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99E3AC3-75D1-ED0A-0468-03658EB6BE8F}"/>
              </a:ext>
            </a:extLst>
          </p:cNvPr>
          <p:cNvSpPr/>
          <p:nvPr/>
        </p:nvSpPr>
        <p:spPr>
          <a:xfrm>
            <a:off x="5628807" y="5278841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EA14187-EDA9-7238-658D-6766D175EA12}"/>
                  </a:ext>
                </a:extLst>
              </p:cNvPr>
              <p:cNvSpPr txBox="1"/>
              <p:nvPr/>
            </p:nvSpPr>
            <p:spPr>
              <a:xfrm>
                <a:off x="774167" y="3502172"/>
                <a:ext cx="2665310" cy="596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b="1" i="1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itchFamily="2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IN" b="1" i="1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itchFamily="2" charset="0"/>
                        </a:rPr>
                        <m:t>g</m:t>
                      </m:r>
                      <m:r>
                        <a:rPr lang="en-US" b="1" i="1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Yu Gothic UI Semibold" panose="020B0700000000000000" pitchFamily="34" charset="-128"/>
                          <a:cs typeface="Open Sans Condensed" pitchFamily="2" charset="0"/>
                        </a:rPr>
                        <m:t> </m:t>
                      </m:r>
                      <m:r>
                        <a:rPr lang="en-IN" sz="1600" b="1" i="1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1600" b="1" i="1" baseline="3000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l-GR" sz="1600" b="1" i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l-GR" sz="1600" b="1" i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1600" b="1" i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1600" b="1" i="1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IN" sz="16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𝑺𝒊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den>
                      </m:f>
                    </m:oMath>
                  </m:oMathPara>
                </a14:m>
                <a:endParaRPr lang="en-IN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Open Sans Condensed" pitchFamily="2" charset="0"/>
                  <a:ea typeface="Open Sans Condensed" pitchFamily="2" charset="0"/>
                  <a:cs typeface="Open Sans Condensed" pitchFamily="2" charset="0"/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EA14187-EDA9-7238-658D-6766D175E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67" y="3502172"/>
                <a:ext cx="2665310" cy="5961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3DC5AEBC-2005-6C28-B467-C2A63709E09B}"/>
              </a:ext>
            </a:extLst>
          </p:cNvPr>
          <p:cNvSpPr txBox="1"/>
          <p:nvPr/>
        </p:nvSpPr>
        <p:spPr>
          <a:xfrm>
            <a:off x="3357288" y="3530186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ℎ2:𝐻𝑒𝑟𝑖𝑡𝑎𝑏𝑖𝑙𝑖𝑡𝑦</a:t>
            </a:r>
          </a:p>
          <a:p>
            <a:r>
              <a:rPr lang="el-GR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δ 𝑝:𝑃ℎ𝑒𝑛𝑜𝑡𝑦𝑝𝑖𝑐 𝑣𝑎𝑟𝑖𝑎𝑡𝑖𝑜𝑛</a:t>
            </a:r>
          </a:p>
          <a:p>
            <a:r>
              <a:rPr lang="en-US" sz="8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S</a:t>
            </a:r>
            <a:r>
              <a:rPr lang="el-GR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𝑖:𝑆𝑒𝑙𝑒𝑐𝑖𝑡𝑜𝑛 𝐼𝑛𝑡𝑒𝑛𝑠𝑖𝑡𝑦</a:t>
            </a:r>
            <a:endParaRPr lang="en-US" sz="800" b="1" dirty="0">
              <a:solidFill>
                <a:schemeClr val="accent3">
                  <a:lumMod val="20000"/>
                  <a:lumOff val="80000"/>
                </a:schemeClr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  <a:p>
            <a:r>
              <a:rPr lang="el-GR" sz="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𝑙:𝐺𝑒𝑛𝑒𝑟𝑎𝑡𝑖𝑜𝑛 𝑐𝑦𝑐𝑙𝑒</a:t>
            </a:r>
            <a:endParaRPr lang="en-IN" sz="800" b="1" dirty="0">
              <a:solidFill>
                <a:schemeClr val="accent3">
                  <a:lumMod val="20000"/>
                  <a:lumOff val="80000"/>
                </a:schemeClr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0B65CBE-4BC2-F7DE-68B2-683E051A6492}"/>
              </a:ext>
            </a:extLst>
          </p:cNvPr>
          <p:cNvSpPr txBox="1"/>
          <p:nvPr/>
        </p:nvSpPr>
        <p:spPr>
          <a:xfrm>
            <a:off x="249354" y="4243974"/>
            <a:ext cx="476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Directional selection with generation advancement improves trait value (WY/PY/etc.)</a:t>
            </a:r>
            <a:endParaRPr lang="en-IN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713735D-F122-56F8-92EC-FB72C65D91C8}"/>
              </a:ext>
            </a:extLst>
          </p:cNvPr>
          <p:cNvCxnSpPr/>
          <p:nvPr/>
        </p:nvCxnSpPr>
        <p:spPr>
          <a:xfrm>
            <a:off x="320253" y="2966282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56AD6BE-C06F-0097-E304-722E55CEBDCF}"/>
              </a:ext>
            </a:extLst>
          </p:cNvPr>
          <p:cNvCxnSpPr/>
          <p:nvPr/>
        </p:nvCxnSpPr>
        <p:spPr>
          <a:xfrm>
            <a:off x="320253" y="2826774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F1B53FF-B97C-DF7B-CF70-64B88FA0239B}"/>
              </a:ext>
            </a:extLst>
          </p:cNvPr>
          <p:cNvCxnSpPr/>
          <p:nvPr/>
        </p:nvCxnSpPr>
        <p:spPr>
          <a:xfrm>
            <a:off x="320253" y="2687264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CF0015-B0CD-A1D9-0EA9-DB6883A778F5}"/>
              </a:ext>
            </a:extLst>
          </p:cNvPr>
          <p:cNvCxnSpPr/>
          <p:nvPr/>
        </p:nvCxnSpPr>
        <p:spPr>
          <a:xfrm>
            <a:off x="320253" y="2547753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5E8FB5A-4334-571C-9D54-A3C0E12D317F}"/>
              </a:ext>
            </a:extLst>
          </p:cNvPr>
          <p:cNvCxnSpPr/>
          <p:nvPr/>
        </p:nvCxnSpPr>
        <p:spPr>
          <a:xfrm>
            <a:off x="320253" y="2408243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B373B7-B2FD-9E5A-FDEA-24E5B4B67363}"/>
              </a:ext>
            </a:extLst>
          </p:cNvPr>
          <p:cNvCxnSpPr/>
          <p:nvPr/>
        </p:nvCxnSpPr>
        <p:spPr>
          <a:xfrm>
            <a:off x="320253" y="2268733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EA367B3-6FB0-55F3-00BB-E1ED561157A4}"/>
              </a:ext>
            </a:extLst>
          </p:cNvPr>
          <p:cNvCxnSpPr/>
          <p:nvPr/>
        </p:nvCxnSpPr>
        <p:spPr>
          <a:xfrm>
            <a:off x="320253" y="1989712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0D55DB-19AE-D5F2-D68F-EFC4D79AE1EB}"/>
              </a:ext>
            </a:extLst>
          </p:cNvPr>
          <p:cNvCxnSpPr/>
          <p:nvPr/>
        </p:nvCxnSpPr>
        <p:spPr>
          <a:xfrm>
            <a:off x="320253" y="1710691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BE78333-ED0A-41AB-09CE-F17E3BAA041E}"/>
              </a:ext>
            </a:extLst>
          </p:cNvPr>
          <p:cNvCxnSpPr/>
          <p:nvPr/>
        </p:nvCxnSpPr>
        <p:spPr>
          <a:xfrm>
            <a:off x="326509" y="2129222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21C7F1-D2C6-14F3-0626-AA862710756A}"/>
              </a:ext>
            </a:extLst>
          </p:cNvPr>
          <p:cNvCxnSpPr/>
          <p:nvPr/>
        </p:nvCxnSpPr>
        <p:spPr>
          <a:xfrm>
            <a:off x="326509" y="1850201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8916BE4-51CE-1974-4A12-346C55992EA7}"/>
              </a:ext>
            </a:extLst>
          </p:cNvPr>
          <p:cNvCxnSpPr/>
          <p:nvPr/>
        </p:nvCxnSpPr>
        <p:spPr>
          <a:xfrm>
            <a:off x="326509" y="1571181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2430D9A-88F4-D5A9-7F8D-6DC06C3A385E}"/>
              </a:ext>
            </a:extLst>
          </p:cNvPr>
          <p:cNvCxnSpPr/>
          <p:nvPr/>
        </p:nvCxnSpPr>
        <p:spPr>
          <a:xfrm>
            <a:off x="326509" y="1431670"/>
            <a:ext cx="53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80792D1-9566-ADD0-E1D5-2F9DB3B871B9}"/>
              </a:ext>
            </a:extLst>
          </p:cNvPr>
          <p:cNvCxnSpPr>
            <a:cxnSpLocks/>
          </p:cNvCxnSpPr>
          <p:nvPr/>
        </p:nvCxnSpPr>
        <p:spPr>
          <a:xfrm flipV="1">
            <a:off x="352018" y="1387637"/>
            <a:ext cx="0" cy="1740034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D73B615-D74A-70A3-C7CB-61258CBA89EB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342635" y="3122563"/>
            <a:ext cx="3292933" cy="3886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FA955FF-4D91-E547-E5F9-1D99724855E4}"/>
              </a:ext>
            </a:extLst>
          </p:cNvPr>
          <p:cNvSpPr/>
          <p:nvPr/>
        </p:nvSpPr>
        <p:spPr>
          <a:xfrm>
            <a:off x="342635" y="2413593"/>
            <a:ext cx="2590356" cy="713250"/>
          </a:xfrm>
          <a:custGeom>
            <a:avLst/>
            <a:gdLst>
              <a:gd name="connsiteX0" fmla="*/ 0 w 1994535"/>
              <a:gd name="connsiteY0" fmla="*/ 1217300 h 1217973"/>
              <a:gd name="connsiteX1" fmla="*/ 471488 w 1994535"/>
              <a:gd name="connsiteY1" fmla="*/ 1020133 h 1217973"/>
              <a:gd name="connsiteX2" fmla="*/ 997268 w 1994535"/>
              <a:gd name="connsiteY2" fmla="*/ 5 h 1217973"/>
              <a:gd name="connsiteX3" fmla="*/ 1423035 w 1994535"/>
              <a:gd name="connsiteY3" fmla="*/ 1005845 h 1217973"/>
              <a:gd name="connsiteX4" fmla="*/ 1994535 w 1994535"/>
              <a:gd name="connsiteY4" fmla="*/ 1214443 h 1217973"/>
              <a:gd name="connsiteX5" fmla="*/ 1994535 w 1994535"/>
              <a:gd name="connsiteY5" fmla="*/ 1214443 h 121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4535" h="1217973">
                <a:moveTo>
                  <a:pt x="0" y="1217300"/>
                </a:moveTo>
                <a:cubicBezTo>
                  <a:pt x="152638" y="1220157"/>
                  <a:pt x="305277" y="1223015"/>
                  <a:pt x="471488" y="1020133"/>
                </a:cubicBezTo>
                <a:cubicBezTo>
                  <a:pt x="637699" y="817251"/>
                  <a:pt x="838677" y="2386"/>
                  <a:pt x="997268" y="5"/>
                </a:cubicBezTo>
                <a:cubicBezTo>
                  <a:pt x="1155859" y="-2376"/>
                  <a:pt x="1256824" y="803439"/>
                  <a:pt x="1423035" y="1005845"/>
                </a:cubicBezTo>
                <a:cubicBezTo>
                  <a:pt x="1589246" y="1208251"/>
                  <a:pt x="1994535" y="1214443"/>
                  <a:pt x="1994535" y="1214443"/>
                </a:cubicBezTo>
                <a:lnTo>
                  <a:pt x="1994535" y="1214443"/>
                </a:lnTo>
              </a:path>
            </a:pathLst>
          </a:custGeom>
          <a:solidFill>
            <a:schemeClr val="bg2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4CC9D33-6E9E-FC7C-5381-777320EC1542}"/>
              </a:ext>
            </a:extLst>
          </p:cNvPr>
          <p:cNvSpPr/>
          <p:nvPr/>
        </p:nvSpPr>
        <p:spPr>
          <a:xfrm>
            <a:off x="945698" y="2046200"/>
            <a:ext cx="1861377" cy="1078503"/>
          </a:xfrm>
          <a:custGeom>
            <a:avLst/>
            <a:gdLst>
              <a:gd name="connsiteX0" fmla="*/ 0 w 1943100"/>
              <a:gd name="connsiteY0" fmla="*/ 1122998 h 1125855"/>
              <a:gd name="connsiteX1" fmla="*/ 614362 w 1943100"/>
              <a:gd name="connsiteY1" fmla="*/ 908685 h 1125855"/>
              <a:gd name="connsiteX2" fmla="*/ 1065847 w 1943100"/>
              <a:gd name="connsiteY2" fmla="*/ 0 h 1125855"/>
              <a:gd name="connsiteX3" fmla="*/ 1463040 w 1943100"/>
              <a:gd name="connsiteY3" fmla="*/ 911543 h 1125855"/>
              <a:gd name="connsiteX4" fmla="*/ 1943100 w 1943100"/>
              <a:gd name="connsiteY4" fmla="*/ 1125855 h 112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1125855">
                <a:moveTo>
                  <a:pt x="0" y="1122998"/>
                </a:moveTo>
                <a:cubicBezTo>
                  <a:pt x="218360" y="1109424"/>
                  <a:pt x="436721" y="1095851"/>
                  <a:pt x="614362" y="908685"/>
                </a:cubicBezTo>
                <a:cubicBezTo>
                  <a:pt x="792003" y="721519"/>
                  <a:pt x="924401" y="-476"/>
                  <a:pt x="1065847" y="0"/>
                </a:cubicBezTo>
                <a:cubicBezTo>
                  <a:pt x="1207293" y="476"/>
                  <a:pt x="1316831" y="723900"/>
                  <a:pt x="1463040" y="911543"/>
                </a:cubicBezTo>
                <a:cubicBezTo>
                  <a:pt x="1609249" y="1099185"/>
                  <a:pt x="1776174" y="1112520"/>
                  <a:pt x="1943100" y="1125855"/>
                </a:cubicBezTo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DCA1654-0F5D-CE48-3F7E-E3E9261901DC}"/>
              </a:ext>
            </a:extLst>
          </p:cNvPr>
          <p:cNvSpPr/>
          <p:nvPr/>
        </p:nvSpPr>
        <p:spPr>
          <a:xfrm>
            <a:off x="1449364" y="1871922"/>
            <a:ext cx="1420668" cy="1246365"/>
          </a:xfrm>
          <a:custGeom>
            <a:avLst/>
            <a:gdLst>
              <a:gd name="connsiteX0" fmla="*/ 0 w 1943100"/>
              <a:gd name="connsiteY0" fmla="*/ 1122998 h 1125855"/>
              <a:gd name="connsiteX1" fmla="*/ 614362 w 1943100"/>
              <a:gd name="connsiteY1" fmla="*/ 908685 h 1125855"/>
              <a:gd name="connsiteX2" fmla="*/ 1065847 w 1943100"/>
              <a:gd name="connsiteY2" fmla="*/ 0 h 1125855"/>
              <a:gd name="connsiteX3" fmla="*/ 1463040 w 1943100"/>
              <a:gd name="connsiteY3" fmla="*/ 911543 h 1125855"/>
              <a:gd name="connsiteX4" fmla="*/ 1943100 w 1943100"/>
              <a:gd name="connsiteY4" fmla="*/ 1125855 h 112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1125855">
                <a:moveTo>
                  <a:pt x="0" y="1122998"/>
                </a:moveTo>
                <a:cubicBezTo>
                  <a:pt x="218360" y="1109424"/>
                  <a:pt x="436721" y="1095851"/>
                  <a:pt x="614362" y="908685"/>
                </a:cubicBezTo>
                <a:cubicBezTo>
                  <a:pt x="792003" y="721519"/>
                  <a:pt x="924401" y="-476"/>
                  <a:pt x="1065847" y="0"/>
                </a:cubicBezTo>
                <a:cubicBezTo>
                  <a:pt x="1207293" y="476"/>
                  <a:pt x="1316831" y="723900"/>
                  <a:pt x="1463040" y="911543"/>
                </a:cubicBezTo>
                <a:cubicBezTo>
                  <a:pt x="1609249" y="1099185"/>
                  <a:pt x="1776174" y="1112520"/>
                  <a:pt x="1943100" y="1125855"/>
                </a:cubicBezTo>
              </a:path>
            </a:pathLst>
          </a:custGeom>
          <a:solidFill>
            <a:schemeClr val="bg2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7DB22AD-F9CF-113A-AC71-44D3E97D067B}"/>
              </a:ext>
            </a:extLst>
          </p:cNvPr>
          <p:cNvSpPr/>
          <p:nvPr/>
        </p:nvSpPr>
        <p:spPr>
          <a:xfrm>
            <a:off x="1776016" y="1619775"/>
            <a:ext cx="1304789" cy="1504929"/>
          </a:xfrm>
          <a:custGeom>
            <a:avLst/>
            <a:gdLst>
              <a:gd name="connsiteX0" fmla="*/ 0 w 1943100"/>
              <a:gd name="connsiteY0" fmla="*/ 1122998 h 1125855"/>
              <a:gd name="connsiteX1" fmla="*/ 614362 w 1943100"/>
              <a:gd name="connsiteY1" fmla="*/ 908685 h 1125855"/>
              <a:gd name="connsiteX2" fmla="*/ 1065847 w 1943100"/>
              <a:gd name="connsiteY2" fmla="*/ 0 h 1125855"/>
              <a:gd name="connsiteX3" fmla="*/ 1463040 w 1943100"/>
              <a:gd name="connsiteY3" fmla="*/ 911543 h 1125855"/>
              <a:gd name="connsiteX4" fmla="*/ 1943100 w 1943100"/>
              <a:gd name="connsiteY4" fmla="*/ 1125855 h 112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1125855">
                <a:moveTo>
                  <a:pt x="0" y="1122998"/>
                </a:moveTo>
                <a:cubicBezTo>
                  <a:pt x="218360" y="1109424"/>
                  <a:pt x="436721" y="1095851"/>
                  <a:pt x="614362" y="908685"/>
                </a:cubicBezTo>
                <a:cubicBezTo>
                  <a:pt x="792003" y="721519"/>
                  <a:pt x="924401" y="-476"/>
                  <a:pt x="1065847" y="0"/>
                </a:cubicBezTo>
                <a:cubicBezTo>
                  <a:pt x="1207293" y="476"/>
                  <a:pt x="1316831" y="723900"/>
                  <a:pt x="1463040" y="911543"/>
                </a:cubicBezTo>
                <a:cubicBezTo>
                  <a:pt x="1609249" y="1099185"/>
                  <a:pt x="1776174" y="1112520"/>
                  <a:pt x="1943100" y="1125855"/>
                </a:cubicBezTo>
              </a:path>
            </a:pathLst>
          </a:custGeom>
          <a:solidFill>
            <a:schemeClr val="bg2">
              <a:lumMod val="20000"/>
              <a:lumOff val="80000"/>
              <a:alpha val="3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1AE96B1-695D-9027-7C65-E892E8781517}"/>
              </a:ext>
            </a:extLst>
          </p:cNvPr>
          <p:cNvSpPr txBox="1"/>
          <p:nvPr/>
        </p:nvSpPr>
        <p:spPr>
          <a:xfrm>
            <a:off x="1427688" y="2044061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SSO</a:t>
            </a:r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923F47-9955-8EED-1946-9362338FFBE5}"/>
              </a:ext>
            </a:extLst>
          </p:cNvPr>
          <p:cNvSpPr txBox="1"/>
          <p:nvPr/>
        </p:nvSpPr>
        <p:spPr>
          <a:xfrm>
            <a:off x="1694011" y="1807343"/>
            <a:ext cx="3818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CSO</a:t>
            </a:r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705D55-FCD9-C65B-9673-73E8253F86C2}"/>
              </a:ext>
            </a:extLst>
          </p:cNvPr>
          <p:cNvSpPr txBox="1"/>
          <p:nvPr/>
        </p:nvSpPr>
        <p:spPr>
          <a:xfrm>
            <a:off x="1984044" y="1619775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PET</a:t>
            </a:r>
            <a:endParaRPr lang="en-IN" sz="800" b="1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C1E8314-285D-C8A7-ACFB-056997C93BAE}"/>
              </a:ext>
            </a:extLst>
          </p:cNvPr>
          <p:cNvSpPr txBox="1"/>
          <p:nvPr/>
        </p:nvSpPr>
        <p:spPr>
          <a:xfrm>
            <a:off x="2136459" y="1582151"/>
            <a:ext cx="21833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GEN1</a:t>
            </a:r>
            <a:endParaRPr lang="en-IN" sz="8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DC99EB3-62F9-706F-1020-482294A90BFC}"/>
              </a:ext>
            </a:extLst>
          </p:cNvPr>
          <p:cNvSpPr txBox="1"/>
          <p:nvPr/>
        </p:nvSpPr>
        <p:spPr>
          <a:xfrm>
            <a:off x="2333586" y="1376908"/>
            <a:ext cx="385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PET</a:t>
            </a:r>
            <a:endParaRPr lang="en-IN" sz="800" b="1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5D9DE24-71C5-5AA5-2A88-A29A3C889B1B}"/>
              </a:ext>
            </a:extLst>
          </p:cNvPr>
          <p:cNvSpPr txBox="1"/>
          <p:nvPr/>
        </p:nvSpPr>
        <p:spPr>
          <a:xfrm>
            <a:off x="2478193" y="1340981"/>
            <a:ext cx="21672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GEN</a:t>
            </a:r>
            <a:r>
              <a:rPr lang="en-US" sz="100" b="1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n</a:t>
            </a:r>
            <a:endParaRPr lang="en-IN" sz="800" b="1" baseline="30000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A3DF7A8-A7D7-7B49-8C54-114D7B0EA384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1624358" y="2413596"/>
            <a:ext cx="13455" cy="71110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0CE33A3-287E-DBEE-B27C-6AD10832A413}"/>
              </a:ext>
            </a:extLst>
          </p:cNvPr>
          <p:cNvCxnSpPr/>
          <p:nvPr/>
        </p:nvCxnSpPr>
        <p:spPr>
          <a:xfrm>
            <a:off x="2192132" y="3199377"/>
            <a:ext cx="242145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59660A9-A8CF-5981-C0BE-4E8019D84E3C}"/>
              </a:ext>
            </a:extLst>
          </p:cNvPr>
          <p:cNvCxnSpPr>
            <a:cxnSpLocks/>
          </p:cNvCxnSpPr>
          <p:nvPr/>
        </p:nvCxnSpPr>
        <p:spPr>
          <a:xfrm>
            <a:off x="2209160" y="2971358"/>
            <a:ext cx="0" cy="16646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4700809-CE3D-D4AD-4959-17A8C2E668D5}"/>
              </a:ext>
            </a:extLst>
          </p:cNvPr>
          <p:cNvCxnSpPr>
            <a:cxnSpLocks/>
          </p:cNvCxnSpPr>
          <p:nvPr/>
        </p:nvCxnSpPr>
        <p:spPr>
          <a:xfrm>
            <a:off x="2404993" y="2971358"/>
            <a:ext cx="0" cy="15116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223AE31-AC18-83B8-5032-0D77D9E8F9F5}"/>
              </a:ext>
            </a:extLst>
          </p:cNvPr>
          <p:cNvSpPr txBox="1"/>
          <p:nvPr/>
        </p:nvSpPr>
        <p:spPr>
          <a:xfrm>
            <a:off x="2083397" y="3174617"/>
            <a:ext cx="647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i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∆g</a:t>
            </a:r>
            <a:endParaRPr lang="en-IN" b="1" i="1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E23C3EE-C500-6B41-F51B-910DEC9D24CC}"/>
              </a:ext>
            </a:extLst>
          </p:cNvPr>
          <p:cNvSpPr txBox="1"/>
          <p:nvPr/>
        </p:nvSpPr>
        <p:spPr>
          <a:xfrm>
            <a:off x="1412619" y="3285517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Genetic Gain</a:t>
            </a:r>
            <a:endParaRPr lang="en-IN" sz="800" b="1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671C971-5A67-E890-0976-866252E5AAAF}"/>
              </a:ext>
            </a:extLst>
          </p:cNvPr>
          <p:cNvSpPr/>
          <p:nvPr/>
        </p:nvSpPr>
        <p:spPr>
          <a:xfrm>
            <a:off x="2400459" y="2308852"/>
            <a:ext cx="792279" cy="795175"/>
          </a:xfrm>
          <a:custGeom>
            <a:avLst/>
            <a:gdLst>
              <a:gd name="connsiteX0" fmla="*/ 0 w 1028700"/>
              <a:gd name="connsiteY0" fmla="*/ 996950 h 996950"/>
              <a:gd name="connsiteX1" fmla="*/ 711200 w 1028700"/>
              <a:gd name="connsiteY1" fmla="*/ 177800 h 996950"/>
              <a:gd name="connsiteX2" fmla="*/ 1028700 w 1028700"/>
              <a:gd name="connsiteY2" fmla="*/ 0 h 996950"/>
              <a:gd name="connsiteX3" fmla="*/ 1028700 w 1028700"/>
              <a:gd name="connsiteY3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996950">
                <a:moveTo>
                  <a:pt x="0" y="996950"/>
                </a:moveTo>
                <a:cubicBezTo>
                  <a:pt x="269875" y="670454"/>
                  <a:pt x="539750" y="343958"/>
                  <a:pt x="711200" y="177800"/>
                </a:cubicBezTo>
                <a:cubicBezTo>
                  <a:pt x="882650" y="11642"/>
                  <a:pt x="1028700" y="0"/>
                  <a:pt x="1028700" y="0"/>
                </a:cubicBezTo>
                <a:lnTo>
                  <a:pt x="1028700" y="0"/>
                </a:lnTo>
              </a:path>
            </a:pathLst>
          </a:custGeom>
          <a:noFill/>
          <a:ln>
            <a:solidFill>
              <a:schemeClr val="bg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B76BB91-4120-8D1A-DC2A-9AA2EA876338}"/>
              </a:ext>
            </a:extLst>
          </p:cNvPr>
          <p:cNvSpPr txBox="1"/>
          <p:nvPr/>
        </p:nvSpPr>
        <p:spPr>
          <a:xfrm>
            <a:off x="3141946" y="2193414"/>
            <a:ext cx="800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ITC1761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D820A2D-0D5F-7473-E3ED-38CAC0C5A1ED}"/>
              </a:ext>
            </a:extLst>
          </p:cNvPr>
          <p:cNvSpPr txBox="1"/>
          <p:nvPr/>
        </p:nvSpPr>
        <p:spPr>
          <a:xfrm>
            <a:off x="3141947" y="1837441"/>
            <a:ext cx="948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M, S series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CD58A31-675E-5607-8618-2D4AC6E0BB74}"/>
              </a:ext>
            </a:extLst>
          </p:cNvPr>
          <p:cNvSpPr txBox="1"/>
          <p:nvPr/>
        </p:nvSpPr>
        <p:spPr>
          <a:xfrm>
            <a:off x="3141947" y="1442109"/>
            <a:ext cx="1636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K Series clones / Seeds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9" name="Right Arrow 14">
            <a:extLst>
              <a:ext uri="{FF2B5EF4-FFF2-40B4-BE49-F238E27FC236}">
                <a16:creationId xmlns:a16="http://schemas.microsoft.com/office/drawing/2014/main" id="{F3572401-489C-7C3E-08E7-BE05BF555AE4}"/>
              </a:ext>
            </a:extLst>
          </p:cNvPr>
          <p:cNvSpPr/>
          <p:nvPr/>
        </p:nvSpPr>
        <p:spPr>
          <a:xfrm rot="16200000">
            <a:off x="3381433" y="2047085"/>
            <a:ext cx="70688" cy="118978"/>
          </a:xfrm>
          <a:prstGeom prst="rightArrow">
            <a:avLst>
              <a:gd name="adj1" fmla="val 74443"/>
              <a:gd name="adj2" fmla="val 51596"/>
            </a:avLst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90" name="Right Arrow 14">
            <a:extLst>
              <a:ext uri="{FF2B5EF4-FFF2-40B4-BE49-F238E27FC236}">
                <a16:creationId xmlns:a16="http://schemas.microsoft.com/office/drawing/2014/main" id="{0785160B-A9A3-36C6-81E5-6E85DE1DA6FE}"/>
              </a:ext>
            </a:extLst>
          </p:cNvPr>
          <p:cNvSpPr/>
          <p:nvPr/>
        </p:nvSpPr>
        <p:spPr>
          <a:xfrm rot="16200000">
            <a:off x="3381433" y="1686646"/>
            <a:ext cx="70688" cy="118978"/>
          </a:xfrm>
          <a:prstGeom prst="rightArrow">
            <a:avLst>
              <a:gd name="adj1" fmla="val 74443"/>
              <a:gd name="adj2" fmla="val 51596"/>
            </a:avLst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CBE67DD-4414-21E6-05C4-79609DA3F291}"/>
              </a:ext>
            </a:extLst>
          </p:cNvPr>
          <p:cNvCxnSpPr>
            <a:cxnSpLocks/>
          </p:cNvCxnSpPr>
          <p:nvPr/>
        </p:nvCxnSpPr>
        <p:spPr>
          <a:xfrm>
            <a:off x="589436" y="2973679"/>
            <a:ext cx="3034773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4610986-064D-646A-B477-0F5BC1ABBC18}"/>
              </a:ext>
            </a:extLst>
          </p:cNvPr>
          <p:cNvCxnSpPr>
            <a:cxnSpLocks/>
          </p:cNvCxnSpPr>
          <p:nvPr/>
        </p:nvCxnSpPr>
        <p:spPr>
          <a:xfrm>
            <a:off x="2598882" y="2968317"/>
            <a:ext cx="0" cy="16646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41BC28C-010E-360A-FAAD-2605E21A9DF7}"/>
              </a:ext>
            </a:extLst>
          </p:cNvPr>
          <p:cNvSpPr/>
          <p:nvPr/>
        </p:nvSpPr>
        <p:spPr>
          <a:xfrm>
            <a:off x="2596291" y="1930708"/>
            <a:ext cx="608546" cy="1173319"/>
          </a:xfrm>
          <a:custGeom>
            <a:avLst/>
            <a:gdLst>
              <a:gd name="connsiteX0" fmla="*/ 0 w 1028700"/>
              <a:gd name="connsiteY0" fmla="*/ 996950 h 996950"/>
              <a:gd name="connsiteX1" fmla="*/ 711200 w 1028700"/>
              <a:gd name="connsiteY1" fmla="*/ 177800 h 996950"/>
              <a:gd name="connsiteX2" fmla="*/ 1028700 w 1028700"/>
              <a:gd name="connsiteY2" fmla="*/ 0 h 996950"/>
              <a:gd name="connsiteX3" fmla="*/ 1028700 w 1028700"/>
              <a:gd name="connsiteY3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996950">
                <a:moveTo>
                  <a:pt x="0" y="996950"/>
                </a:moveTo>
                <a:cubicBezTo>
                  <a:pt x="269875" y="670454"/>
                  <a:pt x="539750" y="343958"/>
                  <a:pt x="711200" y="177800"/>
                </a:cubicBezTo>
                <a:cubicBezTo>
                  <a:pt x="882650" y="11642"/>
                  <a:pt x="1028700" y="0"/>
                  <a:pt x="1028700" y="0"/>
                </a:cubicBezTo>
                <a:lnTo>
                  <a:pt x="1028700" y="0"/>
                </a:lnTo>
              </a:path>
            </a:pathLst>
          </a:custGeom>
          <a:noFill/>
          <a:ln>
            <a:solidFill>
              <a:schemeClr val="bg2">
                <a:lumMod val="20000"/>
                <a:lumOff val="80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464AAED-D309-3AAC-01D8-764751800FC4}"/>
              </a:ext>
            </a:extLst>
          </p:cNvPr>
          <p:cNvCxnSpPr>
            <a:cxnSpLocks/>
          </p:cNvCxnSpPr>
          <p:nvPr/>
        </p:nvCxnSpPr>
        <p:spPr>
          <a:xfrm>
            <a:off x="2813254" y="2971869"/>
            <a:ext cx="0" cy="16646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A0E11E8-9BB3-E011-76A7-907ED7E5944B}"/>
              </a:ext>
            </a:extLst>
          </p:cNvPr>
          <p:cNvSpPr/>
          <p:nvPr/>
        </p:nvSpPr>
        <p:spPr>
          <a:xfrm>
            <a:off x="2813254" y="1547876"/>
            <a:ext cx="392375" cy="1556151"/>
          </a:xfrm>
          <a:custGeom>
            <a:avLst/>
            <a:gdLst>
              <a:gd name="connsiteX0" fmla="*/ 0 w 1028700"/>
              <a:gd name="connsiteY0" fmla="*/ 996950 h 996950"/>
              <a:gd name="connsiteX1" fmla="*/ 711200 w 1028700"/>
              <a:gd name="connsiteY1" fmla="*/ 177800 h 996950"/>
              <a:gd name="connsiteX2" fmla="*/ 1028700 w 1028700"/>
              <a:gd name="connsiteY2" fmla="*/ 0 h 996950"/>
              <a:gd name="connsiteX3" fmla="*/ 1028700 w 1028700"/>
              <a:gd name="connsiteY3" fmla="*/ 0 h 996950"/>
              <a:gd name="connsiteX0" fmla="*/ 0 w 1028700"/>
              <a:gd name="connsiteY0" fmla="*/ 996950 h 996950"/>
              <a:gd name="connsiteX1" fmla="*/ 711200 w 1028700"/>
              <a:gd name="connsiteY1" fmla="*/ 177800 h 996950"/>
              <a:gd name="connsiteX2" fmla="*/ 1028700 w 1028700"/>
              <a:gd name="connsiteY2" fmla="*/ 0 h 996950"/>
              <a:gd name="connsiteX3" fmla="*/ 1028700 w 1028700"/>
              <a:gd name="connsiteY3" fmla="*/ 0 h 996950"/>
              <a:gd name="connsiteX0" fmla="*/ 0 w 1028700"/>
              <a:gd name="connsiteY0" fmla="*/ 996950 h 996950"/>
              <a:gd name="connsiteX1" fmla="*/ 711200 w 1028700"/>
              <a:gd name="connsiteY1" fmla="*/ 177800 h 996950"/>
              <a:gd name="connsiteX2" fmla="*/ 1028700 w 1028700"/>
              <a:gd name="connsiteY2" fmla="*/ 0 h 996950"/>
              <a:gd name="connsiteX3" fmla="*/ 1028700 w 1028700"/>
              <a:gd name="connsiteY3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996950">
                <a:moveTo>
                  <a:pt x="0" y="996950"/>
                </a:moveTo>
                <a:cubicBezTo>
                  <a:pt x="269875" y="670454"/>
                  <a:pt x="494848" y="342739"/>
                  <a:pt x="711200" y="177800"/>
                </a:cubicBezTo>
                <a:cubicBezTo>
                  <a:pt x="927552" y="12861"/>
                  <a:pt x="1028700" y="0"/>
                  <a:pt x="1028700" y="0"/>
                </a:cubicBezTo>
                <a:lnTo>
                  <a:pt x="1028700" y="0"/>
                </a:lnTo>
              </a:path>
            </a:pathLst>
          </a:custGeom>
          <a:noFill/>
          <a:ln>
            <a:solidFill>
              <a:schemeClr val="bg2">
                <a:lumMod val="20000"/>
                <a:lumOff val="80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chemeClr val="tx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21AD25-BABB-21F2-152E-686ABBA9C99E}"/>
              </a:ext>
            </a:extLst>
          </p:cNvPr>
          <p:cNvSpPr txBox="1"/>
          <p:nvPr/>
        </p:nvSpPr>
        <p:spPr>
          <a:xfrm rot="16200000">
            <a:off x="110759" y="2022979"/>
            <a:ext cx="797290" cy="22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Trait value</a:t>
            </a:r>
            <a:endParaRPr lang="en-IN" sz="1400" b="1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DC21155-4D08-AE0F-28BD-A015FEAD7F71}"/>
              </a:ext>
            </a:extLst>
          </p:cNvPr>
          <p:cNvSpPr txBox="1"/>
          <p:nvPr/>
        </p:nvSpPr>
        <p:spPr>
          <a:xfrm flipH="1">
            <a:off x="2466663" y="3105226"/>
            <a:ext cx="7735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G.thinning</a:t>
            </a:r>
            <a:endParaRPr lang="en-IN" sz="800" b="1" i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47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C2503-5300-3BF9-1727-CB6AC82ECA9D}"/>
              </a:ext>
            </a:extLst>
          </p:cNvPr>
          <p:cNvSpPr txBox="1"/>
          <p:nvPr/>
        </p:nvSpPr>
        <p:spPr>
          <a:xfrm>
            <a:off x="439947" y="232912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6E69F-F263-D04A-3CF1-EDF15B676F1C}"/>
              </a:ext>
            </a:extLst>
          </p:cNvPr>
          <p:cNvSpPr txBox="1"/>
          <p:nvPr/>
        </p:nvSpPr>
        <p:spPr>
          <a:xfrm>
            <a:off x="1020423" y="2100258"/>
            <a:ext cx="299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Tree Improvement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EB445-8632-A902-0902-EF6EFECF2912}"/>
              </a:ext>
            </a:extLst>
          </p:cNvPr>
          <p:cNvSpPr txBox="1"/>
          <p:nvPr/>
        </p:nvSpPr>
        <p:spPr>
          <a:xfrm>
            <a:off x="8609094" y="2100258"/>
            <a:ext cx="217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8E8FE-D92E-5EAD-6F20-588C2D194552}"/>
              </a:ext>
            </a:extLst>
          </p:cNvPr>
          <p:cNvSpPr txBox="1"/>
          <p:nvPr/>
        </p:nvSpPr>
        <p:spPr>
          <a:xfrm>
            <a:off x="4968004" y="2102176"/>
            <a:ext cx="217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65CF2-D5FE-2C0E-2FAB-1C99E7863DD8}"/>
              </a:ext>
            </a:extLst>
          </p:cNvPr>
          <p:cNvSpPr txBox="1"/>
          <p:nvPr/>
        </p:nvSpPr>
        <p:spPr>
          <a:xfrm>
            <a:off x="1020423" y="2471508"/>
            <a:ext cx="18092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 algn="l">
              <a:buFont typeface="Courier New" panose="02070309020205020404" pitchFamily="49" charset="0"/>
              <a:buChar char="o"/>
            </a:pPr>
            <a:r>
              <a:rPr lang="en-IN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Euca</a:t>
            </a:r>
          </a:p>
          <a:p>
            <a:pPr marL="179388" indent="-179388">
              <a:buFont typeface="Courier New" panose="02070309020205020404" pitchFamily="49" charset="0"/>
              <a:buChar char="o"/>
            </a:pPr>
            <a:r>
              <a:rPr lang="en-IN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Poplar</a:t>
            </a:r>
          </a:p>
          <a:p>
            <a:pPr marL="179388" indent="-179388" algn="l">
              <a:buFont typeface="Courier New" panose="02070309020205020404" pitchFamily="49" charset="0"/>
              <a:buChar char="o"/>
            </a:pPr>
            <a:r>
              <a:rPr lang="en-IN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Subabul</a:t>
            </a:r>
          </a:p>
          <a:p>
            <a:pPr marL="179388" indent="-179388" algn="l">
              <a:buFont typeface="Courier New" panose="02070309020205020404" pitchFamily="49" charset="0"/>
              <a:buChar char="o"/>
            </a:pPr>
            <a:r>
              <a:rPr lang="en-IN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Casuarina</a:t>
            </a:r>
          </a:p>
          <a:p>
            <a:pPr marL="179388" indent="-179388" algn="l">
              <a:buFont typeface="Courier New" panose="02070309020205020404" pitchFamily="49" charset="0"/>
              <a:buChar char="o"/>
            </a:pPr>
            <a:r>
              <a:rPr lang="en-IN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Corymbia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28706-9092-BDFC-D4CC-34B6680A8ADE}"/>
              </a:ext>
            </a:extLst>
          </p:cNvPr>
          <p:cNvSpPr txBox="1"/>
          <p:nvPr/>
        </p:nvSpPr>
        <p:spPr>
          <a:xfrm>
            <a:off x="4968004" y="2473426"/>
            <a:ext cx="2451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20000"/>
                    <a:lumOff val="80000"/>
                  </a:srgbClr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Pipeline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1600" dirty="0">
                <a:solidFill>
                  <a:srgbClr val="1E5155">
                    <a:lumMod val="20000"/>
                    <a:lumOff val="80000"/>
                  </a:srgb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Data-Lake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20000"/>
                    <a:lumOff val="80000"/>
                  </a:srgbClr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Implementation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A167A-D82A-D442-2CC3-8EBA32D2F28A}"/>
              </a:ext>
            </a:extLst>
          </p:cNvPr>
          <p:cNvSpPr txBox="1"/>
          <p:nvPr/>
        </p:nvSpPr>
        <p:spPr>
          <a:xfrm>
            <a:off x="8609094" y="2471508"/>
            <a:ext cx="2919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srgbClr val="1E5155">
                    <a:lumMod val="20000"/>
                    <a:lumOff val="80000"/>
                  </a:srgb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</a:t>
            </a:r>
            <a:r>
              <a:rPr lang="en-IN" sz="1600" dirty="0">
                <a:solidFill>
                  <a:srgbClr val="1E5155">
                    <a:lumMod val="20000"/>
                    <a:lumOff val="80000"/>
                  </a:srgb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urrent Issues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20000"/>
                    <a:lumOff val="80000"/>
                  </a:srgbClr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SWOT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20000"/>
                    <a:lumOff val="80000"/>
                  </a:srgbClr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 Based Structure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IN" sz="1600" dirty="0">
                <a:solidFill>
                  <a:srgbClr val="1E5155">
                    <a:lumMod val="20000"/>
                    <a:lumOff val="80000"/>
                  </a:srgb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RoadMap (Platform)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20000"/>
                    <a:lumOff val="80000"/>
                  </a:srgbClr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RoadMap (Leadership)</a:t>
            </a:r>
          </a:p>
        </p:txBody>
      </p:sp>
    </p:spTree>
    <p:extLst>
      <p:ext uri="{BB962C8B-B14F-4D97-AF65-F5344CB8AC3E}">
        <p14:creationId xmlns:p14="http://schemas.microsoft.com/office/powerpoint/2010/main" val="1860878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F00474-8CDC-0D9E-2671-F361C9BC4965}"/>
              </a:ext>
            </a:extLst>
          </p:cNvPr>
          <p:cNvSpPr txBox="1"/>
          <p:nvPr/>
        </p:nvSpPr>
        <p:spPr>
          <a:xfrm>
            <a:off x="5223806" y="3198167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CORYMBIA</a:t>
            </a:r>
          </a:p>
        </p:txBody>
      </p:sp>
    </p:spTree>
    <p:extLst>
      <p:ext uri="{BB962C8B-B14F-4D97-AF65-F5344CB8AC3E}">
        <p14:creationId xmlns:p14="http://schemas.microsoft.com/office/powerpoint/2010/main" val="719521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9169-FF4E-CBC7-6809-C4565A10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8E355CBC-1DC2-0B58-0C94-2288C48F80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0282" y="1009207"/>
            <a:ext cx="5253922" cy="31211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933E7-EB2E-BF76-2E50-297003C9723C}"/>
              </a:ext>
            </a:extLst>
          </p:cNvPr>
          <p:cNvSpPr txBox="1"/>
          <p:nvPr/>
        </p:nvSpPr>
        <p:spPr>
          <a:xfrm>
            <a:off x="113654" y="117817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CORYMBIA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3DF02-CD1E-9EEE-63A5-6567696D7FC7}"/>
              </a:ext>
            </a:extLst>
          </p:cNvPr>
          <p:cNvSpPr txBox="1"/>
          <p:nvPr/>
        </p:nvSpPr>
        <p:spPr>
          <a:xfrm>
            <a:off x="8855067" y="301311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High pulp yield candidate</a:t>
            </a:r>
            <a:endParaRPr lang="en-IN" sz="14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009A4B-5288-16FE-F4CE-DCAB836007A6}"/>
              </a:ext>
            </a:extLst>
          </p:cNvPr>
          <p:cNvSpPr txBox="1"/>
          <p:nvPr/>
        </p:nvSpPr>
        <p:spPr>
          <a:xfrm>
            <a:off x="4820972" y="3336331"/>
            <a:ext cx="11691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nitens </a:t>
            </a:r>
            <a:r>
              <a:rPr lang="en-IN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(54%)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camaldulensis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Tereticornis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A6DD3-9057-F145-03A3-BAD0B33631C0}"/>
              </a:ext>
            </a:extLst>
          </p:cNvPr>
          <p:cNvSpPr txBox="1"/>
          <p:nvPr/>
        </p:nvSpPr>
        <p:spPr>
          <a:xfrm>
            <a:off x="1671902" y="2934667"/>
            <a:ext cx="1334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</a:lstStyle>
          <a:p>
            <a:r>
              <a:rPr lang="en-I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 urophylla </a:t>
            </a:r>
            <a:r>
              <a:rPr lang="en-IN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(54%)</a:t>
            </a:r>
            <a:endParaRPr lang="en-IN" dirty="0">
              <a:solidFill>
                <a:srgbClr val="FFFF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E. </a:t>
            </a:r>
            <a:r>
              <a:rPr lang="en-IN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saligna</a:t>
            </a:r>
            <a:r>
              <a:rPr lang="en-IN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6D3D5A-1850-680A-A82B-FDF043C467AF}"/>
              </a:ext>
            </a:extLst>
          </p:cNvPr>
          <p:cNvSpPr txBox="1"/>
          <p:nvPr/>
        </p:nvSpPr>
        <p:spPr>
          <a:xfrm>
            <a:off x="2891174" y="2473003"/>
            <a:ext cx="116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grandis </a:t>
            </a:r>
            <a:r>
              <a:rPr lang="en-IN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(57%)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camaldulensis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cladocalyx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diversicolor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lehmannii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E07339-BE93-85DD-F6CA-BA01725FCC53}"/>
              </a:ext>
            </a:extLst>
          </p:cNvPr>
          <p:cNvSpPr txBox="1"/>
          <p:nvPr/>
        </p:nvSpPr>
        <p:spPr>
          <a:xfrm>
            <a:off x="1456726" y="3336331"/>
            <a:ext cx="14868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globulus </a:t>
            </a:r>
            <a:r>
              <a:rPr lang="en-US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(54%)</a:t>
            </a:r>
          </a:p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viminalis </a:t>
            </a:r>
          </a:p>
          <a:p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rostrata. </a:t>
            </a:r>
            <a:endParaRPr lang="en-IN" sz="10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3C199E-E4F6-E4A1-FBBE-7A2D6E441556}"/>
              </a:ext>
            </a:extLst>
          </p:cNvPr>
          <p:cNvSpPr txBox="1"/>
          <p:nvPr/>
        </p:nvSpPr>
        <p:spPr>
          <a:xfrm>
            <a:off x="3006281" y="1949301"/>
            <a:ext cx="1254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globulus</a:t>
            </a:r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 </a:t>
            </a:r>
            <a:r>
              <a:rPr lang="en-IN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(54%)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obliqua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EBDCFB-F4A0-E4DB-5334-BA3C4699AFBB}"/>
              </a:ext>
            </a:extLst>
          </p:cNvPr>
          <p:cNvSpPr txBox="1"/>
          <p:nvPr/>
        </p:nvSpPr>
        <p:spPr>
          <a:xfrm>
            <a:off x="3979415" y="2285623"/>
            <a:ext cx="18914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Camaldulensis </a:t>
            </a:r>
            <a:r>
              <a:rPr lang="en-IN" sz="10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(43-46%)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tereticornis</a:t>
            </a:r>
          </a:p>
          <a:p>
            <a:r>
              <a:rPr lang="en-IN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 Deglupta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14D410-4C71-87A4-584C-2F14BD1B1D19}"/>
              </a:ext>
            </a:extLst>
          </p:cNvPr>
          <p:cNvSpPr/>
          <p:nvPr/>
        </p:nvSpPr>
        <p:spPr>
          <a:xfrm>
            <a:off x="3256006" y="5070261"/>
            <a:ext cx="751974" cy="70766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1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E.camal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7620BE2-AF89-46A6-479B-1E5BA7AC53E3}"/>
              </a:ext>
            </a:extLst>
          </p:cNvPr>
          <p:cNvSpPr/>
          <p:nvPr/>
        </p:nvSpPr>
        <p:spPr>
          <a:xfrm>
            <a:off x="2361617" y="4212584"/>
            <a:ext cx="751974" cy="707669"/>
          </a:xfrm>
          <a:prstGeom prst="ellipse">
            <a:avLst/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E.uro</a:t>
            </a:r>
            <a:r>
              <a:rPr lang="en-IN" sz="12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.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957936A-0741-3F43-E80B-158319F8BF14}"/>
              </a:ext>
            </a:extLst>
          </p:cNvPr>
          <p:cNvSpPr/>
          <p:nvPr/>
        </p:nvSpPr>
        <p:spPr>
          <a:xfrm>
            <a:off x="4150395" y="4212584"/>
            <a:ext cx="751974" cy="707669"/>
          </a:xfrm>
          <a:prstGeom prst="ellipse">
            <a:avLst/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E.gran</a:t>
            </a:r>
            <a:r>
              <a:rPr lang="en-IN" sz="12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26A237F-CFC1-EBC9-6721-52EE7BEDFC66}"/>
              </a:ext>
            </a:extLst>
          </p:cNvPr>
          <p:cNvCxnSpPr>
            <a:stCxn id="46" idx="5"/>
            <a:endCxn id="45" idx="1"/>
          </p:cNvCxnSpPr>
          <p:nvPr/>
        </p:nvCxnSpPr>
        <p:spPr>
          <a:xfrm>
            <a:off x="3003467" y="4816617"/>
            <a:ext cx="362663" cy="357280"/>
          </a:xfrm>
          <a:prstGeom prst="straightConnector1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6D22E04-C3B6-ED75-66A6-5D4031D43E1F}"/>
              </a:ext>
            </a:extLst>
          </p:cNvPr>
          <p:cNvCxnSpPr>
            <a:cxnSpLocks/>
            <a:stCxn id="47" idx="3"/>
            <a:endCxn id="45" idx="7"/>
          </p:cNvCxnSpPr>
          <p:nvPr/>
        </p:nvCxnSpPr>
        <p:spPr>
          <a:xfrm flipH="1">
            <a:off x="3897856" y="4816617"/>
            <a:ext cx="362663" cy="357280"/>
          </a:xfrm>
          <a:prstGeom prst="straightConnector1">
            <a:avLst/>
          </a:prstGeom>
          <a:ln w="9525">
            <a:solidFill>
              <a:schemeClr val="bg2">
                <a:lumMod val="20000"/>
                <a:lumOff val="8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6D7F058-4C16-E12D-1B10-814A97B626CC}"/>
              </a:ext>
            </a:extLst>
          </p:cNvPr>
          <p:cNvSpPr txBox="1"/>
          <p:nvPr/>
        </p:nvSpPr>
        <p:spPr>
          <a:xfrm>
            <a:off x="1671901" y="5813076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Successful hybrids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Has upper limit on PY </a:t>
            </a:r>
            <a:r>
              <a:rPr lang="en-IN" sz="12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(46-48%)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6BAA19-D945-7331-3DE2-8985C1797DC0}"/>
              </a:ext>
            </a:extLst>
          </p:cNvPr>
          <p:cNvSpPr txBox="1"/>
          <p:nvPr/>
        </p:nvSpPr>
        <p:spPr>
          <a:xfrm>
            <a:off x="4095209" y="5787762"/>
            <a:ext cx="147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Abiotic stress susceptibility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3AC65B9-4F57-C63F-5C1A-F658476AF094}"/>
              </a:ext>
            </a:extLst>
          </p:cNvPr>
          <p:cNvSpPr/>
          <p:nvPr/>
        </p:nvSpPr>
        <p:spPr>
          <a:xfrm>
            <a:off x="2508584" y="4946911"/>
            <a:ext cx="661737" cy="854242"/>
          </a:xfrm>
          <a:custGeom>
            <a:avLst/>
            <a:gdLst>
              <a:gd name="connsiteX0" fmla="*/ 661737 w 661737"/>
              <a:gd name="connsiteY0" fmla="*/ 0 h 854242"/>
              <a:gd name="connsiteX1" fmla="*/ 126332 w 661737"/>
              <a:gd name="connsiteY1" fmla="*/ 505326 h 854242"/>
              <a:gd name="connsiteX2" fmla="*/ 0 w 661737"/>
              <a:gd name="connsiteY2" fmla="*/ 854242 h 85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737" h="854242">
                <a:moveTo>
                  <a:pt x="661737" y="0"/>
                </a:moveTo>
                <a:cubicBezTo>
                  <a:pt x="449179" y="181476"/>
                  <a:pt x="236621" y="362952"/>
                  <a:pt x="126332" y="505326"/>
                </a:cubicBezTo>
                <a:cubicBezTo>
                  <a:pt x="16043" y="647700"/>
                  <a:pt x="8021" y="750971"/>
                  <a:pt x="0" y="854242"/>
                </a:cubicBezTo>
              </a:path>
            </a:pathLst>
          </a:custGeom>
          <a:noFill/>
          <a:ln w="15875">
            <a:solidFill>
              <a:schemeClr val="bg2">
                <a:lumMod val="20000"/>
                <a:lumOff val="80000"/>
              </a:schemeClr>
            </a:solidFill>
            <a:prstDash val="sysDot"/>
            <a:tailEnd type="stealt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8E7FC05-B341-8AAE-0B1F-1184FBB524CD}"/>
              </a:ext>
            </a:extLst>
          </p:cNvPr>
          <p:cNvSpPr/>
          <p:nvPr/>
        </p:nvSpPr>
        <p:spPr>
          <a:xfrm flipH="1">
            <a:off x="4093664" y="4983184"/>
            <a:ext cx="649706" cy="813180"/>
          </a:xfrm>
          <a:custGeom>
            <a:avLst/>
            <a:gdLst>
              <a:gd name="connsiteX0" fmla="*/ 661737 w 661737"/>
              <a:gd name="connsiteY0" fmla="*/ 0 h 854242"/>
              <a:gd name="connsiteX1" fmla="*/ 126332 w 661737"/>
              <a:gd name="connsiteY1" fmla="*/ 505326 h 854242"/>
              <a:gd name="connsiteX2" fmla="*/ 0 w 661737"/>
              <a:gd name="connsiteY2" fmla="*/ 854242 h 85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737" h="854242">
                <a:moveTo>
                  <a:pt x="661737" y="0"/>
                </a:moveTo>
                <a:cubicBezTo>
                  <a:pt x="449179" y="181476"/>
                  <a:pt x="236621" y="362952"/>
                  <a:pt x="126332" y="505326"/>
                </a:cubicBezTo>
                <a:cubicBezTo>
                  <a:pt x="16043" y="647700"/>
                  <a:pt x="8021" y="750971"/>
                  <a:pt x="0" y="854242"/>
                </a:cubicBezTo>
              </a:path>
            </a:pathLst>
          </a:custGeom>
          <a:noFill/>
          <a:ln w="15875">
            <a:solidFill>
              <a:schemeClr val="bg2">
                <a:lumMod val="20000"/>
                <a:lumOff val="80000"/>
              </a:schemeClr>
            </a:solidFill>
            <a:prstDash val="sysDot"/>
            <a:tailEnd type="stealt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BFD58D-D280-920D-1212-F9107D7B18A6}"/>
              </a:ext>
            </a:extLst>
          </p:cNvPr>
          <p:cNvSpPr txBox="1"/>
          <p:nvPr/>
        </p:nvSpPr>
        <p:spPr>
          <a:xfrm>
            <a:off x="4339090" y="5150033"/>
            <a:ext cx="55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accent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✗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C189957-566C-AF8C-79FD-6BA88C3FC6EA}"/>
              </a:ext>
            </a:extLst>
          </p:cNvPr>
          <p:cNvSpPr/>
          <p:nvPr/>
        </p:nvSpPr>
        <p:spPr>
          <a:xfrm>
            <a:off x="559468" y="975390"/>
            <a:ext cx="5348707" cy="3147805"/>
          </a:xfrm>
          <a:prstGeom prst="roundRect">
            <a:avLst>
              <a:gd name="adj" fmla="val 1342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447C45-9FD4-45B9-77C6-FA06E0B4FD2E}"/>
              </a:ext>
            </a:extLst>
          </p:cNvPr>
          <p:cNvSpPr txBox="1"/>
          <p:nvPr/>
        </p:nvSpPr>
        <p:spPr>
          <a:xfrm>
            <a:off x="1587943" y="698390"/>
            <a:ext cx="3215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2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Major PURE species &amp; kraft pulp yield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2D1B3A-2810-C060-F16B-286CCA44A4DB}"/>
              </a:ext>
            </a:extLst>
          </p:cNvPr>
          <p:cNvSpPr txBox="1"/>
          <p:nvPr/>
        </p:nvSpPr>
        <p:spPr>
          <a:xfrm>
            <a:off x="8250727" y="3029680"/>
            <a:ext cx="55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✔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1EF22C-DF6E-CAA4-E3A6-BD5182E9CFBE}"/>
              </a:ext>
            </a:extLst>
          </p:cNvPr>
          <p:cNvGrpSpPr/>
          <p:nvPr/>
        </p:nvGrpSpPr>
        <p:grpSpPr>
          <a:xfrm>
            <a:off x="7486350" y="3487334"/>
            <a:ext cx="1892529" cy="553999"/>
            <a:chOff x="7508798" y="3740594"/>
            <a:chExt cx="1892529" cy="1176917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119E2E7-D82C-1C12-EE99-DC3485357C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7223" y="3743095"/>
              <a:ext cx="342899" cy="0"/>
            </a:xfrm>
            <a:prstGeom prst="straightConnector1">
              <a:avLst/>
            </a:prstGeom>
            <a:ln w="9525">
              <a:solidFill>
                <a:schemeClr val="bg2">
                  <a:lumMod val="20000"/>
                  <a:lumOff val="80000"/>
                </a:schemeClr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CB8507C-D211-B214-D67E-2BBA3737E87C}"/>
                </a:ext>
              </a:extLst>
            </p:cNvPr>
            <p:cNvGrpSpPr/>
            <p:nvPr/>
          </p:nvGrpSpPr>
          <p:grpSpPr>
            <a:xfrm>
              <a:off x="7508798" y="3740594"/>
              <a:ext cx="1892529" cy="1176917"/>
              <a:chOff x="8263307" y="1821116"/>
              <a:chExt cx="1892529" cy="115942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5B93DD2-502F-8367-9DD9-839177628272}"/>
                  </a:ext>
                </a:extLst>
              </p:cNvPr>
              <p:cNvGrpSpPr/>
              <p:nvPr/>
            </p:nvGrpSpPr>
            <p:grpSpPr>
              <a:xfrm>
                <a:off x="9208020" y="1823615"/>
                <a:ext cx="947816" cy="1156929"/>
                <a:chOff x="9208020" y="1823615"/>
                <a:chExt cx="947816" cy="1156929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DB5004C9-4C52-E340-DB96-CC5869483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947816" cy="1156929"/>
                </a:xfrm>
                <a:prstGeom prst="line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9FA35E1D-8EF8-BEF7-2C12-42C9C0E97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832891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8E3B43EE-DE20-2576-1DA1-991DFDDFE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730459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83B7176-AAC4-F4B9-89EC-0316ACF814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630524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C64FA8E-8025-95A5-C1D3-2C7B1569A8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538085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BC14D935-84DE-564C-CA6B-FD0C4ECE94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450642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EDE1D12-4244-FBD7-8F75-356E4A29D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371016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B52F4245-A8D8-04FB-C716-F5E31F691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288249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2794386A-55D5-0881-6FCA-15A48688B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205803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A348EB45-0693-03E6-FF38-77DC2A395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130852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D242DAC4-55BC-2AE8-5CA3-AA2884E907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08020" y="1823615"/>
                  <a:ext cx="0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3FBC3785-0EF4-0137-144A-3FDB875FBDC1}"/>
                  </a:ext>
                </a:extLst>
              </p:cNvPr>
              <p:cNvGrpSpPr/>
              <p:nvPr/>
            </p:nvGrpSpPr>
            <p:grpSpPr>
              <a:xfrm rot="10800000">
                <a:off x="8263307" y="1821116"/>
                <a:ext cx="947816" cy="1156929"/>
                <a:chOff x="9360420" y="1976015"/>
                <a:chExt cx="947816" cy="1156929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920967E-51F1-6E42-DD24-ED0F6B649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947816" cy="1156929"/>
                </a:xfrm>
                <a:prstGeom prst="line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52283C25-8902-FE43-1E0B-C6809830A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832891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3097848E-8290-ED79-1371-599ACC827B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730459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AB4B305E-E8D8-4AE3-197B-C4BBA092F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630524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B1C81A85-60C4-D20C-C3D8-E5CADD5554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538085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4724644F-F137-0723-1A30-F11FA6AB4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450642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FC219D47-367B-C42E-2FCF-D2879921E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371016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D3AAC68-FBAF-E5FE-65F8-1601E9B1C3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288249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875999B6-A2BF-2568-F04F-6984570BF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205803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D6702B32-3CF8-E3EE-5B99-9CD954DBAF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60420" y="1976015"/>
                  <a:ext cx="130852" cy="1156929"/>
                </a:xfrm>
                <a:prstGeom prst="straightConnector1">
                  <a:avLst/>
                </a:prstGeom>
                <a:ln w="3175">
                  <a:solidFill>
                    <a:schemeClr val="bg2">
                      <a:lumMod val="20000"/>
                      <a:lumOff val="80000"/>
                    </a:schemeClr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2D52AC1-0177-9D45-8F91-34A226DCA4D1}"/>
              </a:ext>
            </a:extLst>
          </p:cNvPr>
          <p:cNvSpPr txBox="1"/>
          <p:nvPr/>
        </p:nvSpPr>
        <p:spPr>
          <a:xfrm>
            <a:off x="7595083" y="4714721"/>
            <a:ext cx="1529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 2081 (50.5%)</a:t>
            </a:r>
          </a:p>
          <a:p>
            <a:pPr algn="ctr"/>
            <a:r>
              <a:rPr lang="en-IN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[First Corymbia Hybrid]</a:t>
            </a:r>
            <a:endParaRPr lang="en-IN" sz="14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07F7293-D2E8-29CD-151A-E098B87614AF}"/>
              </a:ext>
            </a:extLst>
          </p:cNvPr>
          <p:cNvSpPr txBox="1"/>
          <p:nvPr/>
        </p:nvSpPr>
        <p:spPr>
          <a:xfrm>
            <a:off x="7011149" y="4096692"/>
            <a:ext cx="2694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cap="all" spc="15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Array of Hybrid clones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4764401-930B-A0DB-37B1-5915CC216E9B}"/>
              </a:ext>
            </a:extLst>
          </p:cNvPr>
          <p:cNvCxnSpPr>
            <a:cxnSpLocks/>
            <a:stCxn id="93" idx="2"/>
            <a:endCxn id="92" idx="0"/>
          </p:cNvCxnSpPr>
          <p:nvPr/>
        </p:nvCxnSpPr>
        <p:spPr>
          <a:xfrm>
            <a:off x="8358219" y="4373691"/>
            <a:ext cx="1657" cy="341030"/>
          </a:xfrm>
          <a:prstGeom prst="straightConnector1">
            <a:avLst/>
          </a:prstGeom>
          <a:ln w="3175">
            <a:solidFill>
              <a:schemeClr val="bg1">
                <a:lumMod val="50000"/>
                <a:lumOff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1278BC5-2B18-F69E-EAFE-DCE1B38FD319}"/>
              </a:ext>
            </a:extLst>
          </p:cNvPr>
          <p:cNvSpPr txBox="1"/>
          <p:nvPr/>
        </p:nvSpPr>
        <p:spPr>
          <a:xfrm>
            <a:off x="7386595" y="5274668"/>
            <a:ext cx="30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Rooting (corrected to </a:t>
            </a:r>
            <a:r>
              <a:rPr lang="en-IN" sz="12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62%+</a:t>
            </a: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Grading procedure (standardised)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Bushy in the first 1.5 years 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Yield is 5-8% less than current hybrids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B083DD-7A7C-1C25-8EA1-1FD37F6C2802}"/>
              </a:ext>
            </a:extLst>
          </p:cNvPr>
          <p:cNvSpPr txBox="1"/>
          <p:nvPr/>
        </p:nvSpPr>
        <p:spPr>
          <a:xfrm>
            <a:off x="6350697" y="5276672"/>
            <a:ext cx="1068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Initial challenges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5E63ACD-BBAA-5AC0-549E-046A23BDAC0B}"/>
              </a:ext>
            </a:extLst>
          </p:cNvPr>
          <p:cNvSpPr txBox="1"/>
          <p:nvPr/>
        </p:nvSpPr>
        <p:spPr>
          <a:xfrm>
            <a:off x="2492152" y="5049215"/>
            <a:ext cx="557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92D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✔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F46D9C8-B1E1-C558-2E41-6C9A90330550}"/>
              </a:ext>
            </a:extLst>
          </p:cNvPr>
          <p:cNvSpPr/>
          <p:nvPr/>
        </p:nvSpPr>
        <p:spPr>
          <a:xfrm>
            <a:off x="3256006" y="4209444"/>
            <a:ext cx="751974" cy="707669"/>
          </a:xfrm>
          <a:prstGeom prst="ellipse">
            <a:avLst/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200" b="1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E.glo</a:t>
            </a:r>
            <a:r>
              <a:rPr lang="en-IN" sz="1200" b="1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.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228C737-6C97-0176-D346-84A80B62A264}"/>
              </a:ext>
            </a:extLst>
          </p:cNvPr>
          <p:cNvCxnSpPr>
            <a:cxnSpLocks/>
            <a:stCxn id="104" idx="4"/>
            <a:endCxn id="45" idx="0"/>
          </p:cNvCxnSpPr>
          <p:nvPr/>
        </p:nvCxnSpPr>
        <p:spPr>
          <a:xfrm>
            <a:off x="3631993" y="4917113"/>
            <a:ext cx="0" cy="153148"/>
          </a:xfrm>
          <a:prstGeom prst="straightConnector1">
            <a:avLst/>
          </a:prstGeom>
          <a:ln w="9525">
            <a:solidFill>
              <a:schemeClr val="bg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E3EF07EF-C249-6779-7A9E-A746A83C7BAB}"/>
              </a:ext>
            </a:extLst>
          </p:cNvPr>
          <p:cNvSpPr txBox="1"/>
          <p:nvPr/>
        </p:nvSpPr>
        <p:spPr>
          <a:xfrm>
            <a:off x="3451814" y="4780019"/>
            <a:ext cx="5579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accent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✗ </a:t>
            </a:r>
          </a:p>
        </p:txBody>
      </p:sp>
      <p:pic>
        <p:nvPicPr>
          <p:cNvPr id="107" name="Picture 106" descr="A grey outline of a map">
            <a:extLst>
              <a:ext uri="{FF2B5EF4-FFF2-40B4-BE49-F238E27FC236}">
                <a16:creationId xmlns:a16="http://schemas.microsoft.com/office/drawing/2014/main" id="{CAB85888-1071-FBA1-CCD0-A16D4FD63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6"/>
          <a:stretch/>
        </p:blipFill>
        <p:spPr>
          <a:xfrm rot="21379969">
            <a:off x="8982341" y="905184"/>
            <a:ext cx="1237586" cy="286525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6599204-0CD3-9D57-7F26-44F0E6F38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85" y="1205422"/>
            <a:ext cx="61588" cy="5969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BF35BB1-2734-BDE6-4B4E-B0110F600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15" y="1260269"/>
            <a:ext cx="61588" cy="5969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79A410C-186E-9A88-61D7-5110A439C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85" y="1602625"/>
            <a:ext cx="61588" cy="5969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B21A2E8-A891-F17E-F7BF-EBA1B21E0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26" y="1578316"/>
            <a:ext cx="61588" cy="5969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E8B8F45-D5A9-3CD8-F835-DA451708A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21" y="2016903"/>
            <a:ext cx="61588" cy="5969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3EEB2C5-85F0-3816-C5C8-910093051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13" y="1997004"/>
            <a:ext cx="61588" cy="5969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E28E82-9CE8-8153-ED67-CA8DBCAF6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04" y="2062909"/>
            <a:ext cx="61588" cy="5969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B34F56F-B3CE-2CAF-852C-A52374C63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400" y="2011111"/>
            <a:ext cx="61588" cy="5969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FDB89F2-7639-1F05-D3D9-932688263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700" y="1948333"/>
            <a:ext cx="61588" cy="5969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6742BC5-B5F6-81A6-6DB2-BCF631891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69" y="1865358"/>
            <a:ext cx="61588" cy="596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F774C76-DE6D-C21A-378B-E84C9A16C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82" y="1921878"/>
            <a:ext cx="61588" cy="59696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6514C3C-B707-2EAA-4705-276D3A872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70" y="1923636"/>
            <a:ext cx="61588" cy="59696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1679337-8E1E-0011-1992-A7E4190B6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32" y="1777989"/>
            <a:ext cx="61588" cy="59696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92ABFDD-CD92-3C82-92C5-CBE9A67E4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68" y="1706185"/>
            <a:ext cx="61588" cy="5969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1A67B00-F72B-2B0D-6CC6-97FA71926B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86" y="1130497"/>
            <a:ext cx="549055" cy="1695353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1D4E9BA-4117-0898-6045-ABB82846F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80" y="2929660"/>
            <a:ext cx="538421" cy="408354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1ECD733-DEB6-9CBC-7515-CCFEB0A384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15" y="2952415"/>
            <a:ext cx="538231" cy="408354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EEDE07F-47F3-7BC2-4CEA-778EAF4A52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16" y="1130497"/>
            <a:ext cx="550774" cy="1695353"/>
          </a:xfrm>
          <a:prstGeom prst="rect">
            <a:avLst/>
          </a:prstGeom>
          <a:ln w="3175">
            <a:solidFill>
              <a:srgbClr val="7030A0"/>
            </a:solidFill>
          </a:ln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64C0FE9-2BD3-B11D-D35A-6569E34420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62748" y="1246427"/>
            <a:ext cx="57638" cy="5587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991528A-5088-2130-6F37-B11FC54622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62748" y="1365337"/>
            <a:ext cx="57638" cy="5587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1C1789A-DB5A-BC7E-EFDB-285D0F891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91566" y="1421206"/>
            <a:ext cx="57638" cy="5587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F7AB0D8-86B5-0F39-1463-271A9EE574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17169" y="1454436"/>
            <a:ext cx="57638" cy="5587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046D41FE-15E9-4B05-AB4B-F3EF04EBD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09542" y="1531615"/>
            <a:ext cx="57638" cy="5587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DB098FA-A966-C64D-B8BE-5D29F98D97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35146" y="1564846"/>
            <a:ext cx="57638" cy="5587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E2DA188C-4944-8E17-0AF9-07F0682CF2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60333" y="1629242"/>
            <a:ext cx="57638" cy="5587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1F42B3B0-908D-43E6-2191-EE758E469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621580" y="1662320"/>
            <a:ext cx="57638" cy="5587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946A9604-5ED1-4DC1-66DA-7B886389CF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28149" y="1724866"/>
            <a:ext cx="57638" cy="5587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ECF7CD9F-30AD-4104-1B58-93E40F3FD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81807" y="1807837"/>
            <a:ext cx="57638" cy="5587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6102597-FA26-3478-308B-3F2716F73A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35417" y="2156715"/>
            <a:ext cx="57638" cy="5587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D3141358-D1CE-D176-BAFB-81C2675F73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83399" y="2281944"/>
            <a:ext cx="57638" cy="5587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88918C4-397B-A8A2-835C-45283D1A0C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97452" y="2409341"/>
            <a:ext cx="57638" cy="5587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9C46F7B-3213-D04E-9A17-3F025A50B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98539" y="2504672"/>
            <a:ext cx="57638" cy="5587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92CF56B-81FD-543C-89E2-5539D6A45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98539" y="2617062"/>
            <a:ext cx="57638" cy="5587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10A02F2-2055-7513-F51B-AAE89DA2D2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835159" y="2476738"/>
            <a:ext cx="57638" cy="5587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EEAE8A7-E7A8-53CD-418E-D0F38C2DE4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37432" y="2566634"/>
            <a:ext cx="57638" cy="5587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6FD9F18-F264-AAD0-D5BF-1E8512EC49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81807" y="3009641"/>
            <a:ext cx="57638" cy="5587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793EA507-3979-43C3-FA84-A06E2479BB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4580" y="2552971"/>
            <a:ext cx="57638" cy="55870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B4CEBA8-D0E1-61EA-5524-A9ECAF5A403C}"/>
              </a:ext>
            </a:extLst>
          </p:cNvPr>
          <p:cNvSpPr txBox="1"/>
          <p:nvPr/>
        </p:nvSpPr>
        <p:spPr>
          <a:xfrm rot="16200000">
            <a:off x="8438959" y="2298775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Distribution in Australia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053A04E-2A5E-CE5B-6B0C-D74A5A25C8B7}"/>
              </a:ext>
            </a:extLst>
          </p:cNvPr>
          <p:cNvSpPr txBox="1"/>
          <p:nvPr/>
        </p:nvSpPr>
        <p:spPr>
          <a:xfrm>
            <a:off x="7551606" y="3385010"/>
            <a:ext cx="8372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C. torelliana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58E4CE5-2A6A-8ABF-CF04-E121896DAA14}"/>
              </a:ext>
            </a:extLst>
          </p:cNvPr>
          <p:cNvSpPr txBox="1"/>
          <p:nvPr/>
        </p:nvSpPr>
        <p:spPr>
          <a:xfrm>
            <a:off x="8557449" y="3385010"/>
            <a:ext cx="8330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i="1"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defRPr>
            </a:lvl1pPr>
          </a:lstStyle>
          <a:p>
            <a:r>
              <a:rPr lang="en-US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C. citriodora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CA50D5A-6C5B-45A4-1336-D5D6B213FAC1}"/>
              </a:ext>
            </a:extLst>
          </p:cNvPr>
          <p:cNvSpPr txBox="1"/>
          <p:nvPr/>
        </p:nvSpPr>
        <p:spPr>
          <a:xfrm>
            <a:off x="8519107" y="3511907"/>
            <a:ext cx="1091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1–15% survival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E6E274A-4152-988A-B3AA-16937B680D82}"/>
              </a:ext>
            </a:extLst>
          </p:cNvPr>
          <p:cNvSpPr txBox="1"/>
          <p:nvPr/>
        </p:nvSpPr>
        <p:spPr>
          <a:xfrm>
            <a:off x="7361335" y="817847"/>
            <a:ext cx="2531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604020202020204" charset="0"/>
              </a:rPr>
              <a:t>World wide – Corymbia: Timer wood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3A3ACE1A-6926-1F1C-6F73-0ED9443BA3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991498" y="3282448"/>
            <a:ext cx="124480" cy="12066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74C1E6AD-A279-B82F-750E-B176F1D61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867" y="3276544"/>
            <a:ext cx="133011" cy="128925"/>
          </a:xfrm>
          <a:prstGeom prst="rect">
            <a:avLst/>
          </a:prstGeom>
        </p:spPr>
      </p:pic>
      <p:pic>
        <p:nvPicPr>
          <p:cNvPr id="152" name="Picture 151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B75E28FA-5696-DA6D-33F9-AEA3B3F1FA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8" y="3897659"/>
            <a:ext cx="345620" cy="3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4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47D07A-6638-8F24-4A2B-8D789DADE444}"/>
              </a:ext>
            </a:extLst>
          </p:cNvPr>
          <p:cNvCxnSpPr>
            <a:cxnSpLocks/>
          </p:cNvCxnSpPr>
          <p:nvPr/>
        </p:nvCxnSpPr>
        <p:spPr>
          <a:xfrm flipV="1">
            <a:off x="2881364" y="994223"/>
            <a:ext cx="18928" cy="4608593"/>
          </a:xfrm>
          <a:prstGeom prst="line">
            <a:avLst/>
          </a:prstGeom>
          <a:ln w="50800">
            <a:solidFill>
              <a:schemeClr val="bg2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2B020-2EC0-C63E-D19E-45F178AB92BC}"/>
              </a:ext>
            </a:extLst>
          </p:cNvPr>
          <p:cNvSpPr/>
          <p:nvPr/>
        </p:nvSpPr>
        <p:spPr>
          <a:xfrm>
            <a:off x="1075037" y="1132850"/>
            <a:ext cx="3552568" cy="5306559"/>
          </a:xfrm>
          <a:prstGeom prst="roundRect">
            <a:avLst>
              <a:gd name="adj" fmla="val 1105"/>
            </a:avLst>
          </a:prstGeom>
          <a:noFill/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55279-09DB-A9F9-68E5-93A45B38E468}"/>
              </a:ext>
            </a:extLst>
          </p:cNvPr>
          <p:cNvSpPr txBox="1"/>
          <p:nvPr/>
        </p:nvSpPr>
        <p:spPr>
          <a:xfrm>
            <a:off x="2554992" y="5217530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6C118-B9D0-7BE4-C0E1-B958610FE85D}"/>
              </a:ext>
            </a:extLst>
          </p:cNvPr>
          <p:cNvSpPr txBox="1"/>
          <p:nvPr/>
        </p:nvSpPr>
        <p:spPr>
          <a:xfrm>
            <a:off x="2554991" y="4525315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43165-1815-4B93-06CD-A4850EC45C73}"/>
              </a:ext>
            </a:extLst>
          </p:cNvPr>
          <p:cNvSpPr txBox="1"/>
          <p:nvPr/>
        </p:nvSpPr>
        <p:spPr>
          <a:xfrm>
            <a:off x="2554991" y="3833098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30AE2-29D8-EC36-F479-63A8801AD8D9}"/>
              </a:ext>
            </a:extLst>
          </p:cNvPr>
          <p:cNvSpPr txBox="1"/>
          <p:nvPr/>
        </p:nvSpPr>
        <p:spPr>
          <a:xfrm>
            <a:off x="2554990" y="3140881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31185-C802-DA85-41C2-5044128AE8DB}"/>
              </a:ext>
            </a:extLst>
          </p:cNvPr>
          <p:cNvSpPr txBox="1"/>
          <p:nvPr/>
        </p:nvSpPr>
        <p:spPr>
          <a:xfrm>
            <a:off x="2568539" y="2448664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353ED-34BD-6D57-EB69-5EE7F6B66D32}"/>
              </a:ext>
            </a:extLst>
          </p:cNvPr>
          <p:cNvSpPr txBox="1"/>
          <p:nvPr/>
        </p:nvSpPr>
        <p:spPr>
          <a:xfrm>
            <a:off x="2568538" y="1756447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2027</a:t>
            </a:r>
          </a:p>
        </p:txBody>
      </p:sp>
      <p:pic>
        <p:nvPicPr>
          <p:cNvPr id="10" name="Picture 9" descr="A grey outline of a map">
            <a:extLst>
              <a:ext uri="{FF2B5EF4-FFF2-40B4-BE49-F238E27FC236}">
                <a16:creationId xmlns:a16="http://schemas.microsoft.com/office/drawing/2014/main" id="{C5B06CDB-7975-914A-C88D-8717F40234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82" y="5602814"/>
            <a:ext cx="896351" cy="836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8ED99E-2C70-12FA-8EDE-93800DB5AC62}"/>
              </a:ext>
            </a:extLst>
          </p:cNvPr>
          <p:cNvSpPr txBox="1"/>
          <p:nvPr/>
        </p:nvSpPr>
        <p:spPr>
          <a:xfrm>
            <a:off x="1625780" y="5796220"/>
            <a:ext cx="251116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b="1" kern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CSIRO New Germplasm - Evaluation </a:t>
            </a:r>
            <a:br>
              <a:rPr lang="en-US" sz="900" b="1" kern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</a:br>
            <a:r>
              <a:rPr lang="en-US" sz="900" b="1" kern="12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CT, CC &amp; CV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EF0F9-4C9C-98BB-5664-A664A6DEA9F2}"/>
              </a:ext>
            </a:extLst>
          </p:cNvPr>
          <p:cNvSpPr txBox="1"/>
          <p:nvPr/>
        </p:nvSpPr>
        <p:spPr>
          <a:xfrm>
            <a:off x="1075035" y="5125894"/>
            <a:ext cx="1419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9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Grafted selections for GROWTH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425AD-A893-FE34-E10A-F138D77257A0}"/>
              </a:ext>
            </a:extLst>
          </p:cNvPr>
          <p:cNvSpPr txBox="1"/>
          <p:nvPr/>
        </p:nvSpPr>
        <p:spPr>
          <a:xfrm>
            <a:off x="1075035" y="4451435"/>
            <a:ext cx="1419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9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Grafted selections for 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F6225-8037-660E-8AB9-D0080C393BEE}"/>
              </a:ext>
            </a:extLst>
          </p:cNvPr>
          <p:cNvSpPr txBox="1"/>
          <p:nvPr/>
        </p:nvSpPr>
        <p:spPr>
          <a:xfrm>
            <a:off x="1075035" y="3394415"/>
            <a:ext cx="1419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9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Grafted selections for Stem borer tolerance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FF6B0-DCFF-0CAB-E267-C1FF528B5A0C}"/>
              </a:ext>
            </a:extLst>
          </p:cNvPr>
          <p:cNvSpPr txBox="1"/>
          <p:nvPr/>
        </p:nvSpPr>
        <p:spPr>
          <a:xfrm>
            <a:off x="1019794" y="2355977"/>
            <a:ext cx="1475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9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Grafted slns. for canopy, Leaf size, &amp; Low branch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992B6-6F7F-186F-D7A1-959BB5D4EA1D}"/>
              </a:ext>
            </a:extLst>
          </p:cNvPr>
          <p:cNvSpPr txBox="1"/>
          <p:nvPr/>
        </p:nvSpPr>
        <p:spPr>
          <a:xfrm>
            <a:off x="3113301" y="4817288"/>
            <a:ext cx="1255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120 selections from CC, CT and CV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A82D69-961B-D19D-6DA3-1F648379DD01}"/>
              </a:ext>
            </a:extLst>
          </p:cNvPr>
          <p:cNvSpPr txBox="1"/>
          <p:nvPr/>
        </p:nvSpPr>
        <p:spPr>
          <a:xfrm>
            <a:off x="3113301" y="4136058"/>
            <a:ext cx="1255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60 selections from CC, CT and CV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2BBA6-B91B-E514-2F45-8CC184249542}"/>
              </a:ext>
            </a:extLst>
          </p:cNvPr>
          <p:cNvSpPr txBox="1"/>
          <p:nvPr/>
        </p:nvSpPr>
        <p:spPr>
          <a:xfrm>
            <a:off x="3113301" y="3463664"/>
            <a:ext cx="1255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15 selections from CT and CV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BAA4A-4433-C534-D0CF-2B5C0861B901}"/>
              </a:ext>
            </a:extLst>
          </p:cNvPr>
          <p:cNvSpPr txBox="1"/>
          <p:nvPr/>
        </p:nvSpPr>
        <p:spPr>
          <a:xfrm>
            <a:off x="3130388" y="2778552"/>
            <a:ext cx="12557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ITC 2081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9C26D4-AEC0-E52F-E1FC-DF9C21D1465E}"/>
              </a:ext>
            </a:extLst>
          </p:cNvPr>
          <p:cNvSpPr txBox="1"/>
          <p:nvPr/>
        </p:nvSpPr>
        <p:spPr>
          <a:xfrm>
            <a:off x="3163365" y="2301427"/>
            <a:ext cx="12557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22 Selections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52426BE-6D6F-DCA8-C39F-AF203E9C4EB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494958" y="5017343"/>
            <a:ext cx="386403" cy="293217"/>
          </a:xfrm>
          <a:prstGeom prst="bentConnector3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DAAB076-9F6A-50FC-B2D8-A2986A8DC9CD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2494959" y="4331865"/>
            <a:ext cx="386409" cy="304235"/>
          </a:xfrm>
          <a:prstGeom prst="bentConnector3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CAC18D-7D50-19D1-60C7-15E028B27BD4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2494958" y="3579081"/>
            <a:ext cx="381170" cy="0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FFF133F-0FF6-F5EA-58A4-204F55372677}"/>
              </a:ext>
            </a:extLst>
          </p:cNvPr>
          <p:cNvCxnSpPr>
            <a:cxnSpLocks/>
            <a:endCxn id="15" idx="3"/>
          </p:cNvCxnSpPr>
          <p:nvPr/>
        </p:nvCxnSpPr>
        <p:spPr>
          <a:xfrm rot="10800000">
            <a:off x="2494959" y="2540643"/>
            <a:ext cx="386410" cy="369338"/>
          </a:xfrm>
          <a:prstGeom prst="bentConnector3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A727A9-5FBD-C78E-3461-7C06B5EE5583}"/>
              </a:ext>
            </a:extLst>
          </p:cNvPr>
          <p:cNvSpPr txBox="1"/>
          <p:nvPr/>
        </p:nvSpPr>
        <p:spPr>
          <a:xfrm>
            <a:off x="3172303" y="1762536"/>
            <a:ext cx="15105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Two New Hybrid Clones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8858AE-A7F3-A028-1203-B2D9ABECBD55}"/>
              </a:ext>
            </a:extLst>
          </p:cNvPr>
          <p:cNvCxnSpPr>
            <a:endCxn id="16" idx="1"/>
          </p:cNvCxnSpPr>
          <p:nvPr/>
        </p:nvCxnSpPr>
        <p:spPr>
          <a:xfrm flipV="1">
            <a:off x="2881361" y="5001954"/>
            <a:ext cx="231940" cy="15389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74AD16-276D-C086-D53F-B64E81A99316}"/>
              </a:ext>
            </a:extLst>
          </p:cNvPr>
          <p:cNvCxnSpPr>
            <a:endCxn id="17" idx="1"/>
          </p:cNvCxnSpPr>
          <p:nvPr/>
        </p:nvCxnSpPr>
        <p:spPr>
          <a:xfrm flipV="1">
            <a:off x="2894909" y="4320724"/>
            <a:ext cx="218392" cy="11146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7D12B4-353F-E5B8-9F26-E0BCE442EDDB}"/>
              </a:ext>
            </a:extLst>
          </p:cNvPr>
          <p:cNvCxnSpPr>
            <a:cxnSpLocks/>
          </p:cNvCxnSpPr>
          <p:nvPr/>
        </p:nvCxnSpPr>
        <p:spPr>
          <a:xfrm flipV="1">
            <a:off x="2888135" y="3579081"/>
            <a:ext cx="218392" cy="1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D7ED03-804C-89FB-79DD-D67759134222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2911996" y="2893968"/>
            <a:ext cx="218392" cy="6941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4522CD-8B3E-24B9-D937-9F99F72111DD}"/>
              </a:ext>
            </a:extLst>
          </p:cNvPr>
          <p:cNvCxnSpPr>
            <a:endCxn id="9" idx="3"/>
          </p:cNvCxnSpPr>
          <p:nvPr/>
        </p:nvCxnSpPr>
        <p:spPr>
          <a:xfrm flipV="1">
            <a:off x="3084648" y="1887252"/>
            <a:ext cx="136633" cy="7694"/>
          </a:xfrm>
          <a:prstGeom prst="straightConnector1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79DCBF4-AA15-243C-7CED-C3A3DBCA97FD}"/>
              </a:ext>
            </a:extLst>
          </p:cNvPr>
          <p:cNvCxnSpPr>
            <a:cxnSpLocks/>
            <a:stCxn id="8" idx="0"/>
            <a:endCxn id="20" idx="1"/>
          </p:cNvCxnSpPr>
          <p:nvPr/>
        </p:nvCxnSpPr>
        <p:spPr>
          <a:xfrm rot="5400000" flipH="1" flipV="1">
            <a:off x="3013228" y="2298527"/>
            <a:ext cx="31821" cy="268454"/>
          </a:xfrm>
          <a:prstGeom prst="bentConnector2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FD95111-619A-B9AF-C0CF-1D249A77A1D1}"/>
              </a:ext>
            </a:extLst>
          </p:cNvPr>
          <p:cNvSpPr txBox="1"/>
          <p:nvPr/>
        </p:nvSpPr>
        <p:spPr>
          <a:xfrm>
            <a:off x="1374638" y="744025"/>
            <a:ext cx="2953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CORYMBIA CURRNET BREEDING PIPLELINE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05DDE3-2D35-2617-7C5D-2A00DB5C6531}"/>
              </a:ext>
            </a:extLst>
          </p:cNvPr>
          <p:cNvSpPr txBox="1"/>
          <p:nvPr/>
        </p:nvSpPr>
        <p:spPr>
          <a:xfrm>
            <a:off x="3180576" y="1986865"/>
            <a:ext cx="12557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150 Selections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99F66C3E-AD48-B384-825F-4CA41B4A3DA4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912122" y="2102281"/>
            <a:ext cx="268454" cy="31821"/>
          </a:xfrm>
          <a:prstGeom prst="bentConnector3">
            <a:avLst>
              <a:gd name="adj1" fmla="val 50000"/>
            </a:avLst>
          </a:prstGeom>
          <a:ln w="31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44B997D-5ACB-0F3B-748E-7A99B8D1615E}"/>
              </a:ext>
            </a:extLst>
          </p:cNvPr>
          <p:cNvSpPr txBox="1"/>
          <p:nvPr/>
        </p:nvSpPr>
        <p:spPr>
          <a:xfrm>
            <a:off x="2585624" y="1307522"/>
            <a:ext cx="652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2030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0DF990-9679-AEB4-1D50-6C3D97AC00F0}"/>
              </a:ext>
            </a:extLst>
          </p:cNvPr>
          <p:cNvSpPr txBox="1"/>
          <p:nvPr/>
        </p:nvSpPr>
        <p:spPr>
          <a:xfrm>
            <a:off x="3113027" y="1334176"/>
            <a:ext cx="14527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900" b="1" dirty="0">
                <a:solidFill>
                  <a:srgbClr val="FFFF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Two New Hybrid Clones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F0B88E-9BDC-8628-77AA-0D0BA22B19B6}"/>
              </a:ext>
            </a:extLst>
          </p:cNvPr>
          <p:cNvSpPr txBox="1"/>
          <p:nvPr/>
        </p:nvSpPr>
        <p:spPr>
          <a:xfrm>
            <a:off x="113654" y="117817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CORYMBIA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DC5C0C-9D1F-495F-4BA0-EE34262A4EB3}"/>
              </a:ext>
            </a:extLst>
          </p:cNvPr>
          <p:cNvSpPr txBox="1"/>
          <p:nvPr/>
        </p:nvSpPr>
        <p:spPr>
          <a:xfrm>
            <a:off x="5751593" y="1373579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STRENGTH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235AF4C-2384-097A-58F8-ACF2167D3D81}"/>
              </a:ext>
            </a:extLst>
          </p:cNvPr>
          <p:cNvSpPr txBox="1"/>
          <p:nvPr/>
        </p:nvSpPr>
        <p:spPr>
          <a:xfrm>
            <a:off x="6215562" y="1805864"/>
            <a:ext cx="381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Global first commercial hybrids of CT x CCc, CCv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Family collection represent </a:t>
            </a:r>
            <a:r>
              <a:rPr lang="en-IN" sz="1200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</a:t>
            </a:r>
            <a:r>
              <a:rPr lang="en-IN" sz="1200" i="1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</a:t>
            </a:r>
            <a:r>
              <a:rPr lang="en-IN" sz="1200" i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&gt;0.6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03D241A-7F98-98B0-031E-C97C3BBD33E2}"/>
              </a:ext>
            </a:extLst>
          </p:cNvPr>
          <p:cNvSpPr txBox="1"/>
          <p:nvPr/>
        </p:nvSpPr>
        <p:spPr>
          <a:xfrm>
            <a:off x="5751593" y="2582424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Weakness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47D160-E4E2-5818-621C-4975CFF71D4B}"/>
              </a:ext>
            </a:extLst>
          </p:cNvPr>
          <p:cNvSpPr txBox="1"/>
          <p:nvPr/>
        </p:nvSpPr>
        <p:spPr>
          <a:xfrm>
            <a:off x="6215562" y="3014709"/>
            <a:ext cx="417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Poor flowering / seeding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Lack of Parental genetic gain trails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Under Resourced &amp; Hybrid model requirement for GS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EFF4D1E-103F-09C6-D714-D5C0DD6AC6C4}"/>
              </a:ext>
            </a:extLst>
          </p:cNvPr>
          <p:cNvSpPr txBox="1"/>
          <p:nvPr/>
        </p:nvSpPr>
        <p:spPr>
          <a:xfrm>
            <a:off x="5751593" y="3817271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Opportunities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9AEB007-65B9-F5E6-3FDE-0F83B34A0F68}"/>
              </a:ext>
            </a:extLst>
          </p:cNvPr>
          <p:cNvSpPr txBox="1"/>
          <p:nvPr/>
        </p:nvSpPr>
        <p:spPr>
          <a:xfrm>
            <a:off x="6215562" y="4249556"/>
            <a:ext cx="426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Exploration of C. citriodora (pure species)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IN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Direct commercial hybrids (due to 365 flowering of CT)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A202C2A-F8C6-AAF6-6D8E-5EBE3921DC85}"/>
              </a:ext>
            </a:extLst>
          </p:cNvPr>
          <p:cNvSpPr txBox="1"/>
          <p:nvPr/>
        </p:nvSpPr>
        <p:spPr>
          <a:xfrm>
            <a:off x="1054940" y="2178316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Ideotype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46FA5F-A2AF-6CEE-556F-93E7920574F5}"/>
              </a:ext>
            </a:extLst>
          </p:cNvPr>
          <p:cNvSpPr txBox="1"/>
          <p:nvPr/>
        </p:nvSpPr>
        <p:spPr>
          <a:xfrm>
            <a:off x="5751593" y="5193468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Expects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609DDC8-F94D-055C-A06E-D875442F13B2}"/>
              </a:ext>
            </a:extLst>
          </p:cNvPr>
          <p:cNvSpPr txBox="1"/>
          <p:nvPr/>
        </p:nvSpPr>
        <p:spPr>
          <a:xfrm>
            <a:off x="6215562" y="5676187"/>
            <a:ext cx="417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FTEs: Move from species to platform-based approach</a:t>
            </a:r>
          </a:p>
          <a:p>
            <a:pPr marL="171450" indent="-171450" algn="l">
              <a:buFont typeface="Courier New" panose="02070309020205020404" pitchFamily="49" charset="0"/>
              <a:buChar char="o"/>
            </a:pPr>
            <a:r>
              <a:rPr lang="en-US" sz="12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Back-end pipeline requires – Land for SO, GGTs</a:t>
            </a:r>
            <a:endParaRPr lang="en-IN" sz="12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0D5C390-773E-3496-F6F5-97296E75EA64}"/>
              </a:ext>
            </a:extLst>
          </p:cNvPr>
          <p:cNvSpPr txBox="1"/>
          <p:nvPr/>
        </p:nvSpPr>
        <p:spPr>
          <a:xfrm>
            <a:off x="8855067" y="301311"/>
            <a:ext cx="282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High pulp yield candidate</a:t>
            </a:r>
            <a:endParaRPr lang="en-IN" sz="14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2E4C8F95-8CB4-85CA-AC33-1642FCDE661A}"/>
              </a:ext>
            </a:extLst>
          </p:cNvPr>
          <p:cNvSpPr/>
          <p:nvPr/>
        </p:nvSpPr>
        <p:spPr>
          <a:xfrm>
            <a:off x="5628807" y="1459678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46765991-F651-FE1D-23D1-D45F402EFDE8}"/>
              </a:ext>
            </a:extLst>
          </p:cNvPr>
          <p:cNvSpPr/>
          <p:nvPr/>
        </p:nvSpPr>
        <p:spPr>
          <a:xfrm>
            <a:off x="5628807" y="2668523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9DBEB4CE-5126-C61E-46F3-1B5B33115631}"/>
              </a:ext>
            </a:extLst>
          </p:cNvPr>
          <p:cNvSpPr/>
          <p:nvPr/>
        </p:nvSpPr>
        <p:spPr>
          <a:xfrm>
            <a:off x="5628807" y="3909362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B1399CB7-D765-4088-E361-9E4E4BC3EC14}"/>
              </a:ext>
            </a:extLst>
          </p:cNvPr>
          <p:cNvSpPr/>
          <p:nvPr/>
        </p:nvSpPr>
        <p:spPr>
          <a:xfrm>
            <a:off x="5628807" y="5278841"/>
            <a:ext cx="79678" cy="166356"/>
          </a:xfrm>
          <a:prstGeom prst="rightArrow">
            <a:avLst>
              <a:gd name="adj1" fmla="val 6827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358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650EDCA9-BCEF-B21C-6659-507DF44160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9369852"/>
                  </p:ext>
                </p:extLst>
              </p:nvPr>
            </p:nvGraphicFramePr>
            <p:xfrm>
              <a:off x="214280" y="1840380"/>
              <a:ext cx="3558353" cy="317724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650EDCA9-BCEF-B21C-6659-507DF4416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280" y="1840380"/>
                <a:ext cx="3558353" cy="3177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F365B1-D3CB-8477-181A-9AF8FBC7C3E3}"/>
              </a:ext>
            </a:extLst>
          </p:cNvPr>
          <p:cNvSpPr txBox="1"/>
          <p:nvPr/>
        </p:nvSpPr>
        <p:spPr>
          <a:xfrm>
            <a:off x="6522539" y="302483"/>
            <a:ext cx="5179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>
                    <a:lumMod val="50000"/>
                    <a:lumOff val="50000"/>
                  </a:schemeClr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algn="r"/>
            <a:r>
              <a:rPr lang="en-US" sz="12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CREATION OF NEW OPPORTUNITIES FOR CORYMBIA MULTIPLICAITON</a:t>
            </a:r>
            <a:endParaRPr lang="en-IN" sz="1200" cap="all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965633-AF4E-D385-EBB8-C46E51AFE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584519"/>
              </p:ext>
            </p:extLst>
          </p:nvPr>
        </p:nvGraphicFramePr>
        <p:xfrm>
          <a:off x="3858016" y="1752684"/>
          <a:ext cx="7233542" cy="2951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5484">
                  <a:extLst>
                    <a:ext uri="{9D8B030D-6E8A-4147-A177-3AD203B41FA5}">
                      <a16:colId xmlns:a16="http://schemas.microsoft.com/office/drawing/2014/main" val="1273368924"/>
                    </a:ext>
                  </a:extLst>
                </a:gridCol>
                <a:gridCol w="1784747">
                  <a:extLst>
                    <a:ext uri="{9D8B030D-6E8A-4147-A177-3AD203B41FA5}">
                      <a16:colId xmlns:a16="http://schemas.microsoft.com/office/drawing/2014/main" val="4089050851"/>
                    </a:ext>
                  </a:extLst>
                </a:gridCol>
                <a:gridCol w="1070065">
                  <a:extLst>
                    <a:ext uri="{9D8B030D-6E8A-4147-A177-3AD203B41FA5}">
                      <a16:colId xmlns:a16="http://schemas.microsoft.com/office/drawing/2014/main" val="3337382309"/>
                    </a:ext>
                  </a:extLst>
                </a:gridCol>
                <a:gridCol w="2206460">
                  <a:extLst>
                    <a:ext uri="{9D8B030D-6E8A-4147-A177-3AD203B41FA5}">
                      <a16:colId xmlns:a16="http://schemas.microsoft.com/office/drawing/2014/main" val="3985260491"/>
                    </a:ext>
                  </a:extLst>
                </a:gridCol>
                <a:gridCol w="1876786">
                  <a:extLst>
                    <a:ext uri="{9D8B030D-6E8A-4147-A177-3AD203B41FA5}">
                      <a16:colId xmlns:a16="http://schemas.microsoft.com/office/drawing/2014/main" val="3536624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#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1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Place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1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Potential  no of saplings (Lakhs)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1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Current Status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1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Expected from PSPD 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1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7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1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Malvalli (Mysore)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2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Mother plants ready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Sale Order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30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2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Forest Department (KA)  - MoU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3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Proposed, Identified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Sale Order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69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3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BCM (Private Nursery)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2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Mother bed established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Sale Order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82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4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Trichy 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3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Mother bed planted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Experimental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5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5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Laxmipuram (Ours)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3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Established system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-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950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6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Ongole (Mannetikota)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2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Mother bed established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  <a:cs typeface="Open Sans Condensed" panose="020B0604020202020204" charset="0"/>
                        </a:rPr>
                        <a:t>Sale Order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  <a:cs typeface="Open Sans Condensed" panose="020B060402020202020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2877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7D3511-9D52-C8C5-C482-E6E23FD6BD92}"/>
              </a:ext>
            </a:extLst>
          </p:cNvPr>
          <p:cNvSpPr txBox="1"/>
          <p:nvPr/>
        </p:nvSpPr>
        <p:spPr>
          <a:xfrm>
            <a:off x="3772633" y="1357739"/>
            <a:ext cx="431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Guided multiplication units (for next season)</a:t>
            </a:r>
            <a:endParaRPr lang="en-IN" sz="16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9D036-85B9-9EB1-7760-56C800CB3A6F}"/>
              </a:ext>
            </a:extLst>
          </p:cNvPr>
          <p:cNvSpPr txBox="1"/>
          <p:nvPr/>
        </p:nvSpPr>
        <p:spPr>
          <a:xfrm>
            <a:off x="3858016" y="5038596"/>
            <a:ext cx="754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The growth of Corymbia multiplication can be significantly improved from second rotation onwards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itchFamily="2" charset="0"/>
              </a:rPr>
              <a:t>15 lakhs of 2081 will be available for 2027 planting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E1E76-837D-8A65-D97F-8234FE2F0768}"/>
              </a:ext>
            </a:extLst>
          </p:cNvPr>
          <p:cNvSpPr txBox="1"/>
          <p:nvPr/>
        </p:nvSpPr>
        <p:spPr>
          <a:xfrm>
            <a:off x="113654" y="117817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CORYMBIA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BF8E48-949A-AF4D-A444-274F45D537D4}"/>
              </a:ext>
            </a:extLst>
          </p:cNvPr>
          <p:cNvSpPr/>
          <p:nvPr/>
        </p:nvSpPr>
        <p:spPr>
          <a:xfrm>
            <a:off x="2198318" y="4202482"/>
            <a:ext cx="1505422" cy="815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624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73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132932-D554-526A-AF66-938476E1494F}"/>
              </a:ext>
            </a:extLst>
          </p:cNvPr>
          <p:cNvSpPr txBox="1"/>
          <p:nvPr/>
        </p:nvSpPr>
        <p:spPr>
          <a:xfrm>
            <a:off x="5400938" y="310583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819258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F59A9-DC12-D611-9420-C112F79F5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F6D378-7271-F4CA-78F0-A3D2BEA5A54C}"/>
              </a:ext>
            </a:extLst>
          </p:cNvPr>
          <p:cNvSpPr txBox="1"/>
          <p:nvPr/>
        </p:nvSpPr>
        <p:spPr>
          <a:xfrm>
            <a:off x="439947" y="23291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B62FC12-2676-10FE-8D9B-7C775038D7A4}"/>
              </a:ext>
            </a:extLst>
          </p:cNvPr>
          <p:cNvSpPr txBox="1"/>
          <p:nvPr/>
        </p:nvSpPr>
        <p:spPr>
          <a:xfrm>
            <a:off x="9574306" y="252164"/>
            <a:ext cx="217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Issues</a:t>
            </a:r>
            <a:endParaRPr lang="en-IN" sz="2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D3456-02FF-989B-F119-B102FFFBF265}"/>
              </a:ext>
            </a:extLst>
          </p:cNvPr>
          <p:cNvSpPr txBox="1"/>
          <p:nvPr/>
        </p:nvSpPr>
        <p:spPr>
          <a:xfrm>
            <a:off x="3655764" y="2631380"/>
            <a:ext cx="5430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Individualistic. It is “Datum”, rather than “Data”.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No common templates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Traceability, Review / Monitoring - impractical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Historical – integration – Seldom traceable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Outcome is manipulable</a:t>
            </a:r>
          </a:p>
        </p:txBody>
      </p:sp>
    </p:spTree>
    <p:extLst>
      <p:ext uri="{BB962C8B-B14F-4D97-AF65-F5344CB8AC3E}">
        <p14:creationId xmlns:p14="http://schemas.microsoft.com/office/powerpoint/2010/main" val="228692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AE1A-4664-0096-3E2F-0BC4C520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9E4870-B849-3E9B-5E2F-919EEBEBACDF}"/>
              </a:ext>
            </a:extLst>
          </p:cNvPr>
          <p:cNvSpPr/>
          <p:nvPr/>
        </p:nvSpPr>
        <p:spPr>
          <a:xfrm>
            <a:off x="5549997" y="2908959"/>
            <a:ext cx="1263069" cy="1332141"/>
          </a:xfrm>
          <a:prstGeom prst="ellips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03F405-30DC-0530-9316-A976D348A327}"/>
              </a:ext>
            </a:extLst>
          </p:cNvPr>
          <p:cNvSpPr/>
          <p:nvPr/>
        </p:nvSpPr>
        <p:spPr>
          <a:xfrm>
            <a:off x="4972944" y="2300350"/>
            <a:ext cx="2417175" cy="2549359"/>
          </a:xfrm>
          <a:prstGeom prst="ellipse">
            <a:avLst/>
          </a:prstGeom>
          <a:solidFill>
            <a:schemeClr val="bg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9136A1-38CC-D9A2-736A-34F1C49CDC25}"/>
              </a:ext>
            </a:extLst>
          </p:cNvPr>
          <p:cNvSpPr/>
          <p:nvPr/>
        </p:nvSpPr>
        <p:spPr>
          <a:xfrm>
            <a:off x="4168274" y="1451677"/>
            <a:ext cx="4026514" cy="4246705"/>
          </a:xfrm>
          <a:prstGeom prst="ellipse">
            <a:avLst/>
          </a:prstGeom>
          <a:solidFill>
            <a:schemeClr val="bg2">
              <a:lumMod val="20000"/>
              <a:lumOff val="8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F956C-2053-8227-A7BC-48E573DFD541}"/>
              </a:ext>
            </a:extLst>
          </p:cNvPr>
          <p:cNvSpPr txBox="1"/>
          <p:nvPr/>
        </p:nvSpPr>
        <p:spPr>
          <a:xfrm>
            <a:off x="439947" y="23291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EE3893E-6657-34DD-918F-1B3B0D15B7F3}"/>
              </a:ext>
            </a:extLst>
          </p:cNvPr>
          <p:cNvSpPr txBox="1"/>
          <p:nvPr/>
        </p:nvSpPr>
        <p:spPr>
          <a:xfrm>
            <a:off x="7386918" y="252164"/>
            <a:ext cx="436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 Lake  that applies to Silvi</a:t>
            </a:r>
            <a:endParaRPr lang="en-IN" sz="2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DA9B3-CC01-EBE6-5A8F-080D17799C9C}"/>
              </a:ext>
            </a:extLst>
          </p:cNvPr>
          <p:cNvSpPr txBox="1"/>
          <p:nvPr/>
        </p:nvSpPr>
        <p:spPr>
          <a:xfrm>
            <a:off x="2334940" y="1788100"/>
            <a:ext cx="2311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cap="all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Clone / Seed Dlp.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21C8B-E2BA-F2D8-FA60-CC2E99A3A3C0}"/>
              </a:ext>
            </a:extLst>
          </p:cNvPr>
          <p:cNvSpPr txBox="1"/>
          <p:nvPr/>
        </p:nvSpPr>
        <p:spPr>
          <a:xfrm>
            <a:off x="8076523" y="1795570"/>
            <a:ext cx="36755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cap="all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/>
              <a:t>Selection  &amp; Translation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3610-18E4-8EB5-EBFF-FA979FC7E0C7}"/>
              </a:ext>
            </a:extLst>
          </p:cNvPr>
          <p:cNvSpPr txBox="1"/>
          <p:nvPr/>
        </p:nvSpPr>
        <p:spPr>
          <a:xfrm>
            <a:off x="2256283" y="4090191"/>
            <a:ext cx="12346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cap="all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/>
              <a:t>Genomics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B5F6D-81EF-3E53-74A0-0B60D6F69BFA}"/>
              </a:ext>
            </a:extLst>
          </p:cNvPr>
          <p:cNvSpPr txBox="1"/>
          <p:nvPr/>
        </p:nvSpPr>
        <p:spPr>
          <a:xfrm>
            <a:off x="8108214" y="4147290"/>
            <a:ext cx="2313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cap="all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IN" dirty="0"/>
              <a:t>Plant Protection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EA0FC-D57A-300E-8542-A812A02220EB}"/>
              </a:ext>
            </a:extLst>
          </p:cNvPr>
          <p:cNvSpPr txBox="1"/>
          <p:nvPr/>
        </p:nvSpPr>
        <p:spPr>
          <a:xfrm>
            <a:off x="2334941" y="2155225"/>
            <a:ext cx="24758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Diversity ( GD-TD)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Descriptors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Gene Bank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Dynamic Seed health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Pollen Bank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Hybrid – families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Progeny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2E6F4-DE77-CBED-9C17-CDCE4F80E7B3}"/>
              </a:ext>
            </a:extLst>
          </p:cNvPr>
          <p:cNvSpPr txBox="1"/>
          <p:nvPr/>
        </p:nvSpPr>
        <p:spPr>
          <a:xfrm>
            <a:off x="5096137" y="887809"/>
            <a:ext cx="217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Relational Database</a:t>
            </a:r>
            <a:endParaRPr lang="en-IN" sz="14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7FA03-D5D9-563A-1327-0170D3669A54}"/>
              </a:ext>
            </a:extLst>
          </p:cNvPr>
          <p:cNvSpPr txBox="1"/>
          <p:nvPr/>
        </p:nvSpPr>
        <p:spPr>
          <a:xfrm>
            <a:off x="8108214" y="2352447"/>
            <a:ext cx="2859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Trials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Location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External data ( weather/soil)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Farm Practices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Selection metrices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Analytics 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5A7DE-4B84-F369-0829-2AFB96A924C4}"/>
              </a:ext>
            </a:extLst>
          </p:cNvPr>
          <p:cNvSpPr txBox="1"/>
          <p:nvPr/>
        </p:nvSpPr>
        <p:spPr>
          <a:xfrm>
            <a:off x="2334940" y="4428745"/>
            <a:ext cx="36755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 Region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Marker type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SNPs / SSRs / Etc. position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Polymorphism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MASI (Marker Assisted Selection Index)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Ranking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97C59-0511-F45C-23F4-F82C73A6CD20}"/>
              </a:ext>
            </a:extLst>
          </p:cNvPr>
          <p:cNvSpPr txBox="1"/>
          <p:nvPr/>
        </p:nvSpPr>
        <p:spPr>
          <a:xfrm>
            <a:off x="8108214" y="4525945"/>
            <a:ext cx="271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Disease Index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Prediction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0B11D4-053C-FF6B-5E2E-8C5391BC77DA}"/>
              </a:ext>
            </a:extLst>
          </p:cNvPr>
          <p:cNvSpPr txBox="1"/>
          <p:nvPr/>
        </p:nvSpPr>
        <p:spPr>
          <a:xfrm rot="16200000">
            <a:off x="327798" y="3114292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PLATFORMS</a:t>
            </a:r>
            <a:endParaRPr lang="en-IN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102F8A-4822-A8AD-5D00-5D7F4140FDE3}"/>
              </a:ext>
            </a:extLst>
          </p:cNvPr>
          <p:cNvSpPr/>
          <p:nvPr/>
        </p:nvSpPr>
        <p:spPr>
          <a:xfrm>
            <a:off x="5947585" y="3328290"/>
            <a:ext cx="467892" cy="493479"/>
          </a:xfrm>
          <a:prstGeom prst="ellipse">
            <a:avLst/>
          </a:prstGeom>
          <a:solidFill>
            <a:schemeClr val="bg2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EBDCE-C17C-16F2-4E88-1934D4FE0E4C}"/>
              </a:ext>
            </a:extLst>
          </p:cNvPr>
          <p:cNvSpPr txBox="1"/>
          <p:nvPr/>
        </p:nvSpPr>
        <p:spPr>
          <a:xfrm>
            <a:off x="5505705" y="3421141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INTEGRATION</a:t>
            </a:r>
            <a:endParaRPr lang="en-IN" sz="1400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B76A8-41E7-885E-A0BB-62A17F01E15F}"/>
              </a:ext>
            </a:extLst>
          </p:cNvPr>
          <p:cNvSpPr/>
          <p:nvPr/>
        </p:nvSpPr>
        <p:spPr>
          <a:xfrm>
            <a:off x="3456317" y="700786"/>
            <a:ext cx="5450429" cy="5748487"/>
          </a:xfrm>
          <a:prstGeom prst="ellipse">
            <a:avLst/>
          </a:prstGeom>
          <a:solidFill>
            <a:schemeClr val="bg2">
              <a:lumMod val="20000"/>
              <a:lumOff val="8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83C2326-8253-95D1-1669-03FDBEF497E6}"/>
              </a:ext>
            </a:extLst>
          </p:cNvPr>
          <p:cNvSpPr/>
          <p:nvPr/>
        </p:nvSpPr>
        <p:spPr>
          <a:xfrm rot="5400000">
            <a:off x="6210756" y="1416799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302C8A4-D7C9-9EF8-1453-2E28D750FCD9}"/>
              </a:ext>
            </a:extLst>
          </p:cNvPr>
          <p:cNvSpPr/>
          <p:nvPr/>
        </p:nvSpPr>
        <p:spPr>
          <a:xfrm rot="5400000">
            <a:off x="6210756" y="2259800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AFF1E78-FDB7-9BA1-88F1-DB0CA6F56B5E}"/>
              </a:ext>
            </a:extLst>
          </p:cNvPr>
          <p:cNvSpPr/>
          <p:nvPr/>
        </p:nvSpPr>
        <p:spPr>
          <a:xfrm rot="5400000">
            <a:off x="6190673" y="2865485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F75B320-F480-A4DA-E5DA-D450DED2E875}"/>
              </a:ext>
            </a:extLst>
          </p:cNvPr>
          <p:cNvSpPr/>
          <p:nvPr/>
        </p:nvSpPr>
        <p:spPr>
          <a:xfrm rot="5400000">
            <a:off x="6109615" y="4195614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DED0DFA-E998-8EEF-8DCE-6D7FFB2406BE}"/>
              </a:ext>
            </a:extLst>
          </p:cNvPr>
          <p:cNvSpPr/>
          <p:nvPr/>
        </p:nvSpPr>
        <p:spPr>
          <a:xfrm rot="5400000">
            <a:off x="6089532" y="4801299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8E25237B-BA12-CC11-EEB1-773241EB72D1}"/>
              </a:ext>
            </a:extLst>
          </p:cNvPr>
          <p:cNvSpPr/>
          <p:nvPr/>
        </p:nvSpPr>
        <p:spPr>
          <a:xfrm rot="9600160" flipH="1">
            <a:off x="8064268" y="2946582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685D30F5-4814-C0C6-A655-730910F0BB32}"/>
              </a:ext>
            </a:extLst>
          </p:cNvPr>
          <p:cNvSpPr/>
          <p:nvPr/>
        </p:nvSpPr>
        <p:spPr>
          <a:xfrm rot="1713715" flipH="1">
            <a:off x="5572690" y="3237404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50B3908-303C-05C5-5C5D-73858C77F7E1}"/>
              </a:ext>
            </a:extLst>
          </p:cNvPr>
          <p:cNvSpPr/>
          <p:nvPr/>
        </p:nvSpPr>
        <p:spPr>
          <a:xfrm rot="12748105" flipH="1">
            <a:off x="7894179" y="4560119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91F4B9B-F6E1-0E99-08A3-3CB39AAAD2C0}"/>
              </a:ext>
            </a:extLst>
          </p:cNvPr>
          <p:cNvSpPr/>
          <p:nvPr/>
        </p:nvSpPr>
        <p:spPr>
          <a:xfrm rot="21119090" flipH="1">
            <a:off x="4945876" y="3712492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8FFC2DB-7BC0-87CA-E451-B03E9B223369}"/>
              </a:ext>
            </a:extLst>
          </p:cNvPr>
          <p:cNvSpPr/>
          <p:nvPr/>
        </p:nvSpPr>
        <p:spPr>
          <a:xfrm rot="19919302" flipH="1">
            <a:off x="4250774" y="4254848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840373A-1714-43E3-3CB3-D6FBB67052E5}"/>
              </a:ext>
            </a:extLst>
          </p:cNvPr>
          <p:cNvSpPr/>
          <p:nvPr/>
        </p:nvSpPr>
        <p:spPr>
          <a:xfrm rot="2669707" flipH="1">
            <a:off x="4642037" y="2126249"/>
            <a:ext cx="85530" cy="86340"/>
          </a:xfrm>
          <a:prstGeom prst="triangle">
            <a:avLst/>
          </a:prstGeom>
          <a:solidFill>
            <a:schemeClr val="bg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8819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B3AA4-EB09-D2DA-9001-88518A5AF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A2E80-D70C-0460-DA90-5BEB337E9570}"/>
              </a:ext>
            </a:extLst>
          </p:cNvPr>
          <p:cNvSpPr txBox="1"/>
          <p:nvPr/>
        </p:nvSpPr>
        <p:spPr>
          <a:xfrm>
            <a:off x="439947" y="23291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8EF39B3-5E8D-5F24-C5A7-52DF98A01A17}"/>
              </a:ext>
            </a:extLst>
          </p:cNvPr>
          <p:cNvSpPr txBox="1"/>
          <p:nvPr/>
        </p:nvSpPr>
        <p:spPr>
          <a:xfrm>
            <a:off x="7386918" y="252164"/>
            <a:ext cx="436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 BACK-END Architecture</a:t>
            </a:r>
            <a:endParaRPr lang="en-IN" sz="2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E3F27-56B8-0319-50CE-5B1384AE650D}"/>
              </a:ext>
            </a:extLst>
          </p:cNvPr>
          <p:cNvSpPr txBox="1"/>
          <p:nvPr/>
        </p:nvSpPr>
        <p:spPr bwMode="auto">
          <a:xfrm>
            <a:off x="9648285" y="2893964"/>
            <a:ext cx="1829236" cy="2769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>
            <a:defPPr>
              <a:defRPr lang="en-US"/>
            </a:defPPr>
            <a:lvl1pPr defTabSz="909638">
              <a:defRPr sz="1400" b="1">
                <a:ea typeface="Adobe Gothic Std B" panose="020B0800000000000000" pitchFamily="34" charset="-128"/>
                <a:cs typeface="Times New Roman" pitchFamily="18" charset="0"/>
              </a:defRPr>
            </a:lvl1pPr>
          </a:lstStyle>
          <a:p>
            <a:r>
              <a:rPr lang="en-US" sz="12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Featured properties</a:t>
            </a:r>
            <a:endParaRPr lang="en-GB" sz="12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C6C352-DDF4-9E66-2707-46487438C84D}"/>
              </a:ext>
            </a:extLst>
          </p:cNvPr>
          <p:cNvSpPr txBox="1"/>
          <p:nvPr/>
        </p:nvSpPr>
        <p:spPr bwMode="auto">
          <a:xfrm>
            <a:off x="9635885" y="3282575"/>
            <a:ext cx="2336880" cy="2862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5" rIns="91385" bIns="45695" rtlCol="0" anchor="ctr">
            <a:spAutoFit/>
          </a:bodyPr>
          <a:lstStyle/>
          <a:p>
            <a:pPr marL="285750" indent="-285750" defTabSz="9096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N" sz="1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Integrates both Development &amp; Translation platforms</a:t>
            </a:r>
          </a:p>
          <a:p>
            <a:pPr marL="285750" indent="-285750" defTabSz="9096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N" sz="1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Possible to establish the relations between data sets</a:t>
            </a:r>
          </a:p>
          <a:p>
            <a:pPr marL="285750" indent="-285750" defTabSz="9096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N" sz="1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Scalable</a:t>
            </a:r>
          </a:p>
          <a:p>
            <a:pPr marL="285750" indent="-285750" defTabSz="9096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N" sz="1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Traceable</a:t>
            </a:r>
          </a:p>
          <a:p>
            <a:pPr marL="285750" indent="-285750" defTabSz="9096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N" sz="1400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Deep analytics such as LLMs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DF0EA8-1023-6B75-823F-E698FE04C92F}"/>
              </a:ext>
            </a:extLst>
          </p:cNvPr>
          <p:cNvGrpSpPr/>
          <p:nvPr/>
        </p:nvGrpSpPr>
        <p:grpSpPr>
          <a:xfrm>
            <a:off x="876443" y="1898825"/>
            <a:ext cx="692760" cy="565140"/>
            <a:chOff x="4605557" y="1846912"/>
            <a:chExt cx="872454" cy="7117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2398AF-B104-2958-C747-1CC9833227B9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69C1E3B-DAA7-611A-E2D2-93272419B748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Species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BC2714-F085-3037-EAE1-3DE8EBAE5667}"/>
              </a:ext>
            </a:extLst>
          </p:cNvPr>
          <p:cNvGrpSpPr/>
          <p:nvPr/>
        </p:nvGrpSpPr>
        <p:grpSpPr>
          <a:xfrm>
            <a:off x="2661634" y="1900568"/>
            <a:ext cx="692760" cy="565140"/>
            <a:chOff x="4605557" y="1846912"/>
            <a:chExt cx="872454" cy="7117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29ABCB-0A4E-5F73-EB04-ADBA8B6E6CC4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F_ID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AA5D68E-777C-E50C-2612-B0E31502EBD8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Family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7AB183-7706-402C-B7E1-F92510A0FF77}"/>
              </a:ext>
            </a:extLst>
          </p:cNvPr>
          <p:cNvSpPr/>
          <p:nvPr/>
        </p:nvSpPr>
        <p:spPr>
          <a:xfrm>
            <a:off x="876443" y="2698335"/>
            <a:ext cx="692760" cy="804770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FD_ID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Name</a:t>
            </a:r>
          </a:p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Target_Trait_ID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TT_Name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B80693-C59B-4BCA-B350-D5ADBCE4A5FA}"/>
              </a:ext>
            </a:extLst>
          </p:cNvPr>
          <p:cNvSpPr/>
          <p:nvPr/>
        </p:nvSpPr>
        <p:spPr>
          <a:xfrm>
            <a:off x="876443" y="2698334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F_Descriptors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866891-0C9C-F231-7325-BEBFC59CC494}"/>
              </a:ext>
            </a:extLst>
          </p:cNvPr>
          <p:cNvGrpSpPr/>
          <p:nvPr/>
        </p:nvGrpSpPr>
        <p:grpSpPr>
          <a:xfrm>
            <a:off x="1769038" y="1898825"/>
            <a:ext cx="692760" cy="565140"/>
            <a:chOff x="4605557" y="1846912"/>
            <a:chExt cx="872454" cy="71173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5684EF6-508D-EB52-8398-2DFF1DB51AFC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SS_ID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8D433C3-D8DC-CF72-1FDD-006836E336C4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Sub Species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C2325E-A3DB-255E-5144-BA907A8B0C65}"/>
              </a:ext>
            </a:extLst>
          </p:cNvPr>
          <p:cNvSpPr/>
          <p:nvPr/>
        </p:nvSpPr>
        <p:spPr>
          <a:xfrm>
            <a:off x="876443" y="3674402"/>
            <a:ext cx="692760" cy="634703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Name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Password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BCB932F-CBDA-7156-393A-1011A4544397}"/>
              </a:ext>
            </a:extLst>
          </p:cNvPr>
          <p:cNvSpPr/>
          <p:nvPr/>
        </p:nvSpPr>
        <p:spPr>
          <a:xfrm>
            <a:off x="876443" y="3674402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User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117DBA-61D1-BD82-77F6-15381AA1A38A}"/>
              </a:ext>
            </a:extLst>
          </p:cNvPr>
          <p:cNvSpPr/>
          <p:nvPr/>
        </p:nvSpPr>
        <p:spPr>
          <a:xfrm>
            <a:off x="1769038" y="3674402"/>
            <a:ext cx="692760" cy="634703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Name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8116D6-747D-A128-CA0D-D14460579B69}"/>
              </a:ext>
            </a:extLst>
          </p:cNvPr>
          <p:cNvSpPr/>
          <p:nvPr/>
        </p:nvSpPr>
        <p:spPr>
          <a:xfrm>
            <a:off x="1769038" y="3674402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Project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B3AC92-D1C3-3FE1-20B5-36FC59ABB5ED}"/>
              </a:ext>
            </a:extLst>
          </p:cNvPr>
          <p:cNvSpPr txBox="1"/>
          <p:nvPr/>
        </p:nvSpPr>
        <p:spPr bwMode="auto">
          <a:xfrm>
            <a:off x="3456799" y="811271"/>
            <a:ext cx="3631011" cy="2769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1200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Example of a Relational Database Schema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FC09C7-7713-D222-421B-7E4C914732FF}"/>
              </a:ext>
            </a:extLst>
          </p:cNvPr>
          <p:cNvSpPr/>
          <p:nvPr/>
        </p:nvSpPr>
        <p:spPr>
          <a:xfrm>
            <a:off x="1769038" y="2698335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TT_ID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TT_Type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6E1A5C-B370-D7DC-C6B4-6D32216AD018}"/>
              </a:ext>
            </a:extLst>
          </p:cNvPr>
          <p:cNvSpPr/>
          <p:nvPr/>
        </p:nvSpPr>
        <p:spPr>
          <a:xfrm>
            <a:off x="1769038" y="2698334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Target_Trait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4A6EBB7-4341-EE3E-E40E-3DB68F3B3DC6}"/>
              </a:ext>
            </a:extLst>
          </p:cNvPr>
          <p:cNvSpPr/>
          <p:nvPr/>
        </p:nvSpPr>
        <p:spPr>
          <a:xfrm>
            <a:off x="876443" y="4479547"/>
            <a:ext cx="692760" cy="775444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Age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Range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GPS_Coor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206F89B-2B0B-0120-5F57-25302E3B4F22}"/>
              </a:ext>
            </a:extLst>
          </p:cNvPr>
          <p:cNvSpPr/>
          <p:nvPr/>
        </p:nvSpPr>
        <p:spPr>
          <a:xfrm>
            <a:off x="876443" y="4479547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Time_Log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2322B9B-6323-4A34-9C98-259183299F16}"/>
              </a:ext>
            </a:extLst>
          </p:cNvPr>
          <p:cNvSpPr/>
          <p:nvPr/>
        </p:nvSpPr>
        <p:spPr>
          <a:xfrm>
            <a:off x="2661634" y="2698335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Type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Cor_Value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41C26DF-5FF0-EEA1-A231-15C57142F2A3}"/>
              </a:ext>
            </a:extLst>
          </p:cNvPr>
          <p:cNvSpPr/>
          <p:nvPr/>
        </p:nvSpPr>
        <p:spPr>
          <a:xfrm>
            <a:off x="2661634" y="2698334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DNA_Marker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26CB3D3-9648-1F50-5648-8CC8D002F484}"/>
              </a:ext>
            </a:extLst>
          </p:cNvPr>
          <p:cNvSpPr/>
          <p:nvPr/>
        </p:nvSpPr>
        <p:spPr>
          <a:xfrm>
            <a:off x="3554230" y="2698334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Type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Marker_ID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Cor_Value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1424E20-9F7A-77C7-EE7C-66097118B4F4}"/>
              </a:ext>
            </a:extLst>
          </p:cNvPr>
          <p:cNvSpPr/>
          <p:nvPr/>
        </p:nvSpPr>
        <p:spPr>
          <a:xfrm>
            <a:off x="3554230" y="2698333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Pixel_data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500B3DC-48F6-DE8A-DB1D-65C9FEA021A0}"/>
              </a:ext>
            </a:extLst>
          </p:cNvPr>
          <p:cNvSpPr/>
          <p:nvPr/>
        </p:nvSpPr>
        <p:spPr>
          <a:xfrm>
            <a:off x="4446825" y="2698334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Type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Rel_value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D548793-A7DB-B468-2DEA-721B7EE6B29E}"/>
              </a:ext>
            </a:extLst>
          </p:cNvPr>
          <p:cNvSpPr/>
          <p:nvPr/>
        </p:nvSpPr>
        <p:spPr>
          <a:xfrm>
            <a:off x="4446825" y="2698333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Relations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2CE6D6A-BD25-4927-8890-7A69C3A8E268}"/>
              </a:ext>
            </a:extLst>
          </p:cNvPr>
          <p:cNvCxnSpPr>
            <a:stCxn id="29" idx="3"/>
            <a:endCxn id="31" idx="1"/>
          </p:cNvCxnSpPr>
          <p:nvPr/>
        </p:nvCxnSpPr>
        <p:spPr>
          <a:xfrm>
            <a:off x="1569202" y="3991754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D4FCAD7-C806-56F2-11D5-641883301B3E}"/>
              </a:ext>
            </a:extLst>
          </p:cNvPr>
          <p:cNvCxnSpPr>
            <a:cxnSpLocks/>
            <a:stCxn id="16" idx="3"/>
            <a:endCxn id="27" idx="1"/>
          </p:cNvCxnSpPr>
          <p:nvPr/>
        </p:nvCxnSpPr>
        <p:spPr>
          <a:xfrm>
            <a:off x="1569202" y="2181396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D60391C-F12E-C84D-90DF-B4C365758FE8}"/>
              </a:ext>
            </a:extLst>
          </p:cNvPr>
          <p:cNvCxnSpPr>
            <a:cxnSpLocks/>
            <a:stCxn id="27" idx="3"/>
            <a:endCxn id="19" idx="1"/>
          </p:cNvCxnSpPr>
          <p:nvPr/>
        </p:nvCxnSpPr>
        <p:spPr>
          <a:xfrm>
            <a:off x="2461798" y="2181396"/>
            <a:ext cx="199836" cy="17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3A882A-024B-00BA-A78D-3E50E293B903}"/>
              </a:ext>
            </a:extLst>
          </p:cNvPr>
          <p:cNvGrpSpPr/>
          <p:nvPr/>
        </p:nvGrpSpPr>
        <p:grpSpPr>
          <a:xfrm>
            <a:off x="3554230" y="1898825"/>
            <a:ext cx="692760" cy="565140"/>
            <a:chOff x="4605557" y="1846912"/>
            <a:chExt cx="872454" cy="71173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4A2D2EB4-4C96-F5C5-54FF-5DF8252131E1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67356553-C254-D946-98F3-AC298EA216C7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Clones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53F0F06-2413-7E39-9876-BDF7AC5F7873}"/>
              </a:ext>
            </a:extLst>
          </p:cNvPr>
          <p:cNvCxnSpPr>
            <a:cxnSpLocks/>
            <a:stCxn id="19" idx="3"/>
            <a:endCxn id="50" idx="1"/>
          </p:cNvCxnSpPr>
          <p:nvPr/>
        </p:nvCxnSpPr>
        <p:spPr>
          <a:xfrm flipV="1">
            <a:off x="3354394" y="2181396"/>
            <a:ext cx="199836" cy="17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80A298D-A4D8-6968-9593-ED2704061229}"/>
              </a:ext>
            </a:extLst>
          </p:cNvPr>
          <p:cNvCxnSpPr>
            <a:cxnSpLocks/>
            <a:stCxn id="50" idx="2"/>
            <a:endCxn id="24" idx="1"/>
          </p:cNvCxnSpPr>
          <p:nvPr/>
        </p:nvCxnSpPr>
        <p:spPr>
          <a:xfrm rot="5400000">
            <a:off x="2070149" y="1270259"/>
            <a:ext cx="636755" cy="3024167"/>
          </a:xfrm>
          <a:prstGeom prst="bentConnector4">
            <a:avLst>
              <a:gd name="adj1" fmla="val 12127"/>
              <a:gd name="adj2" fmla="val 103139"/>
            </a:avLst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B1940EF-466D-E94F-4F69-CBA28F56E32D}"/>
              </a:ext>
            </a:extLst>
          </p:cNvPr>
          <p:cNvCxnSpPr>
            <a:stCxn id="24" idx="3"/>
            <a:endCxn id="34" idx="1"/>
          </p:cNvCxnSpPr>
          <p:nvPr/>
        </p:nvCxnSpPr>
        <p:spPr>
          <a:xfrm>
            <a:off x="1569202" y="3100720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D859A87-1A46-BA17-F3F9-AA0E26550DB0}"/>
              </a:ext>
            </a:extLst>
          </p:cNvPr>
          <p:cNvCxnSpPr>
            <a:stCxn id="34" idx="3"/>
            <a:endCxn id="38" idx="1"/>
          </p:cNvCxnSpPr>
          <p:nvPr/>
        </p:nvCxnSpPr>
        <p:spPr>
          <a:xfrm>
            <a:off x="2461798" y="3100720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41E6460-6148-EB2F-0073-F0D4570F0F1B}"/>
              </a:ext>
            </a:extLst>
          </p:cNvPr>
          <p:cNvCxnSpPr>
            <a:stCxn id="38" idx="3"/>
            <a:endCxn id="42" idx="1"/>
          </p:cNvCxnSpPr>
          <p:nvPr/>
        </p:nvCxnSpPr>
        <p:spPr>
          <a:xfrm flipV="1">
            <a:off x="3354394" y="3100719"/>
            <a:ext cx="199836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1FE9CE-71BB-1CA1-09AE-370C3A3D6E3E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>
            <a:off x="4246989" y="3100719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1869FFB-D8F8-F7F0-9A98-3F9C357E804F}"/>
              </a:ext>
            </a:extLst>
          </p:cNvPr>
          <p:cNvCxnSpPr>
            <a:stCxn id="25" idx="0"/>
            <a:endCxn id="39" idx="0"/>
          </p:cNvCxnSpPr>
          <p:nvPr/>
        </p:nvCxnSpPr>
        <p:spPr>
          <a:xfrm rot="5400000" flipH="1" flipV="1">
            <a:off x="2115418" y="1805738"/>
            <a:ext cx="10084" cy="1785191"/>
          </a:xfrm>
          <a:prstGeom prst="bentConnector3">
            <a:avLst>
              <a:gd name="adj1" fmla="val 1998165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33C58AA5-49C5-6FF8-E760-C17525C7060F}"/>
              </a:ext>
            </a:extLst>
          </p:cNvPr>
          <p:cNvCxnSpPr>
            <a:stCxn id="24" idx="2"/>
            <a:endCxn id="42" idx="2"/>
          </p:cNvCxnSpPr>
          <p:nvPr/>
        </p:nvCxnSpPr>
        <p:spPr>
          <a:xfrm rot="16200000" flipH="1">
            <a:off x="2561716" y="2164211"/>
            <a:ext cx="10084" cy="2677787"/>
          </a:xfrm>
          <a:prstGeom prst="bentConnector3">
            <a:avLst>
              <a:gd name="adj1" fmla="val 1205504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303B89F-0CDC-75B8-F711-A736B832F85C}"/>
              </a:ext>
            </a:extLst>
          </p:cNvPr>
          <p:cNvCxnSpPr>
            <a:stCxn id="45" idx="0"/>
            <a:endCxn id="25" idx="3"/>
          </p:cNvCxnSpPr>
          <p:nvPr/>
        </p:nvCxnSpPr>
        <p:spPr>
          <a:xfrm rot="16200000" flipH="1" flipV="1">
            <a:off x="3144654" y="1122882"/>
            <a:ext cx="73101" cy="3224003"/>
          </a:xfrm>
          <a:prstGeom prst="bentConnector4">
            <a:avLst>
              <a:gd name="adj1" fmla="val -157194"/>
              <a:gd name="adj2" fmla="val 96281"/>
            </a:avLst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5D0BE4DB-62C0-8394-3427-E524A2062A19}"/>
              </a:ext>
            </a:extLst>
          </p:cNvPr>
          <p:cNvCxnSpPr>
            <a:stCxn id="45" idx="0"/>
            <a:endCxn id="39" idx="3"/>
          </p:cNvCxnSpPr>
          <p:nvPr/>
        </p:nvCxnSpPr>
        <p:spPr>
          <a:xfrm rot="16200000" flipH="1" flipV="1">
            <a:off x="4037250" y="2015477"/>
            <a:ext cx="73101" cy="1438811"/>
          </a:xfrm>
          <a:prstGeom prst="bentConnector4">
            <a:avLst>
              <a:gd name="adj1" fmla="val -102516"/>
              <a:gd name="adj2" fmla="val 91667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AC8E25E-5A1D-98D8-6901-9348C286D244}"/>
              </a:ext>
            </a:extLst>
          </p:cNvPr>
          <p:cNvSpPr txBox="1"/>
          <p:nvPr/>
        </p:nvSpPr>
        <p:spPr bwMode="auto">
          <a:xfrm>
            <a:off x="817413" y="5246543"/>
            <a:ext cx="2114223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T:</a:t>
            </a:r>
            <a:r>
              <a:rPr lang="en-IN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 Field for Database connection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4ECAEC87-F33F-A320-AC07-03CFE9FC13AD}"/>
              </a:ext>
            </a:extLst>
          </p:cNvPr>
          <p:cNvCxnSpPr>
            <a:cxnSpLocks/>
            <a:stCxn id="36" idx="1"/>
            <a:endCxn id="51" idx="0"/>
          </p:cNvCxnSpPr>
          <p:nvPr/>
        </p:nvCxnSpPr>
        <p:spPr>
          <a:xfrm rot="10800000" flipH="1">
            <a:off x="876443" y="1898826"/>
            <a:ext cx="3024167" cy="2968444"/>
          </a:xfrm>
          <a:prstGeom prst="bentConnector4">
            <a:avLst>
              <a:gd name="adj1" fmla="val -6002"/>
              <a:gd name="adj2" fmla="val 106115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6B892758-98E7-6C61-4881-5C67C5ADD921}"/>
              </a:ext>
            </a:extLst>
          </p:cNvPr>
          <p:cNvCxnSpPr>
            <a:cxnSpLocks/>
            <a:stCxn id="29" idx="1"/>
            <a:endCxn id="51" idx="0"/>
          </p:cNvCxnSpPr>
          <p:nvPr/>
        </p:nvCxnSpPr>
        <p:spPr>
          <a:xfrm rot="10800000" flipH="1">
            <a:off x="876443" y="1898826"/>
            <a:ext cx="3024167" cy="2092929"/>
          </a:xfrm>
          <a:prstGeom prst="bentConnector4">
            <a:avLst>
              <a:gd name="adj1" fmla="val -4240"/>
              <a:gd name="adj2" fmla="val 105172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Left Bracket 130">
            <a:extLst>
              <a:ext uri="{FF2B5EF4-FFF2-40B4-BE49-F238E27FC236}">
                <a16:creationId xmlns:a16="http://schemas.microsoft.com/office/drawing/2014/main" id="{5A28F6E4-B0D9-7388-D7C0-53610ED4C50B}"/>
              </a:ext>
            </a:extLst>
          </p:cNvPr>
          <p:cNvSpPr/>
          <p:nvPr/>
        </p:nvSpPr>
        <p:spPr>
          <a:xfrm>
            <a:off x="543383" y="1890576"/>
            <a:ext cx="53292" cy="573389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2" name="Left Bracket 131">
            <a:extLst>
              <a:ext uri="{FF2B5EF4-FFF2-40B4-BE49-F238E27FC236}">
                <a16:creationId xmlns:a16="http://schemas.microsoft.com/office/drawing/2014/main" id="{163CBF1A-6416-5A56-E63A-20BD503F3B77}"/>
              </a:ext>
            </a:extLst>
          </p:cNvPr>
          <p:cNvSpPr/>
          <p:nvPr/>
        </p:nvSpPr>
        <p:spPr>
          <a:xfrm>
            <a:off x="552564" y="2693291"/>
            <a:ext cx="44112" cy="804770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3" name="Left Bracket 132">
            <a:extLst>
              <a:ext uri="{FF2B5EF4-FFF2-40B4-BE49-F238E27FC236}">
                <a16:creationId xmlns:a16="http://schemas.microsoft.com/office/drawing/2014/main" id="{09FB0D1D-599B-E9DF-7E4E-A70BAFDB3652}"/>
              </a:ext>
            </a:extLst>
          </p:cNvPr>
          <p:cNvSpPr/>
          <p:nvPr/>
        </p:nvSpPr>
        <p:spPr>
          <a:xfrm>
            <a:off x="552564" y="3674402"/>
            <a:ext cx="44111" cy="634704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4" name="Left Bracket 133">
            <a:extLst>
              <a:ext uri="{FF2B5EF4-FFF2-40B4-BE49-F238E27FC236}">
                <a16:creationId xmlns:a16="http://schemas.microsoft.com/office/drawing/2014/main" id="{412BD6B3-A3D1-0AA5-223F-C590CA692046}"/>
              </a:ext>
            </a:extLst>
          </p:cNvPr>
          <p:cNvSpPr/>
          <p:nvPr/>
        </p:nvSpPr>
        <p:spPr>
          <a:xfrm>
            <a:off x="547973" y="4479547"/>
            <a:ext cx="36303" cy="758999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B6368A2-C230-6157-375B-406ED527EC37}"/>
              </a:ext>
            </a:extLst>
          </p:cNvPr>
          <p:cNvSpPr txBox="1"/>
          <p:nvPr/>
        </p:nvSpPr>
        <p:spPr bwMode="auto">
          <a:xfrm rot="16200000">
            <a:off x="77341" y="2077986"/>
            <a:ext cx="807595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Pedigree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B3BC064-9B2B-D379-7F28-0CC55C462038}"/>
              </a:ext>
            </a:extLst>
          </p:cNvPr>
          <p:cNvSpPr txBox="1"/>
          <p:nvPr/>
        </p:nvSpPr>
        <p:spPr bwMode="auto">
          <a:xfrm rot="16200000">
            <a:off x="-244631" y="2737598"/>
            <a:ext cx="1053216" cy="7343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algn="ctr"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Descriptors</a:t>
            </a:r>
          </a:p>
          <a:p>
            <a:pPr algn="ctr"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Markers</a:t>
            </a:r>
          </a:p>
          <a:p>
            <a:pPr algn="ctr"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Infogram</a:t>
            </a:r>
          </a:p>
          <a:p>
            <a:pPr algn="ctr"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Relations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F2A0B76-A96C-3D77-54B3-45749C964543}"/>
              </a:ext>
            </a:extLst>
          </p:cNvPr>
          <p:cNvSpPr txBox="1"/>
          <p:nvPr/>
        </p:nvSpPr>
        <p:spPr bwMode="auto">
          <a:xfrm rot="16200000">
            <a:off x="-41440" y="3838416"/>
            <a:ext cx="1045163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Credentials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E7CFD6-98DA-221F-83ED-07999AEE3765}"/>
              </a:ext>
            </a:extLst>
          </p:cNvPr>
          <p:cNvSpPr txBox="1"/>
          <p:nvPr/>
        </p:nvSpPr>
        <p:spPr bwMode="auto">
          <a:xfrm rot="16200000">
            <a:off x="222140" y="4671122"/>
            <a:ext cx="525733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time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AD8FD04-840D-7E5D-28FA-C0072CDC5A30}"/>
              </a:ext>
            </a:extLst>
          </p:cNvPr>
          <p:cNvCxnSpPr>
            <a:stCxn id="32" idx="0"/>
            <a:endCxn id="34" idx="2"/>
          </p:cNvCxnSpPr>
          <p:nvPr/>
        </p:nvCxnSpPr>
        <p:spPr>
          <a:xfrm flipV="1">
            <a:off x="2115418" y="3503106"/>
            <a:ext cx="0" cy="17129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>
            <a:extLst>
              <a:ext uri="{FF2B5EF4-FFF2-40B4-BE49-F238E27FC236}">
                <a16:creationId xmlns:a16="http://schemas.microsoft.com/office/drawing/2014/main" id="{BA23E25D-5920-7E14-672C-C64E8ADE1BDD}"/>
              </a:ext>
            </a:extLst>
          </p:cNvPr>
          <p:cNvSpPr txBox="1"/>
          <p:nvPr/>
        </p:nvSpPr>
        <p:spPr>
          <a:xfrm>
            <a:off x="650947" y="5821097"/>
            <a:ext cx="8360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SELECT Species.ID, tiem_Log.Age, ...,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Target_Trait.Breaking_strenth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, ... FROM Clones INNER JOIN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Pixel_Data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ON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DNA_Marker.Cor_Valye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 =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pixel_data.marker_ID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IN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DE72ED-47AA-545E-4806-6BC293A7ADC4}"/>
              </a:ext>
            </a:extLst>
          </p:cNvPr>
          <p:cNvGrpSpPr/>
          <p:nvPr/>
        </p:nvGrpSpPr>
        <p:grpSpPr>
          <a:xfrm>
            <a:off x="6331951" y="1890828"/>
            <a:ext cx="692760" cy="565140"/>
            <a:chOff x="4605557" y="1846912"/>
            <a:chExt cx="872454" cy="71173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A1FF8F-AE3E-9E82-7D87-428820179E97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T_ID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Type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Replicates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75289-4EDA-B139-834A-5D426CDD90DF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Trial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9F3EE2-4C2E-8297-E015-EE98C41EAA09}"/>
              </a:ext>
            </a:extLst>
          </p:cNvPr>
          <p:cNvGrpSpPr/>
          <p:nvPr/>
        </p:nvGrpSpPr>
        <p:grpSpPr>
          <a:xfrm>
            <a:off x="8117142" y="1892571"/>
            <a:ext cx="692760" cy="565140"/>
            <a:chOff x="4605557" y="1846912"/>
            <a:chExt cx="872454" cy="7117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14C6F8-6EA2-F9E1-D08B-EA6F5AB1F755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F_ID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8552ED-07FB-5CAE-850E-4A601E188A2A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Family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0BA331-951D-7355-4F8F-94868B65119F}"/>
              </a:ext>
            </a:extLst>
          </p:cNvPr>
          <p:cNvSpPr/>
          <p:nvPr/>
        </p:nvSpPr>
        <p:spPr>
          <a:xfrm>
            <a:off x="6331951" y="2690338"/>
            <a:ext cx="692760" cy="804770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600" b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P_ID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P.Trait</a:t>
            </a:r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1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P.Trait</a:t>
            </a:r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B37A1E-FCEB-DB17-9A68-D172E021B0F2}"/>
              </a:ext>
            </a:extLst>
          </p:cNvPr>
          <p:cNvSpPr/>
          <p:nvPr/>
        </p:nvSpPr>
        <p:spPr>
          <a:xfrm>
            <a:off x="6331951" y="2690337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Phenotype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FE52B-4001-3DD4-596F-8E0545517C0A}"/>
              </a:ext>
            </a:extLst>
          </p:cNvPr>
          <p:cNvGrpSpPr/>
          <p:nvPr/>
        </p:nvGrpSpPr>
        <p:grpSpPr>
          <a:xfrm>
            <a:off x="7224546" y="1890828"/>
            <a:ext cx="692760" cy="565140"/>
            <a:chOff x="4605557" y="1846912"/>
            <a:chExt cx="872454" cy="7117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BDCD16C-B5DA-655D-04DA-0838BDADB2BF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Rank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B4B2621-10AD-011E-E8F3-397295E7507C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Ranking</a:t>
              </a:r>
              <a:endPara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4058E6-039A-D11B-ACB7-25C0DB8BF4F4}"/>
              </a:ext>
            </a:extLst>
          </p:cNvPr>
          <p:cNvSpPr/>
          <p:nvPr/>
        </p:nvSpPr>
        <p:spPr>
          <a:xfrm>
            <a:off x="6331951" y="3666405"/>
            <a:ext cx="692760" cy="634703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Z_ID</a:t>
            </a:r>
          </a:p>
          <a:p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Weather Param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ED3662-3A27-0C0F-D160-2F87F86300AA}"/>
              </a:ext>
            </a:extLst>
          </p:cNvPr>
          <p:cNvSpPr/>
          <p:nvPr/>
        </p:nvSpPr>
        <p:spPr>
          <a:xfrm>
            <a:off x="6331951" y="3666405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Zone_ID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39B8886-2BEA-8F04-0F67-2EADB5FFBD7B}"/>
              </a:ext>
            </a:extLst>
          </p:cNvPr>
          <p:cNvSpPr/>
          <p:nvPr/>
        </p:nvSpPr>
        <p:spPr>
          <a:xfrm>
            <a:off x="7224546" y="3666405"/>
            <a:ext cx="692760" cy="634703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Type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Nutrient_Stat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720B7AA-67C8-9307-1EBD-8CB3AD08B75E}"/>
              </a:ext>
            </a:extLst>
          </p:cNvPr>
          <p:cNvSpPr/>
          <p:nvPr/>
        </p:nvSpPr>
        <p:spPr>
          <a:xfrm>
            <a:off x="7224546" y="3666405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Soil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135B376-E89B-C771-0E49-8E4E47B35098}"/>
              </a:ext>
            </a:extLst>
          </p:cNvPr>
          <p:cNvSpPr/>
          <p:nvPr/>
        </p:nvSpPr>
        <p:spPr>
          <a:xfrm>
            <a:off x="7224546" y="2690338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EP_ID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Est PT 1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Est PT 2</a:t>
            </a:r>
          </a:p>
          <a:p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9CF1E69-D617-3809-6C4A-E170D23C1E01}"/>
              </a:ext>
            </a:extLst>
          </p:cNvPr>
          <p:cNvSpPr/>
          <p:nvPr/>
        </p:nvSpPr>
        <p:spPr>
          <a:xfrm>
            <a:off x="7224546" y="2690337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</a:t>
            </a:r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henotype</a:t>
            </a:r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2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18B40D6-9A4F-F17A-ADC6-BEF07AAC5A97}"/>
              </a:ext>
            </a:extLst>
          </p:cNvPr>
          <p:cNvSpPr/>
          <p:nvPr/>
        </p:nvSpPr>
        <p:spPr>
          <a:xfrm>
            <a:off x="6331951" y="4471550"/>
            <a:ext cx="692760" cy="775444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Age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Range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GPS_Coor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ECF17FDC-F608-13F9-836D-82633B864F95}"/>
              </a:ext>
            </a:extLst>
          </p:cNvPr>
          <p:cNvSpPr/>
          <p:nvPr/>
        </p:nvSpPr>
        <p:spPr>
          <a:xfrm>
            <a:off x="6331951" y="4471550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Time_Log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F3A64DF1-579C-110B-D4E2-73918F6936B5}"/>
              </a:ext>
            </a:extLst>
          </p:cNvPr>
          <p:cNvSpPr/>
          <p:nvPr/>
        </p:nvSpPr>
        <p:spPr>
          <a:xfrm>
            <a:off x="8117142" y="2690338"/>
            <a:ext cx="692760" cy="804771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Type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Cor_Value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Value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23B1BC49-23A0-0269-70E6-5FB05AACD5FF}"/>
              </a:ext>
            </a:extLst>
          </p:cNvPr>
          <p:cNvSpPr/>
          <p:nvPr/>
        </p:nvSpPr>
        <p:spPr>
          <a:xfrm>
            <a:off x="8117142" y="2690337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DNA_Marker</a:t>
            </a:r>
            <a:endParaRPr lang="en-IN" sz="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0C7E6491-18E5-283B-E85F-8D9A3E7E621E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7024710" y="3983757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6B9F6757-A26D-15DA-E7BD-B99B71F80C0D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>
          <a:xfrm>
            <a:off x="7024710" y="2173399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97925F5-4EE8-0200-3240-5074D32B6C94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>
            <a:off x="7917306" y="2173399"/>
            <a:ext cx="199836" cy="17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C4FE7B7-E6DE-1E36-EC55-E194E9538302}"/>
              </a:ext>
            </a:extLst>
          </p:cNvPr>
          <p:cNvGrpSpPr/>
          <p:nvPr/>
        </p:nvGrpSpPr>
        <p:grpSpPr>
          <a:xfrm>
            <a:off x="9009738" y="1890828"/>
            <a:ext cx="692760" cy="565140"/>
            <a:chOff x="4605557" y="1846912"/>
            <a:chExt cx="872454" cy="711731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947EBC6-CED4-6EC0-D8EF-CB1DE54F9258}"/>
                </a:ext>
              </a:extLst>
            </p:cNvPr>
            <p:cNvSpPr/>
            <p:nvPr/>
          </p:nvSpPr>
          <p:spPr>
            <a:xfrm>
              <a:off x="4605557" y="1846913"/>
              <a:ext cx="872454" cy="711730"/>
            </a:xfrm>
            <a:prstGeom prst="roundRect">
              <a:avLst>
                <a:gd name="adj" fmla="val 1985"/>
              </a:avLst>
            </a:prstGeom>
            <a:noFill/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b="1" dirty="0">
                  <a:solidFill>
                    <a:schemeClr val="accent2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C_ID</a:t>
              </a:r>
            </a:p>
            <a:p>
              <a:r>
                <a:rPr lang="en-IN" sz="600" dirty="0">
                  <a:solidFill>
                    <a:schemeClr val="tx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Name</a:t>
              </a:r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76B97753-A7AE-16CF-E947-BC628067B6A3}"/>
                </a:ext>
              </a:extLst>
            </p:cNvPr>
            <p:cNvSpPr/>
            <p:nvPr/>
          </p:nvSpPr>
          <p:spPr>
            <a:xfrm>
              <a:off x="4605557" y="1846912"/>
              <a:ext cx="872454" cy="184122"/>
            </a:xfrm>
            <a:prstGeom prst="roundRect">
              <a:avLst>
                <a:gd name="adj" fmla="val 11427"/>
              </a:avLst>
            </a:prstGeom>
            <a:solidFill>
              <a:srgbClr val="0E3847"/>
            </a:solidFill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600" dirty="0"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Clones</a:t>
              </a:r>
            </a:p>
          </p:txBody>
        </p:sp>
      </p:grp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DBECF6AE-3CC0-7AF3-445A-7F1475624A72}"/>
              </a:ext>
            </a:extLst>
          </p:cNvPr>
          <p:cNvCxnSpPr>
            <a:cxnSpLocks/>
            <a:stCxn id="7" idx="3"/>
            <a:endCxn id="154" idx="1"/>
          </p:cNvCxnSpPr>
          <p:nvPr/>
        </p:nvCxnSpPr>
        <p:spPr>
          <a:xfrm flipV="1">
            <a:off x="8809902" y="2173399"/>
            <a:ext cx="199836" cy="174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or: Elbow 156">
            <a:extLst>
              <a:ext uri="{FF2B5EF4-FFF2-40B4-BE49-F238E27FC236}">
                <a16:creationId xmlns:a16="http://schemas.microsoft.com/office/drawing/2014/main" id="{BEBC8376-525E-00DE-68A0-0EE33E6D39D9}"/>
              </a:ext>
            </a:extLst>
          </p:cNvPr>
          <p:cNvCxnSpPr>
            <a:cxnSpLocks/>
            <a:stCxn id="154" idx="2"/>
            <a:endCxn id="10" idx="1"/>
          </p:cNvCxnSpPr>
          <p:nvPr/>
        </p:nvCxnSpPr>
        <p:spPr>
          <a:xfrm rot="5400000">
            <a:off x="7525657" y="1262262"/>
            <a:ext cx="636755" cy="3024167"/>
          </a:xfrm>
          <a:prstGeom prst="bentConnector4">
            <a:avLst>
              <a:gd name="adj1" fmla="val 12127"/>
              <a:gd name="adj2" fmla="val 103139"/>
            </a:avLst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E6D02496-4CF3-AE1B-D7C0-D601AB2F6DDD}"/>
              </a:ext>
            </a:extLst>
          </p:cNvPr>
          <p:cNvCxnSpPr>
            <a:stCxn id="10" idx="3"/>
            <a:endCxn id="41" idx="1"/>
          </p:cNvCxnSpPr>
          <p:nvPr/>
        </p:nvCxnSpPr>
        <p:spPr>
          <a:xfrm>
            <a:off x="7024710" y="3092723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C1A47BF-99FD-CF39-52D2-F3A4C8C46DF0}"/>
              </a:ext>
            </a:extLst>
          </p:cNvPr>
          <p:cNvCxnSpPr>
            <a:stCxn id="41" idx="3"/>
            <a:endCxn id="142" idx="1"/>
          </p:cNvCxnSpPr>
          <p:nvPr/>
        </p:nvCxnSpPr>
        <p:spPr>
          <a:xfrm>
            <a:off x="7917306" y="3092723"/>
            <a:ext cx="19983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or: Elbow 161">
            <a:extLst>
              <a:ext uri="{FF2B5EF4-FFF2-40B4-BE49-F238E27FC236}">
                <a16:creationId xmlns:a16="http://schemas.microsoft.com/office/drawing/2014/main" id="{DD80237C-4706-9C58-F2FC-B7B0C8300FCC}"/>
              </a:ext>
            </a:extLst>
          </p:cNvPr>
          <p:cNvCxnSpPr>
            <a:stCxn id="11" idx="0"/>
            <a:endCxn id="144" idx="0"/>
          </p:cNvCxnSpPr>
          <p:nvPr/>
        </p:nvCxnSpPr>
        <p:spPr>
          <a:xfrm rot="5400000" flipH="1" flipV="1">
            <a:off x="7570926" y="1797741"/>
            <a:ext cx="10084" cy="1785191"/>
          </a:xfrm>
          <a:prstGeom prst="bentConnector3">
            <a:avLst>
              <a:gd name="adj1" fmla="val 1998165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FC44DC49-5541-6406-69FA-0B3729592D76}"/>
              </a:ext>
            </a:extLst>
          </p:cNvPr>
          <p:cNvSpPr txBox="1"/>
          <p:nvPr/>
        </p:nvSpPr>
        <p:spPr bwMode="auto">
          <a:xfrm>
            <a:off x="6272921" y="5238546"/>
            <a:ext cx="2114223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T:</a:t>
            </a:r>
            <a:r>
              <a:rPr lang="en-IN" sz="8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 Field for Database connection</a:t>
            </a:r>
          </a:p>
        </p:txBody>
      </p: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00CEA81F-6BD5-ACF0-8EB5-6280A1EB2C26}"/>
              </a:ext>
            </a:extLst>
          </p:cNvPr>
          <p:cNvCxnSpPr>
            <a:cxnSpLocks/>
            <a:stCxn id="128" idx="1"/>
            <a:endCxn id="155" idx="0"/>
          </p:cNvCxnSpPr>
          <p:nvPr/>
        </p:nvCxnSpPr>
        <p:spPr>
          <a:xfrm rot="10800000" flipH="1">
            <a:off x="6331951" y="1890829"/>
            <a:ext cx="3024167" cy="2968444"/>
          </a:xfrm>
          <a:prstGeom prst="bentConnector4">
            <a:avLst>
              <a:gd name="adj1" fmla="val -6002"/>
              <a:gd name="adj2" fmla="val 106115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or: Elbow 167">
            <a:extLst>
              <a:ext uri="{FF2B5EF4-FFF2-40B4-BE49-F238E27FC236}">
                <a16:creationId xmlns:a16="http://schemas.microsoft.com/office/drawing/2014/main" id="{E791C431-BC11-7597-C8E7-681258819EDF}"/>
              </a:ext>
            </a:extLst>
          </p:cNvPr>
          <p:cNvCxnSpPr>
            <a:cxnSpLocks/>
            <a:stCxn id="21" idx="1"/>
            <a:endCxn id="155" idx="0"/>
          </p:cNvCxnSpPr>
          <p:nvPr/>
        </p:nvCxnSpPr>
        <p:spPr>
          <a:xfrm rot="10800000" flipH="1">
            <a:off x="6331951" y="1890829"/>
            <a:ext cx="3024167" cy="2092929"/>
          </a:xfrm>
          <a:prstGeom prst="bentConnector4">
            <a:avLst>
              <a:gd name="adj1" fmla="val -4240"/>
              <a:gd name="adj2" fmla="val 105172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FBE573EE-BBFD-B90A-1376-9ADB130B3F50}"/>
              </a:ext>
            </a:extLst>
          </p:cNvPr>
          <p:cNvSpPr/>
          <p:nvPr/>
        </p:nvSpPr>
        <p:spPr>
          <a:xfrm>
            <a:off x="5998891" y="1882579"/>
            <a:ext cx="53292" cy="573389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4A1F633A-368E-273D-ECE9-E340A366BCF6}"/>
              </a:ext>
            </a:extLst>
          </p:cNvPr>
          <p:cNvSpPr/>
          <p:nvPr/>
        </p:nvSpPr>
        <p:spPr>
          <a:xfrm>
            <a:off x="6008072" y="2685294"/>
            <a:ext cx="44112" cy="804770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1" name="Left Bracket 170">
            <a:extLst>
              <a:ext uri="{FF2B5EF4-FFF2-40B4-BE49-F238E27FC236}">
                <a16:creationId xmlns:a16="http://schemas.microsoft.com/office/drawing/2014/main" id="{962C31E6-5936-9E8D-55BE-80E41BF61594}"/>
              </a:ext>
            </a:extLst>
          </p:cNvPr>
          <p:cNvSpPr/>
          <p:nvPr/>
        </p:nvSpPr>
        <p:spPr>
          <a:xfrm>
            <a:off x="6008072" y="3666405"/>
            <a:ext cx="44111" cy="634704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2" name="Left Bracket 171">
            <a:extLst>
              <a:ext uri="{FF2B5EF4-FFF2-40B4-BE49-F238E27FC236}">
                <a16:creationId xmlns:a16="http://schemas.microsoft.com/office/drawing/2014/main" id="{20169C03-2E2A-0DE3-DE69-DCF3E18C9D5E}"/>
              </a:ext>
            </a:extLst>
          </p:cNvPr>
          <p:cNvSpPr/>
          <p:nvPr/>
        </p:nvSpPr>
        <p:spPr>
          <a:xfrm>
            <a:off x="6003481" y="4471550"/>
            <a:ext cx="36303" cy="758999"/>
          </a:xfrm>
          <a:prstGeom prst="leftBracket">
            <a:avLst/>
          </a:prstGeom>
          <a:noFill/>
          <a:ln>
            <a:solidFill>
              <a:schemeClr val="tx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40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E9F2311-375A-77C3-109B-2756742142AB}"/>
              </a:ext>
            </a:extLst>
          </p:cNvPr>
          <p:cNvSpPr txBox="1"/>
          <p:nvPr/>
        </p:nvSpPr>
        <p:spPr bwMode="auto">
          <a:xfrm rot="16200000">
            <a:off x="5597801" y="2097554"/>
            <a:ext cx="509965" cy="2153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US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TRIALs</a:t>
            </a:r>
            <a:endParaRPr lang="en-IN" sz="800" cap="all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Times New Roman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D052753-DD83-DF54-21D7-EFC63FEBDF61}"/>
              </a:ext>
            </a:extLst>
          </p:cNvPr>
          <p:cNvSpPr txBox="1"/>
          <p:nvPr/>
        </p:nvSpPr>
        <p:spPr bwMode="auto">
          <a:xfrm rot="16200000">
            <a:off x="5396624" y="2989097"/>
            <a:ext cx="912318" cy="2153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algn="ctr"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performance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D724F08-29A4-FF7E-3229-DFD3D47B0B5D}"/>
              </a:ext>
            </a:extLst>
          </p:cNvPr>
          <p:cNvSpPr txBox="1"/>
          <p:nvPr/>
        </p:nvSpPr>
        <p:spPr bwMode="auto">
          <a:xfrm rot="16200000">
            <a:off x="5597801" y="3857984"/>
            <a:ext cx="509965" cy="2153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ZONES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D466C18-DFCA-4B85-8991-8365C2DFDB91}"/>
              </a:ext>
            </a:extLst>
          </p:cNvPr>
          <p:cNvSpPr txBox="1"/>
          <p:nvPr/>
        </p:nvSpPr>
        <p:spPr bwMode="auto">
          <a:xfrm rot="16200000">
            <a:off x="5589917" y="4663125"/>
            <a:ext cx="525733" cy="270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5" tIns="45695" rIns="91385" bIns="45695" rtlCol="0" anchor="ctr">
            <a:spAutoFit/>
          </a:bodyPr>
          <a:lstStyle/>
          <a:p>
            <a:pPr defTabSz="909638"/>
            <a:r>
              <a:rPr lang="en-IN" sz="8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Times New Roman" pitchFamily="18" charset="0"/>
              </a:rPr>
              <a:t>time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F2EEA891-01A0-55F5-CF05-8274148F1D18}"/>
              </a:ext>
            </a:extLst>
          </p:cNvPr>
          <p:cNvCxnSpPr>
            <a:stCxn id="40" idx="0"/>
            <a:endCxn id="41" idx="2"/>
          </p:cNvCxnSpPr>
          <p:nvPr/>
        </p:nvCxnSpPr>
        <p:spPr>
          <a:xfrm flipV="1">
            <a:off x="7570926" y="3495109"/>
            <a:ext cx="0" cy="17129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2F80CB33-F64D-147C-41D2-695C538C4A89}"/>
              </a:ext>
            </a:extLst>
          </p:cNvPr>
          <p:cNvSpPr/>
          <p:nvPr/>
        </p:nvSpPr>
        <p:spPr>
          <a:xfrm>
            <a:off x="8064104" y="3679276"/>
            <a:ext cx="692760" cy="634703"/>
          </a:xfrm>
          <a:prstGeom prst="roundRect">
            <a:avLst>
              <a:gd name="adj" fmla="val 1985"/>
            </a:avLst>
          </a:prstGeom>
          <a:noFill/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600" b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endParaRPr lang="en-IN" sz="600" b="1" dirty="0">
              <a:solidFill>
                <a:schemeClr val="accent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b="1" dirty="0">
                <a:solidFill>
                  <a:schemeClr val="accent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FP_ID</a:t>
            </a: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Irrigation</a:t>
            </a:r>
          </a:p>
          <a:p>
            <a:r>
              <a:rPr lang="en-IN" sz="6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Nutrient_App</a:t>
            </a:r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en-IN" sz="6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Interculture</a:t>
            </a:r>
          </a:p>
          <a:p>
            <a:endParaRPr lang="en-IN" sz="6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B82C7B25-39F6-FD1F-5113-FEF726EB064B}"/>
              </a:ext>
            </a:extLst>
          </p:cNvPr>
          <p:cNvSpPr/>
          <p:nvPr/>
        </p:nvSpPr>
        <p:spPr>
          <a:xfrm>
            <a:off x="8064104" y="3679276"/>
            <a:ext cx="692760" cy="146199"/>
          </a:xfrm>
          <a:prstGeom prst="roundRect">
            <a:avLst>
              <a:gd name="adj" fmla="val 11427"/>
            </a:avLst>
          </a:prstGeom>
          <a:solidFill>
            <a:srgbClr val="0E3847"/>
          </a:solidFill>
          <a:ln w="31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Practice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9759DB1-51AC-BF9B-C719-0A55A80739DB}"/>
              </a:ext>
            </a:extLst>
          </p:cNvPr>
          <p:cNvSpPr txBox="1"/>
          <p:nvPr/>
        </p:nvSpPr>
        <p:spPr>
          <a:xfrm>
            <a:off x="616400" y="1196525"/>
            <a:ext cx="172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Gene Bank (DB</a:t>
            </a:r>
            <a:r>
              <a:rPr lang="en-US" sz="1600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</a:t>
            </a: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7FD471B-3222-CED1-556E-F7008FF47911}"/>
              </a:ext>
            </a:extLst>
          </p:cNvPr>
          <p:cNvSpPr txBox="1"/>
          <p:nvPr/>
        </p:nvSpPr>
        <p:spPr>
          <a:xfrm>
            <a:off x="5944497" y="1213151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Trials (DB</a:t>
            </a:r>
            <a:r>
              <a:rPr lang="en-US" sz="1600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2704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496AB-9FA7-9465-2A69-AB7AF193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AB58E-0481-6B33-F571-880CBFDB0F00}"/>
              </a:ext>
            </a:extLst>
          </p:cNvPr>
          <p:cNvSpPr txBox="1"/>
          <p:nvPr/>
        </p:nvSpPr>
        <p:spPr>
          <a:xfrm>
            <a:off x="439947" y="23291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CF439C7-72D5-2F60-D907-91446044845B}"/>
              </a:ext>
            </a:extLst>
          </p:cNvPr>
          <p:cNvSpPr txBox="1"/>
          <p:nvPr/>
        </p:nvSpPr>
        <p:spPr>
          <a:xfrm>
            <a:off x="7386918" y="252164"/>
            <a:ext cx="436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Architecture implementation</a:t>
            </a:r>
            <a:endParaRPr lang="en-IN" sz="2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ECE4A-F32E-128E-5812-EB39E7562823}"/>
              </a:ext>
            </a:extLst>
          </p:cNvPr>
          <p:cNvSpPr txBox="1"/>
          <p:nvPr/>
        </p:nvSpPr>
        <p:spPr>
          <a:xfrm>
            <a:off x="480022" y="1076606"/>
            <a:ext cx="325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What Scientist will feed IN ?</a:t>
            </a:r>
            <a:endParaRPr lang="en-IN" sz="16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0F52F-20C5-CCDC-6654-20829EFAD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22" y="1931277"/>
            <a:ext cx="3762689" cy="1309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D1B57-B91C-93D8-8FB9-6A659DB22667}"/>
              </a:ext>
            </a:extLst>
          </p:cNvPr>
          <p:cNvSpPr txBox="1"/>
          <p:nvPr/>
        </p:nvSpPr>
        <p:spPr>
          <a:xfrm>
            <a:off x="387344" y="1703935"/>
            <a:ext cx="124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way</a:t>
            </a:r>
            <a:endParaRPr lang="en-IN" sz="12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C5CCC-56A0-9978-01B9-8B2612C022DC}"/>
              </a:ext>
            </a:extLst>
          </p:cNvPr>
          <p:cNvSpPr txBox="1"/>
          <p:nvPr/>
        </p:nvSpPr>
        <p:spPr>
          <a:xfrm>
            <a:off x="439947" y="5406081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Silvi Data Master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D207F-8E33-38F9-5504-89C4574D99BC}"/>
              </a:ext>
            </a:extLst>
          </p:cNvPr>
          <p:cNvSpPr txBox="1"/>
          <p:nvPr/>
        </p:nvSpPr>
        <p:spPr>
          <a:xfrm>
            <a:off x="387344" y="3850180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 Lake Way</a:t>
            </a:r>
            <a:endParaRPr lang="en-IN" sz="12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F8E3544-BD10-0BC4-03B3-AF61E47D3966}"/>
              </a:ext>
            </a:extLst>
          </p:cNvPr>
          <p:cNvSpPr/>
          <p:nvPr/>
        </p:nvSpPr>
        <p:spPr>
          <a:xfrm>
            <a:off x="480022" y="4097073"/>
            <a:ext cx="3683330" cy="1309008"/>
          </a:xfrm>
          <a:prstGeom prst="roundRect">
            <a:avLst>
              <a:gd name="adj" fmla="val 4071"/>
            </a:avLst>
          </a:prstGeom>
          <a:blipFill>
            <a:blip r:embed="rId3"/>
            <a:stretch>
              <a:fillRect/>
            </a:stretch>
          </a:blipFill>
          <a:ln w="3175">
            <a:solidFill>
              <a:srgbClr val="316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70136D-5D81-7F3F-8FE1-AF26F47DAC10}"/>
              </a:ext>
            </a:extLst>
          </p:cNvPr>
          <p:cNvSpPr txBox="1"/>
          <p:nvPr/>
        </p:nvSpPr>
        <p:spPr>
          <a:xfrm>
            <a:off x="5603789" y="2926850"/>
            <a:ext cx="5392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Timestamp, relational features from GenBank to commercial release will have timestamp traceability, deep analytics  and reduce the redundancy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280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A089B9-1F9D-81F6-926A-C1D3FF51AC01}"/>
              </a:ext>
            </a:extLst>
          </p:cNvPr>
          <p:cNvSpPr txBox="1"/>
          <p:nvPr/>
        </p:nvSpPr>
        <p:spPr>
          <a:xfrm>
            <a:off x="4530507" y="3198167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TREE IMPROVEMENT</a:t>
            </a:r>
          </a:p>
        </p:txBody>
      </p:sp>
    </p:spTree>
    <p:extLst>
      <p:ext uri="{BB962C8B-B14F-4D97-AF65-F5344CB8AC3E}">
        <p14:creationId xmlns:p14="http://schemas.microsoft.com/office/powerpoint/2010/main" val="2574140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C0675-5C89-CB20-A681-A67991B5FF07}"/>
              </a:ext>
            </a:extLst>
          </p:cNvPr>
          <p:cNvSpPr txBox="1"/>
          <p:nvPr/>
        </p:nvSpPr>
        <p:spPr>
          <a:xfrm>
            <a:off x="5164494" y="319816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4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966574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CEA45-0EAE-500C-0ACD-FB731BAF1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DC297-338C-F265-6D8A-A0B09A760B69}"/>
              </a:ext>
            </a:extLst>
          </p:cNvPr>
          <p:cNvSpPr txBox="1"/>
          <p:nvPr/>
        </p:nvSpPr>
        <p:spPr>
          <a:xfrm>
            <a:off x="439947" y="232912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Resources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6DF4DF-D7F8-9ECE-7E14-6C3CA9D8874E}"/>
              </a:ext>
            </a:extLst>
          </p:cNvPr>
          <p:cNvSpPr txBox="1"/>
          <p:nvPr/>
        </p:nvSpPr>
        <p:spPr>
          <a:xfrm>
            <a:off x="9574306" y="252164"/>
            <a:ext cx="217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Issues</a:t>
            </a:r>
            <a:endParaRPr lang="en-IN" sz="2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B4DF0D9-116F-0D7D-6D00-31835A14429B}"/>
              </a:ext>
            </a:extLst>
          </p:cNvPr>
          <p:cNvSpPr txBox="1"/>
          <p:nvPr/>
        </p:nvSpPr>
        <p:spPr>
          <a:xfrm>
            <a:off x="4036280" y="2875002"/>
            <a:ext cx="37361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Gaps in expertise vs operative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Data Lake – almost impractical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Most FTEs are under utilized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Lack of Junior FTEs and unstructured L5</a:t>
            </a:r>
          </a:p>
        </p:txBody>
      </p:sp>
    </p:spTree>
    <p:extLst>
      <p:ext uri="{BB962C8B-B14F-4D97-AF65-F5344CB8AC3E}">
        <p14:creationId xmlns:p14="http://schemas.microsoft.com/office/powerpoint/2010/main" val="3241972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C20A54C-F463-D5C7-9C8D-BAC0EBBC4213}"/>
              </a:ext>
            </a:extLst>
          </p:cNvPr>
          <p:cNvCxnSpPr>
            <a:cxnSpLocks/>
          </p:cNvCxnSpPr>
          <p:nvPr/>
        </p:nvCxnSpPr>
        <p:spPr>
          <a:xfrm>
            <a:off x="2566890" y="2309098"/>
            <a:ext cx="6738010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D3FB011-CBAA-8E99-3883-92824EFA60CB}"/>
              </a:ext>
            </a:extLst>
          </p:cNvPr>
          <p:cNvCxnSpPr>
            <a:cxnSpLocks/>
          </p:cNvCxnSpPr>
          <p:nvPr/>
        </p:nvCxnSpPr>
        <p:spPr>
          <a:xfrm>
            <a:off x="2566890" y="3505294"/>
            <a:ext cx="6688761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8F2512F-C216-BEFA-123A-EDD0F0D04E38}"/>
              </a:ext>
            </a:extLst>
          </p:cNvPr>
          <p:cNvCxnSpPr>
            <a:cxnSpLocks/>
          </p:cNvCxnSpPr>
          <p:nvPr/>
        </p:nvCxnSpPr>
        <p:spPr>
          <a:xfrm>
            <a:off x="2572894" y="4730479"/>
            <a:ext cx="6682757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A71A53D-CB11-311A-9609-15A0538E82F0}"/>
              </a:ext>
            </a:extLst>
          </p:cNvPr>
          <p:cNvCxnSpPr>
            <a:cxnSpLocks/>
          </p:cNvCxnSpPr>
          <p:nvPr/>
        </p:nvCxnSpPr>
        <p:spPr>
          <a:xfrm>
            <a:off x="2572894" y="5460156"/>
            <a:ext cx="6702570" cy="26572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2C03A-D273-917A-0BFE-6E5E9E92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26" y="1191876"/>
            <a:ext cx="1080000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2D107-667F-E5D2-1D6D-732269E1D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76" y="3428776"/>
            <a:ext cx="1197251" cy="1197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BC888F-59FD-A476-F855-BAE5B64C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00" y="3428776"/>
            <a:ext cx="1080000" cy="10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EBFB1C-A8C5-D21C-D326-26673A9B6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85" y="3454654"/>
            <a:ext cx="872329" cy="9572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6DD4E6-9FEC-05FD-4FAD-939A7D76F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56" y="2305646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6BB484-F60A-93DA-EE92-B9D455B4D3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62" y="890110"/>
            <a:ext cx="910771" cy="9107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4D48F2-90F9-D865-C88E-D7E169CC49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87" y="2747702"/>
            <a:ext cx="1080000" cy="108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8D01AA-F8F3-38EC-C3BC-F2E5BE23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94" y="3428776"/>
            <a:ext cx="1080000" cy="10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9408DB-C81E-37B5-C0A0-8CB990E4F6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10" y="4698613"/>
            <a:ext cx="1080000" cy="10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78F66F-E2CD-3C18-1F65-EC5A05661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11" y="4720982"/>
            <a:ext cx="1080000" cy="108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37AF4A-721C-B92C-A188-DC79E38507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66" y="5486728"/>
            <a:ext cx="919890" cy="9198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2BA013-CCC7-2BC8-5E4A-1F7F0A5F3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71" y="5443598"/>
            <a:ext cx="919890" cy="9198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938563-0E99-FE44-8B5C-6C37067A70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900" y="3428776"/>
            <a:ext cx="1080000" cy="1080000"/>
          </a:xfrm>
          <a:prstGeom prst="rect">
            <a:avLst/>
          </a:prstGeom>
        </p:spPr>
      </p:pic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F4D22D6A-4F73-FA96-C699-24E7E03EBA55}"/>
              </a:ext>
            </a:extLst>
          </p:cNvPr>
          <p:cNvCxnSpPr>
            <a:stCxn id="34" idx="2"/>
            <a:endCxn id="38" idx="0"/>
          </p:cNvCxnSpPr>
          <p:nvPr/>
        </p:nvCxnSpPr>
        <p:spPr>
          <a:xfrm rot="16200000" flipH="1">
            <a:off x="6926377" y="1590252"/>
            <a:ext cx="1627895" cy="2049152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B699419A-BF0E-A942-B1E9-68FB5DF779AD}"/>
              </a:ext>
            </a:extLst>
          </p:cNvPr>
          <p:cNvCxnSpPr>
            <a:stCxn id="34" idx="2"/>
            <a:endCxn id="21" idx="0"/>
          </p:cNvCxnSpPr>
          <p:nvPr/>
        </p:nvCxnSpPr>
        <p:spPr>
          <a:xfrm rot="16200000" flipH="1">
            <a:off x="6459578" y="2057051"/>
            <a:ext cx="1627895" cy="1115554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212A2C43-E143-B095-A218-12A0C02F435C}"/>
              </a:ext>
            </a:extLst>
          </p:cNvPr>
          <p:cNvCxnSpPr>
            <a:cxnSpLocks/>
            <a:stCxn id="36" idx="1"/>
            <a:endCxn id="24" idx="0"/>
          </p:cNvCxnSpPr>
          <p:nvPr/>
        </p:nvCxnSpPr>
        <p:spPr>
          <a:xfrm rot="10800000" flipV="1">
            <a:off x="6799701" y="3287702"/>
            <a:ext cx="66787" cy="141074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F898381A-C456-F495-59FD-A41BF4203269}"/>
              </a:ext>
            </a:extLst>
          </p:cNvPr>
          <p:cNvCxnSpPr>
            <a:cxnSpLocks/>
            <a:stCxn id="34" idx="1"/>
            <a:endCxn id="11" idx="0"/>
          </p:cNvCxnSpPr>
          <p:nvPr/>
        </p:nvCxnSpPr>
        <p:spPr>
          <a:xfrm rot="10800000">
            <a:off x="5726126" y="1191876"/>
            <a:ext cx="534236" cy="153620"/>
          </a:xfrm>
          <a:prstGeom prst="bentConnector4">
            <a:avLst>
              <a:gd name="adj1" fmla="val 25882"/>
              <a:gd name="adj2" fmla="val 175704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844D6C75-2009-757C-9A5E-9B312EF38893}"/>
              </a:ext>
            </a:extLst>
          </p:cNvPr>
          <p:cNvCxnSpPr>
            <a:cxnSpLocks/>
            <a:stCxn id="11" idx="1"/>
            <a:endCxn id="32" idx="0"/>
          </p:cNvCxnSpPr>
          <p:nvPr/>
        </p:nvCxnSpPr>
        <p:spPr>
          <a:xfrm rot="10800000" flipV="1">
            <a:off x="4951756" y="1731876"/>
            <a:ext cx="234370" cy="573770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34DB0E4C-D5C5-859C-1A61-E587786CB862}"/>
              </a:ext>
            </a:extLst>
          </p:cNvPr>
          <p:cNvCxnSpPr>
            <a:stCxn id="34" idx="2"/>
            <a:endCxn id="36" idx="0"/>
          </p:cNvCxnSpPr>
          <p:nvPr/>
        </p:nvCxnSpPr>
        <p:spPr>
          <a:xfrm rot="16200000" flipH="1">
            <a:off x="6587707" y="1928921"/>
            <a:ext cx="946821" cy="690739"/>
          </a:xfrm>
          <a:prstGeom prst="bentConnector3">
            <a:avLst>
              <a:gd name="adj1" fmla="val 84622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F4DBC357-0667-F78E-B14A-5D6F89146D89}"/>
              </a:ext>
            </a:extLst>
          </p:cNvPr>
          <p:cNvCxnSpPr>
            <a:stCxn id="32" idx="2"/>
            <a:endCxn id="42" idx="0"/>
          </p:cNvCxnSpPr>
          <p:nvPr/>
        </p:nvCxnSpPr>
        <p:spPr>
          <a:xfrm rot="5400000">
            <a:off x="4121800" y="3868656"/>
            <a:ext cx="1312967" cy="346946"/>
          </a:xfrm>
          <a:prstGeom prst="bentConnector3">
            <a:avLst>
              <a:gd name="adj1" fmla="val 78909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D586D7E-821F-1430-7563-354CECDA5F16}"/>
              </a:ext>
            </a:extLst>
          </p:cNvPr>
          <p:cNvCxnSpPr>
            <a:cxnSpLocks/>
            <a:stCxn id="11" idx="1"/>
            <a:endCxn id="30" idx="0"/>
          </p:cNvCxnSpPr>
          <p:nvPr/>
        </p:nvCxnSpPr>
        <p:spPr>
          <a:xfrm rot="10800000" flipV="1">
            <a:off x="4215250" y="1731876"/>
            <a:ext cx="970876" cy="1722778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001DAE75-C2A0-378E-E9DA-309567D8BCE9}"/>
              </a:ext>
            </a:extLst>
          </p:cNvPr>
          <p:cNvCxnSpPr>
            <a:stCxn id="11" idx="1"/>
            <a:endCxn id="40" idx="0"/>
          </p:cNvCxnSpPr>
          <p:nvPr/>
        </p:nvCxnSpPr>
        <p:spPr>
          <a:xfrm rot="10800000" flipV="1">
            <a:off x="3112894" y="1731876"/>
            <a:ext cx="2073232" cy="1696900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DFA8BA85-88F3-EE1A-7F5A-94B838E9AC66}"/>
              </a:ext>
            </a:extLst>
          </p:cNvPr>
          <p:cNvCxnSpPr>
            <a:cxnSpLocks/>
            <a:stCxn id="38" idx="2"/>
            <a:endCxn id="28" idx="0"/>
          </p:cNvCxnSpPr>
          <p:nvPr/>
        </p:nvCxnSpPr>
        <p:spPr>
          <a:xfrm rot="5400000">
            <a:off x="7656180" y="4378008"/>
            <a:ext cx="977952" cy="123948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87526C4A-5240-9303-BD17-45DD75FE2337}"/>
              </a:ext>
            </a:extLst>
          </p:cNvPr>
          <p:cNvCxnSpPr>
            <a:stCxn id="38" idx="2"/>
            <a:endCxn id="44" idx="0"/>
          </p:cNvCxnSpPr>
          <p:nvPr/>
        </p:nvCxnSpPr>
        <p:spPr>
          <a:xfrm rot="5400000">
            <a:off x="8131597" y="4810295"/>
            <a:ext cx="934822" cy="331784"/>
          </a:xfrm>
          <a:prstGeom prst="bentConnector3">
            <a:avLst>
              <a:gd name="adj1" fmla="val 52768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1B9F2744-B45D-2D1C-69B0-62CB8947298C}"/>
              </a:ext>
            </a:extLst>
          </p:cNvPr>
          <p:cNvCxnSpPr>
            <a:cxnSpLocks/>
            <a:stCxn id="38" idx="2"/>
            <a:endCxn id="26" idx="0"/>
          </p:cNvCxnSpPr>
          <p:nvPr/>
        </p:nvCxnSpPr>
        <p:spPr>
          <a:xfrm rot="5400000">
            <a:off x="7817053" y="3773135"/>
            <a:ext cx="212206" cy="168348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7FF9AD7D-92A1-6D4F-7218-E8D8FEB9DF01}"/>
              </a:ext>
            </a:extLst>
          </p:cNvPr>
          <p:cNvSpPr txBox="1"/>
          <p:nvPr/>
        </p:nvSpPr>
        <p:spPr>
          <a:xfrm>
            <a:off x="190216" y="76871"/>
            <a:ext cx="382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Current Structure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8A4962EB-E709-6EA0-9868-4D3FF925D4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42" y="5460156"/>
            <a:ext cx="958956" cy="958956"/>
          </a:xfrm>
          <a:prstGeom prst="rect">
            <a:avLst/>
          </a:prstGeom>
        </p:spPr>
      </p:pic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96C02653-9767-93F6-FF00-DF6237B2B2BA}"/>
              </a:ext>
            </a:extLst>
          </p:cNvPr>
          <p:cNvCxnSpPr>
            <a:stCxn id="32" idx="2"/>
            <a:endCxn id="135" idx="0"/>
          </p:cNvCxnSpPr>
          <p:nvPr/>
        </p:nvCxnSpPr>
        <p:spPr>
          <a:xfrm rot="5400000">
            <a:off x="3220333" y="3728733"/>
            <a:ext cx="2074510" cy="1388336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3FA4E36B-F791-FB08-9406-6B9621A6A3B8}"/>
              </a:ext>
            </a:extLst>
          </p:cNvPr>
          <p:cNvSpPr/>
          <p:nvPr/>
        </p:nvSpPr>
        <p:spPr>
          <a:xfrm>
            <a:off x="2364169" y="1470984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A95A387-F472-9580-AA55-1E336E54AD0D}"/>
              </a:ext>
            </a:extLst>
          </p:cNvPr>
          <p:cNvSpPr/>
          <p:nvPr/>
        </p:nvSpPr>
        <p:spPr>
          <a:xfrm>
            <a:off x="2364169" y="2648716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7284CBE-01C5-96C9-FBA1-E6F105B4B7A5}"/>
              </a:ext>
            </a:extLst>
          </p:cNvPr>
          <p:cNvSpPr/>
          <p:nvPr/>
        </p:nvSpPr>
        <p:spPr>
          <a:xfrm>
            <a:off x="2364169" y="4529427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5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5B4D64E-FD51-4538-8B83-3B7BE4CDF2BA}"/>
              </a:ext>
            </a:extLst>
          </p:cNvPr>
          <p:cNvSpPr/>
          <p:nvPr/>
        </p:nvSpPr>
        <p:spPr>
          <a:xfrm>
            <a:off x="2364169" y="5838890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40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9A8BB-BDC8-A67C-67E8-5A719225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14C3DF-3F92-AF0C-4AB8-8C73DB9E9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40" y="3681620"/>
            <a:ext cx="1197251" cy="1197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C369DF-CAD6-8470-310E-4532C5097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4" y="2576118"/>
            <a:ext cx="1080000" cy="10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11150D-F305-7D60-2C53-798B8BFE7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01" y="4977848"/>
            <a:ext cx="872329" cy="9572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C0D0F8-3770-D8F2-1E4D-9FF0BC89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5" y="1340631"/>
            <a:ext cx="1080000" cy="108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384429-DE80-A064-C8C4-168691CA2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5" y="2493849"/>
            <a:ext cx="1080000" cy="108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6A43D3-C718-417F-D37E-8E9CAAAD9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4" y="1340631"/>
            <a:ext cx="1080000" cy="10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74B3A0-7E89-5812-4A36-D60DFC11D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4" y="3781353"/>
            <a:ext cx="1080000" cy="108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010302FB-1087-1753-28AA-C7918774754F}"/>
              </a:ext>
            </a:extLst>
          </p:cNvPr>
          <p:cNvSpPr txBox="1"/>
          <p:nvPr/>
        </p:nvSpPr>
        <p:spPr>
          <a:xfrm>
            <a:off x="190216" y="76871"/>
            <a:ext cx="170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</a:t>
            </a:r>
            <a:r>
              <a:rPr lang="en-IN" sz="3600" dirty="0">
                <a:solidFill>
                  <a:srgbClr val="31686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WOT</a:t>
            </a:r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..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93C888F4-4500-F78A-B0EA-E75806D54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16" y="4937075"/>
            <a:ext cx="958956" cy="958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E95A0-CEED-0DAF-E5B5-6184426A809D}"/>
              </a:ext>
            </a:extLst>
          </p:cNvPr>
          <p:cNvSpPr txBox="1"/>
          <p:nvPr/>
        </p:nvSpPr>
        <p:spPr>
          <a:xfrm>
            <a:off x="2406558" y="1553466"/>
            <a:ext cx="118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MAS, Genomics</a:t>
            </a:r>
          </a:p>
          <a:p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Methodical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A05-F0D5-D177-34EB-BB4E4AA35D4E}"/>
              </a:ext>
            </a:extLst>
          </p:cNvPr>
          <p:cNvSpPr txBox="1"/>
          <p:nvPr/>
        </p:nvSpPr>
        <p:spPr>
          <a:xfrm>
            <a:off x="2406557" y="2601620"/>
            <a:ext cx="1436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Hybridizations</a:t>
            </a:r>
          </a:p>
          <a:p>
            <a:pPr algn="l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Trails &amp; Selections</a:t>
            </a:r>
          </a:p>
          <a:p>
            <a:pPr algn="l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Field operations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BFD29-16B9-EF1E-4CEA-D5E0164034C6}"/>
              </a:ext>
            </a:extLst>
          </p:cNvPr>
          <p:cNvSpPr txBox="1"/>
          <p:nvPr/>
        </p:nvSpPr>
        <p:spPr>
          <a:xfrm>
            <a:off x="2367909" y="3723149"/>
            <a:ext cx="143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Agronomy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Trials &amp; Selections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10FD9-A1F8-8371-8802-8FBF879D072D}"/>
              </a:ext>
            </a:extLst>
          </p:cNvPr>
          <p:cNvSpPr txBox="1"/>
          <p:nvPr/>
        </p:nvSpPr>
        <p:spPr>
          <a:xfrm>
            <a:off x="2303722" y="5013897"/>
            <a:ext cx="1436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Field Operations</a:t>
            </a:r>
          </a:p>
          <a:p>
            <a:pPr algn="l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Farmers’ Connect</a:t>
            </a:r>
          </a:p>
          <a:p>
            <a:pPr algn="l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Digital enthusiastic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99C66-3BAF-ED07-89DF-B3B3535D5F36}"/>
              </a:ext>
            </a:extLst>
          </p:cNvPr>
          <p:cNvSpPr txBox="1"/>
          <p:nvPr/>
        </p:nvSpPr>
        <p:spPr>
          <a:xfrm>
            <a:off x="4580632" y="1611670"/>
            <a:ext cx="118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Core breeding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MAS, Genomics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2333F-843A-9A2F-C2B2-69995AF8A149}"/>
              </a:ext>
            </a:extLst>
          </p:cNvPr>
          <p:cNvSpPr txBox="1"/>
          <p:nvPr/>
        </p:nvSpPr>
        <p:spPr>
          <a:xfrm>
            <a:off x="4580632" y="2659824"/>
            <a:ext cx="118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Silviculture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Methodical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E5B7C-A265-5766-EA5C-D049572D197A}"/>
              </a:ext>
            </a:extLst>
          </p:cNvPr>
          <p:cNvSpPr txBox="1"/>
          <p:nvPr/>
        </p:nvSpPr>
        <p:spPr>
          <a:xfrm>
            <a:off x="4580632" y="3781353"/>
            <a:ext cx="118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Genomics, Epi, Pathology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BF0EF-1B1E-5B84-87C7-4230D9FAED30}"/>
              </a:ext>
            </a:extLst>
          </p:cNvPr>
          <p:cNvSpPr txBox="1"/>
          <p:nvPr/>
        </p:nvSpPr>
        <p:spPr>
          <a:xfrm>
            <a:off x="4580632" y="5072101"/>
            <a:ext cx="1183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Pathology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27681-CF49-A3E0-10E6-30330BCBF81C}"/>
              </a:ext>
            </a:extLst>
          </p:cNvPr>
          <p:cNvSpPr txBox="1"/>
          <p:nvPr/>
        </p:nvSpPr>
        <p:spPr>
          <a:xfrm>
            <a:off x="6601408" y="2900340"/>
            <a:ext cx="4873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Core academic expertise not necessarily be the current expertise, they are known for.</a:t>
            </a:r>
            <a:endParaRPr lang="en-IN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228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C0D4-FA50-0D22-EE00-2E1092CA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BAFE98FC-EC8B-75AD-57F3-03AD016A2154}"/>
              </a:ext>
            </a:extLst>
          </p:cNvPr>
          <p:cNvSpPr txBox="1"/>
          <p:nvPr/>
        </p:nvSpPr>
        <p:spPr>
          <a:xfrm>
            <a:off x="190216" y="76871"/>
            <a:ext cx="3188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Accountability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FAE92-EB6C-BEAA-E96D-04013A5359F7}"/>
              </a:ext>
            </a:extLst>
          </p:cNvPr>
          <p:cNvSpPr txBox="1"/>
          <p:nvPr/>
        </p:nvSpPr>
        <p:spPr>
          <a:xfrm>
            <a:off x="123568" y="1701743"/>
            <a:ext cx="3136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Clonal / Seed Development</a:t>
            </a:r>
            <a:endParaRPr 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854A5-9F0B-6101-3AB4-2CF82CE50022}"/>
              </a:ext>
            </a:extLst>
          </p:cNvPr>
          <p:cNvSpPr txBox="1"/>
          <p:nvPr/>
        </p:nvSpPr>
        <p:spPr>
          <a:xfrm>
            <a:off x="668136" y="2582477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Translation Research</a:t>
            </a:r>
            <a:endParaRPr lang="en-IN" sz="20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C024C-17A0-8DA0-4841-1407AECFF31C}"/>
              </a:ext>
            </a:extLst>
          </p:cNvPr>
          <p:cNvSpPr txBox="1"/>
          <p:nvPr/>
        </p:nvSpPr>
        <p:spPr>
          <a:xfrm>
            <a:off x="1931302" y="3480380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Genomics</a:t>
            </a:r>
            <a:endParaRPr lang="en-IN" sz="20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9584C-FAD7-83BB-CBDD-9EBA39619E3F}"/>
              </a:ext>
            </a:extLst>
          </p:cNvPr>
          <p:cNvSpPr txBox="1"/>
          <p:nvPr/>
        </p:nvSpPr>
        <p:spPr>
          <a:xfrm>
            <a:off x="1108223" y="4483698"/>
            <a:ext cx="2152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Plant Protection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67FDB-5893-0288-5A38-4DB0DA6A950F}"/>
              </a:ext>
            </a:extLst>
          </p:cNvPr>
          <p:cNvSpPr txBox="1"/>
          <p:nvPr/>
        </p:nvSpPr>
        <p:spPr>
          <a:xfrm>
            <a:off x="1144884" y="5438314"/>
            <a:ext cx="2115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pPr algn="r"/>
            <a:r>
              <a:rPr lang="en-IN" dirty="0"/>
              <a:t>Wood Chemistry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ACE688-E7B2-1AFD-8453-4046EE82A081}"/>
              </a:ext>
            </a:extLst>
          </p:cNvPr>
          <p:cNvSpPr txBox="1"/>
          <p:nvPr/>
        </p:nvSpPr>
        <p:spPr>
          <a:xfrm>
            <a:off x="3261720" y="1701743"/>
            <a:ext cx="2416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Hybrids / Base selections</a:t>
            </a:r>
            <a:endParaRPr lang="en-US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Euca; Casuarina; Subabul; Corymbia, Poplar, etc. – Gene bank to CPTs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7B5000-1A30-24FE-702C-57B2C1D8273D}"/>
              </a:ext>
            </a:extLst>
          </p:cNvPr>
          <p:cNvSpPr txBox="1"/>
          <p:nvPr/>
        </p:nvSpPr>
        <p:spPr>
          <a:xfrm>
            <a:off x="3261719" y="2582477"/>
            <a:ext cx="24249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CPTs; MLTs; FTC; Demo, Nutrient management, Technology Transfer, Release &amp; follow-ups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004B5-6F7D-1FE7-C82E-E30127ADF3E6}"/>
              </a:ext>
            </a:extLst>
          </p:cNvPr>
          <p:cNvSpPr txBox="1"/>
          <p:nvPr/>
        </p:nvSpPr>
        <p:spPr>
          <a:xfrm>
            <a:off x="3261720" y="3480380"/>
            <a:ext cx="241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Creation of Variation; MAS; Gene Finding; Selection +/-; Epigenetics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A39D4-2274-9382-9BB9-4356F2800A47}"/>
              </a:ext>
            </a:extLst>
          </p:cNvPr>
          <p:cNvSpPr txBox="1"/>
          <p:nvPr/>
        </p:nvSpPr>
        <p:spPr>
          <a:xfrm>
            <a:off x="3261720" y="4483698"/>
            <a:ext cx="2332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Diagnostics; Method development; Recommendation; Pre-screening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F02A3-6ADD-4C7C-CC47-B8FDDD44ED40}"/>
              </a:ext>
            </a:extLst>
          </p:cNvPr>
          <p:cNvSpPr txBox="1"/>
          <p:nvPr/>
        </p:nvSpPr>
        <p:spPr>
          <a:xfrm>
            <a:off x="3261720" y="5438314"/>
            <a:ext cx="22336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Wood properties: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227BBA-C97B-CC55-6403-FFE855812648}"/>
              </a:ext>
            </a:extLst>
          </p:cNvPr>
          <p:cNvSpPr txBox="1"/>
          <p:nvPr/>
        </p:nvSpPr>
        <p:spPr>
          <a:xfrm>
            <a:off x="6426680" y="422634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Orbit 1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F336C0-E7F3-E32F-1F38-D30C91FC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36" y="2537841"/>
            <a:ext cx="1140512" cy="11405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BB01FE-39A1-6E11-55C3-C0B04024A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82" y="1194130"/>
            <a:ext cx="943221" cy="9432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8133E5-AC02-1354-FAB9-CB7E67A6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21" y="1194130"/>
            <a:ext cx="1034788" cy="10347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FBACF4-B5BE-8DD9-1F24-BF9C6FE72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54" y="2537841"/>
            <a:ext cx="850436" cy="9332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47FB9EE-B54F-7766-D1D4-7B390F08D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72" y="1194130"/>
            <a:ext cx="1080000" cy="108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546A310-59DE-0DB4-5C8E-8BF2189E81A6}"/>
              </a:ext>
            </a:extLst>
          </p:cNvPr>
          <p:cNvSpPr txBox="1"/>
          <p:nvPr/>
        </p:nvSpPr>
        <p:spPr>
          <a:xfrm>
            <a:off x="7939177" y="407246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Orbit 2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6ABD35D-9D16-51AE-8154-2D210E7D7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5" y="3640123"/>
            <a:ext cx="1080000" cy="108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9385394-E65A-F050-C6EF-16C00AF7B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194" y="4704752"/>
            <a:ext cx="958956" cy="9589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0F4C26E-4E04-6C21-BA6D-128FCD028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00" y="2537841"/>
            <a:ext cx="990776" cy="990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DABE111-62A2-8C69-B247-BDD02356D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92" y="4076784"/>
            <a:ext cx="1080000" cy="10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29F3253-2A66-4F75-88B8-2F79B7ECED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5500938"/>
            <a:ext cx="958956" cy="95895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3AC5A9D-4F45-59CD-5DC7-1EF5D963A893}"/>
              </a:ext>
            </a:extLst>
          </p:cNvPr>
          <p:cNvSpPr txBox="1"/>
          <p:nvPr/>
        </p:nvSpPr>
        <p:spPr>
          <a:xfrm>
            <a:off x="9853994" y="407246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Orbit 3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45A5E74-DC31-7359-EC3C-A66C67461EEF}"/>
              </a:ext>
            </a:extLst>
          </p:cNvPr>
          <p:cNvCxnSpPr>
            <a:cxnSpLocks/>
          </p:cNvCxnSpPr>
          <p:nvPr/>
        </p:nvCxnSpPr>
        <p:spPr>
          <a:xfrm>
            <a:off x="7433363" y="1115073"/>
            <a:ext cx="0" cy="525622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E88F80E-8183-D67F-79E2-74EEA70BEF07}"/>
              </a:ext>
            </a:extLst>
          </p:cNvPr>
          <p:cNvCxnSpPr>
            <a:cxnSpLocks/>
          </p:cNvCxnSpPr>
          <p:nvPr/>
        </p:nvCxnSpPr>
        <p:spPr>
          <a:xfrm>
            <a:off x="9529836" y="1115073"/>
            <a:ext cx="0" cy="525622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FD35923-17BF-0E73-2E47-89494180DAFF}"/>
              </a:ext>
            </a:extLst>
          </p:cNvPr>
          <p:cNvCxnSpPr>
            <a:cxnSpLocks/>
          </p:cNvCxnSpPr>
          <p:nvPr/>
        </p:nvCxnSpPr>
        <p:spPr>
          <a:xfrm>
            <a:off x="10768931" y="1115073"/>
            <a:ext cx="0" cy="525622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60E38A69-DEFD-7C09-421E-7DCB71EA9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88" y="1194130"/>
            <a:ext cx="1080000" cy="108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DDDF50-D797-63A8-8299-FDE983FEFB6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737" y="2537841"/>
            <a:ext cx="958956" cy="95895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0721E4-D3E4-A2BB-9073-DC211F0CB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72" y="3640123"/>
            <a:ext cx="1080000" cy="1080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DE89DD1-DDA2-B231-89B4-986B26D7585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10" y="3640123"/>
            <a:ext cx="958956" cy="95895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12AC7FC-55A0-D900-600D-BF4172F6C15D}"/>
              </a:ext>
            </a:extLst>
          </p:cNvPr>
          <p:cNvSpPr txBox="1"/>
          <p:nvPr/>
        </p:nvSpPr>
        <p:spPr>
          <a:xfrm>
            <a:off x="6549167" y="741461"/>
            <a:ext cx="4956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</a:t>
            </a:r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5</a:t>
            </a:r>
            <a:endParaRPr lang="en-IN" sz="1100" baseline="30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2B2496-493B-7B3A-F1F2-DB36F38C0ABC}"/>
              </a:ext>
            </a:extLst>
          </p:cNvPr>
          <p:cNvSpPr txBox="1"/>
          <p:nvPr/>
        </p:nvSpPr>
        <p:spPr>
          <a:xfrm>
            <a:off x="8047202" y="714566"/>
            <a:ext cx="54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6</a:t>
            </a:r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10</a:t>
            </a:r>
            <a:endParaRPr lang="en-IN" sz="1100" baseline="30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2EBEFD-461D-AD67-033C-A4AB06A9BDED}"/>
              </a:ext>
            </a:extLst>
          </p:cNvPr>
          <p:cNvSpPr txBox="1"/>
          <p:nvPr/>
        </p:nvSpPr>
        <p:spPr>
          <a:xfrm>
            <a:off x="10014913" y="737574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</a:t>
            </a:r>
            <a:r>
              <a:rPr lang="en-US" sz="11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-Y</a:t>
            </a:r>
            <a:r>
              <a:rPr lang="en-US" sz="1100" baseline="30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</a:t>
            </a:r>
            <a:endParaRPr lang="en-IN" sz="1100" baseline="30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CEE30E-18B7-5BF8-4D34-29C5DB584930}"/>
              </a:ext>
            </a:extLst>
          </p:cNvPr>
          <p:cNvSpPr txBox="1"/>
          <p:nvPr/>
        </p:nvSpPr>
        <p:spPr>
          <a:xfrm>
            <a:off x="6502681" y="6244450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Prasanth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3D4B56-4883-0893-586C-05B19E1CCF6E}"/>
              </a:ext>
            </a:extLst>
          </p:cNvPr>
          <p:cNvSpPr txBox="1"/>
          <p:nvPr/>
        </p:nvSpPr>
        <p:spPr>
          <a:xfrm>
            <a:off x="7658494" y="6244450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Prasanth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8176A98-8DB0-56BA-91C2-EF7C23B99008}"/>
              </a:ext>
            </a:extLst>
          </p:cNvPr>
          <p:cNvSpPr txBox="1"/>
          <p:nvPr/>
        </p:nvSpPr>
        <p:spPr>
          <a:xfrm>
            <a:off x="9795192" y="6244450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Prasanth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136CD0-4CB9-26CC-5E82-B56F4C9E9433}"/>
              </a:ext>
            </a:extLst>
          </p:cNvPr>
          <p:cNvSpPr txBox="1"/>
          <p:nvPr/>
        </p:nvSpPr>
        <p:spPr>
          <a:xfrm>
            <a:off x="8736354" y="3255611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832C46-E69D-EFFC-439A-97D506FDC1AB}"/>
              </a:ext>
            </a:extLst>
          </p:cNvPr>
          <p:cNvSpPr txBox="1"/>
          <p:nvPr/>
        </p:nvSpPr>
        <p:spPr>
          <a:xfrm>
            <a:off x="9877076" y="4383635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5A7F3F-631E-BE0B-77B7-D6828FCD8322}"/>
              </a:ext>
            </a:extLst>
          </p:cNvPr>
          <p:cNvSpPr txBox="1"/>
          <p:nvPr/>
        </p:nvSpPr>
        <p:spPr>
          <a:xfrm>
            <a:off x="1604494" y="799129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PLATFORMS</a:t>
            </a:r>
            <a:endParaRPr lang="en-IN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C85CB1F-DD18-767D-2D83-C9A2EB56688B}"/>
              </a:ext>
            </a:extLst>
          </p:cNvPr>
          <p:cNvCxnSpPr>
            <a:cxnSpLocks/>
            <a:stCxn id="18" idx="6"/>
            <a:endCxn id="31" idx="1"/>
          </p:cNvCxnSpPr>
          <p:nvPr/>
        </p:nvCxnSpPr>
        <p:spPr>
          <a:xfrm flipV="1">
            <a:off x="5745411" y="1665741"/>
            <a:ext cx="579971" cy="325841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88C5797-75A2-779A-DEDE-306C7A297066}"/>
              </a:ext>
            </a:extLst>
          </p:cNvPr>
          <p:cNvCxnSpPr>
            <a:cxnSpLocks/>
            <a:stCxn id="24" idx="6"/>
            <a:endCxn id="29" idx="1"/>
          </p:cNvCxnSpPr>
          <p:nvPr/>
        </p:nvCxnSpPr>
        <p:spPr>
          <a:xfrm>
            <a:off x="5739460" y="2865396"/>
            <a:ext cx="487276" cy="242701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115FA9E-9219-CAAB-870C-162CC4F9FFA2}"/>
              </a:ext>
            </a:extLst>
          </p:cNvPr>
          <p:cNvCxnSpPr>
            <a:cxnSpLocks/>
            <a:stCxn id="26" idx="6"/>
            <a:endCxn id="46" idx="1"/>
          </p:cNvCxnSpPr>
          <p:nvPr/>
        </p:nvCxnSpPr>
        <p:spPr>
          <a:xfrm>
            <a:off x="5739460" y="4067912"/>
            <a:ext cx="517532" cy="548872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9CE3528-C129-268E-A5E6-4DAEB3AEF184}"/>
              </a:ext>
            </a:extLst>
          </p:cNvPr>
          <p:cNvCxnSpPr>
            <a:cxnSpLocks/>
            <a:stCxn id="28" idx="6"/>
            <a:endCxn id="52" idx="1"/>
          </p:cNvCxnSpPr>
          <p:nvPr/>
        </p:nvCxnSpPr>
        <p:spPr>
          <a:xfrm>
            <a:off x="5677853" y="5570361"/>
            <a:ext cx="639661" cy="410055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2A6215C-9A05-4042-76BB-4930A48AF7BD}"/>
              </a:ext>
            </a:extLst>
          </p:cNvPr>
          <p:cNvSpPr/>
          <p:nvPr/>
        </p:nvSpPr>
        <p:spPr>
          <a:xfrm>
            <a:off x="5609487" y="1923620"/>
            <a:ext cx="135924" cy="1359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86B0-2908-AAA9-D57A-EF2A8772C09C}"/>
              </a:ext>
            </a:extLst>
          </p:cNvPr>
          <p:cNvSpPr/>
          <p:nvPr/>
        </p:nvSpPr>
        <p:spPr>
          <a:xfrm>
            <a:off x="5603536" y="2797434"/>
            <a:ext cx="135924" cy="1359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5D07FB-E7A4-BFB3-CEB6-8E5534D7A36F}"/>
              </a:ext>
            </a:extLst>
          </p:cNvPr>
          <p:cNvSpPr/>
          <p:nvPr/>
        </p:nvSpPr>
        <p:spPr>
          <a:xfrm>
            <a:off x="5603536" y="3999950"/>
            <a:ext cx="135924" cy="1359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7340B58-D29A-9213-82D6-1B8733F6A986}"/>
              </a:ext>
            </a:extLst>
          </p:cNvPr>
          <p:cNvSpPr/>
          <p:nvPr/>
        </p:nvSpPr>
        <p:spPr>
          <a:xfrm>
            <a:off x="5541929" y="5502399"/>
            <a:ext cx="135924" cy="1359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A81E8B2-7FBF-EE19-A782-63F71677CD62}"/>
              </a:ext>
            </a:extLst>
          </p:cNvPr>
          <p:cNvCxnSpPr>
            <a:cxnSpLocks/>
          </p:cNvCxnSpPr>
          <p:nvPr/>
        </p:nvCxnSpPr>
        <p:spPr>
          <a:xfrm>
            <a:off x="5600154" y="3589638"/>
            <a:ext cx="0" cy="1257214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142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0F70F-11FA-75D0-D3A2-B7AADA6D0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7124B4D-E07F-1D5C-A3E5-6BDC495D5B99}"/>
              </a:ext>
            </a:extLst>
          </p:cNvPr>
          <p:cNvCxnSpPr>
            <a:cxnSpLocks/>
          </p:cNvCxnSpPr>
          <p:nvPr/>
        </p:nvCxnSpPr>
        <p:spPr>
          <a:xfrm>
            <a:off x="1947142" y="2426861"/>
            <a:ext cx="6738010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72C535F-7936-219E-89F8-F75D73F9870F}"/>
              </a:ext>
            </a:extLst>
          </p:cNvPr>
          <p:cNvCxnSpPr>
            <a:cxnSpLocks/>
          </p:cNvCxnSpPr>
          <p:nvPr/>
        </p:nvCxnSpPr>
        <p:spPr>
          <a:xfrm>
            <a:off x="1947142" y="3623057"/>
            <a:ext cx="6688761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1508DCD-54F5-B00D-5CF4-93016896B842}"/>
              </a:ext>
            </a:extLst>
          </p:cNvPr>
          <p:cNvCxnSpPr>
            <a:cxnSpLocks/>
          </p:cNvCxnSpPr>
          <p:nvPr/>
        </p:nvCxnSpPr>
        <p:spPr>
          <a:xfrm>
            <a:off x="1953146" y="4848242"/>
            <a:ext cx="6682757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42F4F62-21AA-B4E3-AB3D-491901422438}"/>
              </a:ext>
            </a:extLst>
          </p:cNvPr>
          <p:cNvCxnSpPr>
            <a:cxnSpLocks/>
          </p:cNvCxnSpPr>
          <p:nvPr/>
        </p:nvCxnSpPr>
        <p:spPr>
          <a:xfrm>
            <a:off x="1953146" y="5577919"/>
            <a:ext cx="6702570" cy="26572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5E6A6F8-BFAF-47B7-16E6-7F64CC8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26" y="1346783"/>
            <a:ext cx="1080000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3FD7E8-F429-916B-0DD2-4CFB3E22D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28" y="3156514"/>
            <a:ext cx="1197251" cy="1197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5348CB-EADB-C308-F182-B779EAEF7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26" y="3970945"/>
            <a:ext cx="1080000" cy="10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2F70-96B1-7FB9-B42C-4BB4749C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37" y="4009119"/>
            <a:ext cx="893232" cy="9572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2E1D7B-54A5-3057-BC43-FCA69E558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7" y="2355688"/>
            <a:ext cx="1080000" cy="108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3746B5-4809-DCE1-A5D7-DE4A80174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26" y="2604035"/>
            <a:ext cx="1080000" cy="108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5215BE-A793-8D96-99EC-35C1B0CA9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61" y="3970945"/>
            <a:ext cx="1080000" cy="108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0B736E5-FB2F-E9D8-B837-0008A6DF9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96" y="4848242"/>
            <a:ext cx="1080000" cy="108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3840C8DD-8365-9CCB-01A0-D3E915FF5D97}"/>
              </a:ext>
            </a:extLst>
          </p:cNvPr>
          <p:cNvSpPr txBox="1"/>
          <p:nvPr/>
        </p:nvSpPr>
        <p:spPr>
          <a:xfrm>
            <a:off x="190216" y="76871"/>
            <a:ext cx="325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Ideal Structure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ACAA5E9F-DB74-FDD8-F2F2-5A18BB500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52" y="5539214"/>
            <a:ext cx="958956" cy="958956"/>
          </a:xfrm>
          <a:prstGeom prst="rect">
            <a:avLst/>
          </a:prstGeom>
        </p:spPr>
      </p:pic>
      <p:sp>
        <p:nvSpPr>
          <p:cNvPr id="159" name="Oval 158">
            <a:extLst>
              <a:ext uri="{FF2B5EF4-FFF2-40B4-BE49-F238E27FC236}">
                <a16:creationId xmlns:a16="http://schemas.microsoft.com/office/drawing/2014/main" id="{77497B70-2D77-F4D8-A9AC-050E7D3F3B3D}"/>
              </a:ext>
            </a:extLst>
          </p:cNvPr>
          <p:cNvSpPr/>
          <p:nvPr/>
        </p:nvSpPr>
        <p:spPr>
          <a:xfrm>
            <a:off x="1744421" y="2766479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4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F4911D5-C547-1A28-0458-55B411482541}"/>
              </a:ext>
            </a:extLst>
          </p:cNvPr>
          <p:cNvSpPr/>
          <p:nvPr/>
        </p:nvSpPr>
        <p:spPr>
          <a:xfrm>
            <a:off x="1744421" y="4647190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5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ECEE20AD-26BD-5591-6A52-E126A86726E9}"/>
              </a:ext>
            </a:extLst>
          </p:cNvPr>
          <p:cNvSpPr/>
          <p:nvPr/>
        </p:nvSpPr>
        <p:spPr>
          <a:xfrm>
            <a:off x="1744421" y="5956653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AD90363A-2658-9C53-A710-AB83E95BAA0C}"/>
              </a:ext>
            </a:extLst>
          </p:cNvPr>
          <p:cNvCxnSpPr>
            <a:cxnSpLocks/>
            <a:stCxn id="81" idx="2"/>
            <a:endCxn id="32" idx="0"/>
          </p:cNvCxnSpPr>
          <p:nvPr/>
        </p:nvCxnSpPr>
        <p:spPr>
          <a:xfrm rot="10800000" flipV="1">
            <a:off x="3159337" y="2178434"/>
            <a:ext cx="2105336" cy="177254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55D8AED-A0EA-2E9C-7943-3F6CF0FED13D}"/>
              </a:ext>
            </a:extLst>
          </p:cNvPr>
          <p:cNvCxnSpPr>
            <a:cxnSpLocks/>
            <a:stCxn id="81" idx="6"/>
            <a:endCxn id="21" idx="0"/>
          </p:cNvCxnSpPr>
          <p:nvPr/>
        </p:nvCxnSpPr>
        <p:spPr>
          <a:xfrm>
            <a:off x="5310392" y="2178434"/>
            <a:ext cx="1903262" cy="978080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677DDEE-204B-F974-9173-CFC6047B58B9}"/>
              </a:ext>
            </a:extLst>
          </p:cNvPr>
          <p:cNvCxnSpPr>
            <a:cxnSpLocks/>
          </p:cNvCxnSpPr>
          <p:nvPr/>
        </p:nvCxnSpPr>
        <p:spPr>
          <a:xfrm>
            <a:off x="5284552" y="2201293"/>
            <a:ext cx="5961" cy="402742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7849BC38-3F96-B7DB-38EA-617231CC3AB7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>
          <a:xfrm rot="5400000">
            <a:off x="2890671" y="3702278"/>
            <a:ext cx="535257" cy="2076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EE764A3-BD1B-4E0C-1DFA-1964A7CBA137}"/>
              </a:ext>
            </a:extLst>
          </p:cNvPr>
          <p:cNvCxnSpPr>
            <a:cxnSpLocks/>
            <a:stCxn id="40" idx="2"/>
            <a:endCxn id="135" idx="0"/>
          </p:cNvCxnSpPr>
          <p:nvPr/>
        </p:nvCxnSpPr>
        <p:spPr>
          <a:xfrm rot="5400000">
            <a:off x="2738562" y="5120514"/>
            <a:ext cx="488269" cy="349131"/>
          </a:xfrm>
          <a:prstGeom prst="bentConnector3">
            <a:avLst>
              <a:gd name="adj1" fmla="val 42407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D737A90-EBF7-9979-99C3-3BFB413F896E}"/>
              </a:ext>
            </a:extLst>
          </p:cNvPr>
          <p:cNvCxnSpPr>
            <a:cxnSpLocks/>
          </p:cNvCxnSpPr>
          <p:nvPr/>
        </p:nvCxnSpPr>
        <p:spPr>
          <a:xfrm>
            <a:off x="1918526" y="1311720"/>
            <a:ext cx="9601121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C38C89F-BB12-5E2A-8DB1-B57C3B8AB4F6}"/>
              </a:ext>
            </a:extLst>
          </p:cNvPr>
          <p:cNvSpPr txBox="1"/>
          <p:nvPr/>
        </p:nvSpPr>
        <p:spPr>
          <a:xfrm>
            <a:off x="6520593" y="921989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cap="all" dirty="0">
                <a:solidFill>
                  <a:schemeClr val="bg2">
                    <a:lumMod val="60000"/>
                    <a:lumOff val="4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Strategic layer</a:t>
            </a:r>
            <a:endParaRPr lang="en-IN" sz="2000" cap="all" dirty="0">
              <a:solidFill>
                <a:schemeClr val="bg2">
                  <a:lumMod val="60000"/>
                  <a:lumOff val="4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2AB887-EA74-C24F-5563-1284AF36B363}"/>
              </a:ext>
            </a:extLst>
          </p:cNvPr>
          <p:cNvSpPr txBox="1"/>
          <p:nvPr/>
        </p:nvSpPr>
        <p:spPr>
          <a:xfrm>
            <a:off x="6107018" y="1299503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cap="all" dirty="0">
                <a:solidFill>
                  <a:schemeClr val="bg2">
                    <a:lumMod val="60000"/>
                    <a:lumOff val="4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operational layer</a:t>
            </a:r>
            <a:endParaRPr lang="en-IN" sz="2000" cap="all" dirty="0">
              <a:solidFill>
                <a:schemeClr val="bg2">
                  <a:lumMod val="60000"/>
                  <a:lumOff val="4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43DA3891-7769-AB04-39B1-2EA988A201A5}"/>
              </a:ext>
            </a:extLst>
          </p:cNvPr>
          <p:cNvSpPr/>
          <p:nvPr/>
        </p:nvSpPr>
        <p:spPr>
          <a:xfrm>
            <a:off x="5940643" y="1018145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381CFAA0-EBE8-E712-15C0-E91E6ED2384B}"/>
              </a:ext>
            </a:extLst>
          </p:cNvPr>
          <p:cNvSpPr/>
          <p:nvPr/>
        </p:nvSpPr>
        <p:spPr>
          <a:xfrm flipV="1">
            <a:off x="5940643" y="1402729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6ED6A0D-87C9-89B9-E8DA-AC0E5D426A7E}"/>
              </a:ext>
            </a:extLst>
          </p:cNvPr>
          <p:cNvSpPr/>
          <p:nvPr/>
        </p:nvSpPr>
        <p:spPr>
          <a:xfrm>
            <a:off x="5264673" y="215557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6C44684-4D9D-305F-AF67-25FD40171F5A}"/>
              </a:ext>
            </a:extLst>
          </p:cNvPr>
          <p:cNvSpPr/>
          <p:nvPr/>
        </p:nvSpPr>
        <p:spPr>
          <a:xfrm>
            <a:off x="5258712" y="122028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1876D38A-E618-B445-A7A7-F6C43E8760C1}"/>
              </a:ext>
            </a:extLst>
          </p:cNvPr>
          <p:cNvSpPr/>
          <p:nvPr/>
        </p:nvSpPr>
        <p:spPr>
          <a:xfrm flipV="1">
            <a:off x="5223612" y="1273754"/>
            <a:ext cx="113096" cy="91363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4DB7DB96-FA3B-382B-B0E9-380FDC5FD4D8}"/>
              </a:ext>
            </a:extLst>
          </p:cNvPr>
          <p:cNvSpPr/>
          <p:nvPr/>
        </p:nvSpPr>
        <p:spPr>
          <a:xfrm>
            <a:off x="1744421" y="1105671"/>
            <a:ext cx="405442" cy="40544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</a:t>
            </a:r>
            <a:endParaRPr lang="en-IN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A2EF7-7C0A-F38C-9C8F-936831F6FF03}"/>
              </a:ext>
            </a:extLst>
          </p:cNvPr>
          <p:cNvSpPr txBox="1"/>
          <p:nvPr/>
        </p:nvSpPr>
        <p:spPr>
          <a:xfrm>
            <a:off x="9092694" y="741146"/>
            <a:ext cx="1495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Global Directions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Board Communication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 Opportunities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8D62E76-CD7A-469F-1786-D4B6993E8103}"/>
              </a:ext>
            </a:extLst>
          </p:cNvPr>
          <p:cNvSpPr txBox="1"/>
          <p:nvPr/>
        </p:nvSpPr>
        <p:spPr>
          <a:xfrm>
            <a:off x="9092694" y="1365117"/>
            <a:ext cx="16241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Operational Directions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Business communication</a:t>
            </a:r>
          </a:p>
          <a:p>
            <a:pPr algn="l"/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 Opportunities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D8D9B02-2217-CE6B-2F2E-D24910433804}"/>
              </a:ext>
            </a:extLst>
          </p:cNvPr>
          <p:cNvSpPr txBox="1"/>
          <p:nvPr/>
        </p:nvSpPr>
        <p:spPr>
          <a:xfrm>
            <a:off x="7373973" y="3036813"/>
            <a:ext cx="176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buFont typeface="Courier New" panose="02070309020205020404" pitchFamily="49" charset="0"/>
              <a:buChar char="o"/>
              <a:defRPr sz="9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Selection  &amp; Translation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Agronomy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2FAF9FE-1882-B2CC-38A0-CC4714856D63}"/>
              </a:ext>
            </a:extLst>
          </p:cNvPr>
          <p:cNvSpPr txBox="1"/>
          <p:nvPr/>
        </p:nvSpPr>
        <p:spPr>
          <a:xfrm>
            <a:off x="5608992" y="2873314"/>
            <a:ext cx="158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buFont typeface="Courier New" panose="02070309020205020404" pitchFamily="49" charset="0"/>
              <a:buChar char="o"/>
              <a:defRPr sz="9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Clonal / Seed development (Gene Bank, Hybrid, Selections. Multiplications)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01E796-B24E-8B4C-1824-C1926CEED30E}"/>
              </a:ext>
            </a:extLst>
          </p:cNvPr>
          <p:cNvSpPr txBox="1"/>
          <p:nvPr/>
        </p:nvSpPr>
        <p:spPr>
          <a:xfrm>
            <a:off x="2744783" y="3059686"/>
            <a:ext cx="109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buFont typeface="Courier New" panose="02070309020205020404" pitchFamily="49" charset="0"/>
              <a:buChar char="o"/>
              <a:defRPr sz="9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Genomics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new variations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88280B5-6CA5-0DCF-A3DA-529B2FACC0C7}"/>
              </a:ext>
            </a:extLst>
          </p:cNvPr>
          <p:cNvSpPr txBox="1"/>
          <p:nvPr/>
        </p:nvSpPr>
        <p:spPr>
          <a:xfrm>
            <a:off x="1735066" y="3936982"/>
            <a:ext cx="114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buFont typeface="Courier New" panose="02070309020205020404" pitchFamily="49" charset="0"/>
              <a:buChar char="o"/>
              <a:defRPr sz="9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Operational Genomics,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New variations, 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BwB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854FC53-BCA2-2BBC-F2DA-B3D5A529499B}"/>
              </a:ext>
            </a:extLst>
          </p:cNvPr>
          <p:cNvSpPr txBox="1"/>
          <p:nvPr/>
        </p:nvSpPr>
        <p:spPr>
          <a:xfrm>
            <a:off x="3978355" y="4952241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 variations</a:t>
            </a:r>
          </a:p>
          <a:p>
            <a:pPr algn="l"/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97D5CF3-D4E8-F93A-118B-3F24D64B00EC}"/>
              </a:ext>
            </a:extLst>
          </p:cNvPr>
          <p:cNvSpPr txBox="1"/>
          <p:nvPr/>
        </p:nvSpPr>
        <p:spPr>
          <a:xfrm>
            <a:off x="2954035" y="5734991"/>
            <a:ext cx="10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Plant Protection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0A13A74-03F6-368E-F39C-60347D3DBBFE}"/>
              </a:ext>
            </a:extLst>
          </p:cNvPr>
          <p:cNvSpPr txBox="1"/>
          <p:nvPr/>
        </p:nvSpPr>
        <p:spPr>
          <a:xfrm>
            <a:off x="5417127" y="3713443"/>
            <a:ext cx="134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l"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Gene Bank</a:t>
            </a:r>
          </a:p>
          <a:p>
            <a:pPr marL="88900" indent="-88900" algn="l"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Hybridizations</a:t>
            </a:r>
          </a:p>
          <a:p>
            <a:pPr marL="88900" indent="-88900" algn="l"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Seed / Clonal Development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76D33A1-F3D3-C2DC-4F0D-C337E3BA1ACC}"/>
              </a:ext>
            </a:extLst>
          </p:cNvPr>
          <p:cNvSpPr txBox="1"/>
          <p:nvPr/>
        </p:nvSpPr>
        <p:spPr>
          <a:xfrm>
            <a:off x="7592692" y="4014025"/>
            <a:ext cx="21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8900" indent="-88900">
              <a:buFont typeface="Courier New" panose="02070309020205020404" pitchFamily="49" charset="0"/>
              <a:buChar char="o"/>
              <a:defRPr sz="9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Selection  &amp; Translation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Field Operations; commercial multiplications, </a:t>
            </a:r>
          </a:p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Digital (Apps; SI, Integrations)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16E520C7-4239-A964-0D0F-674F4BC853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5" y="459938"/>
            <a:ext cx="857943" cy="857943"/>
          </a:xfrm>
          <a:prstGeom prst="rect">
            <a:avLst/>
          </a:prstGeom>
        </p:spPr>
      </p:pic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D100AB3-E682-6EB1-23E8-24E6ADBB2ABF}"/>
              </a:ext>
            </a:extLst>
          </p:cNvPr>
          <p:cNvCxnSpPr>
            <a:stCxn id="36" idx="2"/>
            <a:endCxn id="24" idx="0"/>
          </p:cNvCxnSpPr>
          <p:nvPr/>
        </p:nvCxnSpPr>
        <p:spPr>
          <a:xfrm>
            <a:off x="5301426" y="3684035"/>
            <a:ext cx="0" cy="28691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916D50C-416E-D238-2AC7-90166D15CECD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3203014" y="5005191"/>
            <a:ext cx="206853" cy="298359"/>
          </a:xfrm>
          <a:prstGeom prst="bentConnector2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D1B9D-AC6C-3403-6378-E0D38B9433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5545915"/>
            <a:ext cx="958956" cy="958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141229-BCC7-C975-8348-8CAABBFEE9F6}"/>
              </a:ext>
            </a:extLst>
          </p:cNvPr>
          <p:cNvSpPr txBox="1"/>
          <p:nvPr/>
        </p:nvSpPr>
        <p:spPr>
          <a:xfrm>
            <a:off x="7016323" y="6263685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6C2285-97F4-220E-7FE4-6138B5D990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6" y="5568116"/>
            <a:ext cx="958956" cy="958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5D9B2F-4261-4EA0-B780-2C16B9964E91}"/>
              </a:ext>
            </a:extLst>
          </p:cNvPr>
          <p:cNvSpPr txBox="1"/>
          <p:nvPr/>
        </p:nvSpPr>
        <p:spPr>
          <a:xfrm>
            <a:off x="4401652" y="6290340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Prasanth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F9B293-C3F1-6975-74F8-B96AB2B97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48" y="5557233"/>
            <a:ext cx="958956" cy="958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F7DCE-25AD-1BEB-8B48-D131327C02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34" y="5557233"/>
            <a:ext cx="958956" cy="9589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421E9C-1E12-66FF-559D-9EF5D8E884F0}"/>
              </a:ext>
            </a:extLst>
          </p:cNvPr>
          <p:cNvSpPr txBox="1"/>
          <p:nvPr/>
        </p:nvSpPr>
        <p:spPr>
          <a:xfrm>
            <a:off x="5101745" y="6290340"/>
            <a:ext cx="426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Riyas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1360A-A14B-2AB8-F865-906692D6D760}"/>
              </a:ext>
            </a:extLst>
          </p:cNvPr>
          <p:cNvSpPr txBox="1"/>
          <p:nvPr/>
        </p:nvSpPr>
        <p:spPr>
          <a:xfrm>
            <a:off x="5701896" y="6276129"/>
            <a:ext cx="683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Lok Kumar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B390695-C97E-DC18-60E6-E1A6C461516B}"/>
              </a:ext>
            </a:extLst>
          </p:cNvPr>
          <p:cNvCxnSpPr>
            <a:cxnSpLocks/>
            <a:stCxn id="24" idx="2"/>
            <a:endCxn id="16" idx="0"/>
          </p:cNvCxnSpPr>
          <p:nvPr/>
        </p:nvCxnSpPr>
        <p:spPr>
          <a:xfrm rot="5400000">
            <a:off x="4803345" y="5070034"/>
            <a:ext cx="517171" cy="478992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9467C796-8D18-AC8E-607F-0DF24294B368}"/>
              </a:ext>
            </a:extLst>
          </p:cNvPr>
          <p:cNvCxnSpPr>
            <a:stCxn id="24" idx="2"/>
            <a:endCxn id="19" idx="0"/>
          </p:cNvCxnSpPr>
          <p:nvPr/>
        </p:nvCxnSpPr>
        <p:spPr>
          <a:xfrm rot="16200000" flipH="1">
            <a:off x="5287425" y="5064946"/>
            <a:ext cx="506288" cy="478286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37BB0553-1CE6-B427-7DF6-83A0A82AFF06}"/>
              </a:ext>
            </a:extLst>
          </p:cNvPr>
          <p:cNvCxnSpPr>
            <a:stCxn id="24" idx="2"/>
            <a:endCxn id="18" idx="0"/>
          </p:cNvCxnSpPr>
          <p:nvPr/>
        </p:nvCxnSpPr>
        <p:spPr>
          <a:xfrm rot="5400000">
            <a:off x="5048282" y="5304089"/>
            <a:ext cx="506288" cy="12700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5E69FDC-054C-2864-D509-8F33C29ECD83}"/>
              </a:ext>
            </a:extLst>
          </p:cNvPr>
          <p:cNvCxnSpPr>
            <a:cxnSpLocks/>
            <a:stCxn id="30" idx="2"/>
            <a:endCxn id="14" idx="0"/>
          </p:cNvCxnSpPr>
          <p:nvPr/>
        </p:nvCxnSpPr>
        <p:spPr>
          <a:xfrm rot="5400000">
            <a:off x="6923874" y="5256136"/>
            <a:ext cx="579558" cy="12700"/>
          </a:xfrm>
          <a:prstGeom prst="bentConnector3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9983328-F434-8686-BD89-43108D0937C5}"/>
              </a:ext>
            </a:extLst>
          </p:cNvPr>
          <p:cNvCxnSpPr/>
          <p:nvPr/>
        </p:nvCxnSpPr>
        <p:spPr>
          <a:xfrm flipH="1" flipV="1">
            <a:off x="7213653" y="3827490"/>
            <a:ext cx="6350" cy="143455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827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ECD4C-403B-1652-DB6A-676184CD10ED}"/>
              </a:ext>
            </a:extLst>
          </p:cNvPr>
          <p:cNvSpPr txBox="1"/>
          <p:nvPr/>
        </p:nvSpPr>
        <p:spPr>
          <a:xfrm>
            <a:off x="190216" y="76871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 optimization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9CC8B-A322-16E9-13AE-134EDBC3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4" y="2995848"/>
            <a:ext cx="1080000" cy="10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F03A9-0186-8053-4080-AFFB3BBC6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4" y="4339837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4ECA6-754F-C323-9486-969B9060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58" y="4365094"/>
            <a:ext cx="1080000" cy="1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1002F-37CB-8D5D-7DEA-EF46A0530419}"/>
              </a:ext>
            </a:extLst>
          </p:cNvPr>
          <p:cNvSpPr txBox="1"/>
          <p:nvPr/>
        </p:nvSpPr>
        <p:spPr>
          <a:xfrm>
            <a:off x="856909" y="2035376"/>
            <a:ext cx="3136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Clonal / Seed Development</a:t>
            </a:r>
            <a:endParaRPr 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DB525-D049-5FB0-7E21-86AE59ED7797}"/>
              </a:ext>
            </a:extLst>
          </p:cNvPr>
          <p:cNvSpPr txBox="1"/>
          <p:nvPr/>
        </p:nvSpPr>
        <p:spPr>
          <a:xfrm>
            <a:off x="1401478" y="3234287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Translation Research</a:t>
            </a:r>
            <a:endParaRPr lang="en-IN" sz="20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06094-D25E-AF57-DB02-9136E7008F8E}"/>
              </a:ext>
            </a:extLst>
          </p:cNvPr>
          <p:cNvSpPr txBox="1"/>
          <p:nvPr/>
        </p:nvSpPr>
        <p:spPr>
          <a:xfrm>
            <a:off x="486284" y="4463976"/>
            <a:ext cx="3513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Genomics, Plant protection &amp; New variation</a:t>
            </a:r>
            <a:endParaRPr lang="en-IN" sz="20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4E0BC-8E04-77B6-5109-55A19E223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42" y="2995848"/>
            <a:ext cx="893232" cy="957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4055F9-2102-8146-C532-0A585E9C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58" y="1836110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F993C-4AF8-0FF3-3F81-32CF0DC30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4" y="1836110"/>
            <a:ext cx="1080000" cy="10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962336-1756-B33D-4B7F-BCABB4B16438}"/>
              </a:ext>
            </a:extLst>
          </p:cNvPr>
          <p:cNvSpPr txBox="1"/>
          <p:nvPr/>
        </p:nvSpPr>
        <p:spPr>
          <a:xfrm>
            <a:off x="9083003" y="2404708"/>
            <a:ext cx="170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solidFill>
                  <a:srgbClr val="31686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</a:t>
            </a:r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</a:t>
            </a:r>
            <a:r>
              <a:rPr lang="en-IN" sz="3600" dirty="0">
                <a:solidFill>
                  <a:srgbClr val="31686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OT</a:t>
            </a:r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1C6388-75DB-FCEC-5335-97946343C06A}"/>
              </a:ext>
            </a:extLst>
          </p:cNvPr>
          <p:cNvCxnSpPr/>
          <p:nvPr/>
        </p:nvCxnSpPr>
        <p:spPr>
          <a:xfrm>
            <a:off x="9640371" y="2972787"/>
            <a:ext cx="0" cy="1019348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232DEF5-2286-150B-F2A9-D7433B0E6EED}"/>
              </a:ext>
            </a:extLst>
          </p:cNvPr>
          <p:cNvSpPr/>
          <p:nvPr/>
        </p:nvSpPr>
        <p:spPr>
          <a:xfrm>
            <a:off x="9192270" y="3993703"/>
            <a:ext cx="1488984" cy="575255"/>
          </a:xfrm>
          <a:prstGeom prst="roundRect">
            <a:avLst>
              <a:gd name="adj" fmla="val 8075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To be mentored for the respective role</a:t>
            </a:r>
            <a:endParaRPr lang="en-IN" sz="10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8286E-E8FC-A85E-9E73-BABCD2086DDE}"/>
              </a:ext>
            </a:extLst>
          </p:cNvPr>
          <p:cNvSpPr txBox="1"/>
          <p:nvPr/>
        </p:nvSpPr>
        <p:spPr>
          <a:xfrm>
            <a:off x="4191447" y="1133067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 Leader</a:t>
            </a:r>
            <a:endParaRPr lang="en-IN" sz="1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0300C-6289-79B9-72AE-CA4D7801904D}"/>
              </a:ext>
            </a:extLst>
          </p:cNvPr>
          <p:cNvSpPr txBox="1"/>
          <p:nvPr/>
        </p:nvSpPr>
        <p:spPr>
          <a:xfrm>
            <a:off x="6459954" y="1133066"/>
            <a:ext cx="974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cap="all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Second GEN</a:t>
            </a:r>
            <a:endParaRPr lang="en-IN" sz="1000" cap="all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5AE960-0223-F216-1858-F9E243F9068A}"/>
              </a:ext>
            </a:extLst>
          </p:cNvPr>
          <p:cNvSpPr txBox="1"/>
          <p:nvPr/>
        </p:nvSpPr>
        <p:spPr>
          <a:xfrm>
            <a:off x="2299901" y="2347367"/>
            <a:ext cx="1636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Gene bank to CPTs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D9C0D9-5668-08DF-08B1-7B319413DA96}"/>
              </a:ext>
            </a:extLst>
          </p:cNvPr>
          <p:cNvSpPr txBox="1"/>
          <p:nvPr/>
        </p:nvSpPr>
        <p:spPr>
          <a:xfrm>
            <a:off x="2357317" y="3532878"/>
            <a:ext cx="1636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CPTs &gt; PSPD &gt; Farmers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FDA973-E513-8610-A20B-F8A097A6DDE6}"/>
              </a:ext>
            </a:extLst>
          </p:cNvPr>
          <p:cNvSpPr txBox="1"/>
          <p:nvPr/>
        </p:nvSpPr>
        <p:spPr>
          <a:xfrm>
            <a:off x="1476633" y="5118662"/>
            <a:ext cx="24598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Back End Efficiency and derisking</a:t>
            </a:r>
          </a:p>
        </p:txBody>
      </p:sp>
    </p:spTree>
    <p:extLst>
      <p:ext uri="{BB962C8B-B14F-4D97-AF65-F5344CB8AC3E}">
        <p14:creationId xmlns:p14="http://schemas.microsoft.com/office/powerpoint/2010/main" val="4159192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C811-D062-A518-AA95-B7E35EF0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B70367-1C2A-5C61-D80A-F84B476C48C2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415022" y="3564651"/>
            <a:ext cx="9647424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AC0CB3-BA09-A5A3-212C-84B0B6A74282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415022" y="4338050"/>
            <a:ext cx="9647424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3A3C7D-84A4-01F6-1F21-B6A51980B663}"/>
              </a:ext>
            </a:extLst>
          </p:cNvPr>
          <p:cNvCxnSpPr>
            <a:cxnSpLocks/>
          </p:cNvCxnSpPr>
          <p:nvPr/>
        </p:nvCxnSpPr>
        <p:spPr>
          <a:xfrm>
            <a:off x="1551668" y="5336566"/>
            <a:ext cx="9485744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9FA1-8842-01B0-72DD-D2DC84EC0AB1}"/>
              </a:ext>
            </a:extLst>
          </p:cNvPr>
          <p:cNvSpPr txBox="1"/>
          <p:nvPr/>
        </p:nvSpPr>
        <p:spPr>
          <a:xfrm>
            <a:off x="190216" y="76871"/>
            <a:ext cx="4374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 Road Map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C37649-9265-F86F-1E15-B1079A87A1FF}"/>
              </a:ext>
            </a:extLst>
          </p:cNvPr>
          <p:cNvSpPr txBox="1"/>
          <p:nvPr/>
        </p:nvSpPr>
        <p:spPr>
          <a:xfrm>
            <a:off x="1698892" y="1119533"/>
            <a:ext cx="219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Global Directions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Board Communication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 Opportunities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6EBED-075F-D179-E555-A80C4DC4538B}"/>
              </a:ext>
            </a:extLst>
          </p:cNvPr>
          <p:cNvCxnSpPr>
            <a:cxnSpLocks/>
          </p:cNvCxnSpPr>
          <p:nvPr/>
        </p:nvCxnSpPr>
        <p:spPr>
          <a:xfrm>
            <a:off x="1803856" y="2210498"/>
            <a:ext cx="9258590" cy="0"/>
          </a:xfrm>
          <a:prstGeom prst="lin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ABD19B-4BAE-5A5E-6C0D-A62CA958F70C}"/>
              </a:ext>
            </a:extLst>
          </p:cNvPr>
          <p:cNvSpPr txBox="1"/>
          <p:nvPr/>
        </p:nvSpPr>
        <p:spPr>
          <a:xfrm>
            <a:off x="1634058" y="233551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‘27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14C76-143B-6801-0EEE-9827B4E31DD5}"/>
              </a:ext>
            </a:extLst>
          </p:cNvPr>
          <p:cNvSpPr txBox="1"/>
          <p:nvPr/>
        </p:nvSpPr>
        <p:spPr>
          <a:xfrm>
            <a:off x="2333660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‘28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F6440-8339-B59B-5E25-4B3376150582}"/>
              </a:ext>
            </a:extLst>
          </p:cNvPr>
          <p:cNvSpPr txBox="1"/>
          <p:nvPr/>
        </p:nvSpPr>
        <p:spPr>
          <a:xfrm>
            <a:off x="3033262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‘29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C8246-8901-E57D-1788-7885EBBCAB96}"/>
              </a:ext>
            </a:extLst>
          </p:cNvPr>
          <p:cNvSpPr txBox="1"/>
          <p:nvPr/>
        </p:nvSpPr>
        <p:spPr>
          <a:xfrm>
            <a:off x="373286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‘30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933F9-5D2E-3A78-9108-620108669E45}"/>
              </a:ext>
            </a:extLst>
          </p:cNvPr>
          <p:cNvSpPr txBox="1"/>
          <p:nvPr/>
        </p:nvSpPr>
        <p:spPr>
          <a:xfrm>
            <a:off x="4432466" y="233551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‘31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A5561-9C4D-022A-059C-9C08E4DB6852}"/>
              </a:ext>
            </a:extLst>
          </p:cNvPr>
          <p:cNvSpPr txBox="1"/>
          <p:nvPr/>
        </p:nvSpPr>
        <p:spPr>
          <a:xfrm>
            <a:off x="5101610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‘32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FC10B-A34B-C24A-0872-F86FC1025D01}"/>
              </a:ext>
            </a:extLst>
          </p:cNvPr>
          <p:cNvSpPr txBox="1"/>
          <p:nvPr/>
        </p:nvSpPr>
        <p:spPr>
          <a:xfrm>
            <a:off x="5801212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‘33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F33319-AABA-971C-2AAA-7A424AEAB3FD}"/>
              </a:ext>
            </a:extLst>
          </p:cNvPr>
          <p:cNvSpPr txBox="1"/>
          <p:nvPr/>
        </p:nvSpPr>
        <p:spPr>
          <a:xfrm>
            <a:off x="6500814" y="233551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‘34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2AC6C-3C04-02F2-332B-429D016C835D}"/>
              </a:ext>
            </a:extLst>
          </p:cNvPr>
          <p:cNvSpPr txBox="1"/>
          <p:nvPr/>
        </p:nvSpPr>
        <p:spPr>
          <a:xfrm>
            <a:off x="720522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‘35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8AAFC-31A5-3712-A2CA-C5C7E64B8877}"/>
              </a:ext>
            </a:extLst>
          </p:cNvPr>
          <p:cNvSpPr txBox="1"/>
          <p:nvPr/>
        </p:nvSpPr>
        <p:spPr>
          <a:xfrm>
            <a:off x="7904826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‘36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01C8B-8143-A985-4853-385E969E97BC}"/>
              </a:ext>
            </a:extLst>
          </p:cNvPr>
          <p:cNvSpPr txBox="1"/>
          <p:nvPr/>
        </p:nvSpPr>
        <p:spPr>
          <a:xfrm>
            <a:off x="8604428" y="233551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‘37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DE090B-4034-84A0-EEC3-353AC01CEE9E}"/>
              </a:ext>
            </a:extLst>
          </p:cNvPr>
          <p:cNvSpPr txBox="1"/>
          <p:nvPr/>
        </p:nvSpPr>
        <p:spPr>
          <a:xfrm>
            <a:off x="930082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‘38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7DEC76-C54A-5506-EC2F-0C4E8C5C0680}"/>
              </a:ext>
            </a:extLst>
          </p:cNvPr>
          <p:cNvSpPr txBox="1"/>
          <p:nvPr/>
        </p:nvSpPr>
        <p:spPr>
          <a:xfrm>
            <a:off x="10000426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‘39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B8A2A-4349-2755-C8CD-4354A6BA4118}"/>
              </a:ext>
            </a:extLst>
          </p:cNvPr>
          <p:cNvSpPr txBox="1"/>
          <p:nvPr/>
        </p:nvSpPr>
        <p:spPr>
          <a:xfrm>
            <a:off x="10700023" y="232586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‘40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A2E6FF-57EC-8776-B60C-37AD13461462}"/>
              </a:ext>
            </a:extLst>
          </p:cNvPr>
          <p:cNvSpPr/>
          <p:nvPr/>
        </p:nvSpPr>
        <p:spPr>
          <a:xfrm>
            <a:off x="177213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BC9023-AFA9-E51B-4AA2-0038E9FA0315}"/>
              </a:ext>
            </a:extLst>
          </p:cNvPr>
          <p:cNvSpPr/>
          <p:nvPr/>
        </p:nvSpPr>
        <p:spPr>
          <a:xfrm>
            <a:off x="247361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79EBEC-2BC9-17A0-508A-53A027D76849}"/>
              </a:ext>
            </a:extLst>
          </p:cNvPr>
          <p:cNvSpPr/>
          <p:nvPr/>
        </p:nvSpPr>
        <p:spPr>
          <a:xfrm>
            <a:off x="317510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A96E886-0104-1828-18A4-0A82161918A8}"/>
              </a:ext>
            </a:extLst>
          </p:cNvPr>
          <p:cNvSpPr/>
          <p:nvPr/>
        </p:nvSpPr>
        <p:spPr>
          <a:xfrm>
            <a:off x="3876587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EA5271-8474-7F89-D824-3A5DDDBE5E65}"/>
              </a:ext>
            </a:extLst>
          </p:cNvPr>
          <p:cNvSpPr/>
          <p:nvPr/>
        </p:nvSpPr>
        <p:spPr>
          <a:xfrm>
            <a:off x="4578071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52BA6D-E019-5686-5619-A5E0DA1CC2BD}"/>
              </a:ext>
            </a:extLst>
          </p:cNvPr>
          <p:cNvSpPr/>
          <p:nvPr/>
        </p:nvSpPr>
        <p:spPr>
          <a:xfrm>
            <a:off x="527955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A259794-7079-2ADA-6F58-D7CC86FF073D}"/>
              </a:ext>
            </a:extLst>
          </p:cNvPr>
          <p:cNvSpPr/>
          <p:nvPr/>
        </p:nvSpPr>
        <p:spPr>
          <a:xfrm>
            <a:off x="598103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87B73F-97CA-66A8-1784-6F790D5417F3}"/>
              </a:ext>
            </a:extLst>
          </p:cNvPr>
          <p:cNvSpPr/>
          <p:nvPr/>
        </p:nvSpPr>
        <p:spPr>
          <a:xfrm>
            <a:off x="668252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6056E13-9C48-AAC6-C13E-7768851FB26B}"/>
              </a:ext>
            </a:extLst>
          </p:cNvPr>
          <p:cNvSpPr/>
          <p:nvPr/>
        </p:nvSpPr>
        <p:spPr>
          <a:xfrm>
            <a:off x="7384007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D02DA3B-95AE-6A09-C42D-E1F10B12EAB4}"/>
              </a:ext>
            </a:extLst>
          </p:cNvPr>
          <p:cNvSpPr/>
          <p:nvPr/>
        </p:nvSpPr>
        <p:spPr>
          <a:xfrm>
            <a:off x="8085491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4488EBB-C214-16BF-873D-E7A2E72073BE}"/>
              </a:ext>
            </a:extLst>
          </p:cNvPr>
          <p:cNvSpPr/>
          <p:nvPr/>
        </p:nvSpPr>
        <p:spPr>
          <a:xfrm>
            <a:off x="878697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5EA5ECE-4F7D-CEA3-0417-8044A51D3A26}"/>
              </a:ext>
            </a:extLst>
          </p:cNvPr>
          <p:cNvSpPr/>
          <p:nvPr/>
        </p:nvSpPr>
        <p:spPr>
          <a:xfrm>
            <a:off x="948845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D5D21A4-0373-5978-B461-7412321B45E8}"/>
              </a:ext>
            </a:extLst>
          </p:cNvPr>
          <p:cNvSpPr/>
          <p:nvPr/>
        </p:nvSpPr>
        <p:spPr>
          <a:xfrm>
            <a:off x="1018994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540C8A3-AD08-3CE1-3781-C71E4D9836C8}"/>
              </a:ext>
            </a:extLst>
          </p:cNvPr>
          <p:cNvSpPr/>
          <p:nvPr/>
        </p:nvSpPr>
        <p:spPr>
          <a:xfrm>
            <a:off x="10891424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7982995-40F8-C390-61B5-04308BCBA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56" y="3943718"/>
            <a:ext cx="828000" cy="82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B4DA3A-CDBA-A1B5-1404-682C4BAB9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5" y="4900835"/>
            <a:ext cx="828000" cy="82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C4BA6D-52C0-52BD-DA8C-0DE305F2A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56" y="3182968"/>
            <a:ext cx="828000" cy="8280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38518A7-F881-58DF-3DF9-6BC855C37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06" y="4931377"/>
            <a:ext cx="828000" cy="82800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5A50C7D8-B636-0658-A059-838F70A1EBD3}"/>
              </a:ext>
            </a:extLst>
          </p:cNvPr>
          <p:cNvSpPr txBox="1"/>
          <p:nvPr/>
        </p:nvSpPr>
        <p:spPr>
          <a:xfrm>
            <a:off x="8430758" y="284281"/>
            <a:ext cx="328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 Based Leadership</a:t>
            </a:r>
            <a:endParaRPr lang="en-IN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B9B66E-68CA-7CD6-0431-439810B3EEDD}"/>
              </a:ext>
            </a:extLst>
          </p:cNvPr>
          <p:cNvSpPr txBox="1"/>
          <p:nvPr/>
        </p:nvSpPr>
        <p:spPr>
          <a:xfrm>
            <a:off x="111283" y="3303041"/>
            <a:ext cx="1303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Clone / Seed Dlp.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CCE92-BA84-B958-6C30-53F73DF7D08C}"/>
              </a:ext>
            </a:extLst>
          </p:cNvPr>
          <p:cNvSpPr txBox="1"/>
          <p:nvPr/>
        </p:nvSpPr>
        <p:spPr>
          <a:xfrm>
            <a:off x="-38471" y="4076440"/>
            <a:ext cx="145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Translation Research</a:t>
            </a:r>
            <a:endParaRPr lang="en-IN" sz="14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D9E191-733F-1C1D-0EA2-1E1468F38069}"/>
              </a:ext>
            </a:extLst>
          </p:cNvPr>
          <p:cNvSpPr txBox="1"/>
          <p:nvPr/>
        </p:nvSpPr>
        <p:spPr>
          <a:xfrm>
            <a:off x="430458" y="4849839"/>
            <a:ext cx="984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Genomics</a:t>
            </a:r>
            <a:endParaRPr lang="en-IN" sz="1400" dirty="0">
              <a:solidFill>
                <a:schemeClr val="bg2">
                  <a:lumMod val="20000"/>
                  <a:lumOff val="80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3AA0EE-1506-FD9D-7CA0-34BCDDDBA7B8}"/>
              </a:ext>
            </a:extLst>
          </p:cNvPr>
          <p:cNvSpPr txBox="1"/>
          <p:nvPr/>
        </p:nvSpPr>
        <p:spPr>
          <a:xfrm>
            <a:off x="88591" y="5407794"/>
            <a:ext cx="1326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N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Plant Protection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72577-1A9C-6CF2-8C29-3F6E8BADB0A3}"/>
              </a:ext>
            </a:extLst>
          </p:cNvPr>
          <p:cNvSpPr txBox="1"/>
          <p:nvPr/>
        </p:nvSpPr>
        <p:spPr>
          <a:xfrm>
            <a:off x="88591" y="2674067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PLATFORMS</a:t>
            </a:r>
            <a:endParaRPr lang="en-IN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174EF71-11CD-7AD0-B960-BD0D4F06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246" y="3891088"/>
            <a:ext cx="772639" cy="828000"/>
          </a:xfrm>
          <a:prstGeom prst="rect">
            <a:avLst/>
          </a:prstGeom>
        </p:spPr>
      </p:pic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52AD0C9-7DE5-D13B-21A3-4E149AFDDA31}"/>
              </a:ext>
            </a:extLst>
          </p:cNvPr>
          <p:cNvCxnSpPr>
            <a:stCxn id="23" idx="3"/>
            <a:endCxn id="24" idx="3"/>
          </p:cNvCxnSpPr>
          <p:nvPr/>
        </p:nvCxnSpPr>
        <p:spPr>
          <a:xfrm>
            <a:off x="1415022" y="5003728"/>
            <a:ext cx="12700" cy="665676"/>
          </a:xfrm>
          <a:prstGeom prst="bentConnector3">
            <a:avLst>
              <a:gd name="adj1" fmla="val 1080000"/>
            </a:avLst>
          </a:prstGeom>
          <a:ln>
            <a:solidFill>
              <a:schemeClr val="bg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1080B195-FEF0-D1DF-D179-AE593AB77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14" y="3127833"/>
            <a:ext cx="828000" cy="82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EC190D6-B720-FF2B-2C72-F9C72F4106D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92" y="3922314"/>
            <a:ext cx="828000" cy="828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128C01C-E807-806E-6548-AC05E4A575D2}"/>
              </a:ext>
            </a:extLst>
          </p:cNvPr>
          <p:cNvSpPr txBox="1"/>
          <p:nvPr/>
        </p:nvSpPr>
        <p:spPr>
          <a:xfrm>
            <a:off x="234463" y="57327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TIER 2</a:t>
            </a:r>
            <a:r>
              <a:rPr lang="en-US" sz="2000" baseline="-25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&amp;</a:t>
            </a:r>
            <a:r>
              <a:rPr lang="en-US" sz="2000" dirty="0">
                <a:solidFill>
                  <a:schemeClr val="accent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 Leadership</a:t>
            </a:r>
            <a:endParaRPr lang="en-IN" sz="2000" dirty="0">
              <a:solidFill>
                <a:schemeClr val="accent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319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0A46-B78B-FE5F-5071-0CB3A57FD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sosceles Triangle 199">
            <a:extLst>
              <a:ext uri="{FF2B5EF4-FFF2-40B4-BE49-F238E27FC236}">
                <a16:creationId xmlns:a16="http://schemas.microsoft.com/office/drawing/2014/main" id="{FC7B7731-5CE1-5766-FD48-2DFF5B3ED6B9}"/>
              </a:ext>
            </a:extLst>
          </p:cNvPr>
          <p:cNvSpPr/>
          <p:nvPr/>
        </p:nvSpPr>
        <p:spPr>
          <a:xfrm rot="16200000" flipV="1">
            <a:off x="6767740" y="5143898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  <a:alpha val="34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5" name="Isosceles Triangle 164">
            <a:extLst>
              <a:ext uri="{FF2B5EF4-FFF2-40B4-BE49-F238E27FC236}">
                <a16:creationId xmlns:a16="http://schemas.microsoft.com/office/drawing/2014/main" id="{44A6EB4A-4230-8FC9-2E6C-2D4659764EB1}"/>
              </a:ext>
            </a:extLst>
          </p:cNvPr>
          <p:cNvSpPr/>
          <p:nvPr/>
        </p:nvSpPr>
        <p:spPr>
          <a:xfrm rot="16200000" flipV="1">
            <a:off x="4966809" y="3746372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1" name="Star: 5 Points 150">
            <a:extLst>
              <a:ext uri="{FF2B5EF4-FFF2-40B4-BE49-F238E27FC236}">
                <a16:creationId xmlns:a16="http://schemas.microsoft.com/office/drawing/2014/main" id="{6DBAC1AF-D85C-55DE-F2E8-E7C00CF5E621}"/>
              </a:ext>
            </a:extLst>
          </p:cNvPr>
          <p:cNvSpPr/>
          <p:nvPr/>
        </p:nvSpPr>
        <p:spPr>
          <a:xfrm>
            <a:off x="2107382" y="4584494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811AA9-6AC1-885F-ED7D-30D2DC1A554D}"/>
              </a:ext>
            </a:extLst>
          </p:cNvPr>
          <p:cNvSpPr txBox="1"/>
          <p:nvPr/>
        </p:nvSpPr>
        <p:spPr>
          <a:xfrm>
            <a:off x="190216" y="76871"/>
            <a:ext cx="4374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Resource Road Map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E97F10-2480-5CD6-075E-50729DDB2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2727736"/>
            <a:ext cx="540000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DD577-647C-3A16-1C31-279EDD1015BD}"/>
              </a:ext>
            </a:extLst>
          </p:cNvPr>
          <p:cNvSpPr txBox="1"/>
          <p:nvPr/>
        </p:nvSpPr>
        <p:spPr>
          <a:xfrm>
            <a:off x="1698892" y="1119533"/>
            <a:ext cx="219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Global Directions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Board Communication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New Opportunities</a:t>
            </a:r>
            <a:endParaRPr lang="en-IN" sz="1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914FCB-461A-E09B-A744-450D7CB8BFFD}"/>
              </a:ext>
            </a:extLst>
          </p:cNvPr>
          <p:cNvCxnSpPr>
            <a:cxnSpLocks/>
          </p:cNvCxnSpPr>
          <p:nvPr/>
        </p:nvCxnSpPr>
        <p:spPr>
          <a:xfrm>
            <a:off x="1803856" y="2210498"/>
            <a:ext cx="9258590" cy="0"/>
          </a:xfrm>
          <a:prstGeom prst="lin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29DA91-83B8-01D8-B8D1-7DB0EA2F794D}"/>
              </a:ext>
            </a:extLst>
          </p:cNvPr>
          <p:cNvSpPr txBox="1"/>
          <p:nvPr/>
        </p:nvSpPr>
        <p:spPr>
          <a:xfrm>
            <a:off x="1634058" y="233551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‘27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BFD8B-F2D1-C1B8-8426-08BAAA3708CF}"/>
              </a:ext>
            </a:extLst>
          </p:cNvPr>
          <p:cNvSpPr txBox="1"/>
          <p:nvPr/>
        </p:nvSpPr>
        <p:spPr>
          <a:xfrm>
            <a:off x="2333660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‘28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91FEC-2D3D-B9DD-1ED1-8228A2BD24F0}"/>
              </a:ext>
            </a:extLst>
          </p:cNvPr>
          <p:cNvSpPr txBox="1"/>
          <p:nvPr/>
        </p:nvSpPr>
        <p:spPr>
          <a:xfrm>
            <a:off x="3033262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‘29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A9F40-D5E8-60D3-FD17-74A7F29A1525}"/>
              </a:ext>
            </a:extLst>
          </p:cNvPr>
          <p:cNvSpPr txBox="1"/>
          <p:nvPr/>
        </p:nvSpPr>
        <p:spPr>
          <a:xfrm>
            <a:off x="373286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‘30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04C22-E68C-FDBF-8630-959C4D909A6C}"/>
              </a:ext>
            </a:extLst>
          </p:cNvPr>
          <p:cNvSpPr txBox="1"/>
          <p:nvPr/>
        </p:nvSpPr>
        <p:spPr>
          <a:xfrm>
            <a:off x="4432466" y="233551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‘31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BC8B4-EC12-55D3-101E-243E7C001EB9}"/>
              </a:ext>
            </a:extLst>
          </p:cNvPr>
          <p:cNvSpPr txBox="1"/>
          <p:nvPr/>
        </p:nvSpPr>
        <p:spPr>
          <a:xfrm>
            <a:off x="5101610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‘32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DC8A5-55BF-0795-97DA-DD10613C4272}"/>
              </a:ext>
            </a:extLst>
          </p:cNvPr>
          <p:cNvSpPr txBox="1"/>
          <p:nvPr/>
        </p:nvSpPr>
        <p:spPr>
          <a:xfrm>
            <a:off x="5801212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‘33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E0E1B-0262-8916-E6CA-E4C62334BAFF}"/>
              </a:ext>
            </a:extLst>
          </p:cNvPr>
          <p:cNvSpPr txBox="1"/>
          <p:nvPr/>
        </p:nvSpPr>
        <p:spPr>
          <a:xfrm>
            <a:off x="6500814" y="233551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‘34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3F637-9179-46C3-217C-540C015E94DE}"/>
              </a:ext>
            </a:extLst>
          </p:cNvPr>
          <p:cNvSpPr txBox="1"/>
          <p:nvPr/>
        </p:nvSpPr>
        <p:spPr>
          <a:xfrm>
            <a:off x="720522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‘35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90D54-56D3-AB20-1A98-18BE4CF5A1EC}"/>
              </a:ext>
            </a:extLst>
          </p:cNvPr>
          <p:cNvSpPr txBox="1"/>
          <p:nvPr/>
        </p:nvSpPr>
        <p:spPr>
          <a:xfrm>
            <a:off x="7904826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‘36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687018-9287-37B3-5D61-5452CF37D5F4}"/>
              </a:ext>
            </a:extLst>
          </p:cNvPr>
          <p:cNvSpPr txBox="1"/>
          <p:nvPr/>
        </p:nvSpPr>
        <p:spPr>
          <a:xfrm>
            <a:off x="8604428" y="233551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‘37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F5814-E2EE-6622-A9C7-3F2F5D8197D6}"/>
              </a:ext>
            </a:extLst>
          </p:cNvPr>
          <p:cNvSpPr txBox="1"/>
          <p:nvPr/>
        </p:nvSpPr>
        <p:spPr>
          <a:xfrm>
            <a:off x="9300824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‘38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081D33-E9BC-BC45-6769-C11080EB95A0}"/>
              </a:ext>
            </a:extLst>
          </p:cNvPr>
          <p:cNvSpPr txBox="1"/>
          <p:nvPr/>
        </p:nvSpPr>
        <p:spPr>
          <a:xfrm>
            <a:off x="10000426" y="2335513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‘39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C68A05-4D6C-D6FD-FB64-5DD315C3AD40}"/>
              </a:ext>
            </a:extLst>
          </p:cNvPr>
          <p:cNvSpPr txBox="1"/>
          <p:nvPr/>
        </p:nvSpPr>
        <p:spPr>
          <a:xfrm>
            <a:off x="10700023" y="232586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‘40</a:t>
            </a:r>
            <a:endParaRPr lang="en-IN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CDDFF30-AF51-0CBB-0645-9243B52C8485}"/>
              </a:ext>
            </a:extLst>
          </p:cNvPr>
          <p:cNvSpPr/>
          <p:nvPr/>
        </p:nvSpPr>
        <p:spPr>
          <a:xfrm>
            <a:off x="177213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4C539BF-0C3E-58DD-0ECA-F356C7B2CEFC}"/>
              </a:ext>
            </a:extLst>
          </p:cNvPr>
          <p:cNvSpPr/>
          <p:nvPr/>
        </p:nvSpPr>
        <p:spPr>
          <a:xfrm>
            <a:off x="247361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E6C99DA-CCA0-755B-3B59-0808AFB8CECC}"/>
              </a:ext>
            </a:extLst>
          </p:cNvPr>
          <p:cNvSpPr/>
          <p:nvPr/>
        </p:nvSpPr>
        <p:spPr>
          <a:xfrm>
            <a:off x="317510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770D4C-E298-70CF-21FF-F80C2AEE7EE9}"/>
              </a:ext>
            </a:extLst>
          </p:cNvPr>
          <p:cNvSpPr/>
          <p:nvPr/>
        </p:nvSpPr>
        <p:spPr>
          <a:xfrm>
            <a:off x="3876587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E0CEC59-80E2-B045-297E-FC71C7637847}"/>
              </a:ext>
            </a:extLst>
          </p:cNvPr>
          <p:cNvSpPr/>
          <p:nvPr/>
        </p:nvSpPr>
        <p:spPr>
          <a:xfrm>
            <a:off x="4578071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C1DB36-5EF4-6BF0-0B4B-AEFB19F9A3A5}"/>
              </a:ext>
            </a:extLst>
          </p:cNvPr>
          <p:cNvSpPr/>
          <p:nvPr/>
        </p:nvSpPr>
        <p:spPr>
          <a:xfrm>
            <a:off x="527955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240C70-7F1A-74DC-F672-680EC7642D87}"/>
              </a:ext>
            </a:extLst>
          </p:cNvPr>
          <p:cNvSpPr/>
          <p:nvPr/>
        </p:nvSpPr>
        <p:spPr>
          <a:xfrm>
            <a:off x="598103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B07958-11EA-9835-606C-94EA1F322222}"/>
              </a:ext>
            </a:extLst>
          </p:cNvPr>
          <p:cNvSpPr/>
          <p:nvPr/>
        </p:nvSpPr>
        <p:spPr>
          <a:xfrm>
            <a:off x="668252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1F0E779-DA92-4856-0C14-06A59CAC1ABA}"/>
              </a:ext>
            </a:extLst>
          </p:cNvPr>
          <p:cNvSpPr/>
          <p:nvPr/>
        </p:nvSpPr>
        <p:spPr>
          <a:xfrm>
            <a:off x="7384007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6A082F6-09C7-1F0F-B570-55581E19FD8C}"/>
              </a:ext>
            </a:extLst>
          </p:cNvPr>
          <p:cNvSpPr/>
          <p:nvPr/>
        </p:nvSpPr>
        <p:spPr>
          <a:xfrm>
            <a:off x="8085491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40A3DA-30DC-BBA9-58A7-797E318F7127}"/>
              </a:ext>
            </a:extLst>
          </p:cNvPr>
          <p:cNvSpPr/>
          <p:nvPr/>
        </p:nvSpPr>
        <p:spPr>
          <a:xfrm>
            <a:off x="8786975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6FD7A3-9D5D-1022-CDB9-49E485A206D3}"/>
              </a:ext>
            </a:extLst>
          </p:cNvPr>
          <p:cNvSpPr/>
          <p:nvPr/>
        </p:nvSpPr>
        <p:spPr>
          <a:xfrm>
            <a:off x="9488459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3A47185-0005-9423-7EA6-ACFC40B25B70}"/>
              </a:ext>
            </a:extLst>
          </p:cNvPr>
          <p:cNvSpPr/>
          <p:nvPr/>
        </p:nvSpPr>
        <p:spPr>
          <a:xfrm>
            <a:off x="10189943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3FD49A-4754-0C10-AF04-CAD97DA3D14E}"/>
              </a:ext>
            </a:extLst>
          </p:cNvPr>
          <p:cNvSpPr/>
          <p:nvPr/>
        </p:nvSpPr>
        <p:spPr>
          <a:xfrm>
            <a:off x="10891424" y="2124987"/>
            <a:ext cx="171022" cy="17102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5272071-B5D8-B9BC-45A0-4D64B2D54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3151197"/>
            <a:ext cx="540000" cy="54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956E76-A5BD-F252-5E13-0F7E4FA98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4421581"/>
            <a:ext cx="540000" cy="54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8A9E171-DAA3-92DE-B465-1FCF63E0F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3574658"/>
            <a:ext cx="540000" cy="54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406195B-F279-E0CE-581D-6AF291F37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3998119"/>
            <a:ext cx="540000" cy="5400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EFB81E9-E3DE-904D-F8E1-8901731FFF51}"/>
              </a:ext>
            </a:extLst>
          </p:cNvPr>
          <p:cNvCxnSpPr>
            <a:cxnSpLocks/>
          </p:cNvCxnSpPr>
          <p:nvPr/>
        </p:nvCxnSpPr>
        <p:spPr>
          <a:xfrm>
            <a:off x="1698892" y="2963345"/>
            <a:ext cx="1569470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6AD2935-87E1-370F-7DA1-B1757CA27631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1488750" y="3844658"/>
            <a:ext cx="5895257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B5E187-C9F0-25A3-5254-ECE58BBD5D7E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1488750" y="4267340"/>
            <a:ext cx="5247064" cy="779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59A996CD-5676-BA54-CC97-6C40B682C936}"/>
              </a:ext>
            </a:extLst>
          </p:cNvPr>
          <p:cNvSpPr/>
          <p:nvPr/>
        </p:nvSpPr>
        <p:spPr>
          <a:xfrm rot="16200000" flipV="1">
            <a:off x="1497124" y="2873152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8566E24-103F-5E39-F99A-1C672BF20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4966879"/>
            <a:ext cx="540001" cy="540001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E8C5E73-7CD9-568F-63C2-7E296D834DAF}"/>
              </a:ext>
            </a:extLst>
          </p:cNvPr>
          <p:cNvCxnSpPr>
            <a:cxnSpLocks/>
          </p:cNvCxnSpPr>
          <p:nvPr/>
        </p:nvCxnSpPr>
        <p:spPr>
          <a:xfrm flipV="1">
            <a:off x="1499346" y="5286986"/>
            <a:ext cx="8034074" cy="4492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2560F81-F192-5FDC-CA05-D6DCB23C3C6B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488750" y="4691581"/>
            <a:ext cx="7256115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Isosceles Triangle 131">
            <a:extLst>
              <a:ext uri="{FF2B5EF4-FFF2-40B4-BE49-F238E27FC236}">
                <a16:creationId xmlns:a16="http://schemas.microsoft.com/office/drawing/2014/main" id="{F1D3A9BB-49A3-95DD-FD04-9CF617DF2716}"/>
              </a:ext>
            </a:extLst>
          </p:cNvPr>
          <p:cNvSpPr/>
          <p:nvPr/>
        </p:nvSpPr>
        <p:spPr>
          <a:xfrm rot="16200000" flipV="1">
            <a:off x="2661215" y="3327522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6F10C9F-2639-F8E0-ED3A-1D6F61753E5C}"/>
              </a:ext>
            </a:extLst>
          </p:cNvPr>
          <p:cNvSpPr txBox="1"/>
          <p:nvPr/>
        </p:nvSpPr>
        <p:spPr>
          <a:xfrm>
            <a:off x="8430758" y="284281"/>
            <a:ext cx="330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Agroforestry Domain Lead</a:t>
            </a:r>
            <a:endParaRPr lang="en-IN" sz="20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311B8579-67F7-A6DF-8696-41BD3185C55B}"/>
              </a:ext>
            </a:extLst>
          </p:cNvPr>
          <p:cNvSpPr/>
          <p:nvPr/>
        </p:nvSpPr>
        <p:spPr>
          <a:xfrm rot="16200000" flipV="1">
            <a:off x="6789247" y="4585942"/>
            <a:ext cx="205219" cy="198316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2" name="Star: 5 Points 151">
            <a:extLst>
              <a:ext uri="{FF2B5EF4-FFF2-40B4-BE49-F238E27FC236}">
                <a16:creationId xmlns:a16="http://schemas.microsoft.com/office/drawing/2014/main" id="{1DC4C0E4-EAF9-663D-987B-5ACE0414BC14}"/>
              </a:ext>
            </a:extLst>
          </p:cNvPr>
          <p:cNvSpPr/>
          <p:nvPr/>
        </p:nvSpPr>
        <p:spPr>
          <a:xfrm>
            <a:off x="3520975" y="5179259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3" name="Star: 5 Points 152">
            <a:extLst>
              <a:ext uri="{FF2B5EF4-FFF2-40B4-BE49-F238E27FC236}">
                <a16:creationId xmlns:a16="http://schemas.microsoft.com/office/drawing/2014/main" id="{3FD802FF-69DE-8539-4EE1-F08878AFA2AC}"/>
              </a:ext>
            </a:extLst>
          </p:cNvPr>
          <p:cNvSpPr/>
          <p:nvPr/>
        </p:nvSpPr>
        <p:spPr>
          <a:xfrm>
            <a:off x="4286598" y="3762854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113C0C98-7BF0-F025-E6A1-1CF8C345E584}"/>
              </a:ext>
            </a:extLst>
          </p:cNvPr>
          <p:cNvCxnSpPr>
            <a:cxnSpLocks/>
          </p:cNvCxnSpPr>
          <p:nvPr/>
        </p:nvCxnSpPr>
        <p:spPr>
          <a:xfrm>
            <a:off x="8744865" y="769902"/>
            <a:ext cx="237767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Isosceles Triangle 155">
            <a:extLst>
              <a:ext uri="{FF2B5EF4-FFF2-40B4-BE49-F238E27FC236}">
                <a16:creationId xmlns:a16="http://schemas.microsoft.com/office/drawing/2014/main" id="{53242BC1-6F7A-6B8F-5664-8760E0C31ABA}"/>
              </a:ext>
            </a:extLst>
          </p:cNvPr>
          <p:cNvSpPr/>
          <p:nvPr/>
        </p:nvSpPr>
        <p:spPr>
          <a:xfrm rot="16200000" flipV="1">
            <a:off x="8543097" y="679709"/>
            <a:ext cx="205219" cy="19831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6" name="Star: 5 Points 165">
            <a:extLst>
              <a:ext uri="{FF2B5EF4-FFF2-40B4-BE49-F238E27FC236}">
                <a16:creationId xmlns:a16="http://schemas.microsoft.com/office/drawing/2014/main" id="{1063986B-1B61-92AC-909A-EDE8B78E0580}"/>
              </a:ext>
            </a:extLst>
          </p:cNvPr>
          <p:cNvSpPr/>
          <p:nvPr/>
        </p:nvSpPr>
        <p:spPr>
          <a:xfrm>
            <a:off x="4262766" y="4168776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4" name="Star: 5 Points 173">
            <a:extLst>
              <a:ext uri="{FF2B5EF4-FFF2-40B4-BE49-F238E27FC236}">
                <a16:creationId xmlns:a16="http://schemas.microsoft.com/office/drawing/2014/main" id="{A82B3225-5D1B-A46B-19CE-63C648A9564E}"/>
              </a:ext>
            </a:extLst>
          </p:cNvPr>
          <p:cNvSpPr/>
          <p:nvPr/>
        </p:nvSpPr>
        <p:spPr>
          <a:xfrm>
            <a:off x="5598426" y="4584494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5" name="Star: 5 Points 174">
            <a:extLst>
              <a:ext uri="{FF2B5EF4-FFF2-40B4-BE49-F238E27FC236}">
                <a16:creationId xmlns:a16="http://schemas.microsoft.com/office/drawing/2014/main" id="{CA51112E-69B1-8F01-B403-B47DBC95B612}"/>
              </a:ext>
            </a:extLst>
          </p:cNvPr>
          <p:cNvSpPr/>
          <p:nvPr/>
        </p:nvSpPr>
        <p:spPr>
          <a:xfrm>
            <a:off x="6759495" y="5161317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BD551DA-F137-7EC3-B4E0-E57BFC59B0A8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1488750" y="3421197"/>
            <a:ext cx="3834342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B280B422-551D-7DEC-0668-615844DDD995}"/>
              </a:ext>
            </a:extLst>
          </p:cNvPr>
          <p:cNvSpPr txBox="1"/>
          <p:nvPr/>
        </p:nvSpPr>
        <p:spPr>
          <a:xfrm>
            <a:off x="2391476" y="3506109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L3+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86096AB4-B136-5430-82CB-DDF60B5587BA}"/>
              </a:ext>
            </a:extLst>
          </p:cNvPr>
          <p:cNvSpPr txBox="1"/>
          <p:nvPr/>
        </p:nvSpPr>
        <p:spPr>
          <a:xfrm>
            <a:off x="4218993" y="3927790"/>
            <a:ext cx="292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L3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D669165-A5DC-1A2E-42F7-40F1ECECB8FF}"/>
              </a:ext>
            </a:extLst>
          </p:cNvPr>
          <p:cNvSpPr txBox="1"/>
          <p:nvPr/>
        </p:nvSpPr>
        <p:spPr>
          <a:xfrm>
            <a:off x="4170077" y="4293584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L4+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FF4E21B-4FBF-EDBB-83E0-AE234BA607C5}"/>
              </a:ext>
            </a:extLst>
          </p:cNvPr>
          <p:cNvSpPr txBox="1"/>
          <p:nvPr/>
        </p:nvSpPr>
        <p:spPr>
          <a:xfrm>
            <a:off x="2027274" y="4741910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E4B831C-EF03-253D-7DEF-904B92F91101}"/>
              </a:ext>
            </a:extLst>
          </p:cNvPr>
          <p:cNvSpPr txBox="1"/>
          <p:nvPr/>
        </p:nvSpPr>
        <p:spPr>
          <a:xfrm>
            <a:off x="5511345" y="4758835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L4+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35F6281-6482-BBE5-80EC-F02D628B1B78}"/>
              </a:ext>
            </a:extLst>
          </p:cNvPr>
          <p:cNvSpPr txBox="1"/>
          <p:nvPr/>
        </p:nvSpPr>
        <p:spPr>
          <a:xfrm>
            <a:off x="3451245" y="5317717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71EA255-132C-65FB-F505-FD3B7617A013}"/>
              </a:ext>
            </a:extLst>
          </p:cNvPr>
          <p:cNvSpPr txBox="1"/>
          <p:nvPr/>
        </p:nvSpPr>
        <p:spPr>
          <a:xfrm>
            <a:off x="6681360" y="5317717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L4+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ED33D62C-6ED7-D438-B05E-6572E88C9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5424146"/>
            <a:ext cx="540000" cy="540000"/>
          </a:xfrm>
          <a:prstGeom prst="rect">
            <a:avLst/>
          </a:prstGeom>
        </p:spPr>
      </p:pic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528E1AD7-394B-8331-1E02-502811496D0D}"/>
              </a:ext>
            </a:extLst>
          </p:cNvPr>
          <p:cNvCxnSpPr>
            <a:cxnSpLocks/>
            <a:stCxn id="206" idx="3"/>
          </p:cNvCxnSpPr>
          <p:nvPr/>
        </p:nvCxnSpPr>
        <p:spPr>
          <a:xfrm>
            <a:off x="1488750" y="5694146"/>
            <a:ext cx="6881268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Star: 5 Points 209">
            <a:extLst>
              <a:ext uri="{FF2B5EF4-FFF2-40B4-BE49-F238E27FC236}">
                <a16:creationId xmlns:a16="http://schemas.microsoft.com/office/drawing/2014/main" id="{A672B55B-7E42-10AE-E52B-29766A827CDC}"/>
              </a:ext>
            </a:extLst>
          </p:cNvPr>
          <p:cNvSpPr/>
          <p:nvPr/>
        </p:nvSpPr>
        <p:spPr>
          <a:xfrm>
            <a:off x="4810284" y="5593181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E1E8FA8-F66C-47C5-4518-0468F3C24AC1}"/>
              </a:ext>
            </a:extLst>
          </p:cNvPr>
          <p:cNvSpPr txBox="1"/>
          <p:nvPr/>
        </p:nvSpPr>
        <p:spPr>
          <a:xfrm>
            <a:off x="4744508" y="5720585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50E2094A-D5DE-FA8B-8C58-270C24781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4" y="5875235"/>
            <a:ext cx="503892" cy="540000"/>
          </a:xfrm>
          <a:prstGeom prst="rect">
            <a:avLst/>
          </a:prstGeom>
        </p:spPr>
      </p:pic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CCC0C982-D36F-D100-D4F8-C3B889AA2F03}"/>
              </a:ext>
            </a:extLst>
          </p:cNvPr>
          <p:cNvCxnSpPr>
            <a:cxnSpLocks/>
          </p:cNvCxnSpPr>
          <p:nvPr/>
        </p:nvCxnSpPr>
        <p:spPr>
          <a:xfrm>
            <a:off x="1478155" y="6130477"/>
            <a:ext cx="9413269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Star: 5 Points 214">
            <a:extLst>
              <a:ext uri="{FF2B5EF4-FFF2-40B4-BE49-F238E27FC236}">
                <a16:creationId xmlns:a16="http://schemas.microsoft.com/office/drawing/2014/main" id="{58ECC811-64BE-4E82-EBC6-02566140C956}"/>
              </a:ext>
            </a:extLst>
          </p:cNvPr>
          <p:cNvSpPr/>
          <p:nvPr/>
        </p:nvSpPr>
        <p:spPr>
          <a:xfrm>
            <a:off x="5540037" y="6006285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EA59968-1DFE-EE95-0519-200A53E45A7A}"/>
              </a:ext>
            </a:extLst>
          </p:cNvPr>
          <p:cNvSpPr txBox="1"/>
          <p:nvPr/>
        </p:nvSpPr>
        <p:spPr>
          <a:xfrm>
            <a:off x="5474261" y="6121333"/>
            <a:ext cx="2936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L4</a:t>
            </a:r>
            <a:endParaRPr lang="en-IN" sz="8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8D14256D-1BF8-CA67-B3A0-0A07EEECEF0E}"/>
              </a:ext>
            </a:extLst>
          </p:cNvPr>
          <p:cNvSpPr txBox="1"/>
          <p:nvPr/>
        </p:nvSpPr>
        <p:spPr>
          <a:xfrm>
            <a:off x="234463" y="573270"/>
            <a:ext cx="2239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TIER 2 Leadership</a:t>
            </a:r>
            <a:endParaRPr lang="en-IN" sz="2000" dirty="0">
              <a:solidFill>
                <a:schemeClr val="accent3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50" name="Star: 5 Points 149">
            <a:extLst>
              <a:ext uri="{FF2B5EF4-FFF2-40B4-BE49-F238E27FC236}">
                <a16:creationId xmlns:a16="http://schemas.microsoft.com/office/drawing/2014/main" id="{A21AC825-40E9-1BCC-4B04-DC38C5029E4C}"/>
              </a:ext>
            </a:extLst>
          </p:cNvPr>
          <p:cNvSpPr/>
          <p:nvPr/>
        </p:nvSpPr>
        <p:spPr>
          <a:xfrm>
            <a:off x="2455024" y="3314173"/>
            <a:ext cx="154211" cy="16535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907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9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3C390-DF21-84D4-EE98-355A20002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0CF6D1-4D74-EF57-732E-6928981A4B6D}"/>
              </a:ext>
            </a:extLst>
          </p:cNvPr>
          <p:cNvSpPr txBox="1"/>
          <p:nvPr/>
        </p:nvSpPr>
        <p:spPr>
          <a:xfrm>
            <a:off x="5085947" y="3198167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</a:t>
            </a:r>
            <a:r>
              <a:rPr lang="en-IN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UCALYPTUS</a:t>
            </a:r>
          </a:p>
        </p:txBody>
      </p:sp>
    </p:spTree>
    <p:extLst>
      <p:ext uri="{BB962C8B-B14F-4D97-AF65-F5344CB8AC3E}">
        <p14:creationId xmlns:p14="http://schemas.microsoft.com/office/powerpoint/2010/main" val="347823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2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E617A-00EF-197B-6070-8C459CCF8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E2F0-AE97-C4BA-D8D8-D615DDD9F11B}"/>
              </a:ext>
            </a:extLst>
          </p:cNvPr>
          <p:cNvSpPr txBox="1"/>
          <p:nvPr/>
        </p:nvSpPr>
        <p:spPr>
          <a:xfrm>
            <a:off x="5085947" y="3198167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POPLAR</a:t>
            </a:r>
            <a:endParaRPr lang="en-IN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0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16EDE-CC49-481E-DCEC-1CFF60E9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2885B-FA90-FC90-1284-27E2B9193ED2}"/>
              </a:ext>
            </a:extLst>
          </p:cNvPr>
          <p:cNvSpPr txBox="1"/>
          <p:nvPr/>
        </p:nvSpPr>
        <p:spPr>
          <a:xfrm>
            <a:off x="2999612" y="3181634"/>
            <a:ext cx="45926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Genome size: ~500mb</a:t>
            </a:r>
          </a:p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Ploidy: 2n = 2x = 38</a:t>
            </a:r>
            <a:r>
              <a:rPr lang="en-US" sz="10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 (Earlier 4x)</a:t>
            </a:r>
          </a:p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Rich Genomics / functional genomics tools</a:t>
            </a:r>
          </a:p>
          <a:p>
            <a:pPr marL="180975" indent="-180975" algn="l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IN" sz="16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Availability of high-density genetic map.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5078E-4DD4-3292-7E42-AF1BD92F4EAD}"/>
              </a:ext>
            </a:extLst>
          </p:cNvPr>
          <p:cNvSpPr txBox="1"/>
          <p:nvPr/>
        </p:nvSpPr>
        <p:spPr>
          <a:xfrm>
            <a:off x="374833" y="3216968"/>
            <a:ext cx="2105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b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marL="180975" indent="-180975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Dioeceous </a:t>
            </a:r>
          </a:p>
          <a:p>
            <a:pPr marL="180975" indent="-180975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Anemophilic pollination</a:t>
            </a:r>
          </a:p>
          <a:p>
            <a:pPr marL="180975" indent="-180975"/>
            <a:r>
              <a:rPr lang="en-US" sz="1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Crossable with available species</a:t>
            </a:r>
          </a:p>
          <a:p>
            <a:endParaRPr lang="en-US" sz="1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D5B5F-464F-EC30-5E33-12BB3A75B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8"/>
          <a:stretch/>
        </p:blipFill>
        <p:spPr>
          <a:xfrm>
            <a:off x="9114325" y="4521102"/>
            <a:ext cx="2333311" cy="1443994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EEF57-6CBF-A01C-A1A4-9BECB701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326" y="2625368"/>
            <a:ext cx="2333312" cy="1607263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727E1-616C-043E-E4AB-6BDF4D038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396" y="936526"/>
            <a:ext cx="2348241" cy="140037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19E08-C081-5793-8346-BE452D295CC0}"/>
              </a:ext>
            </a:extLst>
          </p:cNvPr>
          <p:cNvSpPr txBox="1"/>
          <p:nvPr/>
        </p:nvSpPr>
        <p:spPr>
          <a:xfrm>
            <a:off x="7592272" y="1446536"/>
            <a:ext cx="152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Well annotated 45K genes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A83F9-71FA-62B0-CF17-E8B159D80577}"/>
              </a:ext>
            </a:extLst>
          </p:cNvPr>
          <p:cNvSpPr txBox="1"/>
          <p:nvPr/>
        </p:nvSpPr>
        <p:spPr>
          <a:xfrm>
            <a:off x="7679724" y="3090901"/>
            <a:ext cx="143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Well established orthologues / paralogues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4FB49-ADCD-890A-02AE-9C3ADE9B4EB8}"/>
              </a:ext>
            </a:extLst>
          </p:cNvPr>
          <p:cNvSpPr txBox="1"/>
          <p:nvPr/>
        </p:nvSpPr>
        <p:spPr>
          <a:xfrm>
            <a:off x="7592272" y="4919933"/>
            <a:ext cx="152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Gene families' classifications</a:t>
            </a:r>
            <a:endParaRPr lang="en-IN" sz="1200" b="1" dirty="0">
              <a:latin typeface="Yu Gothic UI Semibold" panose="020B0700000000000000" pitchFamily="34" charset="-128"/>
              <a:ea typeface="Yu Gothic UI Semibold" panose="020B0700000000000000" pitchFamily="34" charset="-128"/>
              <a:cs typeface="Open Sans Condensed" panose="020B08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9AD9E-DB0B-6F0C-3BB0-638A42643653}"/>
              </a:ext>
            </a:extLst>
          </p:cNvPr>
          <p:cNvSpPr txBox="1"/>
          <p:nvPr/>
        </p:nvSpPr>
        <p:spPr>
          <a:xfrm>
            <a:off x="233699" y="172502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 cap="all">
                <a:solidFill>
                  <a:schemeClr val="bg1"/>
                </a:solidFill>
                <a:latin typeface="Open Sans Condensed" panose="020B0806030504020204" pitchFamily="34" charset="0"/>
              </a:defRPr>
            </a:lvl1pPr>
          </a:lstStyle>
          <a:p>
            <a:r>
              <a:rPr lang="en-IN" sz="2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490C3-EA20-0659-8DD2-6EF959C88400}"/>
              </a:ext>
            </a:extLst>
          </p:cNvPr>
          <p:cNvSpPr txBox="1"/>
          <p:nvPr/>
        </p:nvSpPr>
        <p:spPr>
          <a:xfrm>
            <a:off x="1341173" y="1908201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cap="all" dirty="0">
                <a:latin typeface="Yu Gothic UI Semibold" panose="020B0700000000000000" pitchFamily="34" charset="-128"/>
                <a:ea typeface="Yu Gothic UI Semibold" panose="020B0700000000000000" pitchFamily="34" charset="-128"/>
                <a:cs typeface="Open Sans Condensed" panose="020B0806030504020204" pitchFamily="34" charset="0"/>
              </a:rPr>
              <a:t>A model system for plant Biology</a:t>
            </a:r>
          </a:p>
        </p:txBody>
      </p:sp>
    </p:spTree>
    <p:extLst>
      <p:ext uri="{BB962C8B-B14F-4D97-AF65-F5344CB8AC3E}">
        <p14:creationId xmlns:p14="http://schemas.microsoft.com/office/powerpoint/2010/main" val="403489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432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3200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lnDef>
      <a:spPr>
        <a:ln>
          <a:solidFill>
            <a:schemeClr val="bg2">
              <a:lumMod val="20000"/>
              <a:lumOff val="80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Yu Gothic UI Semibold" panose="020B0700000000000000" pitchFamily="34" charset="-128"/>
            <a:ea typeface="Yu Gothic UI Semibold" panose="020B0700000000000000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rgbClr val="0070C0"/>
          </a:solidFill>
        </a:ln>
      </a:spPr>
      <a:bodyPr rtlCol="0" anchor="ctr"/>
      <a:lstStyle>
        <a:defPPr algn="ctr">
          <a:defRPr sz="1000" dirty="0" err="1" smtClean="0">
            <a:solidFill>
              <a:schemeClr val="tx1"/>
            </a:solidFill>
            <a:latin typeface="Segoe UI Semibold" panose="020B0702040204020203" pitchFamily="34" charset="0"/>
            <a:cs typeface="Segoe UI Semibold" panose="020B0702040204020203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latin typeface="Segoe UI Semibold" panose="020B0702040204020203" pitchFamily="34" charset="0"/>
            <a:cs typeface="Segoe UI Semibold" panose="020B07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9199</TotalTime>
  <Words>2143</Words>
  <Application>Microsoft Office PowerPoint</Application>
  <PresentationFormat>Widescreen</PresentationFormat>
  <Paragraphs>685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Yu Gothic UI Semibold</vt:lpstr>
      <vt:lpstr>Arial</vt:lpstr>
      <vt:lpstr>Cambria Math</vt:lpstr>
      <vt:lpstr>Century Gothic</vt:lpstr>
      <vt:lpstr>Courier New</vt:lpstr>
      <vt:lpstr>Open Sans Condensed</vt:lpstr>
      <vt:lpstr>Segoe Pro Semibold</vt:lpstr>
      <vt:lpstr>Segoe UI Semibold</vt:lpstr>
      <vt:lpstr>Wingdings</vt:lpstr>
      <vt:lpstr>Wingdings 3</vt:lpstr>
      <vt:lpstr>1_Ion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Ashok Kulkarni</dc:creator>
  <cp:lastModifiedBy>Rajkumar Rathinavelu</cp:lastModifiedBy>
  <cp:revision>252</cp:revision>
  <dcterms:created xsi:type="dcterms:W3CDTF">2025-06-28T04:27:32Z</dcterms:created>
  <dcterms:modified xsi:type="dcterms:W3CDTF">2026-06-29T01:48:45Z</dcterms:modified>
</cp:coreProperties>
</file>