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5948100862557308E-2"/>
          <c:y val="9.6242813364723817E-2"/>
          <c:w val="0.92405189913744268"/>
          <c:h val="0.8991741955226703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Traditional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yVal>
            <c:numRef>
              <c:f>Sheet1!$B$3:$B$15</c:f>
              <c:numCache>
                <c:formatCode>General</c:formatCode>
                <c:ptCount val="13"/>
                <c:pt idx="0">
                  <c:v>1</c:v>
                </c:pt>
                <c:pt idx="1">
                  <c:v>1.2</c:v>
                </c:pt>
                <c:pt idx="2">
                  <c:v>1.9</c:v>
                </c:pt>
                <c:pt idx="3">
                  <c:v>2.4</c:v>
                </c:pt>
                <c:pt idx="4">
                  <c:v>2.9</c:v>
                </c:pt>
                <c:pt idx="5">
                  <c:v>3</c:v>
                </c:pt>
                <c:pt idx="6">
                  <c:v>3.6</c:v>
                </c:pt>
                <c:pt idx="7">
                  <c:v>4</c:v>
                </c:pt>
                <c:pt idx="8">
                  <c:v>5</c:v>
                </c:pt>
                <c:pt idx="9">
                  <c:v>6</c:v>
                </c:pt>
                <c:pt idx="10">
                  <c:v>6.6</c:v>
                </c:pt>
                <c:pt idx="11">
                  <c:v>7</c:v>
                </c:pt>
                <c:pt idx="12">
                  <c:v>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EA6-474B-B42C-7150E78201ED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Twining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yVal>
            <c:numRef>
              <c:f>Sheet1!$C$3:$C$13</c:f>
              <c:numCache>
                <c:formatCode>General</c:formatCode>
                <c:ptCount val="1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EA6-474B-B42C-7150E78201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0616367"/>
        <c:axId val="200619727"/>
      </c:scatterChart>
      <c:valAx>
        <c:axId val="200616367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crossAx val="200619727"/>
        <c:crosses val="autoZero"/>
        <c:crossBetween val="midCat"/>
      </c:valAx>
      <c:valAx>
        <c:axId val="200619727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061636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B31C3-6F96-9D0C-8147-108E2FFC60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F228-928E-BEAD-F36C-1FD583EF9D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26336-01CE-A316-0E19-39400484E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5CE8F-C6C2-5C24-C13C-D12F37301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BECEF-E2BE-B4E6-A8A1-2471194DF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615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F94C0-114C-A7E2-7A30-85CE602A4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8CC345-B0A5-9786-4451-96860078E2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24196-C0C1-1574-06AF-8C0C01E75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14F6D-A673-F9D7-9F7A-56840EF2E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7102B8-773F-6EBC-86DC-D3464302E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4478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4951D9-4983-3870-797C-A09F590770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E5AA85-29D4-3C88-01FC-45008E5E8A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1426B-2D15-7CB8-716D-0F59BEDB0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FA1CA-D49F-0607-DEDF-389986C55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B88F48-E0F3-3E88-C74F-6BE9AFFC0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550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A9F94-99AA-6DA6-9B53-CD1D9E1B7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D69A4-7D2D-EC4D-251B-EB2B37700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9A03A-0366-4A33-754D-E5EDDD7D5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FD398-D6DB-C143-1A2E-C72D66F72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2F766-FBD7-ECF1-A379-233FA6C6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187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B4905-6661-8D1F-CFD0-CEC947772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7A89F8-065E-2A7D-7584-254B42B1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72FFE-72F0-6D04-7C14-F4BFB880D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4100-1285-353A-A5CD-B5EB28F5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0D707-6068-B6C6-E3A7-8F11AED9D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2987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2F061-B55E-ADEA-6369-17DA0BC1A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38A27-EB61-31E4-6E27-C93DAABAC4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27B42-D306-2285-294B-62F588992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5828F-BDB5-4643-DB87-9A2A4A3E1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63171-806E-B11C-F123-06168F38D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49022D-1A92-11B4-161E-4CEA9188F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6672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0A0E6-38BC-FF62-5292-E71B018C5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A0FA0-9237-EDC2-43AE-2BDEEEF4D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8CCB3-5196-818A-F0F8-480CE6B27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AC4804-A6C4-69DD-D9B0-FF9BB3C06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DC8546-B2E0-4D04-F9A8-90888D6429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CD1863-B5A7-1018-ECA0-9318DD27B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D0F6EA-4B9E-9106-D3FB-C5E9C0A94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35833C-D892-A2B1-6CD0-FB350F0D9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956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5042E-FB84-2B99-2B30-330F00A79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2FF498-43E1-72C2-17E4-A0215FFB9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221BDC-398C-9749-4F4F-10BAE6CBB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A19831-5065-EC6F-0623-0A45959D8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2541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97DF1-DB45-EF33-240B-B348FE833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D1219C-6857-08A4-65CC-688FF979F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F9365-5EFD-09D1-38A2-6F0565465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1481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33408-B542-72DA-161A-0030F3AD1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C2E9E-1EA6-D34D-599A-F4CB09E34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EBD5D-9AEB-9B17-4105-2FD42ECB1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B71DA-7B09-1097-83C2-9D9CEE4FE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7AE12-348C-4FF3-D86F-39402C9D7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100B9F-2FF6-90D6-A63A-1E73E0584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4362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BD313-53F6-8C58-80C5-9C5B3A405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22AD10-7B74-A906-7DA4-C6D6E82165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C693FF-764D-FC62-EFB6-858230597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D4602-D4B1-A6AB-021D-7D0F5E910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74E80-9C83-FD0B-4584-945ABB48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188ADB-BE3D-E955-A16D-7AAE2FBFD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371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01F90B-37C5-E74C-D295-BD3EB93B0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7336D-BA29-CC0B-1816-435B25E48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46398-048F-454F-A139-7F59C1E2D4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6D62A-9256-47BB-8CFC-15C536CB6CDD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387BF-5BE5-6F12-8519-7F372BC5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55075C-A81B-04AB-5EAB-2195A9499C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203F7-98CA-4946-A2EA-500E68F25A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9042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CFDD3B2-AFC9-BAD1-25EF-17B0CFC22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8"/>
          <a:stretch>
            <a:fillRect/>
          </a:stretch>
        </p:blipFill>
        <p:spPr>
          <a:xfrm>
            <a:off x="92869" y="1362394"/>
            <a:ext cx="7607373" cy="357605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FD75847-395F-304D-5AB7-37EAC63CC6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321399"/>
              </p:ext>
            </p:extLst>
          </p:nvPr>
        </p:nvGraphicFramePr>
        <p:xfrm>
          <a:off x="7829550" y="1287255"/>
          <a:ext cx="4179094" cy="3878926"/>
        </p:xfrm>
        <a:graphic>
          <a:graphicData uri="http://schemas.openxmlformats.org/drawingml/2006/table">
            <a:tbl>
              <a:tblPr/>
              <a:tblGrid>
                <a:gridCol w="664369">
                  <a:extLst>
                    <a:ext uri="{9D8B030D-6E8A-4147-A177-3AD203B41FA5}">
                      <a16:colId xmlns:a16="http://schemas.microsoft.com/office/drawing/2014/main" val="253679033"/>
                    </a:ext>
                  </a:extLst>
                </a:gridCol>
                <a:gridCol w="607219">
                  <a:extLst>
                    <a:ext uri="{9D8B030D-6E8A-4147-A177-3AD203B41FA5}">
                      <a16:colId xmlns:a16="http://schemas.microsoft.com/office/drawing/2014/main" val="1933400704"/>
                    </a:ext>
                  </a:extLst>
                </a:gridCol>
                <a:gridCol w="692944">
                  <a:extLst>
                    <a:ext uri="{9D8B030D-6E8A-4147-A177-3AD203B41FA5}">
                      <a16:colId xmlns:a16="http://schemas.microsoft.com/office/drawing/2014/main" val="502899123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195397878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1352061134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3088507672"/>
                    </a:ext>
                  </a:extLst>
                </a:gridCol>
              </a:tblGrid>
              <a:tr h="431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Tr. No.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% over NPK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N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P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K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100" b="1" dirty="0"/>
                        <a:t>No. of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990358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T1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Control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389239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T2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45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-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-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766717"/>
                  </a:ext>
                </a:extLst>
              </a:tr>
              <a:tr h="1848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T3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/>
                        <a:t>75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-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4867639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T4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IN" sz="1100" dirty="0"/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-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100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290643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T5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25%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11.3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18.8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25.0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1745386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T6 (FP)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50%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22.5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37.5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50.0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9413970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T7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75%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33.8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56.3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75.0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906933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T8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100%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45.0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75.0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100.0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573851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T9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125%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56.3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93.8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125.0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099765"/>
                  </a:ext>
                </a:extLst>
              </a:tr>
              <a:tr h="4319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T10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150%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67.5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112.5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150.0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4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430091"/>
                  </a:ext>
                </a:extLst>
              </a:tr>
              <a:tr h="4319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T11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100%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45.0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75.0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100.0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/>
                        <a:t>N in two splits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72360"/>
                  </a:ext>
                </a:extLst>
              </a:tr>
              <a:tr h="2590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T12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100%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45.0 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75.0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100.0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100" dirty="0"/>
                        <a:t>No split</a:t>
                      </a:r>
                    </a:p>
                  </a:txBody>
                  <a:tcPr marL="83680" marR="83680" marT="41840" marB="418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8286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C641A4C-DDC6-7F45-6EBC-CBCB3BFAF26B}"/>
              </a:ext>
            </a:extLst>
          </p:cNvPr>
          <p:cNvSpPr txBox="1"/>
          <p:nvPr/>
        </p:nvSpPr>
        <p:spPr>
          <a:xfrm>
            <a:off x="2381" y="0"/>
            <a:ext cx="73592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800" b="1" dirty="0"/>
              <a:t>Impact of Nutrients on Wood yield, KPY and WD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6A64F3-1B73-5DC9-1DCB-031D5A7F043A}"/>
              </a:ext>
            </a:extLst>
          </p:cNvPr>
          <p:cNvSpPr/>
          <p:nvPr/>
        </p:nvSpPr>
        <p:spPr>
          <a:xfrm>
            <a:off x="5429249" y="1362393"/>
            <a:ext cx="1621632" cy="3489657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17CD45-A34E-5574-3ADF-37D14F24D7E4}"/>
              </a:ext>
            </a:extLst>
          </p:cNvPr>
          <p:cNvSpPr txBox="1"/>
          <p:nvPr/>
        </p:nvSpPr>
        <p:spPr>
          <a:xfrm>
            <a:off x="2128836" y="5616911"/>
            <a:ext cx="86653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T10, T11, T12 showed the highest wood yield (55.9-56.3 MT/acre) with moderate KPY (46.4–47.7) and acceptable density (0.63–0.64).</a:t>
            </a:r>
            <a:endParaRPr lang="en-I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CEE6F0-5C87-970F-C447-EED7E6B592DF}"/>
              </a:ext>
            </a:extLst>
          </p:cNvPr>
          <p:cNvSpPr txBox="1"/>
          <p:nvPr/>
        </p:nvSpPr>
        <p:spPr>
          <a:xfrm>
            <a:off x="8976403" y="917923"/>
            <a:ext cx="1885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Treatment Details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DB13FE-0690-2AEA-C5B7-F437431D767B}"/>
              </a:ext>
            </a:extLst>
          </p:cNvPr>
          <p:cNvSpPr txBox="1"/>
          <p:nvPr/>
        </p:nvSpPr>
        <p:spPr>
          <a:xfrm>
            <a:off x="5489279" y="653718"/>
            <a:ext cx="1665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8-10% High compare to T6</a:t>
            </a:r>
          </a:p>
        </p:txBody>
      </p:sp>
    </p:spTree>
    <p:extLst>
      <p:ext uri="{BB962C8B-B14F-4D97-AF65-F5344CB8AC3E}">
        <p14:creationId xmlns:p14="http://schemas.microsoft.com/office/powerpoint/2010/main" val="111772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A35C2A-B791-4019-8EBA-8632A471F047}"/>
              </a:ext>
            </a:extLst>
          </p:cNvPr>
          <p:cNvSpPr txBox="1"/>
          <p:nvPr/>
        </p:nvSpPr>
        <p:spPr>
          <a:xfrm>
            <a:off x="2381" y="-1"/>
            <a:ext cx="12189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Correlation between N, P, K,WY, KPY and WD</a:t>
            </a:r>
            <a:endParaRPr lang="en-IN" sz="2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A1DCA6-EF0E-A317-59AF-1458F8B33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"/>
          <a:stretch>
            <a:fillRect/>
          </a:stretch>
        </p:blipFill>
        <p:spPr>
          <a:xfrm>
            <a:off x="141174" y="1035844"/>
            <a:ext cx="6250102" cy="5384006"/>
          </a:xfrm>
          <a:prstGeom prst="rect">
            <a:avLst/>
          </a:prstGeom>
        </p:spPr>
      </p:pic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06C858E2-70D3-8471-C201-C77E7316F749}"/>
              </a:ext>
            </a:extLst>
          </p:cNvPr>
          <p:cNvSpPr/>
          <p:nvPr/>
        </p:nvSpPr>
        <p:spPr>
          <a:xfrm>
            <a:off x="3266225" y="1452234"/>
            <a:ext cx="158013" cy="13844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ABD5CD3C-324A-7C45-7D09-9832BFB0791A}"/>
              </a:ext>
            </a:extLst>
          </p:cNvPr>
          <p:cNvSpPr/>
          <p:nvPr/>
        </p:nvSpPr>
        <p:spPr>
          <a:xfrm>
            <a:off x="3871062" y="1452234"/>
            <a:ext cx="158013" cy="13844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EA2894C5-A6B8-FF31-976E-8E400DEA5D2B}"/>
              </a:ext>
            </a:extLst>
          </p:cNvPr>
          <p:cNvSpPr/>
          <p:nvPr/>
        </p:nvSpPr>
        <p:spPr>
          <a:xfrm>
            <a:off x="3266225" y="5154284"/>
            <a:ext cx="158013" cy="13844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2BF2ACE3-DCB1-EC24-6E97-79E547275C0B}"/>
              </a:ext>
            </a:extLst>
          </p:cNvPr>
          <p:cNvSpPr/>
          <p:nvPr/>
        </p:nvSpPr>
        <p:spPr>
          <a:xfrm>
            <a:off x="3871062" y="5154284"/>
            <a:ext cx="158013" cy="13844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99B263-41CB-402D-DA18-A93AC41E9886}"/>
              </a:ext>
            </a:extLst>
          </p:cNvPr>
          <p:cNvSpPr txBox="1"/>
          <p:nvPr/>
        </p:nvSpPr>
        <p:spPr>
          <a:xfrm>
            <a:off x="6549289" y="3429000"/>
            <a:ext cx="505777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dirty="0"/>
              <a:t>Combined NPK has strong positive correlation with: Wood Yield (r = 0.52) and KPY (r = 0.65)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dirty="0"/>
              <a:t>Combined NPK shows negligible correlation with Wood Density (r = 0.03)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1600" b="1" dirty="0"/>
              <a:t>N alone has a slightly higher impact on KPY (r = 0.71) and WY (r = 0.66).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297B472-174B-CE2E-4F08-F6AF7FA5CA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865" y="867916"/>
            <a:ext cx="3301604" cy="247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4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73D7E5-E2A9-8071-6A2F-FE0CFB91D594}"/>
              </a:ext>
            </a:extLst>
          </p:cNvPr>
          <p:cNvSpPr txBox="1"/>
          <p:nvPr/>
        </p:nvSpPr>
        <p:spPr>
          <a:xfrm>
            <a:off x="2381" y="-1"/>
            <a:ext cx="12189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Wood yield in 1</a:t>
            </a:r>
            <a:r>
              <a:rPr lang="en-US" sz="2800" b="1" baseline="30000" dirty="0"/>
              <a:t>st</a:t>
            </a:r>
            <a:r>
              <a:rPr lang="en-US" sz="2800" b="1" dirty="0"/>
              <a:t> harvest and coppiced crop</a:t>
            </a:r>
          </a:p>
          <a:p>
            <a:r>
              <a:rPr lang="en-US" b="1" dirty="0"/>
              <a:t>Location: </a:t>
            </a:r>
            <a:r>
              <a:rPr lang="en-US" b="1" dirty="0" err="1"/>
              <a:t>Mehabubabad</a:t>
            </a:r>
            <a:endParaRPr lang="en-IN" sz="16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F34691-837F-AF1C-5BE8-39F572A4C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80" y="1257299"/>
            <a:ext cx="7639202" cy="3789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5C13DE-3074-33CC-5FF5-236EDE9B97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54"/>
          <a:stretch>
            <a:fillRect/>
          </a:stretch>
        </p:blipFill>
        <p:spPr>
          <a:xfrm rot="5400000">
            <a:off x="8134592" y="1078204"/>
            <a:ext cx="3789095" cy="399436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0377A3-162B-457B-CADC-3A9555FD9B53}"/>
              </a:ext>
            </a:extLst>
          </p:cNvPr>
          <p:cNvSpPr txBox="1"/>
          <p:nvPr/>
        </p:nvSpPr>
        <p:spPr>
          <a:xfrm>
            <a:off x="3543299" y="5472698"/>
            <a:ext cx="67222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ITC1761 and CH-5 show the highest yields in both harvests.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Coppiced yield is consistently higher than 1st harvest for all clones.</a:t>
            </a:r>
          </a:p>
        </p:txBody>
      </p:sp>
    </p:spTree>
    <p:extLst>
      <p:ext uri="{BB962C8B-B14F-4D97-AF65-F5344CB8AC3E}">
        <p14:creationId xmlns:p14="http://schemas.microsoft.com/office/powerpoint/2010/main" val="1918813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F68BC-6E9C-5E37-68C9-202502D19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20A13C-4829-1F00-44C5-B448ACAB4FA2}"/>
              </a:ext>
            </a:extLst>
          </p:cNvPr>
          <p:cNvSpPr txBox="1"/>
          <p:nvPr/>
        </p:nvSpPr>
        <p:spPr>
          <a:xfrm>
            <a:off x="2381" y="-1"/>
            <a:ext cx="12189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Drying Symptoms in Casuarina Clones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843DEC-4AC6-B929-F2B2-25D95377A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523" y="1420049"/>
            <a:ext cx="5686920" cy="42651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6B2A9D-C378-3B17-ECF1-0FB2EA604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088" y="678660"/>
            <a:ext cx="6272213" cy="28739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6749D2-2FB6-CF75-A4B5-98F3A0535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287" y="3806466"/>
            <a:ext cx="4265190" cy="255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8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B2621-DF04-16ED-38A8-A93672874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4F8F5C-1D0A-9AC2-1513-5DEF83223A02}"/>
              </a:ext>
            </a:extLst>
          </p:cNvPr>
          <p:cNvSpPr txBox="1"/>
          <p:nvPr/>
        </p:nvSpPr>
        <p:spPr>
          <a:xfrm>
            <a:off x="-1190" y="0"/>
            <a:ext cx="609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IN" dirty="0"/>
              <a:t>Quick Control Measure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0921FC-4055-C170-BB1D-15C552F06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" t="8096" r="2434" b="5696"/>
          <a:stretch>
            <a:fillRect/>
          </a:stretch>
        </p:blipFill>
        <p:spPr>
          <a:xfrm rot="5400000">
            <a:off x="-399791" y="1410752"/>
            <a:ext cx="3665376" cy="26440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8588BB-E7BB-16A9-5FC3-1E169E7A0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267" y="900110"/>
            <a:ext cx="4888457" cy="36653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AF39D2-0A95-9962-28AA-53195C00AF25}"/>
              </a:ext>
            </a:extLst>
          </p:cNvPr>
          <p:cNvSpPr txBox="1"/>
          <p:nvPr/>
        </p:nvSpPr>
        <p:spPr>
          <a:xfrm>
            <a:off x="0" y="523220"/>
            <a:ext cx="3000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/>
              <a:t>Soil drenching with Mancozeb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09D04A-4F62-1F6E-548E-3A9F6A523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681" y="3521869"/>
            <a:ext cx="4265467" cy="31991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783375-FF39-352E-DAE3-6717C625F4DC}"/>
              </a:ext>
            </a:extLst>
          </p:cNvPr>
          <p:cNvSpPr txBox="1"/>
          <p:nvPr/>
        </p:nvSpPr>
        <p:spPr>
          <a:xfrm>
            <a:off x="5297488" y="5247620"/>
            <a:ext cx="2664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Mixing coir pith with Microbial Consortium</a:t>
            </a:r>
          </a:p>
        </p:txBody>
      </p:sp>
    </p:spTree>
    <p:extLst>
      <p:ext uri="{BB962C8B-B14F-4D97-AF65-F5344CB8AC3E}">
        <p14:creationId xmlns:p14="http://schemas.microsoft.com/office/powerpoint/2010/main" val="199823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6E56C-3582-4C97-3938-F15C0B98B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9309CE-8DF9-A879-FF3B-870D383ED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2" y="914400"/>
            <a:ext cx="6917064" cy="4122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1B56F4-65A7-DD1D-397E-0D6C65026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4" y="914400"/>
            <a:ext cx="4195166" cy="55935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0269339-25FC-D6E7-B490-B089DE02758D}"/>
              </a:ext>
            </a:extLst>
          </p:cNvPr>
          <p:cNvSpPr txBox="1"/>
          <p:nvPr/>
        </p:nvSpPr>
        <p:spPr>
          <a:xfrm>
            <a:off x="-1190" y="0"/>
            <a:ext cx="609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IN" dirty="0"/>
              <a:t>New Clones in Casuarina</a:t>
            </a:r>
          </a:p>
          <a:p>
            <a:r>
              <a:rPr lang="en-IN" sz="2000" dirty="0"/>
              <a:t>Location: </a:t>
            </a:r>
            <a:r>
              <a:rPr lang="en-IN" sz="2000" dirty="0" err="1"/>
              <a:t>Alkurupadu</a:t>
            </a:r>
            <a:r>
              <a:rPr lang="en-IN" sz="2000" dirty="0"/>
              <a:t>, Ongole, Age: 6 months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422E38-CFCB-AD89-99EC-CB73363BEDE3}"/>
              </a:ext>
            </a:extLst>
          </p:cNvPr>
          <p:cNvSpPr txBox="1"/>
          <p:nvPr/>
        </p:nvSpPr>
        <p:spPr>
          <a:xfrm>
            <a:off x="5173860" y="5120094"/>
            <a:ext cx="61614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dirty="0"/>
              <a:t>M1 shows the highest improvement: +13.8% over ITC1761.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dirty="0"/>
              <a:t>KS9 and KS4 also show positive growth over ITC1761: +10.3% and +3.4%, respectively.</a:t>
            </a:r>
          </a:p>
        </p:txBody>
      </p:sp>
    </p:spTree>
    <p:extLst>
      <p:ext uri="{BB962C8B-B14F-4D97-AF65-F5344CB8AC3E}">
        <p14:creationId xmlns:p14="http://schemas.microsoft.com/office/powerpoint/2010/main" val="3004850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0EDB4-1D22-DE9B-4FAF-4E8DADF44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7C371E-64CA-D563-16E6-89D2307E67DC}"/>
              </a:ext>
            </a:extLst>
          </p:cNvPr>
          <p:cNvSpPr txBox="1"/>
          <p:nvPr/>
        </p:nvSpPr>
        <p:spPr>
          <a:xfrm>
            <a:off x="-1191" y="0"/>
            <a:ext cx="116812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dirty="0"/>
              <a:t>Evaluation of Marigold (Floora 001) and Ashwagandha (Pusti &amp; Vallabh) as Intercrops in Eucalyptus Plantations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7119EE-599F-2EDC-09E4-9FA617B67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12" y="1757363"/>
            <a:ext cx="4316474" cy="3236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00B213-DAE5-4D8B-A59B-DA34D38D1C34}"/>
              </a:ext>
            </a:extLst>
          </p:cNvPr>
          <p:cNvSpPr txBox="1"/>
          <p:nvPr/>
        </p:nvSpPr>
        <p:spPr>
          <a:xfrm>
            <a:off x="4786313" y="1219081"/>
            <a:ext cx="705088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b="1" dirty="0"/>
              <a:t>Objectives:</a:t>
            </a:r>
          </a:p>
          <a:p>
            <a:pPr>
              <a:buNone/>
            </a:pPr>
            <a:endParaRPr lang="en-US" sz="12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To assess the compatibility of Marigold and Ashwagandha with Eucalyptus under intercropping systems.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To evaluate the growth and yield performance of intercrops under Eucalyptus.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To study the influence of intercrops on soil health and Eucalyptus growth.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400" dirty="0"/>
              <a:t>To assess the economic viability of intercropping under agroforestry.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0162C45-B65C-6E31-8C3F-31BA991A15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622848"/>
              </p:ext>
            </p:extLst>
          </p:nvPr>
        </p:nvGraphicFramePr>
        <p:xfrm>
          <a:off x="5839420" y="3700046"/>
          <a:ext cx="5610225" cy="2827385"/>
        </p:xfrm>
        <a:graphic>
          <a:graphicData uri="http://schemas.openxmlformats.org/drawingml/2006/table">
            <a:tbl>
              <a:tblPr/>
              <a:tblGrid>
                <a:gridCol w="2540270">
                  <a:extLst>
                    <a:ext uri="{9D8B030D-6E8A-4147-A177-3AD203B41FA5}">
                      <a16:colId xmlns:a16="http://schemas.microsoft.com/office/drawing/2014/main" val="407974589"/>
                    </a:ext>
                  </a:extLst>
                </a:gridCol>
                <a:gridCol w="3069955">
                  <a:extLst>
                    <a:ext uri="{9D8B030D-6E8A-4147-A177-3AD203B41FA5}">
                      <a16:colId xmlns:a16="http://schemas.microsoft.com/office/drawing/2014/main" val="3666268897"/>
                    </a:ext>
                  </a:extLst>
                </a:gridCol>
              </a:tblGrid>
              <a:tr h="3227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600" b="1" dirty="0"/>
                        <a:t>Parameter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sz="1600" b="1" dirty="0"/>
                        <a:t>Details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509456"/>
                  </a:ext>
                </a:extLst>
              </a:tr>
              <a:tr h="2978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 dirty="0"/>
                        <a:t>Trail</a:t>
                      </a:r>
                      <a:endParaRPr lang="en-IN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dirty="0"/>
                        <a:t>Strip Trial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284147"/>
                  </a:ext>
                </a:extLst>
              </a:tr>
              <a:tr h="2978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 dirty="0"/>
                        <a:t>Main Crop</a:t>
                      </a:r>
                      <a:endParaRPr lang="en-IN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dirty="0"/>
                        <a:t>Eucalyptus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7553724"/>
                  </a:ext>
                </a:extLst>
              </a:tr>
              <a:tr h="9681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 dirty="0"/>
                        <a:t>Block Intercrops</a:t>
                      </a:r>
                      <a:endParaRPr lang="en-IN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/>
                        <a:t>Block A – Marigold (Floora 001) </a:t>
                      </a:r>
                    </a:p>
                    <a:p>
                      <a:pPr>
                        <a:buNone/>
                      </a:pPr>
                      <a:r>
                        <a:rPr lang="en-IN" sz="1400" dirty="0"/>
                        <a:t>Block B – Ashwagandha (Pusti) </a:t>
                      </a:r>
                    </a:p>
                    <a:p>
                      <a:pPr>
                        <a:buNone/>
                      </a:pPr>
                      <a:r>
                        <a:rPr lang="en-IN" sz="1400" dirty="0"/>
                        <a:t>Block C – Ashwagandha (Vallabh) </a:t>
                      </a:r>
                    </a:p>
                    <a:p>
                      <a:pPr>
                        <a:buNone/>
                      </a:pPr>
                      <a:r>
                        <a:rPr lang="en-IN" sz="1400" dirty="0"/>
                        <a:t>Block D – Control (Eucalyptus only)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970359"/>
                  </a:ext>
                </a:extLst>
              </a:tr>
              <a:tr h="2978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/>
                        <a:t>Spacing (Eucalyptus)</a:t>
                      </a:r>
                      <a:endParaRPr lang="en-IN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dirty="0"/>
                        <a:t>2.75 m × 1.2 m (uniform in all blocks)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59463"/>
                  </a:ext>
                </a:extLst>
              </a:tr>
              <a:tr h="2978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/>
                        <a:t>Spacing (Marigold)</a:t>
                      </a:r>
                      <a:endParaRPr lang="en-IN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/>
                        <a:t>45 cm × 45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44345"/>
                  </a:ext>
                </a:extLst>
              </a:tr>
              <a:tr h="29787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b="1"/>
                        <a:t>Spacing (Ashwagandha)</a:t>
                      </a:r>
                      <a:endParaRPr lang="en-IN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/>
                        <a:t>30 cm × 30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716769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1EE3E66-0129-D42F-55A5-C656D08B72DA}"/>
              </a:ext>
            </a:extLst>
          </p:cNvPr>
          <p:cNvSpPr txBox="1"/>
          <p:nvPr/>
        </p:nvSpPr>
        <p:spPr>
          <a:xfrm>
            <a:off x="511969" y="5329238"/>
            <a:ext cx="45191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Current status: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Marigold nursery raising is completed.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Identified 2 locations near BCM for transplanting</a:t>
            </a:r>
          </a:p>
        </p:txBody>
      </p:sp>
    </p:spTree>
    <p:extLst>
      <p:ext uri="{BB962C8B-B14F-4D97-AF65-F5344CB8AC3E}">
        <p14:creationId xmlns:p14="http://schemas.microsoft.com/office/powerpoint/2010/main" val="299961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45F05-0AA0-0E55-DF91-C56BF663A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755C13-951E-86C7-A0FA-88A52510692E}"/>
              </a:ext>
            </a:extLst>
          </p:cNvPr>
          <p:cNvSpPr txBox="1"/>
          <p:nvPr/>
        </p:nvSpPr>
        <p:spPr>
          <a:xfrm>
            <a:off x="-1191" y="0"/>
            <a:ext cx="11166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dirty="0"/>
              <a:t>Digital Twinning of Complex Traits for Tree Selection</a:t>
            </a:r>
          </a:p>
        </p:txBody>
      </p:sp>
      <p:pic>
        <p:nvPicPr>
          <p:cNvPr id="3" name="Picture 2" descr="A different stages of a tree&#10;&#10;AI-generated content may be incorrect.">
            <a:extLst>
              <a:ext uri="{FF2B5EF4-FFF2-40B4-BE49-F238E27FC236}">
                <a16:creationId xmlns:a16="http://schemas.microsoft.com/office/drawing/2014/main" id="{43C37619-EA1C-AF41-F59C-7EA6837F8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362" y="1046310"/>
            <a:ext cx="9067800" cy="1701119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C413450-B5E3-EEF3-3F0C-FF614F91B39D}"/>
              </a:ext>
            </a:extLst>
          </p:cNvPr>
          <p:cNvCxnSpPr>
            <a:cxnSpLocks/>
          </p:cNvCxnSpPr>
          <p:nvPr/>
        </p:nvCxnSpPr>
        <p:spPr>
          <a:xfrm>
            <a:off x="1534735" y="2847770"/>
            <a:ext cx="4226260" cy="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AE3A098-B228-9A95-D0A3-D99097A248BA}"/>
              </a:ext>
            </a:extLst>
          </p:cNvPr>
          <p:cNvCxnSpPr>
            <a:cxnSpLocks/>
          </p:cNvCxnSpPr>
          <p:nvPr/>
        </p:nvCxnSpPr>
        <p:spPr>
          <a:xfrm>
            <a:off x="5938173" y="2859210"/>
            <a:ext cx="2245184" cy="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7F85A35-9766-2016-472B-55DC714D7C93}"/>
              </a:ext>
            </a:extLst>
          </p:cNvPr>
          <p:cNvCxnSpPr>
            <a:cxnSpLocks/>
          </p:cNvCxnSpPr>
          <p:nvPr/>
        </p:nvCxnSpPr>
        <p:spPr>
          <a:xfrm>
            <a:off x="8373217" y="2870650"/>
            <a:ext cx="2068945" cy="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2368E13-FDF1-EB7D-1B94-498E136F5BB5}"/>
              </a:ext>
            </a:extLst>
          </p:cNvPr>
          <p:cNvSpPr txBox="1"/>
          <p:nvPr/>
        </p:nvSpPr>
        <p:spPr>
          <a:xfrm>
            <a:off x="2223041" y="2350721"/>
            <a:ext cx="1458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dirty="0">
                <a:solidFill>
                  <a:srgbClr val="C00000"/>
                </a:solidFill>
              </a:rPr>
              <a:t>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DE46C9-E58D-3BF6-35D2-9342E2CA90A6}"/>
              </a:ext>
            </a:extLst>
          </p:cNvPr>
          <p:cNvSpPr txBox="1"/>
          <p:nvPr/>
        </p:nvSpPr>
        <p:spPr>
          <a:xfrm>
            <a:off x="2368915" y="2350721"/>
            <a:ext cx="1458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dirty="0">
                <a:solidFill>
                  <a:srgbClr val="C00000"/>
                </a:solidFill>
              </a:rPr>
              <a:t>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EC9835-4B9A-F033-3A72-E9DC690345D6}"/>
              </a:ext>
            </a:extLst>
          </p:cNvPr>
          <p:cNvSpPr txBox="1"/>
          <p:nvPr/>
        </p:nvSpPr>
        <p:spPr>
          <a:xfrm>
            <a:off x="2514789" y="2350721"/>
            <a:ext cx="1458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dirty="0">
                <a:solidFill>
                  <a:srgbClr val="C00000"/>
                </a:solidFill>
              </a:rPr>
              <a:t>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3F41DF-3F5B-B84B-CA10-9125187F1B04}"/>
              </a:ext>
            </a:extLst>
          </p:cNvPr>
          <p:cNvSpPr txBox="1"/>
          <p:nvPr/>
        </p:nvSpPr>
        <p:spPr>
          <a:xfrm>
            <a:off x="1534735" y="2350721"/>
            <a:ext cx="1939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b="0" i="0" dirty="0">
                <a:solidFill>
                  <a:schemeClr val="accent6">
                    <a:lumMod val="75000"/>
                  </a:schemeClr>
                </a:solidFill>
                <a:effectLst/>
                <a:latin typeface="Segoe UI Semibold" panose="020B0702040204020203" pitchFamily="34" charset="0"/>
              </a:rPr>
              <a:t>✔ </a:t>
            </a:r>
            <a:endParaRPr lang="en-IN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422A15-C2F5-BE0C-5B5D-0751EB853919}"/>
              </a:ext>
            </a:extLst>
          </p:cNvPr>
          <p:cNvSpPr txBox="1"/>
          <p:nvPr/>
        </p:nvSpPr>
        <p:spPr>
          <a:xfrm>
            <a:off x="1802349" y="2350721"/>
            <a:ext cx="1939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b="0" i="0" dirty="0">
                <a:solidFill>
                  <a:schemeClr val="accent6">
                    <a:lumMod val="75000"/>
                  </a:schemeClr>
                </a:solidFill>
                <a:effectLst/>
                <a:latin typeface="Segoe UI Semibold" panose="020B0702040204020203" pitchFamily="34" charset="0"/>
              </a:rPr>
              <a:t>✔ </a:t>
            </a:r>
            <a:endParaRPr lang="en-IN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B6D5601-E464-FBAC-3867-6CA3C4F126C8}"/>
              </a:ext>
            </a:extLst>
          </p:cNvPr>
          <p:cNvSpPr/>
          <p:nvPr/>
        </p:nvSpPr>
        <p:spPr>
          <a:xfrm>
            <a:off x="2069963" y="2037776"/>
            <a:ext cx="111906" cy="317494"/>
          </a:xfrm>
          <a:prstGeom prst="rightArrow">
            <a:avLst>
              <a:gd name="adj1" fmla="val 75445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FD6DC2C-57FD-5519-87C3-6BBFE47675CF}"/>
              </a:ext>
            </a:extLst>
          </p:cNvPr>
          <p:cNvSpPr/>
          <p:nvPr/>
        </p:nvSpPr>
        <p:spPr>
          <a:xfrm>
            <a:off x="2673530" y="2037776"/>
            <a:ext cx="111906" cy="317494"/>
          </a:xfrm>
          <a:prstGeom prst="rightArrow">
            <a:avLst>
              <a:gd name="adj1" fmla="val 75445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A570B17-0D8A-4992-801A-CE68330740F5}"/>
              </a:ext>
            </a:extLst>
          </p:cNvPr>
          <p:cNvSpPr/>
          <p:nvPr/>
        </p:nvSpPr>
        <p:spPr>
          <a:xfrm>
            <a:off x="3902949" y="2037776"/>
            <a:ext cx="111906" cy="317494"/>
          </a:xfrm>
          <a:prstGeom prst="rightArrow">
            <a:avLst>
              <a:gd name="adj1" fmla="val 75445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32B6FFA-F8EE-8742-AAD3-478DF4EE5A42}"/>
              </a:ext>
            </a:extLst>
          </p:cNvPr>
          <p:cNvSpPr/>
          <p:nvPr/>
        </p:nvSpPr>
        <p:spPr>
          <a:xfrm>
            <a:off x="5760995" y="2037776"/>
            <a:ext cx="111906" cy="317494"/>
          </a:xfrm>
          <a:prstGeom prst="rightArrow">
            <a:avLst>
              <a:gd name="adj1" fmla="val 75445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0EFECA3-419B-416A-E1FB-CD02AC4054FA}"/>
              </a:ext>
            </a:extLst>
          </p:cNvPr>
          <p:cNvSpPr/>
          <p:nvPr/>
        </p:nvSpPr>
        <p:spPr>
          <a:xfrm>
            <a:off x="8210883" y="2037776"/>
            <a:ext cx="111906" cy="317494"/>
          </a:xfrm>
          <a:prstGeom prst="rightArrow">
            <a:avLst>
              <a:gd name="adj1" fmla="val 75445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B3B947-4BAB-8132-5076-6FF1BA068359}"/>
              </a:ext>
            </a:extLst>
          </p:cNvPr>
          <p:cNvSpPr txBox="1"/>
          <p:nvPr/>
        </p:nvSpPr>
        <p:spPr>
          <a:xfrm>
            <a:off x="9637551" y="877740"/>
            <a:ext cx="1437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Commercial Release &amp; planting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D6C924-4D30-F71B-BC0D-092A3D5A3286}"/>
              </a:ext>
            </a:extLst>
          </p:cNvPr>
          <p:cNvSpPr txBox="1"/>
          <p:nvPr/>
        </p:nvSpPr>
        <p:spPr>
          <a:xfrm>
            <a:off x="1322508" y="877740"/>
            <a:ext cx="9525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Hybridization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D21857-4A75-6814-5206-DE624B269922}"/>
              </a:ext>
            </a:extLst>
          </p:cNvPr>
          <p:cNvSpPr txBox="1"/>
          <p:nvPr/>
        </p:nvSpPr>
        <p:spPr>
          <a:xfrm>
            <a:off x="2307601" y="877740"/>
            <a:ext cx="17189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Selection of best families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C88677-30F7-C036-F2AF-A5CA046B3EAE}"/>
              </a:ext>
            </a:extLst>
          </p:cNvPr>
          <p:cNvSpPr txBox="1"/>
          <p:nvPr/>
        </p:nvSpPr>
        <p:spPr>
          <a:xfrm>
            <a:off x="4118568" y="877740"/>
            <a:ext cx="108234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Best trees felled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6082CD-B1FC-B9BD-1143-E187339657CB}"/>
              </a:ext>
            </a:extLst>
          </p:cNvPr>
          <p:cNvSpPr txBox="1"/>
          <p:nvPr/>
        </p:nvSpPr>
        <p:spPr>
          <a:xfrm>
            <a:off x="5351026" y="877740"/>
            <a:ext cx="9423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Production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9FFA92-3350-2EF6-41B7-B4DBFE16AACE}"/>
              </a:ext>
            </a:extLst>
          </p:cNvPr>
          <p:cNvSpPr txBox="1"/>
          <p:nvPr/>
        </p:nvSpPr>
        <p:spPr>
          <a:xfrm>
            <a:off x="6137040" y="877740"/>
            <a:ext cx="1719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Selection of top hybrid clones @ clonal MLT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4A884D-95A1-0BC8-AD51-A024F9F50A0E}"/>
              </a:ext>
            </a:extLst>
          </p:cNvPr>
          <p:cNvSpPr txBox="1"/>
          <p:nvPr/>
        </p:nvSpPr>
        <p:spPr>
          <a:xfrm>
            <a:off x="8322789" y="877740"/>
            <a:ext cx="11646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Commercial Demo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D8A2A0-AF12-1AF3-F4BF-AFD007589EF1}"/>
              </a:ext>
            </a:extLst>
          </p:cNvPr>
          <p:cNvSpPr txBox="1"/>
          <p:nvPr/>
        </p:nvSpPr>
        <p:spPr>
          <a:xfrm>
            <a:off x="2608304" y="2847770"/>
            <a:ext cx="756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3 years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7A05BCA-1F82-748B-12A6-7D475E9F6C9E}"/>
              </a:ext>
            </a:extLst>
          </p:cNvPr>
          <p:cNvSpPr txBox="1"/>
          <p:nvPr/>
        </p:nvSpPr>
        <p:spPr>
          <a:xfrm>
            <a:off x="6421662" y="2847770"/>
            <a:ext cx="756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3 years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6F7490-FDC9-89AE-D13B-F353F7F3A235}"/>
              </a:ext>
            </a:extLst>
          </p:cNvPr>
          <p:cNvSpPr txBox="1"/>
          <p:nvPr/>
        </p:nvSpPr>
        <p:spPr>
          <a:xfrm>
            <a:off x="8946050" y="2847770"/>
            <a:ext cx="756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3 years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12FEC45-27A4-5F8F-6A95-CBD88DF1F2BF}"/>
              </a:ext>
            </a:extLst>
          </p:cNvPr>
          <p:cNvSpPr txBox="1"/>
          <p:nvPr/>
        </p:nvSpPr>
        <p:spPr>
          <a:xfrm>
            <a:off x="4937470" y="2088801"/>
            <a:ext cx="1939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400" b="0" i="0" dirty="0">
                <a:solidFill>
                  <a:schemeClr val="accent6">
                    <a:lumMod val="75000"/>
                  </a:schemeClr>
                </a:solidFill>
                <a:effectLst/>
                <a:latin typeface="Segoe UI Semibold" panose="020B0702040204020203" pitchFamily="34" charset="0"/>
              </a:rPr>
              <a:t>✔ </a:t>
            </a:r>
            <a:endParaRPr lang="en-IN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0524CA0-AF0F-201D-5BA3-09B562A36504}"/>
              </a:ext>
            </a:extLst>
          </p:cNvPr>
          <p:cNvSpPr txBox="1"/>
          <p:nvPr/>
        </p:nvSpPr>
        <p:spPr>
          <a:xfrm>
            <a:off x="6482780" y="5076119"/>
            <a:ext cx="48984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Digital twinning can potentially reduce the clone development cycle from 10 years to 4 years in R&amp;D.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Helps predict clone productivity across locations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EBCF99D-9386-C3ED-93ED-B15474A9811C}"/>
              </a:ext>
            </a:extLst>
          </p:cNvPr>
          <p:cNvSpPr txBox="1"/>
          <p:nvPr/>
        </p:nvSpPr>
        <p:spPr>
          <a:xfrm>
            <a:off x="6482780" y="3548565"/>
            <a:ext cx="4466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Digital twinning can potentially reduce this 5-6 years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9E44C1-5410-CBE7-6EF8-49ADE9A3F0E4}"/>
              </a:ext>
            </a:extLst>
          </p:cNvPr>
          <p:cNvSpPr txBox="1"/>
          <p:nvPr/>
        </p:nvSpPr>
        <p:spPr>
          <a:xfrm>
            <a:off x="6549598" y="3972026"/>
            <a:ext cx="1460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Tree Growth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233D5C-9CCF-A78B-530B-EA4677FBBED9}"/>
              </a:ext>
            </a:extLst>
          </p:cNvPr>
          <p:cNvSpPr txBox="1"/>
          <p:nvPr/>
        </p:nvSpPr>
        <p:spPr>
          <a:xfrm>
            <a:off x="6557062" y="4341358"/>
            <a:ext cx="367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dirty="0"/>
              <a:t>Biomass = </a:t>
            </a:r>
            <a:r>
              <a:rPr lang="en-IN" sz="1400" i="1" dirty="0"/>
              <a:t>∫ (</a:t>
            </a:r>
            <a:r>
              <a:rPr lang="en-IN" sz="1400" dirty="0">
                <a:solidFill>
                  <a:schemeClr val="accent6">
                    <a:lumMod val="75000"/>
                  </a:schemeClr>
                </a:solidFill>
              </a:rPr>
              <a:t>Genetics</a:t>
            </a:r>
            <a:r>
              <a:rPr lang="en-IN" sz="1400" dirty="0"/>
              <a:t> x </a:t>
            </a:r>
            <a:r>
              <a:rPr lang="en-I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Environment</a:t>
            </a:r>
            <a:r>
              <a:rPr lang="en-IN" sz="1400" dirty="0"/>
              <a:t> x </a:t>
            </a:r>
            <a:r>
              <a:rPr lang="en-IN" sz="1400" dirty="0">
                <a:solidFill>
                  <a:srgbClr val="C00000"/>
                </a:solidFill>
              </a:rPr>
              <a:t>Residual</a:t>
            </a:r>
            <a:r>
              <a:rPr lang="en-IN" sz="1400" dirty="0"/>
              <a:t>)</a:t>
            </a: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103F655D-3B7D-CEAB-7AB9-6B02103AFA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1848965"/>
              </p:ext>
            </p:extLst>
          </p:nvPr>
        </p:nvGraphicFramePr>
        <p:xfrm>
          <a:off x="1318896" y="3376027"/>
          <a:ext cx="3233492" cy="243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637A9E1-BA43-4EC6-6337-D6D3A1831077}"/>
              </a:ext>
            </a:extLst>
          </p:cNvPr>
          <p:cNvCxnSpPr>
            <a:cxnSpLocks/>
          </p:cNvCxnSpPr>
          <p:nvPr/>
        </p:nvCxnSpPr>
        <p:spPr>
          <a:xfrm flipV="1">
            <a:off x="2823346" y="4896262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24A7CFA-87CB-D935-5DE0-4C5847295994}"/>
              </a:ext>
            </a:extLst>
          </p:cNvPr>
          <p:cNvSpPr txBox="1"/>
          <p:nvPr/>
        </p:nvSpPr>
        <p:spPr>
          <a:xfrm>
            <a:off x="1431039" y="3397443"/>
            <a:ext cx="25250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b="1" cap="all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Duration in General Tree Breeding pipeline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103BEC8-9167-EACE-2B28-27E40E35F61B}"/>
              </a:ext>
            </a:extLst>
          </p:cNvPr>
          <p:cNvCxnSpPr>
            <a:cxnSpLocks/>
          </p:cNvCxnSpPr>
          <p:nvPr/>
        </p:nvCxnSpPr>
        <p:spPr>
          <a:xfrm flipV="1">
            <a:off x="3021262" y="4792566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E383C3B-A94E-F6B8-0FC0-A735CE51D6F6}"/>
              </a:ext>
            </a:extLst>
          </p:cNvPr>
          <p:cNvCxnSpPr>
            <a:cxnSpLocks/>
          </p:cNvCxnSpPr>
          <p:nvPr/>
        </p:nvCxnSpPr>
        <p:spPr>
          <a:xfrm flipV="1">
            <a:off x="3416734" y="4436049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FB32D34-37CC-7DEB-3F8F-6D3B5D08B2C5}"/>
              </a:ext>
            </a:extLst>
          </p:cNvPr>
          <p:cNvCxnSpPr>
            <a:cxnSpLocks/>
          </p:cNvCxnSpPr>
          <p:nvPr/>
        </p:nvCxnSpPr>
        <p:spPr>
          <a:xfrm flipV="1">
            <a:off x="3614650" y="4332353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6BB3B2B-D834-1A9B-87D5-84FD5854D00C}"/>
              </a:ext>
            </a:extLst>
          </p:cNvPr>
          <p:cNvCxnSpPr>
            <a:cxnSpLocks/>
          </p:cNvCxnSpPr>
          <p:nvPr/>
        </p:nvCxnSpPr>
        <p:spPr>
          <a:xfrm flipV="1">
            <a:off x="4016607" y="3842662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95AB1B7-7230-E61C-0BA5-5992312C77DC}"/>
              </a:ext>
            </a:extLst>
          </p:cNvPr>
          <p:cNvCxnSpPr>
            <a:cxnSpLocks/>
          </p:cNvCxnSpPr>
          <p:nvPr/>
        </p:nvCxnSpPr>
        <p:spPr>
          <a:xfrm flipV="1">
            <a:off x="4153153" y="3719511"/>
            <a:ext cx="0" cy="363919"/>
          </a:xfrm>
          <a:prstGeom prst="line">
            <a:avLst/>
          </a:prstGeom>
          <a:ln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1B580053-BD77-0C5F-F29F-DD52613E1038}"/>
              </a:ext>
            </a:extLst>
          </p:cNvPr>
          <p:cNvSpPr txBox="1"/>
          <p:nvPr/>
        </p:nvSpPr>
        <p:spPr>
          <a:xfrm>
            <a:off x="1704909" y="5306831"/>
            <a:ext cx="75693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Hybridization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A68073-15B2-4D0F-4E79-1EF6C34331A2}"/>
              </a:ext>
            </a:extLst>
          </p:cNvPr>
          <p:cNvSpPr txBox="1"/>
          <p:nvPr/>
        </p:nvSpPr>
        <p:spPr>
          <a:xfrm>
            <a:off x="2592726" y="5306831"/>
            <a:ext cx="64953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Evaluation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62E32B-5096-098B-9C97-38469CEA2EC7}"/>
              </a:ext>
            </a:extLst>
          </p:cNvPr>
          <p:cNvSpPr txBox="1"/>
          <p:nvPr/>
        </p:nvSpPr>
        <p:spPr>
          <a:xfrm>
            <a:off x="3314777" y="5306831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MLT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8073EDF-E50C-BE67-E103-359AE3AAF271}"/>
              </a:ext>
            </a:extLst>
          </p:cNvPr>
          <p:cNvSpPr txBox="1"/>
          <p:nvPr/>
        </p:nvSpPr>
        <p:spPr>
          <a:xfrm>
            <a:off x="3786983" y="5306831"/>
            <a:ext cx="40748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DEMO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900BFE-5414-A76A-D15C-EDC2BBF8D333}"/>
              </a:ext>
            </a:extLst>
          </p:cNvPr>
          <p:cNvSpPr txBox="1"/>
          <p:nvPr/>
        </p:nvSpPr>
        <p:spPr>
          <a:xfrm>
            <a:off x="2592726" y="4360424"/>
            <a:ext cx="71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" b="1" dirty="0">
                <a:solidFill>
                  <a:srgbClr val="FF0000"/>
                </a:solidFill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1.5 Yrs reduction potential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13D88B-E766-53DF-D0ED-8AA55E02BF56}"/>
              </a:ext>
            </a:extLst>
          </p:cNvPr>
          <p:cNvSpPr txBox="1"/>
          <p:nvPr/>
        </p:nvSpPr>
        <p:spPr>
          <a:xfrm>
            <a:off x="3236055" y="3929186"/>
            <a:ext cx="71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" b="1" dirty="0">
                <a:solidFill>
                  <a:srgbClr val="FF0000"/>
                </a:solidFill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1.5-2 Yrs reduction potential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623DAD7-E7BF-CC39-4511-333F5D526B1A}"/>
              </a:ext>
            </a:extLst>
          </p:cNvPr>
          <p:cNvSpPr txBox="1"/>
          <p:nvPr/>
        </p:nvSpPr>
        <p:spPr>
          <a:xfrm>
            <a:off x="3660467" y="3510542"/>
            <a:ext cx="7122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600" b="1" dirty="0">
                <a:solidFill>
                  <a:srgbClr val="FF0000"/>
                </a:solidFill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2 Yrs reduction potential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7E30C81-2C76-F4C6-304C-A5633D98D9C8}"/>
              </a:ext>
            </a:extLst>
          </p:cNvPr>
          <p:cNvSpPr txBox="1"/>
          <p:nvPr/>
        </p:nvSpPr>
        <p:spPr>
          <a:xfrm rot="16200000">
            <a:off x="1079350" y="4620081"/>
            <a:ext cx="86273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Selection stages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0D45C4-A4AD-9938-669E-6D35DBF6A688}"/>
              </a:ext>
            </a:extLst>
          </p:cNvPr>
          <p:cNvSpPr txBox="1"/>
          <p:nvPr/>
        </p:nvSpPr>
        <p:spPr>
          <a:xfrm>
            <a:off x="2434515" y="5828280"/>
            <a:ext cx="125226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b="1" cap="all" dirty="0">
                <a:latin typeface="Segoe UI Semibold" panose="020B0702040204020203" pitchFamily="34" charset="0"/>
                <a:ea typeface="Open Sans Condensed" panose="020B0604020202020204" charset="0"/>
                <a:cs typeface="Segoe UI Semibold" panose="020B0702040204020203" pitchFamily="34" charset="0"/>
              </a:rPr>
              <a:t>Total duration of 9 years</a:t>
            </a:r>
          </a:p>
        </p:txBody>
      </p:sp>
    </p:spTree>
    <p:extLst>
      <p:ext uri="{BB962C8B-B14F-4D97-AF65-F5344CB8AC3E}">
        <p14:creationId xmlns:p14="http://schemas.microsoft.com/office/powerpoint/2010/main" val="3911947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593</Words>
  <Application>Microsoft Office PowerPoint</Application>
  <PresentationFormat>Widescreen</PresentationFormat>
  <Paragraphs>159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Ashok Kulkarni</dc:creator>
  <cp:lastModifiedBy>Rajkumar Rathinavelu</cp:lastModifiedBy>
  <cp:revision>28</cp:revision>
  <dcterms:created xsi:type="dcterms:W3CDTF">2025-07-23T12:06:30Z</dcterms:created>
  <dcterms:modified xsi:type="dcterms:W3CDTF">2025-07-24T02:25:44Z</dcterms:modified>
</cp:coreProperties>
</file>