
<file path=[Content_Types].xml><?xml version="1.0" encoding="utf-8"?>
<Types xmlns="http://schemas.openxmlformats.org/package/2006/content-types">
  <Default Extension="fntdata" ContentType="application/x-fontdata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Ex1.xml" ContentType="application/vnd.ms-office.chartex+xml"/>
  <Override PartName="/ppt/charts/style6.xml" ContentType="application/vnd.ms-office.chartstyle+xml"/>
  <Override PartName="/ppt/charts/colors6.xml" ContentType="application/vnd.ms-office.chartcolorstyle+xml"/>
  <Override PartName="/ppt/charts/chart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Ex2.xml" ContentType="application/vnd.ms-office.chartex+xml"/>
  <Override PartName="/ppt/charts/style8.xml" ContentType="application/vnd.ms-office.chartstyle+xml"/>
  <Override PartName="/ppt/charts/colors8.xml" ContentType="application/vnd.ms-office.chartcolorstyle+xml"/>
  <Override PartName="/ppt/charts/chart7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2.xml" ContentType="application/vnd.openxmlformats-officedocument.themeOverride+xml"/>
  <Override PartName="/ppt/charts/chartEx3.xml" ContentType="application/vnd.ms-office.chartex+xml"/>
  <Override PartName="/ppt/charts/style10.xml" ContentType="application/vnd.ms-office.chartstyle+xml"/>
  <Override PartName="/ppt/charts/colors10.xml" ContentType="application/vnd.ms-office.chartcolorstyle+xml"/>
  <Override PartName="/ppt/charts/chart8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9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0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1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2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3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4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Ex4.xml" ContentType="application/vnd.ms-office.chartex+xml"/>
  <Override PartName="/ppt/charts/style19.xml" ContentType="application/vnd.ms-office.chartstyle+xml"/>
  <Override PartName="/ppt/charts/colors19.xml" ContentType="application/vnd.ms-office.chartcolorstyle+xml"/>
  <Override PartName="/ppt/charts/chartEx5.xml" ContentType="application/vnd.ms-office.chartex+xml"/>
  <Override PartName="/ppt/charts/style20.xml" ContentType="application/vnd.ms-office.chartstyle+xml"/>
  <Override PartName="/ppt/charts/colors2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5" r:id="rId1"/>
    <p:sldMasterId id="2147483693" r:id="rId2"/>
  </p:sldMasterIdLst>
  <p:notesMasterIdLst>
    <p:notesMasterId r:id="rId36"/>
  </p:notesMasterIdLst>
  <p:sldIdLst>
    <p:sldId id="256" r:id="rId3"/>
    <p:sldId id="270" r:id="rId4"/>
    <p:sldId id="3925" r:id="rId5"/>
    <p:sldId id="260" r:id="rId6"/>
    <p:sldId id="261" r:id="rId7"/>
    <p:sldId id="262" r:id="rId8"/>
    <p:sldId id="3921" r:id="rId9"/>
    <p:sldId id="3927" r:id="rId10"/>
    <p:sldId id="3920" r:id="rId11"/>
    <p:sldId id="3926" r:id="rId12"/>
    <p:sldId id="264" r:id="rId13"/>
    <p:sldId id="263" r:id="rId14"/>
    <p:sldId id="3915" r:id="rId15"/>
    <p:sldId id="3922" r:id="rId16"/>
    <p:sldId id="265" r:id="rId17"/>
    <p:sldId id="3916" r:id="rId18"/>
    <p:sldId id="266" r:id="rId19"/>
    <p:sldId id="268" r:id="rId20"/>
    <p:sldId id="3923" r:id="rId21"/>
    <p:sldId id="259" r:id="rId22"/>
    <p:sldId id="257" r:id="rId23"/>
    <p:sldId id="258" r:id="rId24"/>
    <p:sldId id="3917" r:id="rId25"/>
    <p:sldId id="3919" r:id="rId26"/>
    <p:sldId id="3924" r:id="rId27"/>
    <p:sldId id="269" r:id="rId28"/>
    <p:sldId id="267" r:id="rId29"/>
    <p:sldId id="3913" r:id="rId30"/>
    <p:sldId id="3910" r:id="rId31"/>
    <p:sldId id="3911" r:id="rId32"/>
    <p:sldId id="3908" r:id="rId33"/>
    <p:sldId id="3898" r:id="rId34"/>
    <p:sldId id="3914" r:id="rId35"/>
  </p:sldIdLst>
  <p:sldSz cx="12192000" cy="6858000"/>
  <p:notesSz cx="6858000" cy="9144000"/>
  <p:embeddedFontLst>
    <p:embeddedFont>
      <p:font typeface="Cambria Math" panose="02040503050406030204" pitchFamily="18" charset="0"/>
      <p:regular r:id="rId37"/>
    </p:embeddedFont>
    <p:embeddedFont>
      <p:font typeface="Open Sans Condensed" panose="020B0604020202020204" charset="0"/>
      <p:regular r:id="rId38"/>
      <p:bold r:id="rId39"/>
      <p:italic r:id="rId40"/>
      <p:boldItalic r:id="rId41"/>
    </p:embeddedFont>
    <p:embeddedFont>
      <p:font typeface="Open Sans Condensed ExtraBold" panose="020B0604020202020204" charset="0"/>
      <p:bold r:id="rId42"/>
      <p:boldItalic r:id="rId43"/>
    </p:embeddedFont>
    <p:embeddedFont>
      <p:font typeface="Open Sans SemiCondensed" panose="020B0604020202020204" charset="0"/>
      <p:regular r:id="rId44"/>
      <p:bold r:id="rId45"/>
      <p:italic r:id="rId46"/>
      <p:boldItalic r:id="rId47"/>
    </p:embeddedFont>
    <p:embeddedFont>
      <p:font typeface="Segoe UI Semibold" panose="020B0702040204020203" pitchFamily="34" charset="0"/>
      <p:bold r:id="rId48"/>
      <p:boldItalic r:id="rId49"/>
    </p:embeddedFont>
    <p:embeddedFont>
      <p:font typeface="Wingdings 3" panose="05040102010807070707" pitchFamily="18" charset="2"/>
      <p:regular r:id="rId5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DDB74B"/>
    <a:srgbClr val="4B866D"/>
    <a:srgbClr val="9B6EBC"/>
    <a:srgbClr val="C6ACD9"/>
    <a:srgbClr val="16424D"/>
    <a:srgbClr val="461E64"/>
    <a:srgbClr val="3F7C70"/>
    <a:srgbClr val="407D71"/>
    <a:srgbClr val="3D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74" autoAdjust="0"/>
    <p:restoredTop sz="97386" autoAdjust="0"/>
  </p:normalViewPr>
  <p:slideViewPr>
    <p:cSldViewPr snapToGrid="0">
      <p:cViewPr varScale="1">
        <p:scale>
          <a:sx n="104" d="100"/>
          <a:sy n="104" d="100"/>
        </p:scale>
        <p:origin x="1146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3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8.fntdata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8.xml"/><Relationship Id="rId41" Type="http://schemas.openxmlformats.org/officeDocument/2006/relationships/font" Target="fonts/font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93896\Desktop\Project%20review_AUG2024\Data%20set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vdi-rnd\LIFETECH-INFORMATION\CORP\ITCRD-CORPRND\ATR-TEMP\DMC\DMCMAR25\Subabul_PSPD%20stats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Chart%20in%20Microsoft%20PowerPoint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1.100\Home\ITC\SEMINAR\2024\SILVI_INDUCTION_PCT2024\tools\Estimat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1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4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93896\Desktop\Project%20review_AUG2024\Data%20set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93896\Desktop\Project%20review_AUG2024\Data%20set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oleObject" Target="file:///\\192.168.1.100\Home\ITC\SEMINAR\Tools\Maps\maps.xlsx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oleObject" Target="file:///\\192.168.1.100\Home\ITC\SEMINAR\Tools\Maps\maps.xlsx" TargetMode="External"/></Relationships>
</file>

<file path=ppt/charts/_rels/chartEx3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oleObject" Target="file:///C:\Users\93896\Desktop\Data_collection_Vikkralpeta(1)28.5.24.xlsx" TargetMode="External"/></Relationships>
</file>

<file path=ppt/charts/_rels/chartEx4.xml.rels><?xml version="1.0" encoding="UTF-8" standalone="yes"?>
<Relationships xmlns="http://schemas.openxmlformats.org/package/2006/relationships"><Relationship Id="rId3" Type="http://schemas.microsoft.com/office/2011/relationships/chartColorStyle" Target="colors19.xml"/><Relationship Id="rId2" Type="http://schemas.microsoft.com/office/2011/relationships/chartStyle" Target="style19.xml"/><Relationship Id="rId1" Type="http://schemas.openxmlformats.org/officeDocument/2006/relationships/oleObject" Target="file:///\\192.168.1.100\Home\ITC\SEMINAR\Tools\Maps\maps.xlsx" TargetMode="External"/></Relationships>
</file>

<file path=ppt/charts/_rels/chartEx5.xml.rels><?xml version="1.0" encoding="UTF-8" standalone="yes"?>
<Relationships xmlns="http://schemas.openxmlformats.org/package/2006/relationships"><Relationship Id="rId3" Type="http://schemas.microsoft.com/office/2011/relationships/chartColorStyle" Target="colors20.xml"/><Relationship Id="rId2" Type="http://schemas.microsoft.com/office/2011/relationships/chartStyle" Target="style20.xml"/><Relationship Id="rId1" Type="http://schemas.openxmlformats.org/officeDocument/2006/relationships/oleObject" Target="file:///\\192.168.1.100\Home\ITC\SEMINAR\Tools\Maps\map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Sheet1!$E$2</c:f>
              <c:strCache>
                <c:ptCount val="1"/>
                <c:pt idx="0">
                  <c:v>Rooting %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Sheet1!$F$3:$F$5</c:f>
                <c:numCache>
                  <c:formatCode>General</c:formatCode>
                  <c:ptCount val="3"/>
                  <c:pt idx="0">
                    <c:v>5</c:v>
                  </c:pt>
                  <c:pt idx="1">
                    <c:v>7</c:v>
                  </c:pt>
                  <c:pt idx="2">
                    <c:v>9</c:v>
                  </c:pt>
                </c:numCache>
              </c:numRef>
            </c:plus>
            <c:minus>
              <c:numRef>
                <c:f>Sheet1!$G$3:$G$5</c:f>
                <c:numCache>
                  <c:formatCode>General</c:formatCode>
                  <c:ptCount val="3"/>
                  <c:pt idx="0">
                    <c:v>5</c:v>
                  </c:pt>
                  <c:pt idx="1">
                    <c:v>7</c:v>
                  </c:pt>
                  <c:pt idx="2">
                    <c:v>9</c:v>
                  </c:pt>
                </c:numCache>
              </c:numRef>
            </c:minus>
            <c:spPr>
              <a:noFill/>
              <a:ln w="9525">
                <a:solidFill>
                  <a:schemeClr val="tx2">
                    <a:lumMod val="75000"/>
                    <a:lumOff val="25000"/>
                  </a:schemeClr>
                </a:solidFill>
                <a:round/>
              </a:ln>
              <a:effectLst/>
            </c:spPr>
          </c:errBars>
          <c:cat>
            <c:strRef>
              <c:f>Sheet1!$D$3:$D$5</c:f>
              <c:strCache>
                <c:ptCount val="3"/>
                <c:pt idx="0">
                  <c:v>Stump cuttings</c:v>
                </c:pt>
                <c:pt idx="1">
                  <c:v>G-I</c:v>
                </c:pt>
                <c:pt idx="2">
                  <c:v>G-II</c:v>
                </c:pt>
              </c:strCache>
            </c:strRef>
          </c:cat>
          <c:val>
            <c:numRef>
              <c:f>Sheet1!$E$3:$E$5</c:f>
              <c:numCache>
                <c:formatCode>General</c:formatCode>
                <c:ptCount val="3"/>
                <c:pt idx="0">
                  <c:v>22</c:v>
                </c:pt>
                <c:pt idx="1">
                  <c:v>58</c:v>
                </c:pt>
                <c:pt idx="2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5E-4692-BF06-DAF9FB33A5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186792447"/>
        <c:axId val="1126743551"/>
      </c:barChart>
      <c:catAx>
        <c:axId val="11867924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126743551"/>
        <c:crosses val="autoZero"/>
        <c:auto val="1"/>
        <c:lblAlgn val="ctr"/>
        <c:lblOffset val="100"/>
        <c:noMultiLvlLbl val="0"/>
      </c:catAx>
      <c:valAx>
        <c:axId val="11267435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r>
                  <a:rPr lang="en-IN" sz="800"/>
                  <a:t>Rooting Per cent</a:t>
                </a:r>
              </a:p>
            </c:rich>
          </c:tx>
          <c:layout>
            <c:manualLayout>
              <c:xMode val="edge"/>
              <c:yMode val="edge"/>
              <c:x val="0.16948778352287128"/>
              <c:y val="0.276326324960135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186792447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DB-4420-8A11-F5C3938D88EE}"/>
              </c:ext>
            </c:extLst>
          </c:dPt>
          <c:dPt>
            <c:idx val="1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DB-4420-8A11-F5C3938D88EE}"/>
              </c:ext>
            </c:extLst>
          </c:dPt>
          <c:dPt>
            <c:idx val="1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FDB-4420-8A11-F5C3938D88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bg1"/>
                    </a:solidFill>
                    <a:latin typeface="Open Sans Condensed" pitchFamily="2" charset="0"/>
                    <a:ea typeface="Open Sans Condensed" pitchFamily="2" charset="0"/>
                    <a:cs typeface="Open Sans Condensed" pitchFamily="2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Sheet3!$I$4:$I$16</c:f>
              <c:strCache>
                <c:ptCount val="13"/>
                <c:pt idx="0">
                  <c:v>Control</c:v>
                </c:pt>
                <c:pt idx="1">
                  <c:v>T3</c:v>
                </c:pt>
                <c:pt idx="2">
                  <c:v>T9</c:v>
                </c:pt>
                <c:pt idx="3">
                  <c:v>T7</c:v>
                </c:pt>
                <c:pt idx="4">
                  <c:v>T5</c:v>
                </c:pt>
                <c:pt idx="5">
                  <c:v>T10</c:v>
                </c:pt>
                <c:pt idx="6">
                  <c:v>T2</c:v>
                </c:pt>
                <c:pt idx="7">
                  <c:v>T1</c:v>
                </c:pt>
                <c:pt idx="8">
                  <c:v>T11</c:v>
                </c:pt>
                <c:pt idx="9">
                  <c:v>T6</c:v>
                </c:pt>
                <c:pt idx="10">
                  <c:v>T8</c:v>
                </c:pt>
                <c:pt idx="11">
                  <c:v>T4</c:v>
                </c:pt>
                <c:pt idx="12">
                  <c:v>T12</c:v>
                </c:pt>
              </c:strCache>
            </c:strRef>
          </c:cat>
          <c:val>
            <c:numRef>
              <c:f>Sheet3!$Q$4:$Q$16</c:f>
              <c:numCache>
                <c:formatCode>0</c:formatCode>
                <c:ptCount val="13"/>
                <c:pt idx="0">
                  <c:v>-27.921187180446434</c:v>
                </c:pt>
                <c:pt idx="1">
                  <c:v>-27.921187180446434</c:v>
                </c:pt>
                <c:pt idx="2">
                  <c:v>-18.911335578002248</c:v>
                </c:pt>
                <c:pt idx="3">
                  <c:v>5.3325851103628636</c:v>
                </c:pt>
                <c:pt idx="4">
                  <c:v>8.7157999750592268</c:v>
                </c:pt>
                <c:pt idx="5">
                  <c:v>5.4492143658810051</c:v>
                </c:pt>
                <c:pt idx="6">
                  <c:v>6.0606060606060499</c:v>
                </c:pt>
                <c:pt idx="7">
                  <c:v>8.0808080808080458</c:v>
                </c:pt>
                <c:pt idx="8">
                  <c:v>9.0909090909090864</c:v>
                </c:pt>
                <c:pt idx="9">
                  <c:v>0</c:v>
                </c:pt>
                <c:pt idx="10">
                  <c:v>13.670657189175687</c:v>
                </c:pt>
                <c:pt idx="11">
                  <c:v>12.54520513779771</c:v>
                </c:pt>
                <c:pt idx="12">
                  <c:v>12.54520513779771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FDB-4420-8A11-F5C3938D88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overlap val="-27"/>
        <c:axId val="458754576"/>
        <c:axId val="458762064"/>
      </c:barChart>
      <c:catAx>
        <c:axId val="458754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600" b="0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458762064"/>
        <c:crosses val="autoZero"/>
        <c:auto val="1"/>
        <c:lblAlgn val="ctr"/>
        <c:lblOffset val="100"/>
        <c:noMultiLvlLbl val="0"/>
      </c:catAx>
      <c:valAx>
        <c:axId val="458762064"/>
        <c:scaling>
          <c:orientation val="minMax"/>
          <c:min val="-3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bg1"/>
                    </a:solidFill>
                    <a:latin typeface="Open Sans Condensed" pitchFamily="2" charset="0"/>
                    <a:ea typeface="Open Sans Condensed" pitchFamily="2" charset="0"/>
                    <a:cs typeface="Open Sans Condensed" pitchFamily="2" charset="0"/>
                  </a:defRPr>
                </a:pPr>
                <a:r>
                  <a:rPr lang="en-IN"/>
                  <a:t>% Wood volume Improvement over T6</a:t>
                </a:r>
              </a:p>
            </c:rich>
          </c:tx>
          <c:layout>
            <c:manualLayout>
              <c:xMode val="edge"/>
              <c:yMode val="edge"/>
              <c:x val="2.1621896031337354E-2"/>
              <c:y val="9.165033213014733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600" b="0" i="0" u="none" strike="noStrike" kern="1200" baseline="0">
                  <a:solidFill>
                    <a:schemeClr val="bg1"/>
                  </a:solidFill>
                  <a:latin typeface="Open Sans Condensed" pitchFamily="2" charset="0"/>
                  <a:ea typeface="Open Sans Condensed" pitchFamily="2" charset="0"/>
                  <a:cs typeface="Open Sans Condensed" pitchFamily="2" charset="0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45875457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600">
          <a:solidFill>
            <a:schemeClr val="bg1"/>
          </a:solidFill>
          <a:latin typeface="Open Sans Condensed" pitchFamily="2" charset="0"/>
          <a:ea typeface="Open Sans Condensed" pitchFamily="2" charset="0"/>
          <a:cs typeface="Open Sans Condensed" pitchFamily="2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spc="0" baseline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Sheet1!$E$6</c:f>
              <c:strCache>
                <c:ptCount val="1"/>
                <c:pt idx="0">
                  <c:v>% Improvement over 1761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Sheet1!$D$7:$D$12</c:f>
              <c:strCache>
                <c:ptCount val="6"/>
                <c:pt idx="0">
                  <c:v>Eca 1-1</c:v>
                </c:pt>
                <c:pt idx="1">
                  <c:v>Eca 2-3</c:v>
                </c:pt>
                <c:pt idx="2">
                  <c:v>Eca 2-5</c:v>
                </c:pt>
                <c:pt idx="3">
                  <c:v>Eca 3-3</c:v>
                </c:pt>
                <c:pt idx="4">
                  <c:v>Eca 3-4</c:v>
                </c:pt>
                <c:pt idx="5">
                  <c:v>Eca 6-2</c:v>
                </c:pt>
              </c:strCache>
            </c:strRef>
          </c:cat>
          <c:val>
            <c:numRef>
              <c:f>Sheet1!$E$7:$E$12</c:f>
              <c:numCache>
                <c:formatCode>General</c:formatCode>
                <c:ptCount val="6"/>
                <c:pt idx="0">
                  <c:v>52</c:v>
                </c:pt>
                <c:pt idx="1">
                  <c:v>50</c:v>
                </c:pt>
                <c:pt idx="2">
                  <c:v>50</c:v>
                </c:pt>
                <c:pt idx="3">
                  <c:v>55</c:v>
                </c:pt>
                <c:pt idx="4">
                  <c:v>40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E0-4A21-B962-61361DA380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9"/>
        <c:overlap val="-27"/>
        <c:axId val="1673184560"/>
        <c:axId val="1673188304"/>
      </c:barChart>
      <c:catAx>
        <c:axId val="167318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673188304"/>
        <c:crosses val="autoZero"/>
        <c:auto val="1"/>
        <c:lblAlgn val="ctr"/>
        <c:lblOffset val="100"/>
        <c:noMultiLvlLbl val="0"/>
      </c:catAx>
      <c:valAx>
        <c:axId val="1673188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673184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500">
          <a:solidFill>
            <a:schemeClr val="bg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explosion val="2"/>
          <c:dPt>
            <c:idx val="0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6BD-491C-9506-C049220180E0}"/>
              </c:ext>
            </c:extLst>
          </c:dPt>
          <c:dPt>
            <c:idx val="1"/>
            <c:bubble3D val="0"/>
            <c:spPr>
              <a:solidFill>
                <a:srgbClr val="7030A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BD-491C-9506-C049220180E0}"/>
              </c:ext>
            </c:extLst>
          </c:dPt>
          <c:dPt>
            <c:idx val="2"/>
            <c:bubble3D val="0"/>
            <c:spPr>
              <a:solidFill>
                <a:srgbClr val="7030A0">
                  <a:alpha val="7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6BD-491C-9506-C049220180E0}"/>
              </c:ext>
            </c:extLst>
          </c:dPt>
          <c:cat>
            <c:strRef>
              <c:f>Sheet1!$A$3:$A$5</c:f>
              <c:strCache>
                <c:ptCount val="3"/>
                <c:pt idx="0">
                  <c:v>Clones</c:v>
                </c:pt>
                <c:pt idx="1">
                  <c:v>Direct Seeds</c:v>
                </c:pt>
                <c:pt idx="2">
                  <c:v>Hyco Seedlings</c:v>
                </c:pt>
              </c:strCache>
            </c:strRef>
          </c:cat>
          <c:val>
            <c:numRef>
              <c:f>Sheet1!$C$3:$C$5</c:f>
              <c:numCache>
                <c:formatCode>General</c:formatCode>
                <c:ptCount val="3"/>
                <c:pt idx="0">
                  <c:v>2200</c:v>
                </c:pt>
                <c:pt idx="1">
                  <c:v>80000</c:v>
                </c:pt>
                <c:pt idx="2">
                  <c:v>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6BD-491C-9506-C049220180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8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chemeClr val="bg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Sheet1!$D$2</c:f>
              <c:strCache>
                <c:ptCount val="1"/>
                <c:pt idx="0">
                  <c:v>MT / Ac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B866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11E-430D-BF57-EEA06F2F1B26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>
                  <a:alpha val="7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11E-430D-BF57-EEA06F2F1B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Sheet1!$A$3:$A$5</c:f>
              <c:strCache>
                <c:ptCount val="3"/>
                <c:pt idx="0">
                  <c:v>Clones</c:v>
                </c:pt>
                <c:pt idx="1">
                  <c:v>Direct Seeds</c:v>
                </c:pt>
                <c:pt idx="2">
                  <c:v>Hyco Seedlings</c:v>
                </c:pt>
              </c:strCache>
            </c:strRef>
          </c:cat>
          <c:val>
            <c:numRef>
              <c:f>Sheet1!$D$3:$D$5</c:f>
              <c:numCache>
                <c:formatCode>General</c:formatCode>
                <c:ptCount val="3"/>
                <c:pt idx="0">
                  <c:v>45</c:v>
                </c:pt>
                <c:pt idx="1">
                  <c:v>15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1E-430D-BF57-EEA06F2F1B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overlap val="-27"/>
        <c:axId val="757485856"/>
        <c:axId val="757484608"/>
      </c:barChart>
      <c:catAx>
        <c:axId val="75748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757484608"/>
        <c:crosses val="autoZero"/>
        <c:auto val="1"/>
        <c:lblAlgn val="ctr"/>
        <c:lblOffset val="100"/>
        <c:noMultiLvlLbl val="0"/>
      </c:catAx>
      <c:valAx>
        <c:axId val="757484608"/>
        <c:scaling>
          <c:orientation val="minMax"/>
          <c:max val="50"/>
          <c:min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757485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514160869145059"/>
          <c:y val="0.11317642569220546"/>
          <c:w val="0.46418842387798259"/>
          <c:h val="0.77364714861558914"/>
        </c:manualLayout>
      </c:layout>
      <c:doughnutChart>
        <c:varyColors val="1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</c:spPr>
          <c:dPt>
            <c:idx val="0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C0F-4E6E-9A6B-B35435D9DE05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C0F-4E6E-9A6B-B35435D9DE05}"/>
              </c:ext>
            </c:extLst>
          </c:dPt>
          <c:dPt>
            <c:idx val="2"/>
            <c:bubble3D val="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C0F-4E6E-9A6B-B35435D9DE05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C0F-4E6E-9A6B-B35435D9DE05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C0F-4E6E-9A6B-B35435D9DE05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C0F-4E6E-9A6B-B35435D9DE05}"/>
              </c:ext>
            </c:extLst>
          </c:dPt>
          <c:dPt>
            <c:idx val="6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C0F-4E6E-9A6B-B35435D9DE05}"/>
              </c:ext>
            </c:extLst>
          </c:dPt>
          <c:dPt>
            <c:idx val="7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C0F-4E6E-9A6B-B35435D9DE05}"/>
              </c:ext>
            </c:extLst>
          </c:dPt>
          <c:dPt>
            <c:idx val="8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C0F-4E6E-9A6B-B35435D9DE05}"/>
              </c:ext>
            </c:extLst>
          </c:dPt>
          <c:dPt>
            <c:idx val="9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DC0F-4E6E-9A6B-B35435D9DE05}"/>
              </c:ext>
            </c:extLst>
          </c:dPt>
          <c:dPt>
            <c:idx val="1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DC0F-4E6E-9A6B-B35435D9DE05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DC0F-4E6E-9A6B-B35435D9DE0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C0F-4E6E-9A6B-B35435D9DE05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0F-4E6E-9A6B-B35435D9DE05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C0F-4E6E-9A6B-B35435D9DE05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C0F-4E6E-9A6B-B35435D9DE05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C0F-4E6E-9A6B-B35435D9DE05}"/>
                </c:ext>
              </c:extLst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C0F-4E6E-9A6B-B35435D9DE05}"/>
                </c:ext>
              </c:extLst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C0F-4E6E-9A6B-B35435D9DE05}"/>
                </c:ext>
              </c:extLst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C0F-4E6E-9A6B-B35435D9DE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Sheet2!$C$11:$C$22</c:f>
              <c:strCache>
                <c:ptCount val="12"/>
                <c:pt idx="0">
                  <c:v>FAM 1</c:v>
                </c:pt>
                <c:pt idx="1">
                  <c:v>FAM 2</c:v>
                </c:pt>
                <c:pt idx="2">
                  <c:v>FAM 3</c:v>
                </c:pt>
                <c:pt idx="3">
                  <c:v>FAM 4</c:v>
                </c:pt>
                <c:pt idx="4">
                  <c:v>FAM 5</c:v>
                </c:pt>
                <c:pt idx="5">
                  <c:v>FAM 6</c:v>
                </c:pt>
                <c:pt idx="6">
                  <c:v>FAM 7</c:v>
                </c:pt>
                <c:pt idx="7">
                  <c:v>FAM 8</c:v>
                </c:pt>
                <c:pt idx="8">
                  <c:v>FAM 9</c:v>
                </c:pt>
                <c:pt idx="9">
                  <c:v>FAM 10</c:v>
                </c:pt>
                <c:pt idx="10">
                  <c:v>FAM 11</c:v>
                </c:pt>
                <c:pt idx="11">
                  <c:v>FAM 12</c:v>
                </c:pt>
              </c:strCache>
            </c:strRef>
          </c:cat>
          <c:val>
            <c:numRef>
              <c:f>Sheet2!$D$11:$D$22</c:f>
              <c:numCache>
                <c:formatCode>0%</c:formatCode>
                <c:ptCount val="12"/>
                <c:pt idx="0">
                  <c:v>0.17</c:v>
                </c:pt>
                <c:pt idx="1">
                  <c:v>0.18</c:v>
                </c:pt>
                <c:pt idx="2">
                  <c:v>0.16</c:v>
                </c:pt>
                <c:pt idx="3">
                  <c:v>0.05</c:v>
                </c:pt>
                <c:pt idx="4">
                  <c:v>0.04</c:v>
                </c:pt>
                <c:pt idx="5">
                  <c:v>0.03</c:v>
                </c:pt>
                <c:pt idx="6">
                  <c:v>0.03</c:v>
                </c:pt>
                <c:pt idx="7">
                  <c:v>0.03</c:v>
                </c:pt>
                <c:pt idx="8">
                  <c:v>0.02</c:v>
                </c:pt>
                <c:pt idx="9">
                  <c:v>0.02</c:v>
                </c:pt>
                <c:pt idx="10">
                  <c:v>0.02</c:v>
                </c:pt>
                <c:pt idx="1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DC0F-4E6E-9A6B-B35435D9DE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5.1835110388700235E-2"/>
          <c:y val="0.22226571228746297"/>
          <c:w val="0.17638010905231744"/>
          <c:h val="0.56564633895068595"/>
        </c:manualLayout>
      </c:layout>
      <c:overlay val="1"/>
      <c:spPr>
        <a:noFill/>
        <a:ln>
          <a:noFill/>
        </a:ln>
        <a:effectLst>
          <a:softEdge rad="0"/>
        </a:effectLst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Sheet2!$D$9</c:f>
              <c:strCache>
                <c:ptCount val="1"/>
                <c:pt idx="0">
                  <c:v>TOTAL AREA (ha)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Open Sans Condensed" pitchFamily="2" charset="0"/>
                    <a:ea typeface="Open Sans Condensed" pitchFamily="2" charset="0"/>
                    <a:cs typeface="Open Sans Condensed" pitchFamily="2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Sheet2!$C$10:$C$11</c:f>
              <c:strCache>
                <c:ptCount val="2"/>
                <c:pt idx="0">
                  <c:v>Eucalyptus</c:v>
                </c:pt>
                <c:pt idx="1">
                  <c:v>Poplar</c:v>
                </c:pt>
              </c:strCache>
            </c:strRef>
          </c:cat>
          <c:val>
            <c:numRef>
              <c:f>Sheet2!$D$10:$D$11</c:f>
              <c:numCache>
                <c:formatCode>General</c:formatCode>
                <c:ptCount val="2"/>
                <c:pt idx="0">
                  <c:v>150000</c:v>
                </c:pt>
                <c:pt idx="1">
                  <c:v>100000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6B-4627-B624-E620C3288158}"/>
            </c:ext>
          </c:extLst>
        </c:ser>
        <c:ser>
          <c:idx val="1"/>
          <c:order val="1"/>
          <c:tx>
            <c:strRef>
              <c:f>Sheet2!$E$9</c:f>
              <c:strCache>
                <c:ptCount val="1"/>
                <c:pt idx="0">
                  <c:v>ITC AREA (Ha)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Open Sans Condensed" pitchFamily="2" charset="0"/>
                    <a:ea typeface="Open Sans Condensed" pitchFamily="2" charset="0"/>
                    <a:cs typeface="Open Sans Condensed" pitchFamily="2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Sheet2!$C$10:$C$11</c:f>
              <c:strCache>
                <c:ptCount val="2"/>
                <c:pt idx="0">
                  <c:v>Eucalyptus</c:v>
                </c:pt>
                <c:pt idx="1">
                  <c:v>Poplar</c:v>
                </c:pt>
              </c:strCache>
            </c:strRef>
          </c:cat>
          <c:val>
            <c:numRef>
              <c:f>Sheet2!$E$10:$E$11</c:f>
              <c:numCache>
                <c:formatCode>General</c:formatCode>
                <c:ptCount val="2"/>
                <c:pt idx="0">
                  <c:v>20000</c:v>
                </c:pt>
                <c:pt idx="1">
                  <c:v>18000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6B-4627-B624-E620C32881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overlap val="100"/>
        <c:axId val="891813951"/>
        <c:axId val="891824511"/>
      </c:barChart>
      <c:catAx>
        <c:axId val="8918139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891824511"/>
        <c:crosses val="autoZero"/>
        <c:auto val="1"/>
        <c:lblAlgn val="ctr"/>
        <c:lblOffset val="100"/>
        <c:noMultiLvlLbl val="0"/>
      </c:catAx>
      <c:valAx>
        <c:axId val="8918245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891813951"/>
        <c:crosses val="autoZero"/>
        <c:crossBetween val="between"/>
        <c:majorUnit val="40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Open Sans Condensed" pitchFamily="2" charset="0"/>
          <a:ea typeface="Open Sans Condensed" pitchFamily="2" charset="0"/>
          <a:cs typeface="Open Sans Condensed" pitchFamily="2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1111789151356082"/>
          <c:y val="0.5637694245201523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spc="0" baseline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'[Chart in Microsoft PowerPoint]Sheet1'!$E$17</c:f>
              <c:strCache>
                <c:ptCount val="1"/>
                <c:pt idx="0">
                  <c:v>Rooting %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'[Chart in Microsoft PowerPoint]Sheet1'!$D$18:$D$29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'[Chart in Microsoft PowerPoint]Sheet1'!$E$18:$E$29</c:f>
              <c:numCache>
                <c:formatCode>General</c:formatCode>
                <c:ptCount val="12"/>
                <c:pt idx="0">
                  <c:v>73</c:v>
                </c:pt>
                <c:pt idx="1">
                  <c:v>79</c:v>
                </c:pt>
                <c:pt idx="2">
                  <c:v>82</c:v>
                </c:pt>
                <c:pt idx="3">
                  <c:v>81</c:v>
                </c:pt>
                <c:pt idx="4">
                  <c:v>85</c:v>
                </c:pt>
                <c:pt idx="5">
                  <c:v>90</c:v>
                </c:pt>
                <c:pt idx="6">
                  <c:v>81</c:v>
                </c:pt>
                <c:pt idx="7">
                  <c:v>83</c:v>
                </c:pt>
                <c:pt idx="8">
                  <c:v>81</c:v>
                </c:pt>
                <c:pt idx="9">
                  <c:v>79</c:v>
                </c:pt>
                <c:pt idx="10">
                  <c:v>75</c:v>
                </c:pt>
                <c:pt idx="11">
                  <c:v>76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722-4FFF-82C1-358C3ED94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16617216"/>
        <c:axId val="316618656"/>
      </c:lineChart>
      <c:catAx>
        <c:axId val="31661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1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316618656"/>
        <c:crosses val="autoZero"/>
        <c:auto val="1"/>
        <c:lblAlgn val="ctr"/>
        <c:lblOffset val="100"/>
        <c:noMultiLvlLbl val="0"/>
      </c:catAx>
      <c:valAx>
        <c:axId val="316618656"/>
        <c:scaling>
          <c:orientation val="minMax"/>
          <c:max val="105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316617216"/>
        <c:crosses val="autoZero"/>
        <c:crossBetween val="between"/>
        <c:majorUnit val="1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 b="1">
          <a:solidFill>
            <a:schemeClr val="bg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POLE</c:v>
                </c:pt>
              </c:strCache>
            </c:strRef>
          </c:tx>
          <c:spPr>
            <a:solidFill>
              <a:schemeClr val="bg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Production (Lakhs MT)</c:v>
                </c:pt>
                <c:pt idx="1">
                  <c:v>Demand (Lakhs MT)</c:v>
                </c:pt>
                <c:pt idx="2">
                  <c:v>Demand by 2030 (Lakhs MT)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18</c:v>
                </c:pt>
                <c:pt idx="1">
                  <c:v>22</c:v>
                </c:pt>
                <c:pt idx="2">
                  <c:v>27.5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6D-4744-8066-E221FF2FF4B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PULP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Production (Lakhs MT)</c:v>
                </c:pt>
                <c:pt idx="1">
                  <c:v>Demand (Lakhs MT)</c:v>
                </c:pt>
                <c:pt idx="2">
                  <c:v>Demand by 2030 (Lakhs MT)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12</c:v>
                </c:pt>
                <c:pt idx="1">
                  <c:v>13.75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6D-4744-8066-E221FF2FF4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0"/>
        <c:overlap val="100"/>
        <c:axId val="1128232687"/>
        <c:axId val="1128219727"/>
      </c:barChart>
      <c:catAx>
        <c:axId val="11282326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128219727"/>
        <c:crosses val="autoZero"/>
        <c:auto val="1"/>
        <c:lblAlgn val="ctr"/>
        <c:lblOffset val="100"/>
        <c:noMultiLvlLbl val="0"/>
      </c:catAx>
      <c:valAx>
        <c:axId val="1128219727"/>
        <c:scaling>
          <c:orientation val="minMax"/>
          <c:max val="50"/>
          <c:min val="0"/>
        </c:scaling>
        <c:delete val="0"/>
        <c:axPos val="l"/>
        <c:majorGridlines>
          <c:spPr>
            <a:ln w="63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128232687"/>
        <c:crosses val="autoZero"/>
        <c:crossBetween val="between"/>
        <c:majorUnit val="15"/>
        <c:minorUnit val="5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561837530960767"/>
          <c:y val="0.86087109626180414"/>
          <c:w val="0.31820434599154857"/>
          <c:h val="8.53061597183186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800" b="1">
          <a:solidFill>
            <a:schemeClr val="bg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Sheet3!$E$1</c:f>
              <c:strCache>
                <c:ptCount val="1"/>
                <c:pt idx="0">
                  <c:v>PULP</c:v>
                </c:pt>
              </c:strCache>
            </c:strRef>
          </c:tx>
          <c:spPr>
            <a:ln w="25400" cap="rnd">
              <a:solidFill>
                <a:srgbClr val="729000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accent1"/>
              </a:solidFill>
              <a:ln w="12700">
                <a:solidFill>
                  <a:srgbClr val="002961"/>
                </a:solidFill>
              </a:ln>
              <a:effectLst/>
            </c:spPr>
          </c:marker>
          <c:cat>
            <c:strRef>
              <c:f>Sheet3!$D$2:$D$12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2024*</c:v>
                </c:pt>
              </c:strCache>
            </c:strRef>
          </c:cat>
          <c:val>
            <c:numRef>
              <c:f>Sheet3!$E$2:$E$12</c:f>
              <c:numCache>
                <c:formatCode>#,##0</c:formatCode>
                <c:ptCount val="11"/>
                <c:pt idx="0">
                  <c:v>4500</c:v>
                </c:pt>
                <c:pt idx="1">
                  <c:v>4700</c:v>
                </c:pt>
                <c:pt idx="2">
                  <c:v>4800</c:v>
                </c:pt>
                <c:pt idx="3">
                  <c:v>5000</c:v>
                </c:pt>
                <c:pt idx="4">
                  <c:v>5200</c:v>
                </c:pt>
                <c:pt idx="5">
                  <c:v>5300</c:v>
                </c:pt>
                <c:pt idx="6">
                  <c:v>5100</c:v>
                </c:pt>
                <c:pt idx="7">
                  <c:v>5000</c:v>
                </c:pt>
                <c:pt idx="8">
                  <c:v>5500</c:v>
                </c:pt>
                <c:pt idx="9">
                  <c:v>5700</c:v>
                </c:pt>
                <c:pt idx="10">
                  <c:v>6000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B1B-4A41-A5B8-11B514932218}"/>
            </c:ext>
          </c:extLst>
        </c:ser>
        <c:ser>
          <c:idx val="1"/>
          <c:order val="1"/>
          <c:tx>
            <c:strRef>
              <c:f>Sheet3!$F$1</c:f>
              <c:strCache>
                <c:ptCount val="1"/>
                <c:pt idx="0">
                  <c:v>POLE</c:v>
                </c:pt>
              </c:strCache>
            </c:strRef>
          </c:tx>
          <c:spPr>
            <a:ln w="22225" cap="rnd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ysClr val="window" lastClr="FFFFFF">
                  <a:lumMod val="65000"/>
                </a:sysClr>
              </a:solidFill>
              <a:ln w="6350">
                <a:solidFill>
                  <a:sysClr val="windowText" lastClr="000000"/>
                </a:solidFill>
              </a:ln>
              <a:effectLst/>
            </c:spPr>
          </c:marker>
          <c:cat>
            <c:strRef>
              <c:f>Sheet3!$D$2:$D$12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2024*</c:v>
                </c:pt>
              </c:strCache>
            </c:strRef>
          </c:cat>
          <c:val>
            <c:numRef>
              <c:f>Sheet3!$F$2:$F$12</c:f>
              <c:numCache>
                <c:formatCode>#,##0</c:formatCode>
                <c:ptCount val="11"/>
                <c:pt idx="0">
                  <c:v>6000</c:v>
                </c:pt>
                <c:pt idx="1">
                  <c:v>6300</c:v>
                </c:pt>
                <c:pt idx="2">
                  <c:v>6500</c:v>
                </c:pt>
                <c:pt idx="3">
                  <c:v>6700</c:v>
                </c:pt>
                <c:pt idx="4">
                  <c:v>6800</c:v>
                </c:pt>
                <c:pt idx="5">
                  <c:v>7000</c:v>
                </c:pt>
                <c:pt idx="6">
                  <c:v>6700</c:v>
                </c:pt>
                <c:pt idx="7">
                  <c:v>6500</c:v>
                </c:pt>
                <c:pt idx="8">
                  <c:v>7300</c:v>
                </c:pt>
                <c:pt idx="9">
                  <c:v>7500</c:v>
                </c:pt>
                <c:pt idx="10">
                  <c:v>8000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B1B-4A41-A5B8-11B5149322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0780751"/>
        <c:axId val="1390782191"/>
      </c:lineChart>
      <c:catAx>
        <c:axId val="1390780751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390782191"/>
        <c:crossesAt val="3000"/>
        <c:auto val="1"/>
        <c:lblAlgn val="ctr"/>
        <c:lblOffset val="100"/>
        <c:noMultiLvlLbl val="0"/>
      </c:catAx>
      <c:valAx>
        <c:axId val="1390782191"/>
        <c:scaling>
          <c:orientation val="minMax"/>
          <c:max val="8000"/>
          <c:min val="40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r>
                  <a:rPr lang="en-IN" sz="900"/>
                  <a:t>Wood Price (INR per tonne)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390780751"/>
        <c:crosses val="autoZero"/>
        <c:crossBetween val="between"/>
        <c:majorUnit val="1000"/>
      </c:valAx>
      <c:spPr>
        <a:noFill/>
        <a:ln w="28575">
          <a:noFill/>
        </a:ln>
        <a:effectLst/>
      </c:spPr>
    </c:plotArea>
    <c:legend>
      <c:legendPos val="b"/>
      <c:layout>
        <c:manualLayout>
          <c:xMode val="edge"/>
          <c:yMode val="edge"/>
          <c:x val="1.6759942276294713E-2"/>
          <c:y val="0.8926009525377292"/>
          <c:w val="0.96035342382952837"/>
          <c:h val="8.99342614245337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600" b="1">
          <a:solidFill>
            <a:schemeClr val="tx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Sheet1!$C$22</c:f>
              <c:strCache>
                <c:ptCount val="1"/>
                <c:pt idx="0">
                  <c:v>C. Equisetifolia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  <a:effectLst/>
          </c:spPr>
          <c:invertIfNegative val="0"/>
          <c:xVal>
            <c:strRef>
              <c:f>Sheet1!$D$21:$H$21</c:f>
              <c:strCache>
                <c:ptCount val="5"/>
                <c:pt idx="0">
                  <c:v>Growth</c:v>
                </c:pt>
                <c:pt idx="1">
                  <c:v>Adaptability</c:v>
                </c:pt>
                <c:pt idx="2">
                  <c:v>Stem Straightness </c:v>
                </c:pt>
                <c:pt idx="3">
                  <c:v>Wood properties</c:v>
                </c:pt>
                <c:pt idx="4">
                  <c:v>Coppicing</c:v>
                </c:pt>
              </c:strCache>
            </c:strRef>
          </c:xVal>
          <c:yVal>
            <c:numRef>
              <c:f>Sheet1!$D$22:$H$22</c:f>
              <c:numCache>
                <c:formatCode>General</c:formatCode>
                <c:ptCount val="5"/>
                <c:pt idx="0">
                  <c:v>100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  <c:pt idx="4">
                  <c:v>10</c:v>
                </c:pt>
              </c:numCache>
            </c:numRef>
          </c:yVal>
          <c:bubbleSize>
            <c:numRef>
              <c:f>Sheet1!$D$22:$H$22</c:f>
              <c:numCache>
                <c:formatCode>General</c:formatCode>
                <c:ptCount val="5"/>
                <c:pt idx="0">
                  <c:v>100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  <c:pt idx="4">
                  <c:v>10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BBEF-432F-9FED-0583B492DE8D}"/>
            </c:ext>
          </c:extLst>
        </c:ser>
        <c:ser>
          <c:idx val="1"/>
          <c:order val="1"/>
          <c:tx>
            <c:strRef>
              <c:f>Sheet1!$C$24</c:f>
              <c:strCache>
                <c:ptCount val="1"/>
                <c:pt idx="0">
                  <c:v>C. Cristata 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25400">
              <a:noFill/>
            </a:ln>
            <a:effectLst/>
          </c:spPr>
          <c:invertIfNegative val="0"/>
          <c:xVal>
            <c:strRef>
              <c:f>Sheet1!$D$21:$H$21</c:f>
              <c:strCache>
                <c:ptCount val="5"/>
                <c:pt idx="0">
                  <c:v>Growth</c:v>
                </c:pt>
                <c:pt idx="1">
                  <c:v>Adaptability</c:v>
                </c:pt>
                <c:pt idx="2">
                  <c:v>Stem Straightness </c:v>
                </c:pt>
                <c:pt idx="3">
                  <c:v>Wood properties</c:v>
                </c:pt>
                <c:pt idx="4">
                  <c:v>Coppicing</c:v>
                </c:pt>
              </c:strCache>
            </c:strRef>
          </c:xVal>
          <c:yVal>
            <c:numRef>
              <c:f>Sheet1!$D$24:$H$24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100</c:v>
                </c:pt>
                <c:pt idx="4">
                  <c:v>30</c:v>
                </c:pt>
              </c:numCache>
            </c:numRef>
          </c:yVal>
          <c:bubbleSize>
            <c:numRef>
              <c:f>Sheet1!$D$24:$H$24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100</c:v>
                </c:pt>
                <c:pt idx="4">
                  <c:v>30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1-BBEF-432F-9FED-0583B492DE8D}"/>
            </c:ext>
          </c:extLst>
        </c:ser>
        <c:ser>
          <c:idx val="2"/>
          <c:order val="2"/>
          <c:tx>
            <c:strRef>
              <c:f>Sheet1!$C$23</c:f>
              <c:strCache>
                <c:ptCount val="1"/>
                <c:pt idx="0">
                  <c:v>C. Cunninghamiana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25400">
              <a:noFill/>
            </a:ln>
            <a:effectLst/>
          </c:spPr>
          <c:invertIfNegative val="0"/>
          <c:xVal>
            <c:strRef>
              <c:f>Sheet1!$D$21:$H$21</c:f>
              <c:strCache>
                <c:ptCount val="5"/>
                <c:pt idx="0">
                  <c:v>Growth</c:v>
                </c:pt>
                <c:pt idx="1">
                  <c:v>Adaptability</c:v>
                </c:pt>
                <c:pt idx="2">
                  <c:v>Stem Straightness </c:v>
                </c:pt>
                <c:pt idx="3">
                  <c:v>Wood properties</c:v>
                </c:pt>
                <c:pt idx="4">
                  <c:v>Coppicing</c:v>
                </c:pt>
              </c:strCache>
            </c:strRef>
          </c:xVal>
          <c:yVal>
            <c:numRef>
              <c:f>Sheet1!$D$23:$H$23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100</c:v>
                </c:pt>
                <c:pt idx="3">
                  <c:v>10</c:v>
                </c:pt>
                <c:pt idx="4">
                  <c:v>3</c:v>
                </c:pt>
              </c:numCache>
            </c:numRef>
          </c:yVal>
          <c:bubbleSize>
            <c:numRef>
              <c:f>Sheet1!$D$23:$H$23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100</c:v>
                </c:pt>
                <c:pt idx="3">
                  <c:v>10</c:v>
                </c:pt>
                <c:pt idx="4">
                  <c:v>3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2-BBEF-432F-9FED-0583B492DE8D}"/>
            </c:ext>
          </c:extLst>
        </c:ser>
        <c:ser>
          <c:idx val="3"/>
          <c:order val="3"/>
          <c:tx>
            <c:strRef>
              <c:f>Sheet1!$C$25</c:f>
              <c:strCache>
                <c:ptCount val="1"/>
                <c:pt idx="0">
                  <c:v>C. Junghuhniana</c:v>
                </c:pt>
              </c:strCache>
            </c:strRef>
          </c:tx>
          <c:spPr>
            <a:solidFill>
              <a:srgbClr val="729000"/>
            </a:solidFill>
            <a:ln w="3175">
              <a:noFill/>
            </a:ln>
            <a:effectLst/>
          </c:spPr>
          <c:invertIfNegative val="0"/>
          <c:xVal>
            <c:strRef>
              <c:f>Sheet1!$D$21:$H$21</c:f>
              <c:strCache>
                <c:ptCount val="5"/>
                <c:pt idx="0">
                  <c:v>Growth</c:v>
                </c:pt>
                <c:pt idx="1">
                  <c:v>Adaptability</c:v>
                </c:pt>
                <c:pt idx="2">
                  <c:v>Stem Straightness </c:v>
                </c:pt>
                <c:pt idx="3">
                  <c:v>Wood properties</c:v>
                </c:pt>
                <c:pt idx="4">
                  <c:v>Coppicing</c:v>
                </c:pt>
              </c:strCache>
            </c:strRef>
          </c:xVal>
          <c:yVal>
            <c:numRef>
              <c:f>Sheet1!$D$25:$H$25</c:f>
              <c:numCache>
                <c:formatCode>General</c:formatCode>
                <c:ptCount val="5"/>
                <c:pt idx="0">
                  <c:v>55</c:v>
                </c:pt>
                <c:pt idx="1">
                  <c:v>100</c:v>
                </c:pt>
                <c:pt idx="2">
                  <c:v>20</c:v>
                </c:pt>
                <c:pt idx="3">
                  <c:v>50</c:v>
                </c:pt>
                <c:pt idx="4">
                  <c:v>100</c:v>
                </c:pt>
              </c:numCache>
            </c:numRef>
          </c:yVal>
          <c:bubbleSize>
            <c:numRef>
              <c:f>Sheet1!$D$25:$H$25</c:f>
              <c:numCache>
                <c:formatCode>General</c:formatCode>
                <c:ptCount val="5"/>
                <c:pt idx="0">
                  <c:v>55</c:v>
                </c:pt>
                <c:pt idx="1">
                  <c:v>100</c:v>
                </c:pt>
                <c:pt idx="2">
                  <c:v>20</c:v>
                </c:pt>
                <c:pt idx="3">
                  <c:v>50</c:v>
                </c:pt>
                <c:pt idx="4">
                  <c:v>100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3-BBEF-432F-9FED-0583B492DE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117010527"/>
        <c:axId val="1117011007"/>
      </c:bubbleChart>
      <c:valAx>
        <c:axId val="1117010527"/>
        <c:scaling>
          <c:orientation val="minMax"/>
        </c:scaling>
        <c:delete val="1"/>
        <c:axPos val="b"/>
        <c:majorTickMark val="none"/>
        <c:minorTickMark val="none"/>
        <c:tickLblPos val="nextTo"/>
        <c:crossAx val="1117011007"/>
        <c:crosses val="autoZero"/>
        <c:crossBetween val="midCat"/>
      </c:valAx>
      <c:valAx>
        <c:axId val="1117011007"/>
        <c:scaling>
          <c:orientation val="minMax"/>
          <c:max val="120"/>
          <c:min val="0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1117010527"/>
        <c:crosses val="autoZero"/>
        <c:crossBetween val="midCat"/>
        <c:majorUnit val="25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3718527091348506E-3"/>
          <c:y val="4.4362447013947391E-2"/>
          <c:w val="0.96019758163768987"/>
          <c:h val="0.238449899252999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Sheet1!$D$7</c:f>
              <c:strCache>
                <c:ptCount val="1"/>
                <c:pt idx="0">
                  <c:v>AP (OGL, Nellore)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Sheet1!$C$8:$C$11</c:f>
              <c:strCache>
                <c:ptCount val="4"/>
                <c:pt idx="0">
                  <c:v>ITC1761</c:v>
                </c:pt>
                <c:pt idx="1">
                  <c:v>CH5</c:v>
                </c:pt>
                <c:pt idx="2">
                  <c:v>Seedlings</c:v>
                </c:pt>
                <c:pt idx="3">
                  <c:v>Other Clones</c:v>
                </c:pt>
              </c:strCache>
            </c:strRef>
          </c:cat>
          <c:val>
            <c:numRef>
              <c:f>Sheet1!$D$8:$D$11</c:f>
              <c:numCache>
                <c:formatCode>General</c:formatCode>
                <c:ptCount val="4"/>
                <c:pt idx="0">
                  <c:v>30</c:v>
                </c:pt>
                <c:pt idx="1">
                  <c:v>60</c:v>
                </c:pt>
                <c:pt idx="2">
                  <c:v>2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1C-41DF-BF80-9CE125C63292}"/>
            </c:ext>
          </c:extLst>
        </c:ser>
        <c:ser>
          <c:idx val="1"/>
          <c:order val="1"/>
          <c:tx>
            <c:strRef>
              <c:f>Sheet1!$E$7</c:f>
              <c:strCache>
                <c:ptCount val="1"/>
                <c:pt idx="0">
                  <c:v>AP (Vizag)</c:v>
                </c:pt>
              </c:strCache>
            </c:strRef>
          </c:tx>
          <c:spPr>
            <a:solidFill>
              <a:srgbClr val="7030A0">
                <a:alpha val="5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Sheet1!$C$8:$C$11</c:f>
              <c:strCache>
                <c:ptCount val="4"/>
                <c:pt idx="0">
                  <c:v>ITC1761</c:v>
                </c:pt>
                <c:pt idx="1">
                  <c:v>CH5</c:v>
                </c:pt>
                <c:pt idx="2">
                  <c:v>Seedlings</c:v>
                </c:pt>
                <c:pt idx="3">
                  <c:v>Other Clones</c:v>
                </c:pt>
              </c:strCache>
            </c:strRef>
          </c:cat>
          <c:val>
            <c:numRef>
              <c:f>Sheet1!$E$8:$E$11</c:f>
              <c:numCache>
                <c:formatCode>General</c:formatCode>
                <c:ptCount val="4"/>
                <c:pt idx="0">
                  <c:v>2</c:v>
                </c:pt>
                <c:pt idx="1">
                  <c:v>18</c:v>
                </c:pt>
                <c:pt idx="2">
                  <c:v>60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1C-41DF-BF80-9CE125C63292}"/>
            </c:ext>
          </c:extLst>
        </c:ser>
        <c:ser>
          <c:idx val="2"/>
          <c:order val="2"/>
          <c:tx>
            <c:strRef>
              <c:f>Sheet1!$F$7</c:f>
              <c:strCache>
                <c:ptCount val="1"/>
                <c:pt idx="0">
                  <c:v>Karnataka</c:v>
                </c:pt>
              </c:strCache>
            </c:strRef>
          </c:tx>
          <c:spPr>
            <a:solidFill>
              <a:srgbClr val="7030A0">
                <a:alpha val="7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Sheet1!$C$8:$C$11</c:f>
              <c:strCache>
                <c:ptCount val="4"/>
                <c:pt idx="0">
                  <c:v>ITC1761</c:v>
                </c:pt>
                <c:pt idx="1">
                  <c:v>CH5</c:v>
                </c:pt>
                <c:pt idx="2">
                  <c:v>Seedlings</c:v>
                </c:pt>
                <c:pt idx="3">
                  <c:v>Other Clones</c:v>
                </c:pt>
              </c:strCache>
            </c:strRef>
          </c:cat>
          <c:val>
            <c:numRef>
              <c:f>Sheet1!$F$8:$F$11</c:f>
              <c:numCache>
                <c:formatCode>General</c:formatCode>
                <c:ptCount val="4"/>
                <c:pt idx="0">
                  <c:v>2</c:v>
                </c:pt>
                <c:pt idx="1">
                  <c:v>15</c:v>
                </c:pt>
                <c:pt idx="2">
                  <c:v>80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1C-41DF-BF80-9CE125C632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8"/>
        <c:overlap val="-27"/>
        <c:axId val="856801407"/>
        <c:axId val="856793727"/>
      </c:barChart>
      <c:catAx>
        <c:axId val="8568014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856793727"/>
        <c:crosses val="autoZero"/>
        <c:auto val="1"/>
        <c:lblAlgn val="ctr"/>
        <c:lblOffset val="100"/>
        <c:noMultiLvlLbl val="0"/>
      </c:catAx>
      <c:valAx>
        <c:axId val="856793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8568014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2192955664876118"/>
          <c:y val="0.1461752722082825"/>
          <c:w val="0.57970255252152725"/>
          <c:h val="8.03186209369308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  <a:latin typeface="Open Sans Condensed" pitchFamily="2" charset="0"/>
          <a:ea typeface="Open Sans Condensed" pitchFamily="2" charset="0"/>
          <a:cs typeface="Open Sans Condensed" pitchFamily="2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9491934565732748E-2"/>
          <c:y val="3.6188821985487112E-2"/>
          <c:w val="0.89716965160063067"/>
          <c:h val="0.827250270186814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Sheet1!$D$3</c:f>
              <c:strCache>
                <c:ptCount val="1"/>
                <c:pt idx="0">
                  <c:v>Productivity per Ha/1Yr (Mt)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082-465E-8672-5CEDF74873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Sheet1!$C$4:$C$12</c:f>
              <c:strCache>
                <c:ptCount val="9"/>
                <c:pt idx="0">
                  <c:v>Improved Seedlings</c:v>
                </c:pt>
                <c:pt idx="1">
                  <c:v>ITC1761</c:v>
                </c:pt>
                <c:pt idx="2">
                  <c:v>CH5</c:v>
                </c:pt>
                <c:pt idx="3">
                  <c:v>OV15</c:v>
                </c:pt>
                <c:pt idx="4">
                  <c:v>OV19</c:v>
                </c:pt>
                <c:pt idx="5">
                  <c:v>OV18</c:v>
                </c:pt>
                <c:pt idx="6">
                  <c:v>OV2</c:v>
                </c:pt>
                <c:pt idx="7">
                  <c:v>OV12</c:v>
                </c:pt>
                <c:pt idx="8">
                  <c:v>OV13</c:v>
                </c:pt>
              </c:strCache>
            </c:strRef>
          </c:cat>
          <c:val>
            <c:numRef>
              <c:f>Sheet1!$D$4:$D$12</c:f>
              <c:numCache>
                <c:formatCode>General</c:formatCode>
                <c:ptCount val="9"/>
                <c:pt idx="0">
                  <c:v>26</c:v>
                </c:pt>
                <c:pt idx="1">
                  <c:v>24.2</c:v>
                </c:pt>
                <c:pt idx="2">
                  <c:v>22.81</c:v>
                </c:pt>
                <c:pt idx="3">
                  <c:v>22.43</c:v>
                </c:pt>
                <c:pt idx="4">
                  <c:v>21.66</c:v>
                </c:pt>
                <c:pt idx="5">
                  <c:v>19.7</c:v>
                </c:pt>
                <c:pt idx="6">
                  <c:v>19.03</c:v>
                </c:pt>
                <c:pt idx="7">
                  <c:v>18.350000000000001</c:v>
                </c:pt>
                <c:pt idx="8">
                  <c:v>15.37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82-465E-8672-5CEDF74873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7"/>
        <c:axId val="623374975"/>
        <c:axId val="86508335"/>
      </c:barChart>
      <c:catAx>
        <c:axId val="623374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86508335"/>
        <c:crosses val="autoZero"/>
        <c:auto val="1"/>
        <c:lblAlgn val="ctr"/>
        <c:lblOffset val="100"/>
        <c:noMultiLvlLbl val="0"/>
      </c:catAx>
      <c:valAx>
        <c:axId val="8650833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Open Sans Condensed" panose="020B0604020202020204" charset="0"/>
                    <a:ea typeface="Open Sans Condensed" panose="020B0604020202020204" charset="0"/>
                    <a:cs typeface="Open Sans Condensed" panose="020B0604020202020204" charset="0"/>
                  </a:defRPr>
                </a:pPr>
                <a:r>
                  <a:rPr lang="en-IN" sz="1000" dirty="0"/>
                  <a:t>Productivity per  Ha / 1 Yr  (MT)</a:t>
                </a:r>
              </a:p>
            </c:rich>
          </c:tx>
          <c:layout>
            <c:manualLayout>
              <c:xMode val="edge"/>
              <c:yMode val="edge"/>
              <c:x val="1.4149486794931757E-2"/>
              <c:y val="0.2273539926326873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2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pPr>
            <a:endParaRPr lang="en-US"/>
          </a:p>
        </c:txPr>
        <c:crossAx val="623374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800" b="1">
          <a:solidFill>
            <a:schemeClr val="tx1"/>
          </a:solidFill>
          <a:latin typeface="Open Sans Condensed" panose="020B0604020202020204" charset="0"/>
          <a:ea typeface="Open Sans Condensed" panose="020B0604020202020204" charset="0"/>
          <a:cs typeface="Open Sans Condensed" panose="020B0604020202020204" charset="0"/>
        </a:defRPr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4F4-4831-A81F-E79790BA08EA}"/>
              </c:ext>
            </c:extLst>
          </c:dPt>
          <c:dPt>
            <c:idx val="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4F4-4831-A81F-E79790BA08E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500" b="0" i="0" u="none" strike="noStrike" kern="1200" baseline="0">
                    <a:solidFill>
                      <a:schemeClr val="bg1"/>
                    </a:solidFill>
                    <a:latin typeface="Open Sans Condensed" pitchFamily="2" charset="0"/>
                    <a:ea typeface="Open Sans Condensed" pitchFamily="2" charset="0"/>
                    <a:cs typeface="Open Sans Condensed" pitchFamily="2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Sheet1!$R$9:$R$20</c:f>
              <c:strCache>
                <c:ptCount val="12"/>
                <c:pt idx="0">
                  <c:v>S1</c:v>
                </c:pt>
                <c:pt idx="1">
                  <c:v>M1</c:v>
                </c:pt>
                <c:pt idx="2">
                  <c:v>Seedlings</c:v>
                </c:pt>
                <c:pt idx="3">
                  <c:v>OV15</c:v>
                </c:pt>
                <c:pt idx="4">
                  <c:v>CH5</c:v>
                </c:pt>
                <c:pt idx="5">
                  <c:v>OV2</c:v>
                </c:pt>
                <c:pt idx="6">
                  <c:v>OV18</c:v>
                </c:pt>
                <c:pt idx="7">
                  <c:v>OV19</c:v>
                </c:pt>
                <c:pt idx="8">
                  <c:v>OV4</c:v>
                </c:pt>
                <c:pt idx="9">
                  <c:v>OV10</c:v>
                </c:pt>
                <c:pt idx="10">
                  <c:v>OV13</c:v>
                </c:pt>
                <c:pt idx="11">
                  <c:v>OV12</c:v>
                </c:pt>
              </c:strCache>
            </c:strRef>
          </c:cat>
          <c:val>
            <c:numRef>
              <c:f>Sheet1!$S$9:$S$20</c:f>
              <c:numCache>
                <c:formatCode>0</c:formatCode>
                <c:ptCount val="12"/>
                <c:pt idx="0">
                  <c:v>10.208668813741294</c:v>
                </c:pt>
                <c:pt idx="1">
                  <c:v>11.304347826086964</c:v>
                </c:pt>
                <c:pt idx="2">
                  <c:v>-14.614734299516897</c:v>
                </c:pt>
                <c:pt idx="3">
                  <c:v>-8.5517981749865299</c:v>
                </c:pt>
                <c:pt idx="4">
                  <c:v>-12.661298980139538</c:v>
                </c:pt>
                <c:pt idx="5">
                  <c:v>-32.152442297369824</c:v>
                </c:pt>
                <c:pt idx="6">
                  <c:v>-36.326724369296812</c:v>
                </c:pt>
                <c:pt idx="7">
                  <c:v>-29.787439613526551</c:v>
                </c:pt>
                <c:pt idx="8">
                  <c:v>-37.95923913043476</c:v>
                </c:pt>
                <c:pt idx="9">
                  <c:v>-39.529891304347821</c:v>
                </c:pt>
                <c:pt idx="10">
                  <c:v>-48.512077294685987</c:v>
                </c:pt>
                <c:pt idx="11">
                  <c:v>-51.331018518518512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F4-4831-A81F-E79790BA08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-27"/>
        <c:axId val="560195968"/>
        <c:axId val="560184736"/>
      </c:barChart>
      <c:catAx>
        <c:axId val="560195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560184736"/>
        <c:crosses val="autoZero"/>
        <c:auto val="1"/>
        <c:lblAlgn val="ctr"/>
        <c:lblOffset val="100"/>
        <c:noMultiLvlLbl val="0"/>
      </c:catAx>
      <c:valAx>
        <c:axId val="5601847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500" b="0" i="0" u="none" strike="noStrike" kern="1200" baseline="0">
                    <a:solidFill>
                      <a:schemeClr val="bg1"/>
                    </a:solidFill>
                    <a:latin typeface="Open Sans Condensed" pitchFamily="2" charset="0"/>
                    <a:ea typeface="Open Sans Condensed" pitchFamily="2" charset="0"/>
                    <a:cs typeface="Open Sans Condensed" pitchFamily="2" charset="0"/>
                  </a:defRPr>
                </a:pPr>
                <a:r>
                  <a:rPr lang="en-IN"/>
                  <a:t>% Wood yield Improvement over ITC1761</a:t>
                </a:r>
              </a:p>
            </c:rich>
          </c:tx>
          <c:layout>
            <c:manualLayout>
              <c:xMode val="edge"/>
              <c:yMode val="edge"/>
              <c:x val="1.5207887025756412E-2"/>
              <c:y val="0.172317526616685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500" b="0" i="0" u="none" strike="noStrike" kern="1200" baseline="0">
                  <a:solidFill>
                    <a:schemeClr val="bg1"/>
                  </a:solidFill>
                  <a:latin typeface="Open Sans Condensed" pitchFamily="2" charset="0"/>
                  <a:ea typeface="Open Sans Condensed" pitchFamily="2" charset="0"/>
                  <a:cs typeface="Open Sans Condensed" pitchFamily="2" charset="0"/>
                </a:defRPr>
              </a:pPr>
              <a:endParaRPr lang="en-US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56019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500">
          <a:solidFill>
            <a:schemeClr val="bg1"/>
          </a:solidFill>
          <a:latin typeface="Open Sans Condensed" pitchFamily="2" charset="0"/>
          <a:ea typeface="Open Sans Condensed" pitchFamily="2" charset="0"/>
          <a:cs typeface="Open Sans Condensed" pitchFamily="2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DF2-417C-A53F-2F78E0A7823A}"/>
              </c:ext>
            </c:extLst>
          </c:dPt>
          <c:dPt>
            <c:idx val="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F2-417C-A53F-2F78E0A7823A}"/>
              </c:ext>
            </c:extLst>
          </c:dPt>
          <c:dLbls>
            <c:dLbl>
              <c:idx val="0"/>
              <c:layout>
                <c:manualLayout>
                  <c:x val="-2.9840196998054699E-17"/>
                  <c:y val="0.235499873612790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DF2-417C-A53F-2F78E0A7823A}"/>
                </c:ext>
              </c:extLst>
            </c:dLbl>
            <c:dLbl>
              <c:idx val="1"/>
              <c:layout>
                <c:manualLayout>
                  <c:x val="-5.9680393996109398E-17"/>
                  <c:y val="0.210710413232496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DF2-417C-A53F-2F78E0A782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500" b="0" i="0" u="none" strike="noStrike" kern="1200" baseline="0">
                    <a:solidFill>
                      <a:schemeClr val="bg1"/>
                    </a:solidFill>
                    <a:latin typeface="Open Sans Condensed" pitchFamily="2" charset="0"/>
                    <a:ea typeface="Open Sans Condensed" pitchFamily="2" charset="0"/>
                    <a:cs typeface="Open Sans Condensed" pitchFamily="2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Sheet1!$F$60:$F$70</c:f>
              <c:strCache>
                <c:ptCount val="11"/>
                <c:pt idx="0">
                  <c:v>KS9</c:v>
                </c:pt>
                <c:pt idx="1">
                  <c:v>KS4</c:v>
                </c:pt>
                <c:pt idx="2">
                  <c:v>KS2</c:v>
                </c:pt>
                <c:pt idx="3">
                  <c:v>KS7</c:v>
                </c:pt>
                <c:pt idx="4">
                  <c:v>KS8</c:v>
                </c:pt>
                <c:pt idx="5">
                  <c:v>KS1</c:v>
                </c:pt>
                <c:pt idx="6">
                  <c:v>KS3</c:v>
                </c:pt>
                <c:pt idx="7">
                  <c:v>KS5</c:v>
                </c:pt>
                <c:pt idx="8">
                  <c:v>KS10</c:v>
                </c:pt>
                <c:pt idx="9">
                  <c:v>PONDY</c:v>
                </c:pt>
                <c:pt idx="10">
                  <c:v>KS6</c:v>
                </c:pt>
              </c:strCache>
            </c:strRef>
          </c:cat>
          <c:val>
            <c:numRef>
              <c:f>Sheet1!$G$60:$G$70</c:f>
              <c:numCache>
                <c:formatCode>0</c:formatCode>
                <c:ptCount val="11"/>
                <c:pt idx="0">
                  <c:v>10.555555555555555</c:v>
                </c:pt>
                <c:pt idx="1">
                  <c:v>8.8888888888888893</c:v>
                </c:pt>
                <c:pt idx="2">
                  <c:v>-9.1171062352213372</c:v>
                </c:pt>
                <c:pt idx="3">
                  <c:v>-12.573133568407638</c:v>
                </c:pt>
                <c:pt idx="4">
                  <c:v>-13.563068233770679</c:v>
                </c:pt>
                <c:pt idx="5">
                  <c:v>-15.259123690437551</c:v>
                </c:pt>
                <c:pt idx="6">
                  <c:v>-20.73981569635281</c:v>
                </c:pt>
                <c:pt idx="7">
                  <c:v>-48.639884273655916</c:v>
                </c:pt>
                <c:pt idx="8">
                  <c:v>-53.526492807050175</c:v>
                </c:pt>
                <c:pt idx="9">
                  <c:v>-57.814094895602111</c:v>
                </c:pt>
                <c:pt idx="10">
                  <c:v>-75.118646948101329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F2-417C-A53F-2F78E0A782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-27"/>
        <c:axId val="459361984"/>
        <c:axId val="459344096"/>
      </c:barChart>
      <c:catAx>
        <c:axId val="459361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459344096"/>
        <c:crosses val="autoZero"/>
        <c:auto val="1"/>
        <c:lblAlgn val="ctr"/>
        <c:lblOffset val="100"/>
        <c:noMultiLvlLbl val="0"/>
      </c:catAx>
      <c:valAx>
        <c:axId val="4593440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500" b="0" i="0" u="none" strike="noStrike" kern="1200" baseline="0">
                    <a:solidFill>
                      <a:schemeClr val="bg1"/>
                    </a:solidFill>
                    <a:latin typeface="Open Sans Condensed" pitchFamily="2" charset="0"/>
                    <a:ea typeface="Open Sans Condensed" pitchFamily="2" charset="0"/>
                    <a:cs typeface="Open Sans Condensed" pitchFamily="2" charset="0"/>
                  </a:defRPr>
                </a:pPr>
                <a:r>
                  <a:rPr lang="en-IN" dirty="0"/>
                  <a:t>% WY (Vol – M3/ac)  over ITC1761</a:t>
                </a:r>
              </a:p>
            </c:rich>
          </c:tx>
          <c:layout>
            <c:manualLayout>
              <c:xMode val="edge"/>
              <c:yMode val="edge"/>
              <c:x val="2.4598854661831603E-2"/>
              <c:y val="0.1223102324391410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500" b="0" i="0" u="none" strike="noStrike" kern="1200" baseline="0">
                  <a:solidFill>
                    <a:schemeClr val="bg1"/>
                  </a:solidFill>
                  <a:latin typeface="Open Sans Condensed" pitchFamily="2" charset="0"/>
                  <a:ea typeface="Open Sans Condensed" pitchFamily="2" charset="0"/>
                  <a:cs typeface="Open Sans Condensed" pitchFamily="2" charset="0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pPr>
            <a:endParaRPr lang="en-US"/>
          </a:p>
        </c:txPr>
        <c:crossAx val="459361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500">
          <a:solidFill>
            <a:schemeClr val="bg1"/>
          </a:solidFill>
          <a:latin typeface="Open Sans Condensed" pitchFamily="2" charset="0"/>
          <a:ea typeface="Open Sans Condensed" pitchFamily="2" charset="0"/>
          <a:cs typeface="Open Sans Condensed" pitchFamily="2" charset="0"/>
        </a:defRPr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Sheet1!$C$5:$C$18</cx:f>
        <cx:nf>Sheet1!$C$4</cx:nf>
        <cx:lvl ptCount="14" name="Column1">
          <cx:pt idx="0">Andhra Pradesh</cx:pt>
          <cx:pt idx="1">Telangana</cx:pt>
          <cx:pt idx="2">karnataka</cx:pt>
          <cx:pt idx="3">Odisha</cx:pt>
          <cx:pt idx="4">Madhya Pradesh</cx:pt>
          <cx:pt idx="5">Gujarat</cx:pt>
          <cx:pt idx="6">Bihar</cx:pt>
          <cx:pt idx="7">Jharkhand</cx:pt>
          <cx:pt idx="8">Uttar pradesh</cx:pt>
          <cx:pt idx="9">Punjab</cx:pt>
          <cx:pt idx="10">Haryana</cx:pt>
          <cx:pt idx="11">Chhattisgarh</cx:pt>
          <cx:pt idx="12">Maharashtra</cx:pt>
        </cx:lvl>
      </cx:strDim>
      <cx:numDim type="colorVal">
        <cx:f>Sheet1!$D$5:$D$18</cx:f>
        <cx:nf>Sheet1!$D$4</cx:nf>
        <cx:lvl ptCount="14" formatCode="General" name="Column2">
          <cx:pt idx="0">100</cx:pt>
          <cx:pt idx="1">60</cx:pt>
          <cx:pt idx="2">60</cx:pt>
          <cx:pt idx="3">0</cx:pt>
          <cx:pt idx="4">0</cx:pt>
          <cx:pt idx="5">0</cx:pt>
          <cx:pt idx="6">0</cx:pt>
          <cx:pt idx="7">0</cx:pt>
          <cx:pt idx="8">0</cx:pt>
          <cx:pt idx="9">0</cx:pt>
          <cx:pt idx="10">0</cx:pt>
          <cx:pt idx="11">0</cx:pt>
          <cx:pt idx="12">0</cx:pt>
          <cx:pt idx="13">200</cx:pt>
        </cx:lvl>
      </cx:numDim>
    </cx:data>
  </cx:chartData>
  <cx:chart>
    <cx:plotArea>
      <cx:plotAreaRegion>
        <cx:plotSurface>
          <cx:spPr>
            <a:noFill/>
            <a:ln>
              <a:noFill/>
            </a:ln>
          </cx:spPr>
        </cx:plotSurface>
        <cx:series layoutId="regionMap" uniqueId="{86E056C6-D189-47ED-9E83-F8D45C60985B}">
          <cx:tx>
            <cx:txData>
              <cx:f>Sheet1!$D$4</cx:f>
              <cx:v>Column2</cx:v>
            </cx:txData>
          </cx:tx>
          <cx:spPr>
            <a:solidFill>
              <a:schemeClr val="tx1"/>
            </a:solidFill>
          </cx:spPr>
          <cx:dataPt idx="0">
            <cx:spPr>
              <a:solidFill>
                <a:srgbClr val="7030A0"/>
              </a:solidFill>
            </cx:spPr>
          </cx:dataPt>
          <cx:dataPt idx="1">
            <cx:spPr>
              <a:solidFill>
                <a:srgbClr val="9E5E9B">
                  <a:lumMod val="50000"/>
                  <a:alpha val="50000"/>
                </a:srgbClr>
              </a:solidFill>
            </cx:spPr>
          </cx:dataPt>
          <cx:dataPt idx="2">
            <cx:spPr>
              <a:solidFill>
                <a:srgbClr val="7030A0">
                  <a:alpha val="40000"/>
                </a:srgbClr>
              </a:solidFill>
            </cx:spPr>
          </cx:dataPt>
          <cx:dataPt idx="3">
            <cx:spPr>
              <a:solidFill>
                <a:prstClr val="white"/>
              </a:solidFill>
            </cx:spPr>
          </cx:dataPt>
          <cx:dataPt idx="4">
            <cx:spPr>
              <a:solidFill>
                <a:prstClr val="white"/>
              </a:solidFill>
            </cx:spPr>
          </cx:dataPt>
          <cx:dataPt idx="5">
            <cx:spPr>
              <a:solidFill>
                <a:prstClr val="white"/>
              </a:solidFill>
            </cx:spPr>
          </cx:dataPt>
          <cx:dataPt idx="6">
            <cx:spPr>
              <a:solidFill>
                <a:prstClr val="white"/>
              </a:solidFill>
            </cx:spPr>
          </cx:dataPt>
          <cx:dataPt idx="7">
            <cx:spPr>
              <a:solidFill>
                <a:prstClr val="white"/>
              </a:solidFill>
            </cx:spPr>
          </cx:dataPt>
          <cx:dataPt idx="8">
            <cx:spPr>
              <a:solidFill>
                <a:prstClr val="white"/>
              </a:solidFill>
            </cx:spPr>
          </cx:dataPt>
          <cx:dataPt idx="9">
            <cx:spPr>
              <a:solidFill>
                <a:prstClr val="white"/>
              </a:solidFill>
            </cx:spPr>
          </cx:dataPt>
          <cx:dataPt idx="10">
            <cx:spPr>
              <a:solidFill>
                <a:prstClr val="white"/>
              </a:solidFill>
            </cx:spPr>
          </cx:dataPt>
          <cx:dataPt idx="11">
            <cx:spPr>
              <a:solidFill>
                <a:prstClr val="white"/>
              </a:solidFill>
            </cx:spPr>
          </cx:dataPt>
          <cx:dataPt idx="12">
            <cx:spPr>
              <a:solidFill>
                <a:prstClr val="white"/>
              </a:solidFill>
            </cx:spPr>
          </cx:dataPt>
          <cx:dataId val="0"/>
          <cx:layoutPr>
            <cx:geography cultureLanguage="en-US" cultureRegion="IN" attribution="Powered by Bing">
              <cx:geoCache provider="{E9337A44-BEBE-4D9F-B70C-5C5E7DAFC167}">
                <cx:binary>1HtrU91Isu1fcfjzFV0vqaompk/ESNp7AwYMbuyh+4sCbKP3q0rvX3+XNu0O2HCgT0zfG6cdMTMe
a0tVqsxcuXJl6p9fp398Lb7fmndTWVT2H1+nn98nXdf846ef7Nfke3lrj8r0q6ltfd8dfa3Ln+r7
+/Tr95++mdsxreKfGKHip6/Jrem+T+//6594Wvy9Pqu/3nZpXV3138386bvti86+cu3FS+9uv5Vp
Faa2M+nXjv783k+xyvt336su7ebrufn+8/snP3n/7qfDBz1b9F2BfXX9N9zL3CNPauVSl5P9H/r+
XVFX8e+XFS4T7XlCsx9rXtyWuO/Nbew3cfvtm/luLV5i/79/3PZkx/jXT+/ffa37qluPKcaJ/fz+
pPqW3r5/l9o6eLgQ1Ot2Ty727/fT0wP+r38e/APe+OBfHtng8HjeuvTMBP+qviXm9t2luf323SY/
zuU/twV1j6TrulRpoh/+PLGF1EfacwV1tXi4yn8s/WCSP7+tl21zeP+Bkf51+bcy0vX34raKbys4
0V8VK1QeKUI8V1N1aBhCtBLa/d0wuPyw5oNh/tRWXrbJo1sPzHG9+1uZY9dnt+a2+3Ew/3mwMHbk
aeZpKn+PFf3UJvTI1ZJwhZ/8iKXHNvkT+3nZIn/ceGCP3enfyh75raluu9v8rwwPcSQpEUwI9lIq
kd4RRapBouEvwteHP7Ojl23y6NYDq3z419/KKqfI7XlyW337C+OEH3muR5lWvx/7U+xCgnc9QTnz
1INVxI+lH7DrT+3oZas8uvXAKqfHfyurfPyW2uQvDBRGjlzKiRDc/QObHnMucSSYcgUn+iGO3Kcm
eXs7L9vjx30Hxvj49yJf57ffkvn/Afli/MjlioKAIcevf+jTfKKOmFLa45y+iF5/flsvG+fw/gMj
nf+9yNfnrkMp1fzVBJl5R5pxoBl9MNGBjRTiyvO4y35A3QFBftjVn6DtL5vo4PYDC33+e1nosq+y
27sfwPKf0zFOjpRgVLhrofgIzKR7JKinmODiwWYHYPb2Pl42xo/7Dqxw6f+tMsvxrZn/0hKF6SOq
FdUCx/zYCt4Rzp8JIn4HN++H5R+y/J/Yx8tm+OPGAzsc/+9OKi+LDY/rxCe/+J9qKuwIIOQSyCYP
Pn+QSvQR97gnIbs8XD4wxu/Sx3+/m5dN8fttTzb+v1tHCZLktutSG9+a5Ic//udIxOgR87y1Gn+x
DFHsiAjKpEsAVI8rwj+7m5dP/+ndB9EQXP+tUOn8FmXIrU068xeSXqqPBCyiwHlfDApUh0Rpzn6X
UPRBnviTe3rZOE9uPrDN+f/nWuS/1yX/kGlDFOabvb77SJp8/er+vSE5H9z6mvT14Psn335+j6Kc
UgGy9IdyvD7mSXBAG7wtb6t3KE3fXaRf6zvQuxMLhe2b/RFFT570/dZ2P7/X/Ei7kMY8VDsc2oBG
cTl+319hR4ysIAhh2ZOuVIDIqjZd8vN7ioJVukxrTwghCaPwBFv36yUP+qgQnlaSwpXwC/qH1n5Z
F3NcV3+c0u///13Vl5d1WnUWD5bv3zUPP9vvVXmEQiEiHHRSE1fhae+ar7efoOevv/4/1rbWq9PJ
7JKx5H7mlndVo/INl9L6SWSabb0U952XNsGi87uaWurr2qFBOxB/Tmvu96qyYTSNbhCN6Zehnofg
0SG/tEXyfIsgs0S7nsSJQHl8ukU+RC6heWx2qowm31kE28RJy/050WdD294KPl14tg9tzKyfe20G
fvSHlf/8BgTXDEcltbue4aMzYjlt1CgKs4tibIAv0xA0tOA+T6NN0jYs6KMo8nvdnfZJ2/sZxT5e
3wLMfWgl5SmOBgsyKlEedL7HO7AiZaYoi3Zn+nj2oQde94l7kbbV2evriPVBB+6AhTwsI6ApMn7w
qt4S2W6e63ZX1UN93MWd3squuanbUm/1rNNg9qI6aD3L/WEcdSAjUp05E7tyK1qdlZFyNtzh0a3N
3HFjJkY+8ZwOwRoXO+1O5qSv6nlnSpFvnEZMfp4LuXG9pvFNP3Qb2cTLNurZZeskBfwPBzm33q82
sifEWBWKtI1O48pRvsOaeWfdJTmfo8/LKOCt5XJdU+VuxTROF5PN7ylf8o0dirvKKVVYmOhiUfr7
kJSf+CL//frJQUE6ODiEBAGZoSA8QqjVgo98RC4VKeK0bXYuj9QmneZfsygKlTBdEDGWBiKJtS/b
QW9fX5et3v/UYsLlnieV5GwPI08XLhstG6tVtlM2KTaqK7ITqZbumLGGhTG3NkzlMgS1Ye6HckZA
VzZrAqkqGLSY2KZI4m2vrA5ciZjilOWhjqTy63acd0UWdYHSTOT+7FRs88bewTYO9+5RtbbeiKc9
SQ7cmvRaDLNMip2mrApbx3U/xEneBHzQn4qxrze57IpdF3XlRTOpk4HTkzGPT/tCWz8qvZMHABLT
tnbPPOlNvrI997WDl5Yz3sYreBpMfPn6+r6f21p4DGqhywBI6Hcgazy2dcdSh5gB2x4dw30hAAqK
6PzhoI3X6KDtOx04omBvxecLB8YE0x46MJRA3H+6cs/KaOy1KXbRYJtg6LXyddrZ8PX3Q0Z6ZhbO
UEMpgpcD4DxdpSqakjttUeySWVY7adr81ETJ3euLKPEc1wV6qpIxJqnQih1Yvy6NlEk2FLuaFfeR
jEzhe1ZXflxx60uBINfOiNwydN2mokt+WrrFPY3FctUs2cat+gR5Z9YBFYMOys51NskSk+PCwsnz
bGSBIU4a8EpdO54zb4knL9g0m5N07FWYT33mD7TQW4eP3SYtCNuo2t2RCfjm0okFaaudTZ3iZzZx
6RmR2FrWFwThgftFq5Q/L87kswV/a6fJOc7iuPYblupt1TuVn+hGbBmzX6ZOWZ81Y+ZHXXZXLumd
m/Grslmi06jJtC94dm9YXx/bPtE+0dWxM2kS9OhKb4s6vTdxpPy+Bua2XFZ+Pmg4HIV/I4mzYGiK
O2+AD4o8/twuzbIdCn2dwDkCp8uxb35Vpdo5HpOBbTjrbmiFaB9X9J7n3P67mVzrC8eocJoqFuQC
ixU6E7eUzIBlJvOwGNM7G08q5G3Lgtgr2iBl7m+VYVkQ9yX7NNQjyEO6IBEvnrORRXZPE7z0EHcq
LEvsN+66T4bl370c2XPkxVk8jkMwKAD32Dd2kyOBhNm0dEFpnBtJGhuKyOhAJ1yFruJR0AubbIFl
1S530zsuYA639dLAscjAxdxxvxTlmVs0v2RUX7e2LBGGpgvzSCU7kB+OxDKIoOAwTWXNJy9diF82
/UcQjF0kqztDrDmxfSN8RxZ2oydYs5wBlqbNvEAV3rZti/tKG+Z77fCh7YYPS5nfF7LSu8nONowF
XtSOpeuP/Dzi8EBVDSpkRF7kUc0C2iIH5FzkIetbEkYN/LxeU+Zcg1/lFEvNQ37vxA48FpadZXzv
0hqXSOt+GfIug8VV5TNR2nCK4vtawyeqBGhN0lGFTlKfTdJmfpIjUxdLecfrsvjYa0oCb3DUL5YV
2yVL7jxO6uNkJuaDF8lr0hV4R9DTMy/rwa1Ww4AZXFjPdJucInnsfXce4Tak0cy3UdH5TZLeqQic
0Y35FVeF3nVzcafIkPk5PJx2CI2945oF+46qaSsnUW1o6e1mpq4bDSKTtCR/CIESHkYpv8IIiA3d
AeRTiGY5ryYYq09XtuHgeXXZcF8l8CAo1JVvCcKl6WviMzYkZyNxnA0dozRoFJy27tK7/caxXbCY
vlq2mYOcpjXem7m9/XevR73tOwK8biaEmkya81rrdpMOsJ2cdb5ZWnlCvQl7Kpnjp53Ogmwazuqx
joMsj7Lt1EWVXwLAHLsClnRxD94Drps/GLgk7hUr2pu6QVx5U3bfeth11GZ3e7joZX7fTeDRagAS
VFmMBaxn/a5ABmm8OfMN7azfjzhEFAPgQwv4FFiy9AeXHiuXZWdFrfIwb4FKAKp84y3Njcvqs312
0gReTGKcgEtFdMq87H4mUXTJsnpbgiQFqbeIjbFVs3UnFgJPv1UFwIQzeG4F0uVbm362FnEsHDx3
ANbmXo0DmdydkcVdB361wtlc4SCSwrvYg1LvAl6Szt5kE/aW9t4Fq73luC3cK9Q71S6lCBVPZXez
k2aB4ibziwHG3VcTyUpYvJQ7mzXteLW82L/hOOf3a0i0qXu1pgLpsauuwcb2NmiYvkhLZ/RJFRE/
H89UnLkBrVa3qVTpR8wtNzU1NyQT9Mw12X3exMXGLHAVQ+CMe6RTAmDiJuq6nl0gqrc4G6DJ+NGq
udtMDuI3Q2RuRmfBXUo4x0Vuo9Nutc7kwPPcpT5b4oqEboY4nJplOt0jcTqtRMyLi3BMFXKGAM2a
F3Uti6ZdfNzhYSdq2toJV5WFAfq0b7Zp3S9bJy/Ti1qTPFRug/RjgQjwYTx+zSs8x6bsSp5zz72i
JtrMST7veFQjEGcc5Oph04JfJg1oOpBmOyww1VjD6YwG8BQN3KocgD5qgGm4BqFYrWszc5NWiHCZ
APVRBVW7NsYD2wFVwR5/ixUdozapdlVOue/ouj5uM9tt1hxnNBaIE3i12yOA5JKfeR52zVrATdbQ
PNzT4T7Nik0/mvzciYr5M0na+liWiG6egFyRKb/b+0rVlXeZSu6rZbqOSDYjYZjWHwYc9ZptIg1c
zDuEQGS6/HySXh56jkd8MRTMF53JfZelvd83VbuVwxLDtia9GFOcqktXfu7Kbda2yXHR1Eh4c9de
ACXbD6lIuhMxVty3bun5E0+msKeL3ub9qDZ1raMwazvh13acRz9KXHJsmiW+S+TUG9BpkW4H2gx+
p1K70zIB1ZjS+7qtbyJTddsJldVXR+fLL7zImg+kyqcwbrpfsqqNd6hz0pBFlN5AzUv9pZwrMGKe
hklPo5DzhRzHRbt1F5RJQx2v1KAZ6hPjJvKS9mUXjMvMAjFGDjyhrU/UWsDlCXhyu5gLThOxlWKi
p0THd71TTGEmmQ2GPOIBGxe7zUeyfFgMwqmpAPZrmVfLJg8TmuK/lLVb1x2TY+2U7UXqFnk4VVka
jHXRbVxRksD2pvanIhbgKO2AAi1H5p1xYgMz37MFhK0b3ManbVUck6jpNkyKk063N4Uupa/7ZvEH
7o3nA68HP1fc7hpqsiDNRITlMzysw8ME7fHsper9lNJ+a3r3tKiH3+IiHr/nnUmOy1ZF4ThFSYAC
6msjx00Wz1/7CeTZoQlAyyE2qNWQ+07bFQG8wfhZXqW+R8ngR6JmBDVc6vks5cdOlmQBtyPZDLEI
QZ4vnTEPHAMAsKTfxrNJNyqGTePk3BnNh7QG/oph/EzJeGq8QvkqLRtAufO98eB8cmT5hk2UbfLe
uXU7oG7WUn7SLeIqzjPmZ4acGYfnYRUDMknW29Ck1Dlu04SEdioRtWvls+RN5pMFsJT26T2dar1N
EvAnGgFp6iqZP/NOtKuFl2AskIFE5UX3Y+bUAaOq+FK1vfggFnIzMECFQ+1NFUHiKPPWfI0XLQBv
Vb9ZPNnt8hokOJnaZTvmYEwENVzuZw4DcK04Lpz8jBPkuRjgQKjbbZyh1ru+MbhrrehdDXInOcJU
NSAyFaFXfFLGL6o0D0wJv61XF0XBvBPjeKeHXu3yarhKFDwm0qXxnWoAaCIVrPscFLmiUB921qMo
C5GtfQ2a3dPkLnfrG5L34MguubLLlPkdkfDQxE6nlCa1nxLZh42ML6tiPGtm+hsKyHZLBtd8sISZ
z72T/5ohp8Wd3LVs1qejAaixMcvPsxG7UWBVvtUd2PUKp0tXLud5j4w3qK7Zjq665ml+18zlGQjG
dLnIyYAF8vPGgNc4VJ/RLPVQN6o06NiY+sVU/qLZuBlYsmw7VuBdU+NdiDFLLomhza8pwdlXoMkb
msuTQsDDmgLe0DuqBsHCmZbFiHMWUn2peWU+xE46XpetQ/zOwN3YKl6l8RyMeZ4EswKuRRY8J2+T
6cJxOOt9T68gXaJaGYYG3Nt2C14WHJMtQ7Or0sxva1MfFzHdRaS3J1Rn95WT3MfI9sYgD9nKvYg5
9rnP6N2EImylO+3qqzHc5CISLqo8cAIU12yT8dnZONiwL9acWc11Ufpr1bJMEIik5+ZhH5ubukTq
GcZ+/Bg3CCm0nmDsqqt2XT9HpzOUSV+TYvqYe13+qe2HNCgJ3TgxGYJJJmB3qOg3+yxnuro6SwcO
GiVmFcZK07O4wTIFgw9PCV9+K7lMvpl00gFUiwEKSO8Guu7joHfgTXqOottitHiKKe/JQshdGQ3V
WYGst/d+1JubTmbpKYrVe4gQeKvC+6SmdIdxvqsqRpq0ETJX1jjfV6HKFUt73Md6OHdbWGTO1xwY
wz/7mg2BBYcCKMTNldFViWSmmyChThYwklzMKWAMYmS+KSXzgtztTp1+SYG4zYeZLctGtFh+LhT4
qgDBSh32sTBD6fdCjr6TjDTUCVQpeDtSXA8TDZW42udePSFOExGhsfOanOq+JC9AY8S4OJMeZklX
eeWRVDZkgxzibM53ToWiM+cQbN2uu2kbiIIZKZft4tAcbwErd0uxbBNW9oCa5ovb/lu1zTVRKUUM
o9BdaUYvibNBo/E6H+JLwqYl4KV0jllh+jAZSRU043DplY4NmepAgLv4817I3NdIkrJvaVcm997U
DYHbeVc0X6pwdDp6xrx5OvWaqTybHApCN6ykVKIG6jgwxMicob52wb0cQh+KsJ5y9alX3zInMh8q
2+pAxCsLTNLa91Dzhm6sopOc0ul/LpGjI8DRKJCQAonmB4pUVqRJGSNSdpFFTankGJ3aHoqEx0C6
ytz9ku6BFzp+kPcINzqCNL5u1hdEMbSuoLJhkA69lEMtjyvVuinL+10mrfAtW5Jja8CTEq8Vfu5k
Jki8gQRDkfI35Cr6goyI8h3Dx5wDMKAlPXUoRDbt01z3O9VOg+8C1MMsdeindPTKUCxN81tPsmgT
kaX2aze7rIdy+EU3bDfzid68fgyrAncgx8ICkkqupIR7H+jAPetJk9RjvhMrCKyCgegQ0tJO3ca4
4iqNga6vL/lcsxfQR10p0J4gFMT76evzqiMoN6N+ZyOuNkU7q00b42+0qK8nawZ/SJwxrEZTHKfx
UB6/vvoL0Yw+ATaA4cp9K+vp6iUOlXeV0+1aBTKWQ9AJKhQUb3j4C8cKlZm5nqugez5rUyGbMhdd
sm630FQE/dKh/Mqm35zZXlhd/Dp3RfrGivSlF0OjFo6rGUXfZ/W6RzDVViYGLSm7XZxm9kPUQTBP
O2FOAAmQckZ1nSB9+g2Besa8+K6cink3TLTxp7jtg2JIvy3Fl9fPGkMRh8619hE9dz9p/8y5Gqcw
qSYNYizPfqsbd/7+QH7zDByvmNqHD0cevhu5fPDaJ83B520nTAJKKaD6K702Ip8eQc+k40VVbncq
lReGMR1Wjltt6kikAQFr9ung3Yoi+9yQ8qQg8rNJPccf0vG8Z/m3To2Fv7jpcv76Kaxd2YNjcDFi
5bpwdYS2t2+JPLIMV1MzxzK2u1IP0GkKkGevBdT0pELKZOykr9uzBCLZv3nXNFtbw0ROUkLSdeob
aiYIU+BxftEw5uNDnBkkg1+MtDN+l2VfPXvsdmQKFwEK0skTbvkVA8fp46Txy7jPNk4XbxIJpUYu
cRJ0FXpLa9cx90jsM1JkgSi7LLB8ra0JYX4RVWVAIqfE0UDKWtt2+8SWLcScvH427PnZrJ1kV6Cv
rLXyDvu5mg5Th8Kw2cURyoXZbeNAdvHgF2MJXUy2XTAnPIV0UAq/Gwayf01Iq4Eo2hqEUEKqjZDp
lszkpw3pnY1L0CUaVt685GCltoyXc0gSuW8UlNC4fBPP6POWlsQAKvMwG+yhKU3Wd3xkX2gZwHkD
sglSav1MKyeEpjb6lTQ3PXNrP/HKM6Vds6GZbH2nSLdmJM0bsPrc+SVGk+FeDJ17IsVB27nMFt4M
Mm53zWxO2YiDYfCEtBq8NxZiz5EGrUN88STR4ZVMHiINuiBRy4q82UUVVMEMvIfO+bJtZVfdF4uF
wiGhSqWrutxOfe1XucFmej0HUTnE4dgkdwwlfDqi3yRL1Hs5SkCcb76p15qxQvEOffvMcPTmeQEZ
zolQu7zueC8ZDQ08NEBdSVz3Wee4QuXK6JI0u8SWNGSFSH1TTU1QWrDOqZzaDR/7b2u9NOeQn/o2
uZ9L9QZiPQdIibEI9BM54+J5mihYb2VDabMjov7O9dwGOAYsVhgWjPNbq7HnHSwpOT6+Qd+XUyLV
YeataaeIxxr0L8d4mzf1HK5tycWyONA0diHgglAvHZocTIn4Y7nUN/VU5+deCXIvSHzXKDqfF6Jd
jgcU3n4uclTmJSp7J7LDecbHj6+b6XkexY7dtVEsPSD64SCBcSdZ2gmhJZ053dW26UInhwLRE9RP
kLJJOJDijablC4Qfq8EjCD5GAmwfRlIB6jDWLat3UQZhs625QCE+sbOsFtNxUnbQU+OqREXbn1jI
Ux8wIXW11wyhtzubktUkTCtICBEaRWGXDxZCKKenkFbotgWbbThKzMRD2c3d7oYt4Ft7TaSiKJwY
2s/bTq5olrrQa9f2i2B9epWjogrKmifHYpFiF+c2CdKIfy5atvjUQVOvwVCvv6DpsE3kSuajUe/c
tUMpUcVNI3SSfW+jLgTx0XP7ulbCXtphuYmgQxH9xp1pCprGjttlgRu+bsoXYcPDSCvF4QqCmY2n
MNmoJU2MAGzEc5dc5iXamBTly5a5ovMhLNfIgShyU83uIJtDzXZh6GpsVTj2rNhUnhlP5QyNaI/1
JRvRGp3TBpqpbdyw69iv+9amaKjGzE9pTku0uy+SDEZ4/U2eE1gFfAV5xcQJYcQ9wHsTC7RgjbS7
SiIZ99NYhaVcQ0Ikw4fY6DLQail/FSqSIZdD/kbOFM/xF7PZEh//ChB2Sg/ne7Sacj1OVb0jBbpo
NTPTJc2h9yt8y4yWpxZfqsYtg5Qn+UlPESO5QIacHOjY6fo3N6/asCeyDOMFborchY6SRAPIm8Vv
hPan+VzfOBbi677/AGmDOtD5oinbJFFibtxm7Qa4ENkziJI7Uq4a37TKuUuTXpl2FF9I4YYN0Wdm
YKnveou7ndeZlzLW9/gPmh6FQ74LmxW7SmHAJpdoN75upBeYhWJg3xisxre3BB9MPXW3Ab26KhuT
eteiSbFvEJRibQlTdISaFGG4dMXox/lyMpGc+EsKxhClX9A8aE72bZiF9BicMpoHyNZXxYpvrXct
siVFX7z5tUJHP4xn9CIkKefd67t/jnv4CBKMAnG/Tlge1kh95zS2hPCyc5TY0Qj9xRUq8hly5F6N
KqLyDdRbR/SesFQJnwI/RVGGMQck9nVLj1hMQm00mxyVIKTtxp+bTvrp2rnf92Ls3rw9mkID8AWT
HBga6dc24NC1yuf11G9Ma/KNi2EWH6Mab4HHYaLcb84Fr0W8rVND6/VHm/NmlWVOXuW7NMEcQWew
hxk0ol+7rMV6Kq8f/wvLrSGOSSVOUUw8Szt541o0IvPd6K5eK8uz2QGhEha+g9rxrYpYHbJgCYwD
omCiE4NsFJXj09dLzIBuo0mTXZIk7plOBwEsNDKchN6i1aQTf8zBSDAFiZwBGnqcumN0TKlTXYha
yH+PotSX2dAfe7z/aD01bVqv83wxDu1mRIyGUFfsh0I11U6Ps+c3XZWeVTzTmFYp0d1cumprUzw8
HYy39q6vUsjhJ1lf0W2d2TZ0alaGmVLNMWoYkQROnY6hiN0sIDwZTqZo3EKRbDcmbsWuZDE/xSyH
g45K/tHORAQo2/hOMo4zpCY981onC6Msjz9WqJO3y+AMYVEpFfYJLiTMuaPrtB0d2/5qBlHblkWU
hTJBpRbVwwDZ0GVQBA1k9RR96rDKS36KAVUXc2C5zkKvbKtt1Yj0tM/MMGLSosqhkkV8x2WrjnWK
PThNFEPf/aXpxMc4SVnoQB3+oDxngfyz0N/6UfNdJ3P3jUDjzwNNgYQxDNEClQjq9afG1nFrtFMg
y2OCQh3v6x5eYGqksgSdbXCpjJXkY9O21S5qRhHwZRYb1qwGrHMRKtN56F/04PXSyCxMi+RrwTK+
VRg99JEZPEhKg9jMjspCBYAMRWWqLZoIIlhVia3ii3M916M40+vjs7r72CXs2pWYNhknD5Mkbs83
vSmrY5ZZ9YbgdJi8MPaHgEIEg8cAaMiBqwM58bVxm6ttYpadSWYfEtEb0XsInvslJCYMMbbuUZcc
HDCqMBdCQKwwMJA1YT1Afh3MgDKjWTAM0vEWZ+O8VRUdkgIsCuwUIDeoJwAbBwgVO8rLvMTIbVvL
doPmlwmahbRou+UUAwNo6TnctSe1IVEguty+IWvRQ24v8akwCDIDgYeeCsXlqVfNbVkMWVnLbe81
DvrymYW1+RJm2bpg5OqTRndqB7S7huyQ7wrhDZ9fR839BNxjMXG/B0jkDLUMhn7XAfHHKI2wMZIZ
x9tmXu6Ew9za41Jwg0Kc2MU3Q6qDtCT2diJLdIGDFBf1hKnTqmPqFyeXS5gM0gR2FNm2Lxd1QyzD
UbYW7C5ptmWemE/jPNsT10i8TpfIs7YV3plsxvYLizGV4E8VTXej7i65jBs/GZziDfLlMrzDk3cE
gRUePlnk+NaXIzc/fcc57TzRIoVue0TV2cjNtCVNTAM91MPp/iV0nxSXZIzlmU1wAY3HKNALWcKC
YnZkAQULObSIgCdRfKzjRIWyzhzENbEn08LuG8xiHDuDhxEyNSxhGvOrnJV805h0OF2WxB4XrWcw
AbConTfJAV1tu3HcLMM0h9duCq9bMOFTrz32ytmWDVtCE7l+3CTTNjetvZhw57bxBoxYJPGn2XGd
wIvG4nJemi+LyThAqD91xx6bFaTw4zYZzlkquxunXr+Cf625wp9lWhwnRHjMVEpIwfyw1vq/5H1b
c5y4Gu0v0i6ukng5D3TTtNv3xHHsvFCJJwEhBEJcxa8/q7Nn73GYcXw2r6dqamqccYQQ+i76vrWW
dBRlYsG56ZBLg9rJQMyOleOVyKePSgXZzh8C97D0bhALarOdh4rXrgw1P0pesZgIVK8k+su7KoKZ
lfVYXLYyd762tmRoL0fLJUahV+PYDOgIB/URhaQhxqLTVDrjy1Lq6BKnPGfn9IDshX0XHFqvrQHq
88yO0OZxqOxwGGfyoFCQ3svFvJfZBH/zVoGLMzcs1g85DNhdbagSkkEU5ZTw4I4I3hwchS/ePKEJ
holniKDcS4aG92k/zeTgE0UAxGmLS7fs+dEGQu/LIhtiVTXqk8jP8A4Bs5NLF8qYhyU5eJPGxqQ5
2RuA4/aOwR6xfVPuXMHL3eBwN7FmSGdbuMASBB+n0X8KiFvFNmIfs0L8gbPOEGv0py5VT9gxB2jj
Oq8Fv+uRTyZFxdskGiscx+tC79U09ylFbSAN0PI7oDGJjT7ikXNU+cnvN88/7R10LgIUveH7/pYU
2lkU6FFi74xV+ANsA353thUz6HI3ufn4ThmX/S1yBfhEPhBqqOR6EVuDmdWAWpUz9PCwgFPtS/Sh
nwAsKy71Urs7Z1HzwXey8qagfXHpcQOHZ5B+uRMWfR5bZPB8ynboJn4eo+xqyul1toTdwQXKZ6Yn
m5fNvrWw67EE5BW/u9PICfckwr40JcKHN8Gakbb/aLp2ufcagPncdhm/u03THQcfNqBxKLwqO4cm
MvfzQwFI/KdprMwHNPyzvesV470WYtkFHnAaMnBR4qJLm+QERxuAuaILdGTve/BjjpG08BxLNFwr
WrMrA3bF9eTALXdaykN3ng46ptU5ER8/hRZ7qxsRZkgxcrULPVYemraHFfakvPGcxglQW3O++Bmr
AJFx0c4uioYcIqNQdh5zcmixkHHBXJoUqAUhA4VBLO9kBf+wW7BJzmw14NHPUfJXx91RWkmVAxXL
DUA5ZYj1MzpEcGqCZs9CGMT/ujvRVQQiHSkWDurh+pROZQ1k8NKEh0opJCAa1gDYXHQBzBE/FkvY
vmMN7t8TSxzbQrwbqMQRmnnRKgXhgLe1Xp4HB+CY/ERYIENdl9MrodCIqhenuJyjQCR5Rw+6GczR
dHAXVLZ+0igYP5tqtAImlu1mnJx30YBA5Yz41E4TGIAS3D7VLV5F0MZ8UB3cdVifg3uYGUQeUd2F
dfPVnt1IXocZENfYdNStvgK/2CYlBSq0bATZ56hNPjQcwW6h/LoaC3lAl+FH20TNfpnCH5JVX70C
cydOPx8sz5bLM1k9cYcZhZXGPHQL9rpL4Pl/hlYtkWoZnhdPQJT5SaQAuHcB8gVGBNYURYiSBbbg
ZVNUzuXUB33a0HM0VRJgcI28RArEmUENS+ycbdV68B9GDfZbvcC/yRH7fGmxxaUx3RGoeMQeCbfb
Sd0+CiHJAevmJ5XBhDRjzR4Vl2UfkQJdANvOf/7fCvtd2IEcDCM4zTdAhuwHb2p3M6AFsT1H3bLw
uotASAZjgbsQ7oR8oJ8XLOLcXRS9w6/dFg38ocKPUZ/zY8dgoXWBX3FyZBB1FvX7rgH4G5jvPjV5
Z26ECxRR3WcN4gJek4RueTOSZdnr0e2SwTY0BUcpuvCUwNpVIU+rhX6ilr0o4HV3sgq8C1jneAVO
jZ/Ag2EXh5anY1shZRFIo3+ae0SxfECa4gkEUUBHyHQKhfUvIr/HoR2f46d1/cm0/LPZ929m4EuD
joXIgb79yZj874//56FR+Oenatxff3jW8fvrp+v/CACuf+v8oP/+Ggb+88FnEuUvP/yN0/kGa/PD
T6nAN/7n/xul0wW3yPdwdnjlZ/5G6nwlLvYXGfTV3/w3iZO7/zqzq/wooBjPg0X9h8TJ2L+Qa7AA
9BUXYDbqhX+ROKFVd1Z7AooJchwctL3/kjihcncmASPKco6mDxQ7/hcSJ0b8NYnGrFDwxlnlJ5HG
h0P+1RcLCXSpX6IH0Tn9BwpQ2VGhwL5r8nA4AJ45fS+5BeAMLcPj0Ci7Y3PVHcaC+ke6KP8QNWUN
QCNOl4Bhu1N439GpP7iACV/0plGAdcv5hmUIsT7P2QXJoubQ8yz8w3hZc1iquWQYUvffOpE53XWJ
mowTm1nQJxq6xWOv6+76DBozMNFeZOD6OfySoRAGLs7UoySWh1F1xMmqjWU+md0wBARAjnp6QTJr
ElvzSy6n8Yl6CtXWBhl4jOUQiH2WBUdDuTi0ZNESaSYa9BNM9lOtWKB3dUunJfaqOQJoMOCk3tVR
rm7lHAQN8FCurvcFicLrIeOiTmeHhZ9q44zP6PgsNp6Z6HHKKzNQJMRcobcrpUX7lgJ2Jc2EXjOZ
aR73aKje9lU1Ppo6FMDSGeFc4khWgyJpb1zrjkfhdtNL4yj1hfhV18Zd1XW3vZxJsZ/qatzZyg0f
M2fyr3rfJw+FZM75cCCLmKLgfWHbcbofs7xOjJ/nf3BbYcFzOp8nXvkHLTH3AUjWsOHm2AzA/juV
6IsYn7n+RgcdXnSFExi0nx0Pk0QnMkaZqUHKXrq3noqyeieZRfOqKfMq5sTvd3lIRepR3tSxdc1F
UKAqNHbTqWGdk3iDR8o4n4oPwyxIPJX56MYIHmCA4tyEUDUs01dwdMvTZNl0jQ01lFlMuSYpVSil
5BVje6BT9+PcNXvpuOM+Wgw9MqLEo+6afr/MpL10SVN9IISpneJze4sCSJ42qrHAXU3+bRFJJ6l4
mR/poJxLfNHswiNdizxLOl/aZVlORZBnd4BBlte2xEY1zcS+9RJUFMeHy5eNB3Aw6GFtO+2myDS7
rBzQSJHztPMioz9pv8kO+cCDr8Id7KVwTLDLfdMckPrESMS7z46jn1UhbOwyII/wmR47wFXzuB76
OkhAJRYf1TwdzVzeac/dgbR7ovqQs2WKJSCn6HWAmdAOejiGNaAK6FZ6CFe6y8UD7IBdd6DLfIhk
SOsjgnd5qgqSPXXgoT4EfQmceoNyK0/xS0LEevZVDrhoZT96rdMeJfbUDSgxiI5z32foQEbiQkW+
JrFqKHoaJQ9uQsX9o2tanP2sarI4YxNax2Ol0VFXdR/bOeu+OZXKz0bJowdWuwDv9wKOIqeOQb0/
pPauCERxH7SS7hnOfu6ZEpff6bnNvb3tc/Fh5txqNGALlfgRHZ+1KPWNEMF0sg7AosiuAbme/HHB
SFUL3Ojgfoi8lh350vogy+hwfODR7H0aFJuOdJrtt6gS6sH2XmOO4LQE37C/xQ8gzHz0/kIXNfTa
esVXN6uCatfOfKyBzWfstgzaOrGO8sLYL5XfHmRTtumUtz1YPGFWpHqQ9W0hS/9hRNn1lJnQ+yhV
5wOD3XqYpKrpXSEGV+092rqJY/o8SAdnyG+XqXTvR5PTtJxEf4UKi3opsYXxVTPfe+yarr8CW8RP
MhdoT4CpBM6cFb+pa7UUcWUssJ3MzxxwsrR7jNopvwzdsbxyuZTA9EEzFRwV4roPJKRTlzBakQT2
y26Y7NU9N7nzIfBmT5/bln5x0svEPuWVcvzdgHzgZVqaZeegWrQDua5sdyZsd3Tgp7K1IWy+xAEj
jubRJBlBNUuoqQUpT/Di5DtVcZyi+sYpTU/QGQ3JXvvIgoqod48zd9U9LftpF8Jwk85RIjX4F2rN
S/2xG30b953ocDiObsdS5NdyVvxF+pG4nvJMHlyvWU6tAZcup8o7sj50vsmlldfjGM4oQGR9WqiQ
XaKZgm/o5fQqi1pAdYdy2MEX1Ze1teWya8JhSphS39yuahIgos3RB8L9MynaA+XD55JWOoXpFxeu
xKGo9Yo9KeX4R9CI72WnWUI7YncFKkq7sSEAYvvtSZCgTcMhDC5QBLv1AFHehxklaN7V7GhRHbvI
SXZychPSGIh1J+krYp8suBIFYOi5ufcyIBb3eU50YgJvv9TVw6LYfFDhyA9NoZ8qx3oXle7dPcgo
30oyTtUJxy3mxzoaUGDPgwl80GGZD30WjB/cMSiv55HoA5e6PwOyLgEF+jLM+hjUIBXU3SLjbu6G
nbKze8Mb78oN+gU1/II7SCdNVMh4ippg37ChvPRAjQV6XS+2iOcwq5BWOvjPoQlUCtDwycgMJass
tK3dL4XjBHuX91YBMjXp42iqr8pW6kQrOjz7FTjou6yw4rq0/ZjWhds6uxos4g+gVJh0aSdexQbt
uR0bZxQ+ilyqg6dMvu/sAuD8QPzvCjglkSDEg0MXoBqJZIbkFU7hgxh36N8hDgiva4Bq8rq62y1V
SV/qphtuGe2nWyGLDjyVCtW/CUEsigYLrqd33TT8Fq+FEj/y7PLB75zW3yGxnxpwI6b5McuKPyJs
9+clpHukPddgfw0H2bXlVzjE9oOg6Lg2fajQtpy7GS/VtKBh5N59OYrlmeStk+Ssmk+lb342YheA
Tqbe7vzITNeMy/Bb58nsS44Hx7nbz8kZRhsrRdjB+Np8athYH8GpTaqOdSeKk9KdLrP8UYZKp+p8
gkNzsXqaxkAfPLYAOs+rWolj1efmONURGDSjNhpwhRqaHNAOqe8QA6Z0qOR4w0O+nDwkZI8CRLfT
3JH51Ho8PzN5nQuNgywCEguvlrFGx5h7gl8UBmsVRv3y4rWhc+T5uQkeLtmhUy3QRsoNU1mEKSCY
nyyVS9yHAsd9nLy0b/YeasvMQV2Gz2CUxFwNCbhd3310zpCdYCvKmSZQRQH6pUWXv58A0KVkTz17
T/zWPzVoo1xIbdGRU1nzFZREvesCpBRhp87Mmto5aMiNI8J4PagxnN+Dogf4ftZOqMx22XU9uWUs
bOYddFXr/Xg+Swvfu8nH4dLz7A/X7QoRjwhT8w4ouvCPAVTfYAlBYfGQat1EsgkOdT61lz3AfSkK
DrHTTYgqkXHHhx7ssk82GKrdLObxMLnzjZMXBoAQdHKdgqIJN84gpk7n43KGw5wNNLhycGXFzvfn
Z/wl1GIVW74ZvsxJVjrlAcoQ9ZWjpf8Z6801iGlDLYEaEeygCxkkYe6QYw0e2olljN3rEbEcSBjn
smgzeQtccHVjsyW7B7KBXykwyK6A95Ue6H4yvIOFouWsdWGucA5R4B544ffFmXP0TLL61p899yYc
PHoaTBV+j4osuqZnVQExFeKjb9r2EtINwRSXbS2eiav6a7jN6qJd5LTvWvaSD2N0ZHVZgfxcDjd9
4PLnIDgT9su6rmMU6MF9s36przU6Ksj8hS8uGpV3KE+F2sJ79CLOl7k+VNC/OUaG0QsSMvshK8tu
QYlgODWCoaVBovrkz9I+Tn5X386qeGooy+7QW5fPk8Pbo8+02FuJjqRBDo7yH3h+grqJMnO+RxGl
uTGsRKRDlzLRyJuS2oFzHiIKQgsQ8p8dHGWwzFzdtgMcHvLH5qmoRfglqit5cvMaG9h0wRV3e83A
2BwGHaPFW9znXkV2aqADeorL/JLZSp7JqzbOuIcn2248dAxxfGYsv0Qv6xPtx/wzJxmyTEWd/YCE
yJj8YsklAK09wBKq+jqj+3GHiDo7AAOoZu+ArxxLh+wdkPL3OGb1MdfTi4CWwYOMtDqVZrLY1uN4
4YeuewL7sEq8Tjr7WckM3H8OyqiGg2zP+iDVH9PoRH/kXPsXaFeCUi2sg2pNZV4sKexlNdIcDGxR
SVS7G5JmCnw3joLSoV4mLF8wBbck5DZdCmnupqGuAb9q9DcHG+ZmgODLRen1Uyw8NA1w9EE6AS2F
Y89sf60ip0CNRtiPWSY65Atl9VW60YJX0VWi6qV4wWHMuwAFC3oAGQniMerbT4Qs0wc5LkzHYMi4
zzVryBeFcs2hFY4+huAty1hEFWAUy6xw6Om5e2eA3t5BKWPfcdmo3RhF8sC1tWwXTagF4yQHlpDu
8L1CoHWebD1P2FkTTRtSA22aDdc+KXYUgCnWoD9OB9rsRsF/REj4wYG9musI4+t+N481KlTC2yE9
dU6SGgdsHPW9neYjiBYPfOAYxh3FnUBIjGVV22PHWX6wgWmhatL0F9B06J9bpxm/LqNrkohl9JFA
IOqqsU32QpAzoX8w1AMar2GU4vMEKMyN7NpfKn1F+0A9M54NyI3C8KJxkNIOPiGIgnYG2aPyhHOM
FsjvxLVL5qu2ruHiW6Gi1POLMC6AzhNI9Rt+yFAaf3EiSwPwwkIU0qqMfYnApEVvyOHyUSNFSjQI
NDf9tFRP4FuI1BaZANPEn7/SGhzPGHAo964aLBC5Qb3c54SMJxku8z10WSYUOScJ5hV0QZIMLcqL
BZWKD5GKzNfcZiBImUk/acQ3uPjOv2A2UAmVk7nmPZoFcdtrmgw9+Dhe1jb3PSg7BBnLaL47Sz4+
kJpOLO7GoLumYUOTabB+A/Krx5+rzm9T1nk/hKyjU1CgWRhbK/w7nkMeYYJSzCMcRw/REKhw7DUJ
B7CIFw/KJ553INaqpyGUyFwXVt3VMPe46KvmJjNjeFMZs6Cm2S123xT1BIqW8ro7aNfoWyTXpY79
vLFHU3pn7hyC6Ie8AWQhFkVYXQAhCnaju5iPpUYOGyOFU0flRcE+winmysvdfNfito5P1CFgr0CE
aGc7mT8GJRdpZsD4iKNlLC+mmnpx2E3LSSE9O7XtMj2Niz8+RMhC71EZRTRZSv9RebM4RaNbfsvZ
gFiUTctNuITaB3fYya9MULrXdTe2ceHWqEWWVXjh6HFuUbJdPNxTUdLw6xigJhlH0ne+KurKFsWD
Zf4cyJGh1lJGHQoPfYBWfQ7K3CVZOjfxG47TbpuR5WCZ1NeI4/q5mDP9OLI2TBYd4GDAUdG23Gtu
fR7wT5RJduIArMbg94YAm3jqJmwtUqyy72Qbg143Prmsp/vQKYvbLJi91HTuwkDPlPR5cTOCpMEB
71Hz6pLIEFmnKFkTkyFoE9Zm5R2EFnJ8Wv5VT6iAFCVJFxStDo7FGRzv4e48AEBGz0c3l8O7yolI
kFvOtQdX4Su5feTuDanUJ5Ad21MjwcJP6qWn30iA88W8lEiXIkmpiBlpVY+alUZnVOT1Dm+N9JbQ
+aPIyupaBGgZh95c78I5ADr//5fS7svr+1Bea+xBCuR3Rd1f1EPPOnc/f/9PPT4GMV54TqgweqEb
oW76n1Iu5dCNxR9xNH0c/u8i7596fD77FzqBuPWC/hsNchbxQz7ypx4fdaANx4Hch8ovIKz/Syn3
154oAXntDFtDA/bXAm7kiZF21cySPiyqIl4Waz8XHp3fwce/NfwZhPEK7lcyIi2amSwpgCoE6IMu
Tv6Qz0vz49Uy/9lEeM0Y+rUn+Nf0V0CVCCU3PsiMJqDtdNBnchHm48IvQzd2AlRbIHHU9tnh9w97
62VWrKQO3wilbihmzJ3PUe5x/NzEjaX8y+/H/xVI8N+XWaP6WdSiQIIQmAwAzV27LsCAHyendOiV
5X09p4Qt1EAZqNUffv/AN15oDWDTHB6WnR8IEDmbT00xZMMuQBgS77Q0z22Av7A2f73RCorKxTI5
/eCHCQj7bDpR62feTsvOK65CWZTetTvIQe7arq0tSsMVGowHpy5G87+Bqv6awHnfvNp/GqQDGXY2
TIY8H1ucM3kKYsUPHHraCZlIPp0JyZYRCOvkULBBBbsBt47k3HsPlvvWGp87KK9mUOVWAdUwYQmA
ct6hiPsDZ1bxzvu9Nfj5z18N3sBSJwjEhAmyffbkIGeLs3Eo3+FuvDX6yjegxC1o55swkb4Q3x3c
z3VVEyGH3bbdt/INDZlC3RZhmFQ9Gx8BEYXWQ7awbZ5nDWEz1VRqjYNt0jfokibOTEazp7pp2Mbp
r7yBN+fuuR8Cb9AEKFdZSucgbluY0n7T+rBVb80roXwIogyBJKZl9A7FzKJ/VH1P3vGdb3xetkJX
dtwZnGlGo3hpXIWDK6TY4llAWeOdBfq1R/hf21vj0CNgXKvBsxlONWBRAP4MOZqkmqwr9tAQCaKN
j1mZuI/2C580YWnfo8l3rGmDliKQPNWcaAGs1TZTYys7bpuxzXwch1JwJpYHaWxxW4Pq9PD7b/3W
Wp2/0StDBiicuxPSg9Qjs0BBzjD/Kg+gh/pZhly+R9t/64v7vz6l4LmWnGmemiqwF0Qtzm2Uu5A/
/P1LvDX82qAzHOaxODQdWAtBC6ecg2e6NDrZNvwq1g8jaxjgQDQdK3yBvspVEgwEB/Ntw6/seRB+
bQG8Ad6tGyW+geUzgbSORbd30wPWuCUZkbCFtAUHaQ+o9gvtos+cmBI9ubttD1gZNPOs3+GYTVOc
hMB/gU7S3Szy1r4z/7NB/UMwp6tgDr7AFJZDzlKFTnL2gSnVDo8++M/OqSdFxO6hEe3Ti23vsrJq
0MOgzAzKZ6r9oBfHfvHnCPKCqAdts2e6sudZWDArPMNS2eU6uOgUdOcAWw3Me7H5vOr/tFwrk0Yh
MHcgZsPTNrPa7MscR+g7RZaRnvI+UzKZc8/WTxUaoV8GFH7rd1ZuBST/r9+lKyuv5jxjzTLB71a8
0qeCdBlDZg/yCerY/VSCpFf3JehjoqBaHeS85GyPWqvffBydng4bF3jlDSw6VmhCkCyFKsqw98XE
Us6g7PT7/bGi//71litvEI79LIDwjVLfWUwD7UPItSZhtizVUUOxxN7mnWp+aBJMCjxLjm7vDIBN
fe0xzssnLgEOfWcqb7g9unIcvAaMuZlEkGoGFZQdXaLvep7Rl/j9m74xfLhKAyrjU9cC6JIaoqc0
B4IaSG7AYf7YNvzKaQwuUCygfoOHqmf+HCKU3qD9pbb57DV2svXzugQSANxEqEMBpOxytUBh0Nj3
aBNvWNmaT9YJFLq82XCIgE6Zd8EDY5xvs3ZhcYUHuGBci0Er1PSozl+0WqBuum3dVv7DB3wGm8jQ
lEKMFLDq1usUKqUBWEfbHrDyH0uwQFmTGpYMbegm1KKms9CG7LeNvnISNIucumznJe2GHOImNSvR
ptXlOz7orT27sn3o1xVkRmhIUXpUwPq76E/Z5j0Z77dGX5k+Tj0Nd0WzpB7OjbFTuJ/rHMDWbQuz
smaX6jqAdOCS5ueuwWBrB7lAW7jvoYrfmPyaEFqUQ49+pV1SkimgNccZcq2oO6abZh+srBnCEaHu
ob4J7XIPJDAfGByoIrwnUfPW3FcZAK+Br0EFEXPvvWInfegfUsmCbRs+WIX80iEGDdxuSVtXVAfQ
3XPI5wXL4fcrc7bLfwjHa9J6nYXFsrhkSicSfsexU44HsLfAo+wn9h6F7K31Of/5qyzeH9FRhzjv
lPowXID1mzJxg0ZuO47/VKd5NXpfIxWaFjqlTRDSC8iQDPvS1hvdTbAyWbcHM5Mv5ZDmXRVcikqx
az1XG6e+slgE6kxCqBVaTU2ZuYAAQe6TFbMs9r//uG8t/MpowyzvwFlDmQcYmPkkcX3EFa7GqLYZ
lb+KwKiPktEdyv6ASzCm7qOPtm91GxpOi207319ZrXTF2OajNyMlHJYdOMvPNrL1Oxv/jbVZ36wB
5pAEGDgbk7Yq3NjvBi9uAVLZOPWV0fq6DLys5CNWnjwbD/ldHc3Zts/6kyfxaseD5mkI6eifUw+8
Fp2mkW6d+nnBXo0OFleG/qg7JlDjPit5Y/Ru+8KsAixIaTqrOow+l1EBAqCEwCX1yo3LvrLWArzN
Bgx7jB5431sRVIdc5BsrW+dGxeuFAVCu4iLH4NEyqLRiwDAXks7bcgN/ZatQiWJZZeWYhH02xbM7
ejHaU/228L0GpCtoTdeN7wwJlFqhNV2I70O5uNtW3VvZabeYXjfFNCRgsAYxhFGeydh5GwdfBVcn
C6GTVBDcRdM6NQR2xdduWN7TQ3jDCXgrM227aC6RCQ+g70CDgJaiigfjsY1TX+XCzC9JLkiEqUeD
ew0goH+XsbzCpd2/o5i+NfeVnc5D4NXggw2Q4DNgly01p+Ge9IS/p/X31gNWpuq1c6QGnY8pev41
8Pq+DlM9ef3LtvmvbNWFBKZpZoXImnXVKSo7F5QjCIlvG31lrIPBbQ65DYe0j/wvbundd4F/v23o
taV2tlTWQmFRFOQG7vHZemxjrdBdxdRIAIzm1hB1hrLLWS0ifGhwVcU2J+Cu7BTCgcREfBhSInrc
R1GyKwZk+rbN/vNis1dhA+3bCfAoXJ5RV/Mfwrqfoe9/uWnB19IDXEw5aAzEphi262PIqxdA8nV+
vs31/lSOeTX1EawcAPtMj6soIucp6OEHACVb3G2Zxk9hy1fDD23lOVXWDKlqzLJvZvatgKjHxmVf
GSl4Mi0bBfjNoTV2p5TG1OV7ndc3PMBPoddXM49qCv41geQmbsmLrnmXu9cVyfTnbZ91ZaJe7/Wm
NwLbEapLsa+mJ+hub/ykKxtdggY0oQLqtyYc/djl8/OZPr1p3mslCoDt5kn4GJuU3UMw2Gto6LzD
xX5jwdfKHs2UZXnv530CdUqyI2V2hUtxNtYHnFUkhQyfZgvxoM7sRLfKsmdubLXNtTirQEoK5Omm
wZpURX0Pif1Dpoptnnyt4BvoCbLAKOAnzTIezeRdBuG2CLqWagGquQdKEmc7qvIr3sxpjSvptu2R
lVmKqp+LYcCktfq0jMOuZI/bBl5FTVwEhessJD5iUMhvZo7u+UK3+anzReav89uhHeVsJ9qntivd
hwVknrQc/PfE5d7a2iuL9OvsfBtF1Ke4lwfEkVoeoyx62rIouK3115nLSnQhrjSENqpAdksciODi
HrVNHhYXo/06ODY2VKMdhORC4CqDsAvIHmjJ927V/OdlAa/919F5NwKbF46QpqYfTYMLCrdlEsGa
LF+A7he0he1TiKwokLm688Ue9GHbgq8y2wn9LosLhrrELfRxqtDbB0Gl328b/LxUr6KOGQZHkgqD
8yq88wf9IgJrNn7MlV3ijnLrtDzqEqP8uxBjz8O4deyVabqTYOAUQEVg8XznasB9R6c2mOnGVVlZ
J9Stxgr5LDYKVHDixSk/VbTYlGBBTfDXFZ8hhTDJCJY/+xZKyU6Q0WbvIQMSm1xLsIZw6QlSN+jV
QLs70F/JNH5G8+HTpt2yBmuBYOgY6mNdhiEP9+0gBYRIPLYpjwAf6teVMcXIUI+G5Es+z3e42ewE
pZONFnqmo7/e56WCUiErcIsOl/51BcBhwqFFvHHFVxaKGzqAjRzGPnV0dR+QaleaYlOSEvC1fYak
trmvutSD2tpuUi7uUAnKH9s+58pAQQyBJJvqO6AZ6HOOe2EECz9uG3pln7PpM8k9YlLrAvxcgfpx
qFW5DYYRrIFVTQjqF4DYuJQ4gjxGvTQ3zO/ewxicl/bvVfqArwx00KCOFO5k0gZYmyrGRU7kkoyO
/bBpZdaQqon48IrBgC862j86ZHBzx79tG3oVPQHO7goN9ZtU0vzDrPUFSPfb9uEaSDVmXNKyCsBm
HNsiGSewm0lVv2yb98o4xRJknZkhtR8VuO8xsDeKv5d2nk3wHz7mGjKFawA93MTDcMU3qJVDDIpV
ed3iFgPw9j2QJLfNf2Wk4HzMtWxCk+J+jy9VEXwmWj5sG3plojMQjxW4Xgb2P3bHsTNuDCbstlZd
sBZfz70iFMb3MPHA/axG3MsUEP24bebrGDq3Whqn6FLcPRdMyeIPNohrXhVyv+0BKzsFdTAHuehM
sJ0hMaq8B9FuO4v/TSm8EmGLA/P50nMb3feOuM18uqkNFawvAKq4zVQ7WoNLCpUHRV6vv3fzSbyj
C/qG71rjozw2OuEosBNx38tZCahN/WAjOg26hb/GUDVnpJ+7wqT1CKFsZ4Q85QSq3KavucZC9SaA
8EmEJYd7vBytd1mF8zYbWos3R6BED7hCyqRQcYF++fJ/OTu3HjlxaAv/IiRsg4FXoKq6+pZOOvcX
NMlMDNjmYmwM/PqzaqQjTTiTiQ6v0QxFG1/23l57fetDBnvcg++9W6AZZgkYEdJcCJoWGRkfTWgP
vjf9ebxNg9sJ7oMRcLf0U0PMWyXHY0ncnpRRLZGWYmjNhWNk8gwi9HwEkeDYfrhXI1nWwpK3z0bc
29QwW6DyrQuyYyHoXooUhsizujgcQaZhugXJc5th4B/wYwMT747Qts2gSmtXrJts1UXqOH+nmnA7
9kX3UqS5jXkFrd142WCqVZApesZJeuz2HPfvP08XF8D9PF56TJc+i0KJvRaE6zpPs1kequFE8S7O
hRYYtEz0tl+EqH0CNwDIdqoqGo/dI0R/sxT+kYyuEjYrRlfDJQ3Q5Qbg3aB/uCzxB5PGeLdWCSwX
YSoRDDer4KkENAzcGvDNz4d2sL/NXv/x9kmyLGk4gz7jFKdFyCFih+Xrwf0x3h2nVkGBN7FuuExR
ImxONir/kOvSiWP7WLw7TRegFg1MQYdLX7dgQ1r9YVHk2Jm31xsp2ns4PjiMewfT73UKp7NXfX13
aNz3eqOZwWdlUH64tFW8fQp7GOECqDjIYwPzt+XqPz4rEMNDTNHPe8m6apzOiUtZlMdVz8eDP7Bb
t7iMk303AEvSs8lfjUk/1KM6VpuHCf3Pm0IiNfo4rQHzJLKvjZjeemlfj437LQb5x8CIagXWT4ER
lHTZ1673JK+j6Hfa2ttD/iVu3wuNRpTM08DBBARU1fRrgkuFOyf1fHDK7E5WGwYLnFfi/oKVmuUc
0pc8gCn/6djA7JaqWUHEHRSeHs+ry2My3MPv6jdL6W/82L8NzG6djnDRgGMxeDIzl6JCt3XXYrNJ
mkUWQmdC3ulh9a9OT+oG7wr4xdb1GL9Hi1syvkRZPJnXLNH8TuJesr8D6jeC9btqUIwXy5iGPt+i
djQf/EgDV4Tr2Mk/+roO4JeEwJKWBG4e7pQMbnGwoEaVrOC4pV6uboRD/IUmSx1d4aTm14KEqCZ8
DqDsXc+EtdMNX7LgmR7ubNtZjBksa0JFN3fWQI9uMH3VrPu6JFFUvVj4orTfJhKP4yXdaDZfzIK/
txzsFgOTOcdp0SWUwGsCcBd3JwhYT4887dAXFqJV+xV2Xx7Ny9xchwYgxkvYZ+l69nA1j8rZADVw
mhMfoYStavjUCzVoOJ3AImEtUph0JPAIawx5mEZYdZwVsUn4sGG0YfPE5HzdtkA/G/jNRGUUzqAG
tGhF314VafvkWBSyV3vpJXJcOtZfeFz3qPoEMH+CF9ih6blXerHo5tIBDvkFJLG/qki+Vklz8L13
FbwZNzELiJSY+a66gE14X8XkWHHwb+/vf+w28QxlCkEF6UIzmLpUwIbnmSL9wTHZbZMmFIyDTQqc
EG0BLZXjD96aY0Ef2+2TIL5mc5eE/cWtboB1xNLcgRr5/0NR/m8PAjy1ft6Fa96ErqN8uggjo8cI
8SuU/85+OTZXdhul0WIGCHmGW2Iq3EeTjhuK+V1qDw77bqeEr45Fm0jWXzIUlWH+2j7WmzjWaRbt
RV4hlnAcpUN/Wfuh0mUf+vayjGFzMMvZy7xI15AtgLvPhQsdLyf4csG2NglALikPDf5e6mX1CHp9
bfsLLqp++CG6j+HweCxFo7uVOsCYah7XpIedcQYdmZ1glwnXrpb+OPbuu6Bmjkf4bzjQ4dQI0+Q8
6UeGO/aU0mNaDNBRf573Hm5nBFZOCBCAWMhd4ttT0zQHA4Q9Q2cARLjdBI5w3NHA99kRXgyBDy/H
Bme3Zn2IVukYVDd01Sp1z2GRZXM+Gn5M3x/R3aqdWqB9qr7HNty55L7uWPgVOe16rBS8J5Amix43
PSFeRSlruVYR4LtJaJODk34X31CmXNbcTqe20QL4jlHkzmp9bMPZS76IIYtbkCdfgrVjf8HXdftr
0w5OSYc+7F70BTJk19YtqHQxT+bgKrObmX/lffybu8Nf9NUBEPPzrEdva1VxlXaXTRFm3g+ymeHc
mnR0KOH8G7xHwxlI9plqS0RxMitEhmT0XAdx3B/7+nt9GJqCeehaxJ9+HWGsFegWBhS67gZ1LI3e
C8R4yDbkLLedqbKkgm+NQN8ZbBhtePAj7c5jkNgM2mtpdwF4p5H54lsf5a2M5oMB1s2u5Z+JEZ82
bTqKH1gdXFPrzX2Cev/7sRm2W9rK6tVmbusug4EN5CLYj83Cxv3Yw3fHsRg3Mk0y0RfEtmdF5T2l
02/yltvg/kva8veE/kf4poMgFB4OIhcbzVMhQU8BUGx7d+i99yIxWysjiJ+BuHImPbmaCvjZNgeP
yr1OzCfAJAO/ALKZWYJvuvXsuwlw3Bx7992Kntqo66OO6Atiredk3h7UKH7j5fKLMd/rxMSCe0Zu
+u4yLbS+J8qkuYB/6bFDbC8Vg89Uk86S6QuTaS9y8NzG+zpxXX1sme4FYwD+9ox3ob4kMQASYwZS
QgQX4GOjvluiZugEWGmwPc+i2j9ORkcgRbfz2/9++i0G+ZfJHu4WaeblOnuC811t0YiQP5xEdlIh
4ConjqyuOxZj7TVk6QprLg57tUvowPqGp6QFp0sGIdgX//13/GoC7c5iHTTTOMMfFsJO+ups+E6Q
6tC0Z3sVGZwsQA82eHdU1+KyAbwFPrjktzykf/0A8Kf6eQeGu3caSKgCTyQx1bt5DYbXro6PdTOx
vYxMNR1xIZ3UbQ9O3w6axRfbxOmhQYcl+M/vPqC6EFa6U7gMR1WiH9O3QSSaQ/Oe/c1S+Mc27Fbb
rW5tFBQCsHAq0Hw4ftlU1s8Hn3+bSf94PgxpKnhCGgUzueQbakdPOqk/HZmMbO8SFs0hbqvRIYim
VeCK8hGGc395Nh6z3mBwMvvpzWGu3HV1dRv2Ia1QcJzSq+axOzjddydrT1u3bAYvX4kaZScCp3JY
qhw7oWBK8fO7Z3xL1nhC/Y14S9aya6BHgH14186Hii+4tfj5B9LZVwMiW3UhNV/LVIThS49+vneH
vuxeVbbyBhUuP4LmQ8TS37chCZ8phSPkb95+xzT63xoJ2wvLQKilC+cOU4e7GB63hHTurpHzaM5I
xBw9x2CfTOUYq6V/DFZkBY9D0o76CwVm7uw43a5JFKwx3CYrB3eFNZDyje5g0FzocVybAm7J1fat
r9bGgRSKM7dwcbt8ZzqKHuahtfdrU89nVsHjMtvggVHncImPtvfg5K7tW3nzqXgP+13ApZGwRWAH
aeOLOoTy87kdagDC8F9PzRODTe98KJBke0Hcje5Hbw3JJ1HdKD6ZzB5pQ8WxAxags59nTA/PyR7V
UXmhS/gXp+PbjIiXY9Nlt8cg11x1wL28sA06W0WjK/iEvzPSuO2y//fohoXez+/tXKDFNi3yMgIp
wa5m2pQvsxWqh9IjQxBXnnFVH6quQSn584+RMYt5BMf3SzAE/BRJr87boMSHY+O023PqtXLIEZm8
zH0Ex/9q+2RboB/+++G37/hv47TbckgoGgeDannhyjWvUFVHb9JaLH8soD785pLmFz+xF8qFVZYI
OozyNC0MdI3ajgZOvbNBsR3oHHS0/Sap/sUn33uQQZ4AI2+uxEk0FkA6Fy8E6rBAnRpgQ+ELPx+8
doLXzs/fW9SonVRGYdA6GkDoxj9hIzp4gCW7uCGA4QgKAaBaE1zHWebPlpHfbNC/+hK3f//HqQ4w
h0w39OCWUoyJvWZqis99muHen4tZhYfUBSzZresYzwbKJQlg0wEjQfS6i8/ZmBxrbWXJbmFPANg1
DdBolySJ7Rma6xRQFHIsWWF7IR3YQkjFHakvDSS852FedQnizKE8jiW7hRzygSiVKFAX5+YePJU8
6vnBMd8t4xV8ExCH8Ohti06Ai5x1Qw/lh2xvNbbCda2ZMlmVsgGqIw4eRn6sisf2GjrICm+GtU1V
Dq0f79tpspcgZq//vbPdptu/7Gx7CV0VJ/W8sgCTnYjpNAwmArxURedjT9+t0jCTwOeGQXNJmml4
gOr10wjr74MP361TwRMRzNQ1F1Ds1dllFuSkUR2TorK9jC4AViWOAKK4NG07lkOdPgaJmU7HxmW3
PBfgz9zE+qy0OmqWM6X+w2CkPFZUZHx30tY9fPRV1GVlN4/PUvWX1vTHDvG9lG6tl0VogUBKWdcA
ftWFoLPEv9l5fzUZd+sTBFS7ocMPi2ia+xyqsQKe6Qe3xL2UDhAT8Bns0KBrCVi8TgyAu1Smy44J
0uBl8fOxkekVPRcyztBo1QOWnqrKPPSLbI71QQJE+PPzHe+qLgEjC5zgDXe2b6EC+E1083e78L9s
AnstXcQ3AnMqMFDIGrD5IQT1FA1GAsah7+GU1F+aOAO5JxlnHZ84qmu+GK2MZ9hxDnw9jy6DA/w2
EEH/0ElM50uVsiY5VIFnexUe4HAEvhv2li4BwHVtWJi6Uz3JqSsPrcW9DK9rgCVPSZ2Ui6k5Nqi1
dXCIj0Gb/n7sB3aL3VjptrkagMcBCOqk08iXQxYdqjSzvQwPIVvMBgb2Drn5fnnY5hc6Sg7pq0ET
+XnKDQnoChWo36fZwbtZTdGY94oe0/iB4v3z06PaoRseoIsTbUGaYxI0H1Qkvh0a9L0Ir5egdIas
sqeZ1hqcwwANXEsUHjt69iI8Aa1pGIGdeOqhrMl7acSzSpj9eOzddys98sMA5uVoTyDhTEUkNwEi
cXxwYHZHcmM8INK9sid4VFLgLRb5jYdbciwM2gvwtrj2o3XzdAJ3RBVwroYjTFQdcz1h0S5mVpll
G5Lv6dQkiznHlYW/eCCP3bGzvQiPeQrEirTTiXldQ3Fl36O9evnNHvuLo21v9uX8CMusZJ1Oa0LA
TQ6lKRJ5MFaJdus0lo4DqYVR3zTsWkAk+xGa+lgvIYt2yxSwVT0CPepOAt0zZebrGuxKtHIemut7
7deGNoiqmRFYJQP9Nmn2qmt6rL2a7aVftUZJuR8idwLOM8yXgVanqoKM7r/f/Bdp4t7lS4GGQmXP
0jOvVDy/1E43+rxyqsw5MgNOwf/+mV9MnL0SrJpZFZEWfwTAw0E501gU3eKOKcHY3u9rqKvEWo6n
C9E1ZQoZGDjh65/HXn23XGWL7QB6RnMalmEtGj225aSrYwffXgmWDVFodRyb0yzdfNZ1SnMYGG/H
Tj5Gfz6bVs0434w3J1tv6gyu1YeNtPHBT7pbrlsNznqPWs9pSOuk0GAqF5CkHpP9o0f551fvkjWx
IEQNp0AHpmi3ocvZsB5zbmJ7GVgVRcqQlg+nxo41APZaFQBSH3MVZHsNmCMrSs5GpOe27bb3Wzgs
H9uw+51v/S+W0l4FVjHviYNY+QTgGPpRbgHHQMnvaoS/evruYI0IQbl6zbJzFKB0Pgffe9W9P7SQ
9uovSSipwM9IzvD5qlQ+A0n30dbLdEjHyvbyL6J61m+hyc7xoDsIcNuF14+cqC49tlbpLgIeptQh
igceMZtI3mb0XoUHI7G9+AtGXKNdKR6tIxx/Nz1Ed0yQyPbKL8AgGoCEx+y83ayPpCdREdWpPxYQ
0N0ybYHatdt6A7QC2teZ4SXkx9wE2V72FcYQFTGto5JD/tB2wWPUNW8PzcT/I/mCjVBtWBeVFCRu
cokGhb7r2mv34djzd6FvN5CxVa5PzlFPFlioR1N0f2vV+52f4O05/5Lp7vVcTSCHKPUVB0E0mO5s
Nc/6GZBtIU7oU02qqwCFtX6yW/X75Jr/7YL0bz+6K1QlK626uR0V0tbFd0tBVKPocJISq06d62qR
Kh97DVxN3rERZ/vSrqZLrr0aeK3PSKxbqXO1yXm91tUaVH8w5iG760JIWiXo1uvmgWAMzTA+Sk7S
4WmeKk/4dQHIeJQ5kHUCoOMQJGYmcmOTAYFQD0zyAPjr2Is/BlNrR/JIJo2+sk3C7rlckdAngFqO
szeFBNdzeYWFnJ8bQP+A+IHN99osE7ifmQt4BPwgrOHlHRkkh/W9Rs3S6hx9BcrhBaek7z4MVCOR
aZM2/aEHjX82bozmkkPuy3KHEZLFPHvaXLbVLaAuyRD4zz96FG0Tly+GhMTnccpF/QWEVJl918IB
9INGzq03OofbVwsiM0R6d8MGJnLewTRqKrxvJiLBCe636rThyoaeAlotU1GlmGlZMXO/xgB8z1sc
PpB05tm5id2m0Rc2AuQHSkBXJHyY+VMbuiYtw4Z5VtQJHxGFpTotUw0D3Bz8cz520G+2fS1KC0xf
lRSokCyix5uNnUnylPIEfSOAKFZRgrARewnX7h5fqwel1qSI7PKMADFXOt3Rr6PVvPTrtiTfXbOt
7DyYPpbPm6Ep/wiodZI8M1sx9rhVgBiLUm3oUYnOmXcEjggbT5x6QodGiu81gLeJlxPhlgl3DuFq
jGhMh/0m71bOFv9tTHXTi6KfUQy+JuhAyt6TJVkmUJW7CCQxkQY3G0jlVOcDdLFsEG3BQQdQQXda
8S37/kpjFNLolcsurXPJZXbmsu4KsLK9NqimrMEEEmS/ztND6CZ58gZ71DPvhWvfLwsVHUgQAlxi
wEA3FhW9qCMKl9h6VSXymjr9klrW9Q/ZsiHxq+PQAXDpB4tifp6lcUIRQVnLGCtAgWPtWyJTw88w
WJHLQ0c9QVU7tPBW23DNDCQrerfCdeIWSk4Ok7VQuW8gu6JnxsxJNLwmsSZpWYOK2X5D7pMqLBod
9XM5tXE/PUsXCv4e8qxRn9s1QZtQ1od9fL/FAZWPpPZy+7PpVO/QMWOCPnoesWjrUzfUQIAPmrTj
pzrQaUixvUnB4zzRUTY8h9ZK8g0A5CoFUFZkWly8Bxr9PjRN1H9uPV/jAp73IbrRhceuD2vnmKvv
lfVCilyOMv0WMz4On9BdvoFC2gDFis9A+vUJqr4pxf/cB9H3vjXzdtV0WNf3cgNKuBhqrKTvbYRp
fick3Z5tFopzSMe0fZMal/BTmDZD/W6U9bK9eDR40AA30fANSMubEzG/Tt523Q+Jm5v6oeUjWy99
36rqMtKMmAc3AgFatBGL6JeU0yj7k3hZPaOFPLjHNdL2Ha0tOm99LEoBg6CgXJot9fdgSMzbHcyD
2GeVNVFWDgqdjm+TtVbdMxFVQ66+b9x6Csa6Xe6y1YT8kvBFhp9CXsnqXT1mYiiG1QbwRGzDbEIT
jebTfD9vU2yepnCz4ZUNfFAfAO6o+jcuzpL6HNayT0q7tDP2Th+npgY5siPmacxm/l3BE6ArKpQM
/Zt6CQ22krpf/AkQUgvGeYjbqvlBtjA4PlfCDWivCZJZvK/TKYuuehgGntsqMPxbXWftUIhukrbN
045UIUBHEVuuk9KTLa2nYADbqaMk79Tmhy/MZniDMg4FgZ3hgrdoAjGZvF2CqTt1N0ueHIZ2m3we
PRrTTvFg/Fcarp4DryY6+HICBcGfEC6Jvyos4aRoVU11wbWP+0/riNorDI60huVZzuS2NVdv0SX7
fgWfzlR5PdoEwGuyDb7vQebEMe1zVLzn6bsk1op3c71lD+BwGJwKEpY12TuFR92+5mCdOYG4iOvO
U+epjnM0gHbxRWUkk6d5FkytOYDp6fbgl0mgdLGAZZXdhdWKQBHtbHV9nYBaC/LNNE3wymNpaFlH
3AXlFM4kK5N129qPJtxYezfbzWcXp/ugKkdPq/WRgZjzEpKpbV5RPqIr+MFK2ewM63hh7zOJNOZ5
RV0sPUeywaFnqyoeIfaO6uVRi7CVRb8ZYotoMEmA5gUzVY1HCx14p+9sKDU6MjqQsF+aJUzoXY97
4/a5h91dM+bzGoGiA3PxfPQmI1fCssm+iacx6P6gzZKqR67YhIkGnq6q/2Qq3TAdNHzbplMv0mY+
4y9b2lOsZQQyrJzr6n4STcuu6KTl6skZCsrXCXuS4iXgTKz6a4NfMozNp7qN76a+EQICZ7RhYaKk
MFO6r1u7DndDqxmEwxRC4vA0DUAfgnO8dvQV+O30ftYq+5hSiYIvbNLj6n1EahX8gNT+9SZ6vYOV
Cl3PdjXJK+Sfy49+GkNfkgAHYDG3nfwxoLnmo0YbRnzHsT0ToJ1Hud4R332SAM+WsENu3iGrgUfS
FgYAEiqzacCaF4qpr0MAG57nYZmBbEaw9iIprg3Pwga09G1TUrh6vuVJN/sntdE1KpumneJXnY1p
cK77YCjqpac5aBIhpoH2qghdvE1fgeVFWpa2MFIpLHLBp9ai7/OljuCmWELmVD14/MPTJpQoG8RO
qC1QyZayjcz6WQLcbQuN1rb1EZaA7I/amCWPWv4EEHJ4nacpYBf02YKzPUKBdZclafS6EQ0zmDrD
qn8fEqzFPKPBjPmg4oJSnPth1jZdiV1nGp+3wKWnOc26woXV49AG+gM8e+c3icMWX8ZKs7IZ++9b
WI/5qqvmK9gq7WPkV7id+wlXInfAUa8RIg679GsZmpjZTyMRaB9FoLXFsC+0cByEV5/EPMh7H0Tv
KVgxtGz8QLrv6cyw3wfo3XsY2gmS9RaiYfGQMbvMP6CvAb49wy3rVoYBneOHNLHb8mfSaX8Ws4V0
Oa9h0P8mHS2vi3EBN/htrbAZfgXVHDT4KRhYXWi5OjiqVCJSgDWbZBD3GyXWlNAcWXfxE9dPXiMY
/NHZ5IXZTZOya4kAJDqs0VKvsmCsXugwVMsZwsiuewfNmm1fYZ7AH+uwqeaLHtd1fU7g3jCUZsHF
/DWCVc6ca5CRac6Wcaw/u86I8GtTs/lNy+j4MgDrXOceFuzTjEuIbeHfe9KM5NUCyBh8ZrgKCz5F
HDspbJusjdFFGyker0XSmJkWYgCB9r5uNlOMo0tQ7+bOVUWyxfM5ta5tL0hOtuHJQxPzkuGwTUw+
ew2plYifaaa7Yk1ATDQVZHnYv10etK6C/Lh2BTVbclp41lxX3RSV775o4MvyZGn81UNH1/bdJ6jx
1gL066igdSQ5zE08cAmmzxSOLzR0pS1YxK1xaylUNCCynwZwB+eMPDadDdayNnV4F3vob9cKl6JR
x+2JoO+3UMqMecNiGEcY3n1A1PuVy/iNIwAzEIslGq03JTZA04g/+WfRZE8zy4p+JFgZhISXWqq5
K7a2xe1REEavRPvxCsaYNDlpFbvICBR3hxbXlylU6X3QJp0pQtE/I8+w84WqJOYzvlmox+ehHmu0
rxNYwZ6HrFX9E9ODB/l8gcPCQ8YFK9t+tMs5Jk00vyFdaGDojIv77H2Udr4+zwropZeR1uxzOgEb
VE5RhdpS2gSWP6/dUCXn0LSevsGFJuveTZZvb+JIKXIZVN8HSz7dyhddhB0XHRfQQKaXmQzITbZO
ZA8VtsxhKdIoEi8rlFVBsXCs3nfT5kc03CtGqC9gk1nJIslIM7yRE2qYGDyhxhNb0betzmiBJKe0
Yl1XmrCiQ0EaQNifIgcWOzzkp1twnUK6W4siS+eYltqNIXF4CHrGO22TU5sqWHPlm0Zr7PsBHZTs
o5h4/2g6h7C+qEUbFKSF9SCmbrrMeeI5Ngnq4K1xJ7gfEFQmS4hcUFjc5MInwIBxvrIosNcGLxO+
dT0WZkFjPpZyrV13kQvOky9xaPx8polUBAwcA3M9EjUsLddE1d+zORb5xMh2dqlbPnddVVOkPHHV
Ts8Oaj3seAYhfXPPmsHj7r9a36TrDby7mY09TGkqw1MKctKC8A2hbmm2iMUfvZoDcZW8i+17pyoy
v+uMIwXu5kb6FTB7PwOx3QTlIOsP2eJcPg/BX6tEF1ePm57cLG19V9sBxi4R+voR7LFi22w25AkS
8hGyX/lqTUjvqKT+svQuO3mdsAcJdf8nhYCqWFaQ1WFk/YagpPVSE8oFMAX2Nfbzfd/jZLhPvVj/
JENLPo5dnNZ3tKnRXrC105Y9jQE1L6GH/zDs7+MnOIe6POUrXFRcuF0QtowfBUpO5mUOBgjM7ZIU
LoDkogrij2nagZ/ep0+4hoTHAJi7zORTKB6wxc3X1aT0A3Z3cZK05TLXerHQ3gB2QmMfFMKDAFFK
LB2Mj/PYM6rmrnGJOGFiABjGxXq/8fTPNBX2bUSj6J6HEhOOKVM0IX+rYqM/kE0tb1I+tG9FOEwQ
UjklQWpfwibzUy6Qv63nFfDF9Y7PVHzkZBnubbumWdl2Iy/05rbl3Jk2vl8hyI0++CBNXoXyDKAB
arskuKt0MnuVV1grKYwf1jr8s7HVaj/EMedrPjd6SSFOJrNfy+bmcHFV67LBCCg1ZAXjPh3HCbNs
aVjfloLPJLifSQR/ATRK+/De1KTKnqdgmex5hnNF+HHjivIiW6PZPrhoiMVX5GJ6BDSDBvRuaIYm
emyXWQFfLLoZWysZTPqROTWEb0bm2HCC8cjawWRj4vW1D+ZMfQmwMgFhi9cmbkqf+t7lKwrn1Smz
LmkKoxB1+7xiAWMqX+PVNd+XNGbj47z08/YNmDWPAL+2aYzTW2Ehx0PeogWuPcEXqqIXk6qmfbsQ
VLNOfRcxfbYJNr4SObpIruNNUHoaE03ZG7SJtfEDFOGMlCRb4uxK0Ai4/Ghwiuo3brLpEBZrJub6
fhonFvIcFjkp4r+tpWp9i2JPQlHXgQh5e5gmNWEnqrsEMdSgsfRfJcov/ouMZXaNQHpHyUf75AuZ
mAy+akgGUPhZ+hgMUVyr1AVmByL/vHKzBAHGuKWctTDpJw6XCvsx9XWYfp6mMaNtGSdjgGCl6uJg
fuV+axeRB5QmDFFOZXSRVUzR52lLl/VHVLWZ+tM06M88pS1AnO9WVS8ZLDTi3ryAWh7L5dTN8Cu+
ZE1A+xeO9Yk9OGTmFiAAj5Sg/F13aNS/a1lY+zsmaxnqMtrMYvpccc4FwAY9MmqkL+1YrAhSEVgj
7rH+bWsRIvpLJoU0H9UU9PO5bwObXacpczG+2JZ5U45ULfNXmcXoruO1zKav1stxPg8i1EGRSUce
mlFUvBgh7bCPa9tGAp8kadDeOuHeqDDDPCLDGjkMkj66Da7SaPkfq8de0PHiqyV9NzK62im38bYN
b1alVG5Au83R5igcAzEvbfvz6lOELykyFn/Xhgs/Ub5FQV5nLskn6xFE59ZZP71NiE/qHzOIPelp
k2FYl9zD06vPxQR0yl2F7PGxgeMcph4jmt1XLbDDD4NY+08Z9lBTMmsjovKwgZLn46S2NkDetYbB
ZdkwuS8JjUlyb3HotH94z5oLMluSfekR4yd1EWcibN6BsVYjFmqJ5o3LMdNiVqTYrFcUKQL0g25J
TZrntPXhVhis+g+SxPqkqoZ3uYsrd9+HKMw9oQzH4pe0W7i897PJvqHA+BnoF0s5SEEcnQ090Ef0
XUdF9RU2LUg1hMZe2bRGPlkbZmh9gG+Ov6okrYthW8HRQbdSeNckhqmn0bJJPZnKTQ9uGPr2D3DP
7V/BKKepXFyAbxktyUfpbnmFlGn3Ti2R/8gR1thSbCOyT8j17JIrn+gzevAznreDF4hQcAM/g+GY
LriGwHY4oWxp22eP5imARdNbARN+Buaj9FuS0xiNFVfcEGXTIxvTMXhhCbSp0LolnZivMxfCKnwU
t4YTjAqqtjktIUvbW+zAm7dibDJ+ImjKGn8sSH/mIqhRkP0KCxJAnk2cTtGpQ/JHMT8b+moaZNiX
tWunnLbYRYd8dv9D3Xk1R26lafqvTOh6oIU55wBnY7ojFkjLpPdVNwhWkYL3Hr9+n5Q0M12MVmtX
sTcbpQtVkUymgfm+17aUM0b2EH/3ZNHZz840xGOwFJ3F/u6KfJz9dPRy40uSWOE37zwRHbyZ8ISn
RdUffZb34mgCdVhR0BQiGw6aqhsv0KotPirJeet7NNEEtN2YYptr4f2KaWfOypuweFtiW0PBcu6Z
zm623cl9rSNDY6tPdAjgbeiCwK+uJnljwxhUTBdSVdX3PJ9JMwSQi9PymQBCnTJ5x5NzSHuxvIMI
Reupze3wo4jzVUtq7ZfRviziSTRPRmgq+WHRBCPfQUxiAL80kpe6ajMuIGa8BHZkNdNtq0O3xq4E
ZSoiFZm3iaEUJA2TjXmSEzm5Oz22yt7M/Wo621GNLCN5McwPRH1b4qVu9XhnGKJ78ULXekLS1K/7
KsTbdjAq8J45L+Zxq4RHTvWajvUL73l2Kq0MtaZK6ZUnukdUxyrWuglkzeLm10aYvWJAn/1G4kms
azGpUzvXxq2rpvlK6TX2dlVIosg2l8u8b2hL2Vt1bh4FVeNc+Eqne47ZYpabOqowxY8jMVa+bFhZ
H6aB5OKv5OIAN3TLJOJXGA/ihtS48D7YU5pyWdCO5VQMImxEQKL9UzwrxlIHhIwJKzFTaZB6TLfE
psXdIbfSi4ADp8GuqN9x2zXZ27VZP9MqkGb3tleRbTBTLHKf8ER8JznP5wHX7qWf/BbI17lhGnRF
4NQ8naeqCqdqlzZhGge2cOvp21nCfazKvChOs+uuOb8jM7p79uUpv3EidzoxXibOzvNqozqgDHan
OxiWcstloix3rZRpt7HjMbdQgdJ3vK0mk4sIsS8XfBagbGEtqxoAaUKLPy5Lf98ZcToGpRys/MIw
xmLdk6q3vhuSNjA/p/H0FK3VzOkTerwd2WRuMy0G1sx+unAqizk2TsrTUsfyHlF+g/GF2FLgO/JH
HOGGr8aKS2LnYfxanoBP55G7UWda773XRrZLtVO2Anh1+VCXxxLiLfkar01XBHxS5Dh4WcwuwBUz
H4sgbsKaWH4yufQVyX8ecM2k6uE4V6Lx9i7V9jT+hqPyEt+QpHnuJu2cT0IjHaOI9b1heePik23S
tdPTscdrpH27mvuc0xga92PgBhoe67Y3o81IULyJwLiwhfVcCca0zTjpNg5cMSosbL1asudEkb60
MQE1ktcciE74RTnE8ZM5r1w9IsNQ1oVyrUIGhbZze1MB8o5BVY4gtn6sljnapHhmzRtRN613R89N
MvoL4eb1dlhCyT5sr4IxRtdW/91oKQvxJQ4mfUdF0+ju46We3O+KFzW9dEyp6lJ2Vu4GIncz+zaP
JpMs8JpdI066orhfyKXIdnbamcXiSzIkRnD5uFwjX+Q9qTEc1HO0gyRxw4a+eN2FV3FlJuvREuZc
Xuka+sFXtTNRA1DH7YcpnSS+ttewRG4Xmll5oI/BsG+xA7uKc6p11glas1zqHbWkU7tDwFkXAWSh
HL6VU9EZ9H6uvXc0cgDCVzMvzp+QYq/aWK2uUzZ7tr3iegAWzwJsQ303+EQMWfbJVLZkp5W9UR4M
SpLjb2Wd6XkTKhX2+4nr9bRpZV1n2xxZVrOxKVrqM79piyXesWbk7MuCVEE0xfm59Y4SwGqTxome
L8LedL0A+1Ok5YaAEZMTKgkLZBow/FV0ocbZWQPA4locllJUiFAaBjwfesHKfHzQa7ppOAzynZgH
q/lwE5nlBguEJXqHGmeyeX6psyLHpphB/PbcTAuGRREYeav3yq7tZT5mlud4z0NLQdHlBMow17zw
RKSCGWR2qhvpJvn8YvBqNDMTUEg17M4h7Wy/o7eO4no4L+6n0KiymQkMGTi5aUsYRTdLYXVsLO3g
KE5wkYHCugEUopx63+wKXX5PFpZ6JKuLW5gfbT8aDcOAK9maqh7L7kgJU9VedLoavBvJxSNiXvTS
9T2LIdm+pulUZTsRidIAJWpqp6RiXLXJnWDm51y2tSvkrmY0aj7iWsjJ83tLE0I+uWLwHi0Q54RW
I2it/psmpTh7ro2hMm6rCB7zbtRp0xHEsXi5HbhjQ1w3btC6zY9xAZ3LQSJqZ9e6bD9qSz3o0Jww
tkZyClao0aogfLB1E3djStV7p6mGIL1kxPbUJWOR6B7KPM3aCzdypupoDHlUfHVME/BKnWe23VAV
xuDnrj0Zl5VJ6NqdMXRDwjWOus1AMx6X22UovPY66Xr8W4U03fFxzVHqBp7ZwV0mTl6SnNRGRv/d
U10dPjogp4FdUtuRjuuFsdJKz8hKXGd+nOrIWZinaG4PLHfuh8NSldo5tJBH0z7P1Go+W3Ev5UWS
QXAHtVmga9likzdbkI8S/gpWq5ulsWta2x4CRxWp4XPOXam6OwO1pST1ZWdaOAaaXWJY0JiqhLlc
/JzmQM9fmrmWmzZ2pTj086DXQy1mwyxJKrSnQfuZE1EBCDRhpZfSarvuWXaUBXy4kRiKSwbbxN3l
Mh70wzTBOG7yCPAb0y06y9ukLHN1CqO8zB4mjzfmtNhe1l2YA01RwHgYL/ZZt6zyNh3cIrqY01Zn
T2x7YKzg6UzLDXibV0DECKIHEzMYOJlrIyDSRi31Bnrb9fQuQ+V6TuZ2vxDMaXZWoDW5rsW2gOHs
hiMDWMsb27tp3d5yny6hUtCYwRAzu+nlweFtxzOoZZytT5CCwL4jZ/JOr6t7KYEjjJNthODrvjIJ
ZbTP7LRn781UqXqfpW4jL9e8IlDAspeq/zIlgwbYzgYScXZ9VM9L7FsTDAXUvY2W0Gw6byT7sS26
r8UoPPu2Ik2ks3fnBGMLYGOWowfCsOoxDXQxTdlmKdpzUWLfqWvZhqI80pezToemrAdnE41LXV7a
HfFL/hxmpnUUay2dS6OzLGMH6d4nm9yLNFtn3XQ1s5FTJM7b7KaDOIVrlM730C2ih0eKw3Z9d0rp
RN/qrDLzo+ng3T2aybQ0V8RgtP1jTsY6U00pxXxpCaNbflkamdaXyTgU7nYdpAcyqBlEfBjsAbIw
IfBRhU0vrgaz6KagX2jCPbY8hXQzrLadBZg9FCIQIc568dHbaaT61/lI1fWTOWVRd9X2q1VeuPQ4
rufP2Q0x7+h+GYOkc0X6DUjRAJeVnlF3YOdsMkFXcpwXW2bqjFsjl9Dzlj+19XSjjXZ0gsUwrJbT
xGta/D+1PL93ugbEYoZopb7p3DE3yM9I3OR9ON8Z390BFJpwBBkdm0ovFqwK49SD07Z2z1kXyaLp
/drriAkAYaL5zIUpMDeOLQ30Yk7UhNd27PbTjgso4Z5jXibjR5/O9XxZrW4hX9p5UIK1pUmHiwWo
fn7x3KIeb86hpM6hK4bQL0hvanzm0GjelA7UFXdbGPlbb1m0e9HFWGeuIf0KEhyYileQrSYDtJI0
sQrZvw2D0Xg+Tjl7Au2vM/A8NNb3jZk78WYcaRm/T5HqckekNIYwUj16oX52a1NjnShNCFoA4LBt
qt5PMLAKv/IQxjgBYo52+ABHikCLwWvM/g2wYk0MX/UMrqkvub72qx/lFfYln9YFNs7djN+Ztqty
Fir+QmQAnI0/TLQyNfti7GWSBnhkwxmKPib4y9q0Tow2afPvXduTN21Ibw/r6vSBicQNeNMD8QpI
/naeHH7aOI1THNVHHf+KM7N4z3ASJUGoN5XdtVtwgnXANWCExvHfw2E256UT+YHk+XnemCoFQ1uX
WN5AvpbDRoWkGfw1Sd7nNkW1iLKoyi7fmvo1FY9q/Gtukc8JWTJ3xpmpO986yb0HXJHIv+gJ+9yi
WBE/qsPEdXfcIE0wJD2aVx3X6e5PTOl/kMDmWJ+kyiBhdo/EEmbE4Pxr4irpT8VkVIR6dsjNwKnH
lJ4LVzf27dyB3LJapYYZQJfwOf1rTeBZQPvP5HOflJLRDPidGK27q6jnzTcJLq0r1LBNwKQGlQ4N
7v1JdMYfqAM/J2u1Tceh5jhqR8JF4z70SxUOmzpK2NIn7knE7ZJnkjOPzkv5J+/wH6iGP8dtpQge
uY/Ycqc8SmZ6cpS2DVDzn7ygP3r0T3LKmorKzo21RApVfMta63ny6vBP/A9/9Nif9M4M6E1RR6Hc
wT+zKrTLMRly5y8++CfJZG9ZfVkNSu6AoLcokeE9LDDHf31A/dEzP//7Pxj8wxlyUepE7SLT6Lib
j6Fvxdz3/9qjfxI721ntIHfjfbHXgrDpXlObulYP//rB/+gItX986qqFQa3nlMMldrX93oEmTYTv
LzZFWZ5d1H49YC844NqT9V/qmyRf9MdfGXvR5BJCJHf0+8oX0bTddWoBrP7rF/Rr0OE/ObvNT2e3
my4OgFAkdoWnY7BnXS4T3Ap/PharV8+CmZt/KYVVqn1Sp4/pmjxaHGnyEHbJELOlRPGWutH3eXTi
2vZ7l2Hst2f3P77P/zP6qG5/ex7d3/+Dv3+vatb8KO4//fXvj1XBf/9x/pn/+p4ff+Lv+4/q+q34
6D5/0w8/w+P+/ns3b/3bD3/ZMpH3y93w0S73H92Q978+Ps/w/J3/p1/8t49fH+VxqT/+9tPbe4F+
hHWnTb73P/3+peP7336yhTxnSv1XG/j5N/z+5fNL+NtPN+/YNt7+yY98vHX9337y3J+FMk0hPGV6
RI6dvXjTx69fsX4WJn+kZcI9mOIchVDS4hvzS+2fpSul1so1BYLds9G4q4bzlyz3Zw8bg+JnWDcx
Iumf/vPF//Dx/PfH9W/lUNxWKBS6v/3k/upD/+/DyaVpSHos6SwbFBSY6vOdMRlVw1ZF9DrcfWME
VSHzEs7XMK9it+V4cTu9G8gQ2epCxsXWzovwkqM634X53KDfS61tiOwg3IxOAicc1tHg23aPFNkL
Jwq27BIF4Qwl7vq66udt1PeeFZTJ1F5wvDavKzf5DYhOjmM5jw9FlraHgeFpO3ZDfGiaqLxJBC0F
6Kv6UW+kI4YWdYw9xn61CJKTbNG25dH2cnFK5iTU/lDjcCCQybia4CMaHwthgg5Bz8ZHyPwHYjBZ
+luiWy8wzcm7qmSaXLAbmtB22Vpdwiuql8704IEtiqrYgmqkPn6LggWIxUFDjHIrfUbY92VazeQq
aZNHdo41kFExHmWq2rczeXcSdhPfh22vHmCM8iszSe39PBrdllj+2E+WMj6OzPA+EWbH3mjzXVSV
K4Sni0c5Amk1GsSEZhlP98SG9kGmvSsKcvOTzTIExZW924Tk+YOqkvvQk+mxBG/eSndcvs5rhchH
ruZKSaVR4i9FD5cja3Oci6xKWNM7VMVcbtFLzDiVpXcy+iipfd40kfgoOYD4axJQC4S/rvdkRat5
C40234Pc5ProMe2Q0p9GzU3mzBSDeoXdvVUuntbjNFbDCe7Ebn0TE8QNm29l+QW8IcqiNnVr0AyL
218GFCt8AzAlR3wS6dtujGx46t4V8DtMmBfd3KVBWOcEG5ih1wAP4xxMdkp0DqB4ll6zGNvXyWik
Xw0ypXdhN5X7MjWALKt8zO8Bxrynuu8Aw3tvvsw6JGK95aKngh/oFl/AIPe+TeL1g2dRb+Kzztkv
g5zUc1VbJG3VEHR3GjnmDVrcsdiwtlaHQbr5odB4j4NpGJeX3rSjbw2j/l2HTGrrUMPcbNNkWaLL
iZc07gbi6LdyydswKJVK7tEFeuzxmXlgKZp3hURIGoTZWB2a2q2ukAv36MQebFq5AxQSO9eIn6up
mYOK+MhrqMbmaHVu+mV2m+EWvhb1hkDo5rXlTT9b186yWJuMWLk7wvydKyqXeMuQpQfcEZsrnUui
OXMpEXUOyxzvp7ZFobmUBmLKGsHOuh2oN14Do57lRhjm9OGm4ZceTcNl2jjl1dTo+RjVcBLw625z
ACIRl9VCPlu5dh5DAlrFG6JXjNYvx7A8DQyk4c6erMQNWqof7sok756trI0hIOLcveoQPr/ONhsF
YGoN9ul6lTrJmoXmiNED6KPEM5BszdHxlq+CgDTnofOaadPJsnrP9VSp6CwXUvWlx7GvEUw1Q2K9
GBEJHMc4dSVOqmj0oBgckZnfHRWG+rKs2Ok2cnESPgoUtP40uF5xkRg8fGBa4/IUe6a1kWRMv1g2
tVgXTPTNHmIhSwN0BUO6SwYu0z6XaDPbunLIX5JknvaDbg1Je6t6Rsw9XVpO312TEF4+5XAeXhBh
bkB5kc/mu+sSYNzNIUyoDRI5xka4G/s0VBhGVucGW8/yrexC6wv7XB64bS8PNHGguqvraOelff04
JUAtQW6uME5BLprqHX1hdbcKFX6koBqHzB3Wd+p7xm1pmzywhRQ8AmlexbwnmEh2j2BpAoeF23lR
0MeVN98vUOjj1u26We1I0VjFMUqRQvT0ck/bJAULO4T2TH5PMVCccVUW+JGPxeAMBcbbZBp8Cwrw
EVjGLnwnPkPJQiiCxjpPtGqP/SEaAyTe2dUsK4PbS4Rjw4rH8pzzyV5dhwTz62oNiCvlo8yjm7wr
8ssWFiYwxDzPPkTyCm/DAVhMXX1BNgKr86DVtF/mubiCSZ+eSPmNLvtKq7Mzyq6/DgitVEBwDMWx
HSC13LhD45wgPrx1h+4DLV6Rk+13yCLw/iBMiuW7KZoU+Uy26G9xY6C7r9NkKv3ajYn4WGDDAcHd
1bG3sBTLEohEisXP4iq/71y3s7cg5258CpUTJxtUjpHmDlaVyY1bme0J4zzILZ5TAXpqC/S5okJF
IRVnQWcUp2rJk8MUak8jcZzngGUeZcAU9/cuLQ67Lm/Nt6Zf78Xoeo4PxjA8mHMGYhcZnWFu+rSl
HbsoRxe6ec3UWxstZo6WaVYv7SAHHQgkSdEBEmCMt0OjVuV3MZAg1+wUOGKZlo+IqJMnafXTQ6/P
ZBSezf5BOaY+sewiJjRscW91jXgxOl2cuGCLi04alS9T1P3TtFytxCPNyKTiyfdkdrnq9YLyRD35
cD/re5Gj/OKGIxag47VT8jqJYVqCgo+SBbop2mXXtZNR7kUunF8YnBbkjAaRNHdOZMZPEk3q+dFN
75Qhd4j26Jecp3ROud65purrCyCuvt22YFo3Bi6f0CcESb/UuS4OVpmCKmfCbJyDNKwxDEL4wHkD
Jw24UxRtJjckp/BBw2WkxU03j3G/9cYu/9KATt60yFUWRD6DGoN2XEpmCA04Y7r58AVOBZ2QDRNb
RSHIUhTJ7qFDM/LmecSSBHLo3GQ7RBEXGrOIRRDn9nlHzwURlEXbXISxYXYHVZvTHEArdh9dHpsO
vWRTRDiZp4V7qAhs9fCFOSg/PKNJOuw6MRds8mmMLkj7YrpCnVivUHg9MteIsqF31h6JpLIcK1C2
xqkDMTXfyf7ID3WzYp5C+ZwE3hx6RoCQS3YBd6Z1S/hPyuSQmtEXchnaS2mm44uR5KBe0MTp1WhV
Tx6ZDTaqqySyti45aqei7dJtiqp92MRF+W4KO+RWFrava4kFqkXgzok1qOF6zmq2vtgsej+EAeKa
klYp8iEvW3a09jS3aYKo3zfC3rBQhqYx2nyEw19+DRn0I0A9awdgN70uaGtzP8OpHG0NT0QnQ3jR
E/a4+IPtweGURiNXwQBUqxUA2XHoEc/UbFakaA1X5aGziY4VKnAtR+lNCPAajEiTn8emRULk0G7Z
qt72a5B7/A7LugVa2zOQHkioUJ3f4sPeCXQZ8Ccrfqls7qsLBx2bPxWl2JpgvPEmKbLuZUpwcoio
nwPu+1xPMo7Ki8hzwkNP4dBlNUbTI1aqCZ8W7SSOJeYvulF5HnSt2XyL2sJDXBPHzve5wIEcjtsQ
d+SXOFQfYxK2vqHMiK3WHmGjkXRDmS6A2bCGqqKTj+glP0vidb+AJuMHQrf5agnuRi+4+IzCX2dH
3jow08c16dJ267R53hwiaqvIPtQDOtdBl9m3OpKE1K5cIIB7KnQMyosN6IBK14eW2wUBwiDuc5LX
95VOpuewnxtfTjn60A62dDDi8jTabgx43acxqoyu8GY0EqVTYEfU06OX5WWLOoIn7dBV9s21GBLs
JBNyU4yZ8dEKo2DqtBWPPXvtHVcg08YN4NQNB0HV3Zr1pC+FaUXGBgmcvs3Ssn0wLfww+1BlOSj4
UqLRBhrP0LikpbVhQFu+eN5cfx8il7PD7ctGnzjxGAyTMq7etBq6R2mNzuUgHPu2mK3uCfIzq7dO
DeHmO5FauM9GmM/GxNB7AUt94OhBUF2A4L6LftGggWuiT8qBKOJS6xI5kLYTemNzccpxk3Y9lU4E
Gh/yvBDo9zo3erVd1JYLhwo88pDzAfbUBPUBI5v1ptFnX8BER1eTXVQoI73zCDb2lOXkBYESDAcO
wYDMhB2ExtJdEinbrn4D24JFyA5NvY9LUXxwkUjf0mlyr3LPTJ3NMjfllvfMrKBpkzkYe4t+3jkp
YS1w7yP8SccTJ6sIcLoawVg71oXlJLPvORlSbTlMW66q5SZ2Sd/dJK4GaLdUiq8hWpfoKY1y/R7p
mlO7jVX2bSYW97KtpcaLgnir8M+Fxt+cIak3s4mGGzeyvasX9sZJlPW2sudTG2JOatYs3WonRnKS
ruVtRYuzHSB2Rp3a4YTz0ZYdp5bCRWiV5k3npgvcP8ivSRav3+a8oca79pboatFl+q22q3Kzznn0
gGE7e7XDwnxIKLKlGpZ7CC6bOpz2tlV2faBcu88CTiwTcsyUZdCTSnGyOS22czH1Z37iMEFoBGX5
gM8st/2Y132n6asLKlE742ZwtXtaIgQ0wYCu47mLnfgwrwwXm1blKD/bsovflUNdoVeF3raR1C+U
CBWinSzK+BTR9nCrrDA+5nwAj1qO+QPXi+YycngZTEZQ/CNEt99P3HCXdRkfIYMRKFMLwvr1xU25
2s5aRA9Ntf6JJf1H+BlEQXN/ZfY1yep0NZ2iP+JgtZSTizNv3TceGgzfQ4jizxUEJLoQ6P1ch+X7
PwAuv6MaP6AYPOIPGIZWmtByV2nT1K76nCnpOXyUDiVwe5Db9K6e1v4aVtXarCWKyYSIUsJP5z+L
3jjH1P34S10ToyzcrMfnbX3OVbETC6u0m817SJr8krmmv42QSW0cM40f67UddiyBZ8fn1Hz8+nL/
X4NsV8l33MbVL/1nlO0HYO7/IyjOkudP9o+RuP9Vvsft27/dtm/vH138j4jcbz/5OyAnfnYV/lSp
pc1yI85pR78Bcq7iKybojqUdT/BNHNm/A3KW/tlSynNx+XKSnuvi/xOOs39GO4XuhodTwoYJ+b9A
4z6xR5w6/Ar0qpbmmIJk/tx2rSiEGS0ibnftEE3dQzx43uPqGmW9kSwzN8LFHbsxLEQQpTlXO5J9
0m3eR3LzD2/bPzmfzjLwT0c3T4MjW6PzdYRyvM/FLNSFq8RYtL2t6H55zrxlQLOkw+MY0ag+ZIm+
JDrdX4G3ixDZXV0NBw/PGdaIWR74p2RnWFm1r7K4+CpjnNhljMyP0S5JmGRDeUtcd3hckQxsiIIZ
ruOU8Z/hTjIcIU+4izuo7YQs8qOHYgYszFgBDKI83BptNm0c6XKzxVTC4DtMrxaqRC7FSpaIcxdu
sEjYzxZCohJSvn9hvZ+tI7ax+a0ySiaFVFyz6RsHgpwk+FPXO2+kgeRX0iGN0icUlM42elJOs+oB
z5b5m4PF7h3YQj5qDoI9aQvjRZ9N3W2CjwgsJM4SlN5T9Y1Ioe7IXtDesPxaF2Zl2awV3rBTWnCF
UE64ESWzF7fZi7yqDzB2bLKYSZ4wwOYN8iwiiATEwas1hFjElGk/xbQTA8JmzjEtndBfR8e+bOLI
2PEt5n52Q7Wpprg9dMLUl5HhTMfRk7DNSw6SFi2bRjTDCXd3gtxKRNt6auotCzCyhaEpnd3iTnIb
ot8luUz1j7LBEKiTytm4URM/kGUgX93VC+EOYJ0dEisOdeesvLTmdj2P8oUypqsI5PZxoCr4hQve
uEsByw54Yky/rexk21Q1XPjaju9NkXpbVWTlnaDyGrpKGcMVjc7tRRI5YmOhWST84wpI6+CVxslr
Yuin2SCkwHRvXFaABUA3sgKQ171dlLZvSOSubsY6TuVp77vAoGhqlvygYmNThmsWdKgoOtXdEkmu
/DxGfuAOpGISuJAcnJHBnGoKbHNZ1r8mKd3V3OIr1Fq4WBmyjG/u2szsfuVyXUhs5ecaF6T1Bull
54CGGgfH+f/Ue9T2eg+4EL2sGGEwkQIjXUWCGT+PK+vORDh9C7I935i1sQYNmq7NtBKYg5btBps1
9pViWPc1APldnku1z3Ox3ok+xMOyGklQOGgVRyQJt9mSlDfY5KKtYydyi2NNHUm6EIGMG0xfJaPw
6Pb1oSIf8TkvHYdP020wx2eEK+jiF4c71taadPFIwgbiN9QoGx6DdoK4UYdxJhxsjmdxrMBN92UZ
2VunBJPxq8KNgsLQeosp1AvmOcQ4GgGhtejMtxkQw7x3ZYVcnlQJuRscOSKcRbp9jZRGbYAUcaOU
xVIcUmipiyV2QwCAWd1gfnfuxxmCruyu53pd93qsJGi3WPZpzmCMlNW6irz4RnOR2dqeuDGHIshj
NuTILIfTyPD5fana+JcimodA5/DrFq0MlwsWppvVdZrXiKv+AROSumjHsb4qJ9Ef13KUO4PM6JuO
px00WCDuI9xBb3btJRcqBXLrp2H43oq8uefK7GFoqNqvdjOkCN3SECmdIgGxRoNWIniNVHb0hAyg
HbGDhu4wLHu5NthXsRMiZe3qZtiFcTbtZKe9+pqu2KncEOOVXg1o6LCXGukOrJLclMpj7gxpBQks
zBj9xm5MhwCxYXTo+HYmtWHZe8ZtGN4IIklWfIYaIzfuRz5njRRBfiGZY7jDu6NyNoqufe4a4IDM
CqMbep+LC25+41Xo4D7jmrbsu2UoL6aliL9gcB5B6KKW8zoekUjPjs7oH5jKKLAxRDmXcZ3Ji3Mf
r2Dz0TgFwbGPdVk222noywuPGPhXkej+sKYVjv+xZwgsUdruS2TVKzEkuv4lAcyut+Ha9r+APXZ+
OK79a0FEzqFW1U0ZGy/NPHWH0jCBWFnbkFYTu++zh2pslkr3nP+r+IJ+WFHUHEfVKxHUOVb/hV9g
Tu4xnLBCLEVRHmM7nPLNb2E26GvyW4JHRmtfhLi6jipdRn1ZF6QdfihAj+HeSgvxQOaxM+/62qjf
Ok6FtzC0y+cqj40rsOgyBqzgBr21Wn5boVcyqXG+02PZhOI5GsfXrNDGifVgDk+mwKmo8GOpQPZo
/37LxaF0xLlADurc/xaOQykLYtFkUb9Yiy3vz0iYd5zcNE/v+q6rjpjVkocB2cVDbAFqAAs0trwe
MfL/EhWY0LZx4qqXspmd7/iVlmOPHGy/wO2d1DJ6H7pwwVZD20wPhmfJyzAVZEYZzdQ8UJ6jrsqZ
d5VUbRefbiN80RmNus9C1XwphGruBVfrh6VomgMZWeMu6iJkGPgDPAX87c1Xzho6ByGTCNiY2eXX
HNN+nFy2GszKNx0FBOnFmN0biLFOKbpuIOEs2ppZFdZBqs3GfKl0m3yZZDoQTlgnALpFHvXONqnY
1hSK+PImRb1cbfukXFO/Y0vd5pbRstUSnHJnlU7F5daI7uJJTq95W1tPjjE5D1VvFRfaopfAdubq
JsSO+lQqjeuQpEKkkCMPwaw1pQio23GTYxYnLMbuT5YLLM6UZqB1p9QQSqH739yd147kypJlf2h4
QC1eKUJHpBZVL0SJLJLu1NLJr+8V99wG+t4BZtBAv8zgPGZl1ckM0t3M9t7LonrZGlzSytzhHtfu
YZV0fusVs8RYig6/sVtLdVtZrT4mG5knK9zubjb2bzMIEMYyxUuWHdOhUT/pi5eYiWb+kZnVcPWs
rCI+lKOLVrYVzfyCI8hIB7MiOqcFyj/mldoephF0Rd8FAxBgMnDUYv5eKdgkHKqywm7Mds9Rndu0
1mwwWMtkHryB8NhpaER+opwBVmViKscVkLqvwEpyYtgt9/s+EJ7xyHB8Yy4Cjh8V1GWM2Fv9M9+1
c8Ra7Akfsr27curYpY8+0xivSd6sWRXXQz98tqm7halwVuKSJosUIP1yHVmgQzpHCxtkt33abNnD
vK3ObrR5Rm0oCBcXJE1YZH3BoDVs7a9cP6q+/sSj+gPifigslg16n/28WGaEmxJbPQyXn9SXzW40
nBYLoVqZR+Zr91iSrEwsmZYyLlG9b3drNYMuHLjQNGWwB4BLvlUG5V6k2IRFlrl7h7W/MX4J6O/w
P5ilEi8JjalqE5Xqxvo4KN1syChvDhGfCnapkyNszVYpzoUM5Os8pXloYmbe4x8qjwIQ0uPMcA6T
dNusX7NZkXLImkV8+GOQxrWG1BwHLD23IoH7FwmRUE+VNNVdbFb1oIs0ZKU1V+18R0zhxCwiUbQL
7Jy0yg6OWuwjFK925zJYutRESW5i8TqT+la+qyYHroDkqMViMbz0EKRpVx6EL+qLb/q4g43NOfAj
L9E95XuYrdn4OQ2Z9Wgv5kBdPaz6C6dNjvk1x0wc58jpcT+mSTWn80myS72X/o6BHAa9oWIpdloj
cjoOGsNUaj+2JR2HPYk77eQL8YPNvgF53/uUb93M8muqvexBcipy+4+Mv3pMk6QO13SNGcTXV7bN
j+Ggzfp7Szj6kQuuOzf6Yp+DQMP7bZvTzsbrDMWnSf84pVsm0rC8B+UUJgW0NxFKXDyDU7TV3jV3
4wxZFTP9KGhrfS/bCnJu6XTP2+LaaahG07r1zL+iItjUDwcG09PKKb43M03HowrgpzIQzqdyYNiI
GZcYWhejJbbcnBlSgrOhDhrLLe0pCorFOlt8QolYpZfMTFmAuHl24nLREGzpRFIVqXeFx5S/G1N/
60wXDYc55b5szAFeAs3NpXcyeXZBfXCQmOV0IDxL4Zbl5lG3nfUeSyAOV9bnsinfXLP60lL/YZx9
ZAxmc3BEpL4r8no5aoXPzcTKvwYZKnSNcXsokVN+zWs/PTRUX+QY0oyN2jI/4KVbTp7xU0ItH4mf
7qQl8e6p9YARIKeX2pZ4zddqZ3AhZeGcrQTfAeUciJeuUWqC9M6Z8zqnfHVBJ2RnuRXuNfMy41z7
5H2lgL8X4eRu49KYIT2o6jdqAVyxYV5eWWFFEV1nTeT6axvpnSxi7GXyKVupaNM+s8/+ONlPtlFB
2tHbORkhCMSe5sOG420/T+sdtGQ1vUEJWuv3x9CJvJVHQ1N9GTeOOqRkkRkLFSdfjnuSyrHh53vS
DjzTa7TUeE+oOooTuRkR9aZgsGg6ery63E3h1jTT0fAqYyc0QSTGdvq79aS3WYuiDsBSDp1ODbHZ
sx85JipA5orymG4V598881GnbaNFebWSOScDfMYZEHzqTmvvITcYH9AH7CjosvLUqm0CCmRk11Jz
4FEtwXzYZmF+Z75sfaAytgh9rjiOEKDfZZ02R6tutWdjnpxnuXWSsxJqAjySPr/0TNSvObuYE52i
7ZfBUrOjb7SWCO2x+W3lnYOCOl5UJ84whp141dOfuuLus9ZoYz1XhGL/in+bvMA6uyFz9OGgraV3
VOYUXBd3CV78VIxxDbspauAUxbNXWwnUCp8MenvRc5YbG0UTuzooLMumi9SrZzErSZ1Q9z/wDtlx
BX4psmnxjwMEIEI/2km3iiqp2VQHVG0cTl4gnx0yS45fu3eLz60xPzpdXScQFxssaXN0v8l8eagX
3TiAW3shibrLNMJjVX9IUQS5ltARU9hpEaXhR58Fn1UVxOZc/OgZbMBRgl2R+XX+LNRUHQIIXiHX
TH2x5WLyHPfNMfDl2cf0dMqUvZ3dnhV9nuPj/pD+3l5lE0kCWodUrwsAYGW2Z7P5i25hwfTXekbQ
o8HbSCVJHo7GheZCc4XnUP6yTNGQ4/Hw4aAou7GYOCOBmB3yhtm7M5b6PguqdNdILz2rkoQ2udzh
EMAaTMO6E96lyFiY7isvxnMxH1kdVe4L72hM+dmozMNmQWNojcJ5a1tvvOi2Z70Vwm45c+cxQKZH
GNrLqsJ1KdMVxpMvJme3DUX7ri1BGTPEX3abi+Wz2oL2TLZufgGd8SgdnXCWw58ntEQa4TRW3Vet
8HdBK0I9ynydXJEPiK/14w6/yY4RU3sUvkyjzlIyNmWPLGySFGeiihWDnw8ExiRHZEllf06a3x1n
UnmPaqqdXQqwDCt+EA4IY8ncKX3nzmM0WSkiltF8Wq6mP8+wUehwVLA+VfByyDxrbr8bHbItC6vU
w2XR+dUTriGFtUAm0QCSYHRxLshyRIpbd7l4bPa7zFZzzQrg55vxBX8vx4rqnYLgRekSI7X1yHLM
YzUWP5ds+lqz3rVCvW0oxM1OlaHjZt1hMPpmx7WpsVyihIVlanqCprbcJjkDDfO04sDNdSBxfzC8
AeFsjhfdB5yHHu37DS+UVyXctl/uYt602gn2g7fd1emzA94vpNbadfP8DXJJ1kfKsuSx4zp46Q19
vVlp/m2yTEL9jfaOD895qIQaf7D9qD3w9bCWlC0eDcTR6ujGKFG0FxVY18ZiY49QeuQ1YKE6E8OZ
cMxPDvCMnFDnvFsWXCmNBGjsr8Z7xQQ+Fq7fRxusP2poGAvoIA2JVB0BdeZqDgMP6I+c/B70lvtH
erAu8+JYSRXlS/XagfoJJTG3optR+bnAd1XaWgw39mW9fmqtb/P2aDIplpRUa0ng84Ume9iVdnEV
KVDQwBgfl76k1CPU+ZgPaP5EWSJPoaoYpU69yDLKnWeYU2gNxU6x3gtvhlkyyjPsm1KQo3xYS7Hs
RRo7NTyHQU9YzdigEhnzyZYXLdDP7VIUvI71C7yGcJrrUxoMwaEYppu7BaqPh2kK4qkxqtesa9Rn
UI8nbCjAm2g4wqpVB7cr1Z4lOmadlGptjgWZ0J0mXeOoGbl5kIMxP3bbnH3PpNFjwLF+0PK/ordG
C9SukEDmb485Fx4f2j+D0veYMxlKajVfNLekocZiuNOV5x9ssxT0JtMD7kMvnKamfbcMAQ9SrFMW
FppvJUYLXrEeZ6Aa7dpeTI+JGW0DfiNvc1/A4AHM0jd1bTAGMcs03e7ouoj3vaaKuA4UG52qOgzg
XfNB6dmeBQFF4pneiqeltYq32VH2jecsMaf1wvrh4UKAfgsboTP1OgJG8RO+d/gcBls7Yrgt8GLp
a8y/6f1qt3Q4QM14CVLxUplNvvca0e7J1cp3rWby3Tn940S+NRSFXiQSDALZbQ0QP/c8dTLxdZHb
OIcQm0mKzpgJ52TdPORTXevq49bKNuqW5ZvTAFRYOcWPbpHZ11I3JbGzXGNEXEp0Y8Y3VMuLsvyL
h7GSyC08Wy92BH8O0tQc51gxKVKc3x6jLsKlq/lYu0I9iSHrsNzd5+GB7pEkBq0lTTP7AJcoL4Pf
1KfaIruTDIVIiXynQy3DdFVivxDpBLZHTnmUFrvzqDQpqOQUVzY3cgFqXISg30x8UuMK3woJbM4u
s7uegapo74CvNsgXtB7JoBkGKqDDJmzCiRIGbVOJC9jh7Owh+B3mxdBJ6mc1T2ddgXCD9+bdPMst
SDYO3YFvsRLdLEYwuZb5XuATPBqj2/0Z8pbSMbWHy9LTMNWapT9h6c0eNLex9l3O5jwgKxRA7GEx
WJU4cfPObeVc9HmMe4o/+KtYQQVTikvQO+yLrszsxCIy85WDv36Y8Eft56wb8ZP0XbfHeGF15Koq
KL9lByeM5r/l6vO2aLU7bGIgE5iENauZ//BdzgtCQot8Mw3/OgWwf7x1qR9F17iRoeyvNNCtn7qF
u5NktZX+TsuieqUM+SYCB/lY9k84P17NQM7xfB94TQQSgY23pDG94ayUzuOKYy3y3Xo+KG2rf7RO
4R381hYRkQ49mRucURnjwThb5faoT3iS0BGg7a6ez9hMYtxNdZsBnQuSqoLXjf22vfnSgkbVKW8/
5uPbvGKs1s3+ozAwAoHlARZmOu5tw5NLGH7ovtuQhVkOm3rL3nImu4uwIORh69DYZOkrgFQ8uXfb
VAoT2/Wns4K4wIGnxGk1vT8F5T/w62qMJSMoTgLltLhb7vTiEpxQNGyIwdNo1Bd3Sx8nb3t0Mzd4
ygGfRcZctrtmNH/Vuc/D6BTWFeMJmEJxJ46Bfv9xB6VAyQ6+B6PhY1vKAQQ5vg3yB0QzMWCcBlVa
iiOQFONwN8OI1jwVVE1vojSg+uEhO8Cxyk6T8rUDjR3Bvr58GuEJhgphChfieDEo1Acf0p21MZVM
ZhxjRzZbabd5VXfui/2aswEtriVGdLsnrpdrLio7OeG1xvFt4doZDetB2zr9Ynj4ov2UzV2Gn9EU
SxkwGXLleazVs2H2vJx97UF8W4yTmQYvhKfsc46Ur/MShbqz7KAfBwmy/WtTitsKhCTKXfBIChCO
EW7S8DxcXhsG37ofdyYVDmcho1E7GYOZM3nxJIRmXBw5U4AeiPO6QM82XA5kI+jBuwSa+7vBZxyD
KwkiCouNj9cZjg2PYbzeQdi01LLdEVoX1zEf0kfs59tpHV0s4sFYRrIVb07mPrmDwOdrBz9cYZxL
MuRQK7297QyUgqv1FFAXnQuAQWxQxZ3Uv6+T+HTmhkEr4Jeoazw4AU/pMOfxhsDy0mMejkwNi6Ol
N/25GxpgE5mbvzvw0w4YLylp1NDEI7HubDO8uMtbO/FggOyrMQiz6UmhNV2zJRcnwbv2o1JpkUYl
PpiLPQKlCyeHNyCrnYsxmehinV1BtGvHU0bGOFZGfzRcztPQdgCagL6jGiyoFkLhrVwnVZmS+HZs
nZGjW++trgr4GPGmv+tdbt8LIEK7virrn4DlR94fYgcX/lJxgg30NvqMqErN3DWcb9dgxb4ZabPS
fm2Swoz7cHkqlm3G/FzLPAyAb3yy50d7pe8HLs6j/K7qco4UM/YcA3Y+PHAuDB0/tV1+d1Uw/yI6
S1/H0CCY78Yv6UAIq51CMr21p3dnHIqHWVO8xqvkQ0BjWvJbCg9gDbexoMwsgcW+loY7HMG2bhxX
vT5/W3TPeZtYWQpQDY7mtc4cfCwQk2ws341ZPmSYX0gblgpr9Jbdd+J5fmFj/zO94m0ql/6IHEUZ
V09msaOjtg8ePvstdJvW5M+aFTxyucyfICd/5RW4lHEdf9GWg2ftCpBxemf+Kin4ENw2Blb4VRmJ
DBO+zNkcC06Khv9isCnDdXWbnJJSdz4BCvMu8WV9uGqWO/wEToZDfGCT9a6dZue3oCDfAYhwj36a
uVdUVnWbemxWzowm3LvLuGuL0nmaXJsTLfcyHpQOt9Fuyl0L1Ebaoz9BFALlG9wnXXVIqTh/8dth
FfeogDIYojjoqn92lY0MCReR3ei2o0UiFeV11Fz1wmQt37FvINq2OdDvRsu7T1Fi4uf1E3MWey6u
Es9InZ8NQM05sUu9Ow2g6d/MMTBik6nsAeCU9VAumhwiD1sfUjQpB6tzqSptI9Jh5XDxqWKHorjv
Fh7gbPN/1DlccR/eziMPPisDtWA6NmZjPuhz/iMYmOiFBTUtWeP5mw00OhpsUgfS3h5BSJG7bCti
MDrpYACSK5mKaou79bMtYEbqXYhF6IYiiF9s6oy3rO3ieZU9qDd/ewf5osfQ+PtkEtMSK2V4YVr2
JwL1dB3e1h/oAvPdYGnp89RC5vAm97tKx3xNRI3JXofMdBV4fhLFCOzZlik7GwRJexYk5tsuz0X6
tNRLsRuVpr6lo/HFugaHcEtqP9R9X72z75wTUfp6iLeoeJpg4+xn8O1V1AcdIGBUFHdjW08anAvG
knQdWMFf80nHGm0i+CRmVWAxr0y9ODvBSkmQ+bYRZxZ3siO9CEuuelGrNA7sL5j3tgpo0EiDoyAe
QU0gnVqzl9xvao/GI/Hu0NkWQ0DYGp3+rqY7EXa6p0fGubwLswaI5mVOAA7isMqoUka73/tNS/Ri
Eexbwsgdr9L8jv6Wnu8xk0tJNRlVHQ3NWlT3qANH7SxEmaxof9dS5M6Hp20JPO1lJwprPQzj6B1k
2/bndjOKHVAG/TknUMwCCO7BcGwX9hRQtXT7sV7Sl3xW7o1xJT+KQBT0uto+I00bj/xWcT279tpe
jXRyItS1mqzM5pnYKFq228Pz9f6sa12Ve9QXekBUN3UCx40x2N54epilvmabPT1YU/uoZVtcM827
dmp0j7B8RBAC+GrOGcsg9LDTwerFyCrTjvCujIKt+dMtrsGiOxdJhdUO0+8S68Bu1Mr0YMGSzsJm
aM29QaFwhldwKKt1/CFnbDwJa4IWDx9zXbzz+X5fzU7sFUMEri509TCrDNo2lcauGD51W+T73C6g
e0GPcvrQZkzHcAf9To9t2wKNsuHcThbpIin2xnxme4Qb+V09fRtXa30UK/dj23kiHKFNsC2rOXu1
Mwxh6zpcNmjm1P/dmhfPI/AFxsVisIBecUKPjf6I1rArFp7fCpKUUTry90aq5HUIeu83ClxwcSbj
VEzCakP6bcibPhGkmrPQKCFwac2nhiBL/KPDAFvXBk8F0G1dWu33JYAgCx7jDoNUIPvO3AX5L2ag
dB5mZz1kJjQ0jEFw23w86Aj/CohZTSpvULZ+hg3Nqy1GBCbN6UhRat/SXvXfA9g8LubdWT8zfb5n
HoQjfqUMK2kT4JztrcUQBzw7wOGaqftgMPQND/HPRQUl17jbv1kmFJiicyBbcJ0WnyDeto9xZR8D
p5C+HpaeOp1eY6Cb0rFp+/QscRYUM6tdVP3kr9UWpTVM7LGCv2G25XKAtzVvEZO+cWcMWWPv6hY2
TraAZlvoREcNS6wV/aPBkYwldpvXP6F4GcT0GoMpRjaog6+BQd5yzd9rnTKfGlufL56G8jpyHoEt
Zji7MemPKdrVY+lk9sEEz/+Zj7X11kkcnpWGawW1R8fModnzfpju83FN9sZNmAtzJx07NoIXbKSl
JyFROJiJvIyboKhXBu1zwToaY4GTD7LmorMWJBprE5NPvcFPgrLlidjtXCCc3vBHGAXLDJq0m6Bj
YGfoZbklpmW8esz2o0I3yJtwmibou9VFK81HZ6633QDqNDSdzbvBjmEXT6HUz7lkx2E4+IsPljZd
elqkLbjphVE9I9IGL6Zmq0cEbPen6ePE1lYXXa3W55PoWQ9AYKEEBtLk/ou9ojLCp/gcmEPf99D0
2xWXr9zhpOn3XKX4XaAwkXaonrHgyYui5joIwDWxvfjvpBnI/YiuoJT0lXjr8Os8LrNyVKhPtnhX
3YZGQAQHc1Mxs4DC2q4AOOuolul8J554xyGX+7xa8pNTsWwBtpt/Eo5za1PJ+her8g91s9ZHZhlz
tBVtxRsBbANSyPa0iZ75Zu95eP/9Vf9MWR115ZWwPjTXevb7FNZxuzzmfVbHXkoXJ/shi9nwkMeV
Ek85OmGBG+pg+x7vTxCs51W0TF5LVd9kM/dR3cujRTn7VMO4Oiw0UZdgrXAl0zxZ19YLmgNzv1/+
0L7a+nrOMgQjX3NOdVch2uh+Nh0EydnPHOYPgZ4q2Du2DTB48ji4RjTpYy3qk9G405mZAJ4Q21Fx
YZjdewnD8eoTXQ9pk6Gh9AjVrDpxh/uRrnVRB5psl3WZOJhaga2jmbDt6B10MzkyAFDTauohZmWI
XLZePnFMEw5FklcJN0ezQ5PUASTPX21vMOsZMgLkxcJor0SKvHFuOWwbsNYTfgJgYEGmXu+G85tf
p8shmPztGYtlmWxFykgqMOrnjuLimV2bZpLlVfttLWcBE3dS81lVOsmVwPD/uMoiazFIaHMbTemd
xN5J3vyte0BeCj5IHK1xWzRMDdhbEMvalIkDFeooWMlxJKRqPhmFW9ysemBQvuUgmIPFGh+ZDeS/
ygU9OSzaGp4hg0jsDoZ7Xt3B/jTkojjPtoGpoXLO00Z+MFqlKvFtFegJjh386tLABrZmZL8YElJD
kP1Fl+7EU0ETXtEITM7JHz/vo6APPcWVRc5ZH79tqWu+M90ovuFP2x6YbVhJFqQau9cC8ZVrtvG8
Aj4/LmlTvqYizRNkAdr7WltDK2i9F0e/c+GnjgUIvps/zxnyedQSlz2NuZB/QBrOLzXXK8LMmj50
Qec4eCfK6lCNwk401uOcpsqydt3AXUPzXOuPZbku3xizuFckqzLxMcNLHnl7eEAxsF+qiQZca1b5
Ihvtpxh6Vnb23J9kp05shBqQc5z+IeuU8cOBDpzQOePAqJtR504sNIxBcIbHjvVGg4TfxXhmfgY/
RQFoLlMfl2zB3m09g4xWBKRrA9P4Ywo/PePQIQgBPq2nr02n/NGlOID/p9JTBZt/v/RdxWNLq0/r
zLQANcp8XpohfRZB0CQZRoDXOi1euF2peRx6aa5f8GOV56Gl5fI8yFK9uUu+HdYRrIetlYAPTMra
mBpZfgSiXRlGa2n+OdusdQqDUiyMHZhvA09CF9IIIOw83bLPA/TfH3VbuHs/R70bxopNSrScEbw3
riu0vhemYePBcby7u+8+e2/1afiDuWaN/CZzXjawZuS+pzLicyO4aBbBqZWLy0wDJYZXtQtHG1bF
CpCEucLqknzCllfwWKJgV+oGk+Op2owRZ9xIujhI/R1uMmrOrND2NdLNyzADEc/mwTnodgc1b2AF
j0NTufp/No2g3dpv9ZsE7EAtOFi7onSBnc5LeuvF1D/Y6SBPORw3WniMgqH0bJ9fufHFgaNd53Qd
xsRlCZQWOmXJGfS/8IoJcYdf7/J5cYyo9Jsvp2vSRDlp+a0c1wwJBcvwm1uif7D4eH6c61SAdh7m
G2hGHSdSjRlWzuwoyG1R/72C73/aLv//khGeV98DQPhfXN3/G5bitS/aqf8XLgUgiX9+299O+MD8
y7JMl/0S/wBTWHdb+99O+MD4y3D0wMQnw9dxvOOR/080hf3XHRzvELnwYVpY99Wj//TCQ60IzEC3
AST4pk500P/vmOHtf0dT+LprubbFX+i6jDsD/d+AKsxZsFnZxnTAarhGyISYfRf/UM3kdnAifvou
FelMijxymMbvN3QoZZofCIiflVfqzynVeeJ0y+9xLbxQjuxnH5U7xXDTGC2OXf0iWzZiMFNnyQua
LWot6Dp8Zk9uq8mYDis/1IPmh1nW3ryWqnso2E+2Ns4nSbdu507rM0XlV9ViKlxrfEdEPaM6APS0
Se23nVk3cvNmSNC5+543XYZQOKvDSCyERKyV8q9m8/diKA8a2Ak0LZgWI7sTQuKsjxm0vriAvJbo
HaeTYeHiaX32KnC6byeciRAe6tRTBJI5LsD5re8soXnVC/kDK/in1Edw5vO4blcYC8g9uHWpLmFn
5FDK0Hjs6blaBdYIaV9a11BHUzIa2dK1ian8aXM66tGA9n5VFN2OMf0xJvYArPTERm95T4S6dbw1
eZJ3g9yDza0oPjpsPMhxkaaG9KcFBPng2r13ygeq3d6lI22WwDtSP7cnvaT+HN31e69Yy2NVWwdv
YR4iExM8nE+r/Tm5gXZNXegYAUtrwmLEpreVjn3dJOEap2q+BOnkvRZ03kNPY7VbMlwOkzCgjeuN
HzHDtxOW68FIC7r+1FXKfPaH7TdBLrxCUnUPC0sXP61m/bR9enB83SAxAkHnNugXu5MT6Vfc4RsT
xgh+xp+i9uXB+8ekG5MZMB7w0WMJqBW3FbySSj+RQOMBIL140FkVeS688rVw3VdvHMTJ1xk5Yk+m
FUz7IUYZlQnkuwxEQ1ZSH7FvwyDcGG0ysJKlyIdobO03HO9p4kGTvk6i++B5Db4UvMoErEd120wm
a9WIejC3wysR5td8VYnbkKDTt+FdbLaMZ31GSa4txtMahlnwZ6C6B8r1ViVypLYlljewlqIZ3/Xs
rq+4/jMYhVd2aT3WlsYzy/sezblNQnwmKB8GM/kHxfax9CqQv/t9tY32kfsX4ny29u2jfde6DEfT
MDTL8gFIR5k0drYcq8LAucYz+JCNw3xit1HBGj0M/WWec5wFrGMc2+uECQ4nXtlbZwgP4nkQNpi8
1lwxXQ3vBo3dS8V6k9Pi+vrBGLntR9t9M7j797KYq3fIqEXERzUni7Oy6U0KUPHs3ky/9Q3SYCrN
7oIayz6ldXGxac+eDcfVAc85pf1XA5U0JqfPFhlF0+SixD1lCkZqq2xYm8tEuHVwgSX71oPep4jJ
qcOsNFiKp4WlfuHa+tODLjbQ7pjQfpH5PBTj1oXu4jUHspUALhjiPKVyRHLRCma9zHJ3IPPxPw3s
wkRNYXo8Lj5xWkzoB/y5dQlLAP111XSX9IE2faxD4L5N2eQdOn9NP/BjppGme2LnzLrYg8uhLva6
9dx5TvEWFC2xwKbDsgASxnwuyYjfgqrf9hV1zodbmx96jk7RQFPF2lsT7lCP7TibX3NrzM8Flp9Y
A4AJdGF2PRrMZjsR92U8N7Q/maEtXyyKqB48sn6nYHUR0JikRzYA70jzSor4LftgdWl703of0G9l
MjYNR7LbUVBXelSxj+k+Wj0rYJm8uXekZnXnS7Rz7p3tshKPy5a2l9QYxUNO4jtq9OkyuQULrOB9
ftQ6G2vMpupvY7dOFEy9HsP/gL8wrPw6xSbeWDBCy8qO0Oc0356UA2rEZI9gjO5SHFsxPXEPaceJ
1nvn6E72kzHzdjBK7TVT3d1tdB+SmfX4wPzMiX2fQZhV+1Ncm8VF+bkENGM3T0w2sCEyyGei5LEx
xsOLYik/ZYsUkGCeXXbaaY42MQvonDgt/Gqv97K/KG3Eu1x1jFmh4mKmsjiFizsmP2ffmQso2Q6C
p6p3fxWmj+dOLBA1AtIB5PutRM5iYRHOsCX/sKJWqWRPcp2+s12RW/H+/2BCfEGXXYgSjYH54ZMM
ikrcaglwguAqWWELwX92bEIbbO/6qWUTfHtRL/2r2fp/HCL+1TJx+hoH1o2wdMn0H2YLLIWapYXR
1AdPZC75tJt9SUWoCQAVRnv1dFe8t4HvJhjVl4SO7L0CS+ZoWPEJhPR15GrBt23DxNAF7e9G8UCR
fntlkyTbFtW6xHWp37Z5u+JxX6HRuOINdpd5nDQtQK7ik4YRkO4soEHQhzh6xqD+XZvbz8lrvs8e
OkKobVaelMTMsaUT0XJkXZxUmj0WeddffZ1ZEmHZp8JwQammKNhNPZuxPw12SH2MxiQ8kKWz7F8z
KxtxWmXd3h3H6oCT/AeUx5eKFBOkgDRxR+fnWpuHxXZ+VziXIrpFdk5azt8x1//pQvb/v9ynaxr/
x1r3/KOvwbLJf612//6uv0tdz6dqNbkRKFtNqlOfWvLvUtez/9IDm/faMnSdzGUAn+0/Q5/+X8DZ
yBTDL0az9Sy+9M9S1zAAtBF3CfgK0UJUx/9OqUuK9V+jxA6keUpc0BL8Tbw9fP2/cBYZ3Gith+0x
cejZ1np9YNXHH8OvdzNzKeAXT3Mj/3T22P9fWILILv/+L7N+1TQcg1obi6j57/S3LHcs3sFyStw0
6L+Ig+nhZNtMyxdnNrKjScgG/AHBVYtkvrY9q6FV5bFkg+mtMIb2D/A82EPsKlRgiySFN3V0Q8YD
+AHq4GpXMfiTQEBsX/1HbBIMESY0rJ3lpGaUM1nfb+7snbRsJOU3QAQAfpS2YblmWPHc/mHJiDy4
lvULAAlRKezngkUY0ajdXQZdjduTyQCXSeJqpn4ec8UoQvXi2WLEQ+pczRbbczWDHQOGvHkDcNRw
UmK5scflFTwY/x5GnGGvoHg/rU6TIJxfhCWGq4T5xnLVzWAyrXQmD8gJfPOyFoyFm26GI6XZb6MH
pCwaJiN7AHIAHaUm72EUaxqaOKRBBpncQaSxBA6E/2DvTJYkR7Ir+yv1AY0UhWLeGmw2H8znYQPx
ETMUswL4+j6W1azOqqaQQhEuuOgNpSiREeHhDoPqe/fec7P4OQU8d+8640TyKakpGSRZouVwRy2R
vSa7kbzS6GDFIRZjgzrTnJPRGg3/Vhtd/xtNMqCtm6QMjQ1ZH3yj+4AZ4hJjrOIWVs/EnY//SSDG
XeOpS+472o4KgJBzDs9ZxhnNIfmsd77wk5O0hD5pxwC6bbMsswz8JlNaEqxLlzTZyHx2zo3By5gV
gbhKO1J1Qz1V5wkKzcAiniU5k5LXcxMqq4BClKjaKXuYrvBv9ltYVqipLXfyjNvPCdda/dSQAaOP
o+4MhFPLUc+SKMdaEh3kLpFrPAKDPwbqDAWOt3UC8Z+48Dz0kAVZmeIWroMeEWew9+AW0zpUiVie
qcwC70fWjtQkmFuTq15d+PMt/51uWDtV5o9jeI7YxJj4NiPYs3Pi6g7hFUwEXufWpXTMpLRv6NCa
kU1UNu7iUdAW3wlp7eA2w/VR+MGeuUx6YF8y/G3c/atoFU2971NR0oGiUl49H6Kyw3EfIwVeD0PS
vzeV5EHKG/EaC5X8RNy2v/jOpPcdZopbL3fwgTVzMVcbrg3JKwi0CxdwSGN2X5cLuwuI7OxKQuDE
nBJzD0ua4BvbL/tdwzg8ukvmTmFkj7CNUpaq8DYsExPeJaKEK3Z+kGohYWb6OJ21KSkkzcpLYwJQ
9umrQTWJ0Ul0fTdGZvCOTy15YadQ+BvbbxWkuCKnnAUN9HnssZWRZjSnzcD6/6NUffdE3xJcC1m1
7keTEn9iDmVmhtPiOqFbZC1xSrMxf4wuNR+Svi6fRwfplz2v90rnhKTblag1dBZticeYPjIkCHME
psL5WT4ot7E3ZBIv7KImrkuSRW7erTuLjSYpBx9YndsWaK/uxBUnTjBDbhIh/R0kscuIi/mE2Zf5
AAb5ONKumbT3uFMaBoFYFKcF2ckEHxnxFsHcwU0AFI9xO9czhS5m7ufPGJvghwhoWJdOBU99CUGu
du1igNkvzYXRbhqYTngTSu8wgEMktEGR8gUS5mdng4bis+w9rNItnj1mOoztd6nyrWd+pM4Ksy3a
hOvX7iay3fYhxqqwtmsacB3LKe8KkyTTUnfIerU7Na/0sLF4xo024/aw3Xde5vxE/bpildp5JhcO
2yeWG2KppT80nmoo74CyyFryIUfu6ye+UgMXDZLPDHHGzwLKLceK18JIgbNa58Yy3mggMM8FlkP2
mHaRXTKZgaz3QgbyjXlpJMg2OE69EaaBg1/PIrumznE4QzGvn/x5YgEA+d7zN3Sv2q+6XOrvJl6I
YZTJwCs9FTTSQpZq0cjrIlkcdPl2jg9mZBDq8fAz3+BMFMlZcTNLNlBGrKO6TEO7rrD64DhTYcG0
NDC4XnNBTylxbjLjA6rUFIVzzEgNfKeKtl3VkanWAJe2Nlv6Yk37V6yoDiQUF/LgEPNrGP4BI2HO
pq9ai2DdRArAvDs7Hf+J6Tjonq0/XLUdwR+fsu1jkF3kKelH1zxJ7fuF5X6NDOg9D6hMlECP+WnJ
6FjgnHMvwfOZEzSvhvml9E1eerGf6hu7p8qM3kve1IibbJWp2GwwYzi2962w8z5MF8x/CqO1XOla
EE/0Bq/9nYcxucNvzoIirTLWDCLQNz6Aly3/0BFovypfKhW3xzj3FWkxzDtIQUWMDlUtp1JWgjGM
pjWPj97G4iv/WKhEG3RC9toTUBIWIvefqLvFjR0Nnd5Qa0HuIrdgI4Wydjyxj0h264unO/oQ8ewB
gXL7fL5iYAQL5btj8iKsCbxceSlZBCE2scjGLUHLZZTMr9ZiuY+8fuvz1Ep3F4tpfiNda165kmUI
g74s3ujuChjC8dy7UL3AVjG4eaRlJT5o/P9YK/kYUt3wrgenP9ueMd5EUyTPwuucH2vWRuhH6YLl
bbC+AteI7LAXLuZvVewk9VJQuRTZmVVb9O33ko6U3TtN5zkkPOmPuvzQmAPsZnhQyhwOA87g4gqv
vffmUJL0u+QRIW8zaVjPmUVOyeaQJQvadj9NkjzeZI9NCOvNf53N2v3gdEnvWLombGGiuqThV6Kb
kkbqawOlhG2Zd0tfu2pCe8RvfSjwFmShYREr6tCS1pNVdHwIEBKnziBGB7j+Ro3qZbyoqVAYp3WS
mbRzMt8mWy4G6A5Db3i4GNjRgJq1cCk3Mz7KsIzsbAvh1ajXwKF2ZhnN2HromWBQlf5XI3vrVCUA
gleTZ+IDxcTZ7RvKoCBcmdSQRM1TPln2p5+zlNt7gsdsE8iOijxTcklY2YPX/6LyZJSfD944bGAg
+vfkGuNoO4xAp1Y+9tSOHOGQ8em0BrQxra2Wh2YsB3Mj/AwnnT9gejjhhrJfND4bWLFmVXERgocX
2oJjry0E466/+ByXHPDmb5tHkeI9XcSvaVthEzAGe7qFLAJMRMzliJ+OXOrKS4C5XeVTOR/TJjU+
o7SlKgZMI8yvvPVFWDt5/45UjpsHQdt4j/E0u6HVzdnHpC3eAgFQLU1q0jAfKjym9j4eQUpxUC36
SVMxxmFsdFZ3mCOLxRiPgI7IBGUXopQlrHtR0bHC4gE5dgWFqGnJrlTNoXel911G0LkmOwr9IC8I
9VLvbPWmywbHTl70JH1maSTsVRsl5opwr6KVkiS5BHeGHw+sBeYU0/iazbh+E+i+PRQqbRtylQUL
C+veB0oBwGXVRbQUDUvNX1bH8nbIiPHF7kXktkaEF2del+lET33g4PyfM9++y2rD2OiyImPVtQUG
qMjmyB2jM0VfF1c8Cu/Wb8uvYJHmC0+i9UtGIdu01CHxCVNecPaGFlpsMtEjNGeFd88CJFUb0QfJ
gzGb5bUcNN8/PhTP2Et4XVF9tVQ7HzfxS2T73WMHI1tgf3emeT24cUckd66HX/rxhi8bVKjLtr5L
ylCRBLpgCtGPLb9Dkl/IUD/aNQt6nETSvtbI1KtU0hwH4o+nEPadrpK1Ocz6NzVQuOqlKR/0wktl
VVdRjTSA6QAmSRVDGox6fIJ7RN6JkqJ8mo/Y+y7yQFGOzAGctCJPEniX9mwlHGNVU9xQUDCU6xxz
oDg4bdGiTbrpQ503xr2al3izeHQwLhSTg55uWm+jpa9DFWQWq5Nm0IIiO9c45kWEID/hDiM2lLjB
owKPAMWNrBY2Giu/uM3bsWDTYzYFwv8C6QR5m/7MtWHPfGs9Wz2ZeGmwSEIn3AysjU/TMmGc7jsa
nEJkiuKFetOgO1IUlfzkXoz02tDnTG23UXJFhD8e9/BspHoW+O0fNTzsb1nGaq/neaoPA61Ir/Ac
GPNiq4UdZ6tYbBljnVuN0GiuLLDTlNbFwjwF8cj1MID23fJd9n1rjdYIKxVbHn2KNtbJu9bHKxeS
Cg7QsNOFC/ZAryGuxlacsak2mJd9Gr62c2uLR6rPrZU2ip+KbmV0HXZw2JkJPLursTSgmjpuTJ1d
q50b1Y9cIRMgaP4xLX1xxNnNA8duMj/0UDrOnRWDWKOjUfNzBKOLnFSzQZW2AD4cY5M3VPbtep1o
V5aXUlRGhuHOzaqT6S9ipRu8B1IuN1OSPyULBnRsdi7hFg1DxsZAogzQHSYrKi1hjPABuE2J7W5m
twcwWADHUR7Xj1aNHZtjr883w7wwWCxptk6Ggsb0UQsyuW26qxqzutN2X57LucVhbXJrxH0wtxF/
zWwXV6oy041BCy4RiInLxZS5tzDTum2liv3AwYa7VW/AhmtSK614FlUpAQ2hm6zLtnuponEAYyfd
+9H1/Q2tdvPWqaZb4tuTXktncPeUCwaHyIuIT+taxiNvKACQQdSkJxMjxUq1GEg3oi2qm8RXwXEZ
W42VMwoiDLR+9eN33q6hXuy3npMcYyu7+X6sgjeC+v7RS6T1Khs3Jh/MeAa+huGswJfZ2wOW1TqN
EmfDn5gb5wV8okcCjnAIRzL2mhIv9l4CzQTrSKvRo1UStsULTpM5LTt7z03Gp5oSn/cITyw93mI2
fsfBq7p3K2cM4gKQ0nJVRaA7d22Wa583qZzWPawkQVdHXXwbZt/Ckkm4WY5JwAGWTSa4eLOeSUqS
80QlpzX+LoA3lm1NH8zL4GiySAk72gCPuqkAoJrcFDCGc2bWfp06K6v2eVH5moj0mjtSd6z/fO30
fGlvvWsvI2W4GKTx4Bo8FKOQl/R+yZhAWzI76VCqzs7D2hssom6V6b73njZ/CKhIMhBkWsjsdX5w
CMZgCvZlo7s4tKqES7S2CvfHjy0qYtjknDrd6Zs5mxYPIG3CxXQwM/erZbuuCEU16R1rAbXvB8u6
t3sxlpvYF7wSIx9hgCVyPId13alulZbe7OzSNGI4v1B7JHwNKa6Gtq73WBUu4qZP+8mWyhsM5PPi
97s/Be7/vx/9Tyoq0G8DcVnkSdt0pOWw0fuPnAHrj28oeR/V999uPuKP9m/7j/GnSP8GPe9v64/y
o/rzl3Bk/BWg9+/+Ff9ntWr9AT9OUkdhO/QE8mX8Y7Uq/vA9fASOZ3kWg+lfXQTiD2Q1Ew+DJfiy
3UuD0L+5CMQfwkY9Dkz+OZc/8r+0WjUtTAz/tFxlt2oB5jMtEz6f4wX4Ff66XMVEr7OYBgbm0qdh
ZrHxCDN4m1D5BXSE+xdAA2crunvrCZ0nYLeF0tDgxy9fWPCs04jZYrRDkZfvQTSugSYA5wFhu/Xw
3Iz4WqOuPCT+58yHm4gmAnT6Muh3onS8jVsXIfbhEoHScr6FIry1jCOySguflUbwx1HexN9JxZLO
uZqRBit9rdohjNxf1BLWgIBDOdlNl1aJHquZMGH+VOvLvFMk8650CTq5bOYm7vn0/6K5tFs08TiE
Fs6Z9F4FSJOV/hRBhXoi7qACQCGOPS6XFvglWgRCu/rqi1sXZiyBhBwbPIM/OhCSLMZnwgqePJtZ
9hAXy8Gy2i19insDGn4u3CJ0yyvmuCzs6vq2G8hNNTFBD26PbobXjM5iztJsZVjYgQYbV2djvwlS
DvyYyM3FG4V7AzfvlsKo7YzBo0USzVx8YnmHy7Q/9y7L28j6yj33PCm+Vq4eDjZ8+Qwp6UkZy1aW
wSa22VBzb8UlxSqSVw5/apyk57ishxWsHGBDfnrTUNqXTdd/+dic/876/Ct21DT/lZJ4+dwJTwgP
LCTASFSAf3q28lFAaFEGYbClfGp7Q4W23Z2n0dknOLocCTOk8NxjnxPOqW+dcto5pn3qS9TDWVgU
YnQo7vQREEkt9nQTUipAuizLGTEj62yNajtNzoNlOyQoKUxurBT4+kkM9q6tuYPMWxPwGr21nI/L
nUN9ik/+tDWDm54fYT2nv3br3Dv5m8G3+eL4T9tyy45oG9Oq3Lb9utHWWmXdlR94aznh/GiNfb2I
M66/7WjZ5xmeoGvH1xOWkWAqd2XSP2Y46Hgkd0twtM13ttkUQQxHEPI39H1glFY42DwPvlTAU5nP
1bYe0ysfY0hT7IjlrJzS/yz7GcSx2MccSnyWOhHmw3K1TDDWWTLMNVlYTu+SPxC5AOOvYc5HXhcv
pGpvsupRti318TaRe/1YTe9L5kA9orcyzAC+QmjnQDSS4hVoxyapzZ2b8Yho196C3tw3Vvt9KYDm
rjjfxjONhHQdO+ugt4ZTw864dpf3//gxkf8qslyeEssLLOH7UiA2XTqq/iLvLIqYf6srhEKV/8To
9xHfvqg13xtqmrnTHE2vvYcrf7MM423ctZhap5sUIJKZd822b7yrHA0FOnR9aJfgNpFkYdL+nsOd
jW+fn7Nk/K2d6j95uukS+pc3JyxUdFrBC5wDBpPYv4B8uwvsfDTxnzQe0kcmrWOU8wU7Kpzol2Ob
4hANSvxdz3uxjt09JcAltqHhQ3rbqa5IBxfsjQ1WfW2j2fp5Hs8sNEGAkHtvyNgeu8UNlDKi3+PO
KqZzmg0PtWE+LRZO7FZ+gxl/KFGmI2IAa4VJYRWluElbt1ebyUc34N72K4YE40nfG1dWSTcwnQo9
STl9n4zjWZOFrd0IW7xbXTPDZlvgwe+Nx3rYysdH1yxumaOW1eDUv5WRJexf60fCBb8B2+nQT91f
1ygeoF2/lgQOWxhPW8f8rYt0l0wxYzhfQdwcWiTjBYh3nzjPujR3lq8xTrWfOsE9n/orVeoNQyx5
HmQH1ni581LVzARpgrNt2pROfy2M9Nz1nB61kIjqwd4w2XZAYXrJ2v6pEdylWKouefMUpxN++2pZ
jwMQPKPfWzDCmljsHfxsmCv3gnqMqifAIeqHImHpK621K/m8Z/QDZP6ZbM5B4XzXJCpl4T+UJsvr
oXTXgwg2gQkRKXa2cSK2/OivhFls9Kg5ZdIX+p72I+VEyBihM18LddVHC1t6eF5BQYiT7tjuNVse
qLwIc7hayXAixA+yNHpp+RbuZi9mPxmZ26Yqd37Oxl7jRm+t/pc5OiRDdB6EDTcke2uwFK2CLqv2
ErgWKRAbLqrr9S9Z6d0pBk4cow27ME0UpB7PKXGVprDHlSF/8VUcIiN4sUln0Cr97UNJpeqtWtFh
f1XxMcS/pM59k++5Tm8zVT+UGtZdnFHXhOsA1zZUcQfHAYuoiOktoLC6y/SalDypyvyV3AcGgGlf
Dgm1whU0i6gvn6ykeo0752pqreeix97vuK+QHx+ncugpTRkOTeT9LtI64W4meNRhqCjM+IQBHD0S
PyAYTfzYjr1c0R6+Ant/S2FSu6Nx/cPulmJDQuheWfNH3iSXUt7+9VJ3ugJcxh4wmM+tTYh8gZHk
1Qk7f+bA/JBL59lFHCD3zKiQZI9m574OcjgJEiJoAxSLVAXEDMKSGhS4EGdch+vciZ7LHmh3m4et
jVg5GDSqvC0NCWa2ukGU3HRjeoddb0O16LOd1b9LKlcz37FpCsjVWS+ySXf0iR1as7mPjM8x93+D
RbxP8YQ2OW1xEX5ltiRuTENJ7Dj3UfBTslMmUW0bN61/U5uYgm+rAWZQem6NS84Dk5qFKY3Kusx/
KlFc6XkIFenfCl16hAIns588nXeVBkPavXrBIzEOnEo2sutvkLLxkW9D/EBIdAe8hMXD3aU+IO70
vRokj4txnYn7SVKAlSxXAs3Um214WPOeQssDfZqOXW5ytoZBdlFkbkl1BKwGSs967dkoujOf61y+
+gGlAJq5/o7SYJZIefLSRBfGbuqsY8gxdAiXwy/prLCsg08ILsU2GLtPvC37tKWLJTW/R50RaQ4g
IecqWM+4A1dOwPgNObkPlH8AM4yVaAywncXlM9HnmPrn2f42WslS1fDXCl75Vqvl5LTVI7wpCEGZ
+Rjkxpua5xeVL3/6+hakyHCs25SB0KLgp4foVhWoE55LUyzh5C8i6zt/8fY9ECC3TNtQ+FynqFR6
MGx8rK2oN0hRJN/0Rw/4aiCZ7erIZBONLOx6n+U4HgOd/MCNfgyqGgJHJveXzehadVxNgqjMN5GH
Y0oa0Tob+0dKibjakbNeqJOqrd9cFGFmEkN0jySZ16Zqr9GIefva1yCsbua53/lWI9d2ZMXb1p7Z
RqNmr3UTpOveAcbZ2fgpipwV6P9KlkgW3sA1rXaogpAXh6c/PKaifG2XGII1+RqehujeSswj35t0
EwXzeOkimlnQeBc6ER4zYVwQW6X78N81tF7m3n8UKP7PKEM0AwDlf7n9/D+u8+uP72T+9xHsf/+t
f58ZffkHtYM27x8huV8wNP5jZsSOQ77o4rm5uHQk09y/Gc/dP3x+A3hY28bmR0HC/x0ZzT+E50rq
El2cAxcz+3/FjXOZQv/15mMK10X3wpPj2YLapX++saUmYdIlX7rtVAyJvRY0Z+7Mrk1uDSMTz4nT
my9+wys7bBevuEpRoMyjX9X9wddp9lDZMiXwA9Vk1Wg+nUT88dNWfVDDwKQB7IrV1JA8x7HiATMM
5T9zM+E2VEu5ngCsYD0o7hv2zk/QlB2uFVwLgRg+owdMBitU/Zg6NeQhXGrfA8M37ueSrJdd+1gC
luTQxuVwJuhUMMp5zqTCruhLPoIJ2Ole8slJnJkrd9UjEPoCQnKIMEI9xRCNM5QdYhpH2TagacnH
3vOyURYMp6V8qIXPUipL25FLgyrZ8NkaZ0CAVIN1wpbJeJBxMTYYRaP6m26tYaYoq+J9apWsk6+G
qQqCIzZPcjkzK7b2bqZH/dtubZVCPJvy8RkGXvCtwOt9wklQ5l4S+i65cRC7jDMNBTwNAiRlw81l
eev4XqWPi+GMv33k9YqRt2zeCzmYj8qVUD/ayL+TNksp6uoOCTYihm8DGP1OFb77SbupPR4sl5rT
VRO1vNaKxAUNkkw1ZDAonFvahGzQSKZ9AT7M4tHuVPo2FHb8PTRG+zWJzrspvXT2NjTS9Zso0TEQ
7rLWJw+7xa5CEPKhXbU07o0Naf+eEY2epGaEm5TWwL3GXIcxA/uVVSBGvy88HPf0TQHr6kUljjhm
85Ui6xn2C3aLFS8kTn2YAWlYD5xgWOgTjkcEEceGOLTDtomXimKvK7vKv4aSp2WqOEQ4bBWLjTTO
HnxumQiqJHVJDLDq8yMXRP7CPBjbF1+jmiJSDoP1Gxel/2KTby1CU3S59Z7UiLP4Q8bQG+Dhm0pg
phiNPcD/eB2wfd5he+6TdV8G6QnkwH1tZSmGJZiEjjM7dx6NDG9tW6TwP9LO3RTzkuwacPmsGiU2
nFwYxevYTrxqDelM/QpME5dszybwzRRYAbkssmJCOUmKrD5iaTd2nr/g6ZiLGDwRcLA1HOV7P9MC
cLBpNzs7IzLCBvaxsO3xrbU98CA1K3WygXD9wpHAob+99KtYexGVy4eDVSF5GTDr4CCfEo+9TMIu
g1CzofVBeD1+ET0QSg5VKdLqYEofBzdl4slrp1M6jkoz7tWWQ3icrkhtGMEa2nfD9cCXVrK1c1c2
YWJo87ZrU8AKtdu6bxbRZYPmnJjy4F1UDvYL/LnGuMGSy74odeCzbKeLiQ8KegfNIXfRJrd6nmax
ziZ+0KADKwfkkyXjarqxGy8ervGzahjlTSbKhzTgv7pPfJ2PiAyRqV96ni5KanBnT9soNnxukZpV
dQjlnbmuXjTr3iTtH0UGBgrLZNw85J2a/U1q9IQXNfVBV2OhuGJbTu3iTCez+dzyhcrQVln+U+g+
oCkgilo2E4hfYh1Ds+l4kBbG+s6n7BTciMnYWC7FL3nIJixdS4MRyuq8O/BkotXBTvOI+bT2HdJi
dVNVjvPtGhM+WzvwQHYObEU+raCgJ6JM8MMgEEwjXsWA3V0wSTjPtvnU2CU6jchNe1vkNtKQqJs4
TPzaC/HGN1RpmdSErCOnzLACJUtCIeiMqy+EftGokH8ihXxpHRn8IqTeVTHlFFNRJqXfxrHyr0dM
XC/spgh7a0fP+CpkfkSfwqnH2nva8B6igmrqAr2HxKqvx6AJzpGBUYLFY4I9Ds7InTMN9Acmlbwv
xyqxQ41hEBMgYNRDhPwPd6CgvcJs5vTU9yDvHaNtHs1KWi8lnp0tcRxcHFXgosppVLuSI7Lc0OAr
Pqd4LPD2ySnDAg6vgdX9MuzEPMA8V2ToK+RrxHBFWiGxq/oWL/rwgZljeseqaD93iZkf3GHMtoLu
73tOy9TfNabXPSp6Pj4bFJJv7Ib6Ubel3o5O9RDwWiKl2RAO2CSjeqAHEl25w+14bBpkyB1+mHhv
lg19dliKdmNVZWnoANOwQifjqr4Fzre0EL7dt9ir+LEOGHpOuUt2kcFtWFWpYhkL14sUS1++e16J
nVA5grFMyMHaUPzqr7GUqH1ZjmrTQle7cboGPnijoMduZ5N/MC5LhBJFZHWIMkqpZBWb9dVcWkuN
B2NRT02hCwz5E+CqVTXW9oHc7XjCLI8RXHm+TZpS9Om7AxXgbhxmWB8NECkS4RKLgut/cTS3VwvQ
zrdsxDK20hOJzHrK41NpluAZmpkXlWNN7X0JvVghco3BLV9L/17qQDznzGpsvrjH30sYNIfUmeue
/hVy4l72Q2YPArC3ZBsdlWl/w0+vehPw8NeT0xs7FgbOTkk7W6eq/sazuJwTPAE33FwgVJC5wKaC
45OMV5ocKgJOqwom8SYP1MjnDY7i2hSpeyfqi8JVDsF8Zw4Agh4qymmO0r70H5gVD1hsD1QIR4o4
+1ojYTI0ul3/6TajjZmwHu+mInCtg5NU+auCfB7fznaPXC0yu/pUuuu/IgsQI2wK1RrHDiQuBgTk
yGwLwtp7COhBge3rFB4Lc/y+K4xq/F+mToMa1TjmZSaAWY2op2kFYbXhF3Pa3O/sTCraBmkjxDVo
mc+4TMlLEUpZVMjvLgmWxHiTamdKd/Oi+1+qdRS1cSP/P21vw6+j+/FQaKe+0i7hNcdI67tcKRic
nTc3ydohwP5UVE21S5qyg59FB4twI/cI4YM/CABGgS+iKJIwcDsOG/Racm1ePvIVjgm/GNDKGOxb
mHjYc+gH+2joH7M30PvnD2a66KvvJqJrHcvhmE+sDSJdThfN1KTr5MQPvmFu4rdXYVPWpNFLr6tu
m5zkPRfThJq2GDSQnQI3WyMEsH7jz4x3MsjUe5DDdgodq9JbVEVoZRQP16veaeo3ctw06aYzVnvM
v87JjqLowxqGbjNG7XCZmo3oRI7IvOzg0c89vqQN8a3lAlkS6qX34+ZrEaohv668S52nMxp/Ng/e
wy6dLm666lFRIsgCr1Vo8346pqGu0+5QNUtsbaQdqzNvfbYhrRcsey47qsaDGcVPkVlc3jsA6O1O
BkSjygDOZkuaKF/PKqvK0Jrm5t1PM44a3wjI25eNY6/rYRo++l5REJNkHYN3k+e3VipbG7wbLW/E
hWwhcHV503XfmgOJbkTgp3jpg8egqXMiefxhN6Q+BaSJCfra5E32qwicMXnIpyE4NzabQnJ8lo8f
2+D4uNg0cSFyMp+reIaMTehZoI32/p6CUoMebyR1klZ8z/ZwzsedA3e7Wzlm692lS2Z4mJC1fHA5
dda1Gw/PCfCvB2uW/lnPMfe2BOvaXYGpfNyKYHE6riSGANuB1WFeteDYHkY3SG+zcXG55JGSuXWs
Jv8ieWjdNyT0OYksFbMewfK9cUbH+OaNl205n92tnP3sB/8AfVNl4kDICJS57YTh3otBu+9qwZUX
shtNQ8KcCD56xpmZuMp7y71xOZeiNT4p/M4exJy06UmSjz9V4+z9AqhI66sl7i5YbbKi35Y99c+L
hjReLMV48nBkpGuCayILhUe/+tZFKp7XacVbaN80pbufsXs+ufFcjJuiq7ud6J3+VCZtEHpzKrAb
O+ShzHlAP4OxUhxR7HQCMX2cXygv6jegl8AkefgXvXWC6WkLQ7imJBgG3tqI03ZDw0l6muJOHMxy
eJ0Ey+woVul6AXHCFyKb90jRn8fRVB+nxPIPKSIMZ1dsA4YjAEpTBAijdKb0k9YP7mMUd8vc9Fd2
i8+Fp5CVQhf8Kg/hwrXawxRH8abx+2JrG8m0I15FRSfZgZ8If/EtCQref6AAoS5OTIdGb+8UWc8d
DibIxXIagTwFSp2nCwajyepua85GtTc7nZ+a2Bu+oH3Ud54B3Zj2U65GmGXUIwp+vHXxWOx1EcTv
XGcAxQfJfUreatUNfKGwUzF4UI+98kYVnWoH6G4d0Bo5xUN3hYePk9oYl7VOgZtEbn8wFYFXJB9W
OmOl+++8qYTeZLqAjJ8l/nvWYIFZV43bHzUPSEiouz21uA+5LObZMejy8WPxm++lNrhbFWx0OE6Z
xmryzQd3blu8v3LZMQLFW8jFTLUp9rrrIKXtK/EcK2xoJVm1MR6ONJrcu74Usx8209SeXDA+V6JO
6sNsgOFf+04rbp3FicPCyNwrS0WPPPZ3SFyncRqerUXbuEtzn3h2seAwxISLxhSs+HFeKHhxxuC2
XPjqRl/BjYXi8IyVFf8rvMyQ6ROQTlA1T67op4+0zqezu0gIT8Lts+uZvdjelTQ4KFBK1k5MHbhX
ge/izZXiNq+79jbH3rGLun4/mFbLDXAgh8aqd3jn1kl9fO44r92sxs966a7LpGhOXZGV68a8NDen
pRV/YhYVnzHXDbqCyJXOw+xfc9FbTiPezpusGIeHMuHvtnxCiDGj8rYpYoBEdms4h3Ip5Y1yPf3Y
e9zN5y7v8Q4WRo+k5jvHHqFgU7H4XkHJ6j5hg8XbIvAmMGuRfohi+gmE34stwgKnGyk/xG7TffHp
UUXZruP4AlkdF0Ea0AdFQn89EH4kJqBSLP4aYpHjSuVDRZBDsnRztNkkocvUxjRsgL/C0AZcNjGG
8dcDPOE9evF0IZTKqmIy6ZE4ek6T71bS/BLmRUnpypJWLJ5b1hODJUlJeEZWx+cyq8UzKH3F9Tsv
z7hp5LsEGHorIZJ+d5mhsFxekqcQIk3rMDDdbF2vYJDwlil9zpsJnIbh1xJrX91V1R450d+ggPX1
xi+a5XVMAE16bIAO09BJ5oXJqs74VaW7vyxIPmLH+N/cncly3EjWpZ8Iv2FywLHpRczBYARniuQG
RokS5sEBOBzA0/cX2f1bZaqys6zNetW1qEVmSjHBh3vvOd9xtmMBGmXlg9xBxe0D5oENNVhPDikc
UACQHHC+tE8kOg2fbkmP3eqd6uCK7KPLm/Tk9f0AWlrD1rANfRbquhI7BKPMZxXOw6GvF889J9MM
xIRsG7J8idpb4M3aIBx33mTlA9IjVJ6v8Jlce99yanqoRcvrlTG5NfRaM9PlfBFDBL407jEXrfIx
sn+19qQvcvHjb/YEYWWVzh65LMUQ5m9ZnTHMJJWvIaCeYTUtram8scLcq54JB1me6sEZg9tqgj0C
1GgCO7uQLrHNjAXwhK7EfvDC96gC3LlVlG97j+ZcyI6UMTrzHLGcKTq7j6jmxNoZg4aqoIlPSLZn
PbcSijuWa3Jr0FMyOmvGD5Zc1l3Y8gP/pPC13iEn8H+UuZbf6Mwgf+U84iZNVlJNJvBFRK364XcJ
A7QsSjwyErQDkTUtv3KrtWLM1nlGVC+udpLpF2ShqwIfteDGR8MAOZfbEQ3bgkDZ4KMx57zAF01Z
qBP6ESW6b4j97YBqs6+1WbVtYgRiYxSApzLVokL6P7HcexLumKsSiY37lEos3yGrAk06hqO96QpB
597vWv3mxep6Ve4bcOsgJMrngnYg1lM6lnc15Qv/tCJEdg1yKQlWnNNFcKOQj30m1tXhqgH6rAu0
mtxwOKLmEO3myk8rcH9RG3wvSqf9FpAh9kbEI7oY9KHWfSOvIRG9j0Z3bZBJ7+QM2AB+jO6O3MTL
3QhHtFzHswYAVtXKBuSQDy1qk1QmH76a230d6OCCNA/Go1tXEvgfJoeNyKT4EdD/wFDslqSg+GUB
4ZI7z1veW323dwKtTrkKvPtKQPYpq6tnGpJd+VhbBFSb2ENcnXbUHvAjEkiP2JDqWye/Si97VbFI
KoKJCRGomk7tY7eyoM8bAnNJJ4i6WG+J/IWFAQpgYqQdT+9jQIHFJ5H9K0hULEUBDgU+dXj1JrjF
sODOiGYaaCNa9E9dps6zDCUCW3+QAfeEIvFOQT+iNU3EmH+6vV7oW2ST5ezmxLGJuR+xc95EoV6+
5bWm6OLxDOSmgDUgnBX0w+Qtw3WzJ+EwgJWBKnlXS6/GL2iXX/jh3DN6WoyVkFdRO1R92BGjp5Ph
VUUi/6aMPRYrsnWweJlFomovrBCZOz4zJoKGR+WG+E2mopB6QcXpMYmemfJQzTNOsqGkO/n3eDZw
7bTrKpewBJmVDLAdOE19ISoHjC4JRPtERqN3MtWol02WT+GPTujupWTcTDGWESC/KlxaerA7wnmN
TYveI7UAeP8CliuuOSBWyecUZuFpcjt6pVmUy0tOhE/PfaJTbNh5AnqzYv9fgH6hxwTZPyBULGuH
hk0AHgvLPOy4S16VcEoidNrvATStzRIq/c5K6tzbzrb1PmmTXt8yXcd+ZSwiwTeW1ydfMVardEe0
Sc5lj9wsBeNUsa9M9QTFNfdG/2aJmsVd2XpQwdpwTPqAHSKz9wPMapZLcCATSBvsfW0x9KOKtKB0
dZNC7E1ST751U6Q5iFOLlpm3qpGEwz3aKJs1vx0zPz6bCXUO4qd82So7x2hjior2V2FHA0NI9s4R
g/u0s3Aq6dvZiJpIMMUpsy7nlj5a1tk0k/owYB9Y0kheerDhdJk52SjB8Htt4jxHRyNB0QT7RiYB
11OT0CyaG95wckW1nHtcd/GurJxfpKvLx06GDp3HHAOabzXIsuz0Cq4QadmWK6sEkbHt2TbJiBiU
9ZBQashXN1vIDw1GSDsyHxSHizNaO8p6HxWSX88fJRcyODSZmz3SxfUBGNRCbVITZo8Fls1DKBkg
7NJiCl8JVGxPZFYnr3mVcpPGfJHfl6p8a8mN2TZZGCIr4BDZxprEzwT0brzRU1x/MtCxvpqsnZ/z
EuTHJm3wJa1Ctt35VHIUwm6VZXWhhpzkQZlrL7sYox9c5rrvdi6rlwUiMHAYnLWouK30xnIYNq2H
5vqJhlh7Ky8IkE2npf/TsZTZ0bXwdhMNhRMtHX+de0Lf94jkrk6CxgMGHprl4PHgPg7KtI/xglQY
eptD0JGbuE8k+rFnD0hhnwvc2dMpVRpGGv2VZLeYELFIZfV0opy2h5QQ+9gvwTBwoLKMRo++ZZaa
/EKzoZh3y+KMy22Luzw49JPwGM+kg/QxLrvOcZjTp1T5wZpO4vxpE99AwFOzaW1IwlItpSE3EKx8
Eyn3jTvZJDjb8jR4KihNMN0WEgNfFyTPzJnlM3dRTHx2lMK5sBlFke9WKLigod38ilxuzkxe6AOs
ZW9XP92e/Je19HDi1cFEs1/pTK0XdwJjUbHRc6Psgmr//2qo+ueZ6v/4/46UEEa253oIcP/PIdl7
nX92n8NfxL3//af+t6DX/y+0jF7kBwI8mO39S9AbyP+iHW4j2UVsh/3ZR+n239NZ/7+YafFUAd0l
W1gEvIl/CXqRR3pMEn3XdRx0wv8309nfxXQQHEKJ0jViBuyGTvibKC1ysxFQyBRuB7ajdEXQ4vwt
dYPp8qcv5W+0nb+H2NuwSXxkzYTZB+wa3m8v0weIaaHyB9vAL8aPkeH/DqZgwoE/FOMecen4vx5Z
nrfkZ/M3L+hctaJ/zpO/vmIgQh9umg3DQP42c46qpQDHGIOcdq5xnG3FEbHWFvTTVR169QbcSPYk
SY06DLF81PhWLfSt1fJRz56zt7kN3vRB6t04anS37qKprOfSnKtkWW6dqWj/gzzQ+V1XfX2//OQo
tNE3hvYfaIk/qRpz7N6zmepwS+pk9cVMiKDl0OH/C6w+mxyfy8okIX3sTDZfXWMvXwQ8mNc5Id1F
6Mb/lWhdvNBVg+4/wYb+59/v30SXf7w9WPKhg7CRZ5Ln8c+iyzBSdpvDI9pqcLDnbHFIIMrENdS6
NyksV5ohNL7b5lQO3gROy04OA/qkLe9ZHtLJD7+5mAjv5olMLac92qn1MEGa5JpAcgZ0KDUW7x6a
9z3hKN09OX7Ndw1kYl/Nqn3858/i/84HuX4WCX+EKaHnw3j7TWYsswWvofbEtuWmeculBocK3tNk
M7Uyhc8NXfEazCO2VtObrzowdNkgRl3LbqIMDxMgtQc9TcN74I9YzYiEu60KS7xNTsEJLc5hl7kk
bWUchySkAo7W43Fo0pSc5/y9FdeIzli8RWLwLoNFew1CiUS3eWgJC4XmVgYXh+v+LQ1i7sVuyh1l
5WZOvEtRsZPNwLifPsQ1osd456610y/JbWVZOSi7TiJQy3kg9YWDkd3o1FU2kHzSsyJGLUDI3v75
u/xj4f62zEIUHb4X4gjgtP5tmZFjxgUW0eKWWrC6a+yixk5j7GtC5j70nF9WbqY7PWeozKpJptUB
G5L5Faiy++63aiAA2IzViktxeDRNWW5CrgGwT2qiJ63Ya+/h0/YHJsvJdAJcMH9F2jhPuo1J/Cgn
643xU3LbLmSmrEvceStAJ9OtLHS+G3Rg/4cHh5313/YUVub1SJC+J1gKf10ErWTcTZ0SbPtCjZek
cpE789Uyz2Jbvwf8HO2UAy+P5sHy0CmZnKD7cgVFnENw2OLLF9GL+WdnEvvHP/8Of7O/SmQ84CX5
ny2D6+7yp92jTPDploLceSNdyuCu+ZWO8xGP/LQJp/Hmn1/sb74G6UeuG9k0thB5X+U+f3qxhvMB
avYgtvPch292M8MDGHV+98+v8jcb4l9e5bdVWtIdCHqPOy7e+eyn3fTN7azra1k91PPun1/rb3YE
GUWc0ZyoV3vLb18fj2Tetq4i/F147smzquVrgSR+63ee/ehO1/FhDWuxQQ1q1/f4hbvNP7+Bv/lK
EbIzaZfs//6/adobi/mYSoXYlkM4vjqG2OgphkL+z6/i/i7EEtLh4iDQdIWua1N2/PWXc9lyJUks
0HFF99j27hVkTSZ8xnSxYpiU3U01aRqT+ZqYDem0tO5o1hHvujRyQ/bovIkYYKGgAtAW9K3ZXzkx
KzE99m6rwBal9rbNEjjuOmXES+278qIFpKJRP3NENv/8YX5/PjAiCd/nrPSd6Hqvusrt//QULj7y
bWj54VZx7KxjjTKcdO5kswQQrf/5pf7ta8NxcD34kLCBlIJq9deX+pfgMSyD5CaeC+tA6NF4Srq6
3Hl9rDGKONF/eFGugr+v6j8cA5CsrjtrKLie/fV1DVMpt3JMvB1L84zsrdl6UD72UTyZN48klWDl
TP0j0xY0auY9ZOy5Y6jnfuYJ+tXBTtFNMYAIZYjZObjv29YmYdFTeyYt+3Ko6cbH2Xvs9u/N6Oxp
ChJ0IFG+EGTqrlRJUyg001EUIw0uPLv3UWCQvUGLjZjgJbjdSwT79mzvOjJbzgh/YBx39m3rWuUu
nAwir9i1aORVD1oh765Bz7CAHmcILmz6x8KXT4xc9N0SfPrt8lXTE72rl0ps0KYkb31j6TsLoevO
EAm3waIPy0BJ5pRM7fclFgR0p6rM32eAAldvZ82EeOrHL7eMOkhDPu0cun7++wTpbxfZ1XOLuL2T
e4QAhAElzo84E91WxLAgEXMgfhCCnJ6hxKwjGGxu6yxqDxN5oWt37iqUQDkj4ymgO+vmyNMcwLE0
xrT7E9GHPBO10O8yByw9pgrABZEzxtvFYKLaxJxSH0Vfm23W1yTs5lg8y+BJAGDfDMojvBkBo1+u
F5XOp85L/QdIOmqNEm47EUYfkXdO7sSyd1GX43LDWIYf2d+AgI9+zQYmg9HPatQ/c26Xr5nbFDsA
ANU2kuO3KiVBB4n3rtfDeI5d5byqPPce4PBRk85tU/F3laiSIxTskaceqgiMQKKvUhwGa0PbdfR+
E0jShSTUA7TTeNfhfd87Synuh1FWX3XPz6YBQPjE4yS/sL5F++SaQmgr2T70pXTeatWW30zm7SGu
NAPZPJO8b5qqfbAKmp1MwuxUEDGj5k2fj/NLycD4waPvSexzDofH6uZnK43bPfm/xYXJU3JYps56
LLhoXeC4XnO/XHvjYD7mlYOWlCcCDQsz2VvtS+fTitFTNwFDcrcjnSfl1zss5Lc9YAr/3o3h/D2/
fkJjY/rr4vHeTnzox882Yb9ria1JxfM5puG3z+3cHBunaH7EsZM+NzaPpPJ0xgVcAndShUN3vlw2
w6AgHF7FX82UINVTJE8Vqlk2djsD3EQT8EtiddtZoz/fVAyR72ohfyLEfq+Zz0NoYZRK0hPkqW9h
HzYHaK+wH2Yki6lHoa/7lAQzQ69Bd8m3ru2/tZHRECyYen8vG2d4TWQRHEA9VvvIm5stNDHwcJXp
bzsa7Jsu6oJDDtx+11kywaTDm0LBW78CkrTOGe9q0zqkTnZF/cgOOx1UpQz5hV6w5b9C+hCa27gf
f3oiIT4bVF2fR8jWapROxKun/AdWkj6NUyS3DEotHPdS3sV9W2yBx8knT8/feymax7IzwR39/BZW
Jw4ccqMQilTifmlt70GnFb+Jq0nfSnujMccxmoicId2lkTGo+okrcZk4h1fMc0EaCrRcwBQCFNzL
4AGSIOJlOdk2nUPRqH5NdBGuTr+fOSAUuVdOmn/Sp9O3YyLMBUhC+SDmxpwHYREQ3OLmQxe5h27y
rnCo7hIoBRtI9/St7G5DlwvtglXll6aoPQQhk/vDMzloZMlYVEVX3kaRqHvXqvBPxpR2wc6r/Fem
DII9MGF+lMIXc8ICjZitH5N4PkErBmjSH5cif46LouYTt8WDZ08g4OfM/SJRtHxsx5ybvjSLv897
F+cpbM18M9Gt7tzA39QtUH6EL08OSe0C4fRKo0Km+av39dLqbdS53+tRnVLkj6VffK8zZnlZPfp7
0wbuvrPsp6ZAtJVO47kWY3xrdAOOBplf/zYslbNpFca7j4TyDDd+XIW7OZ8Z7LdLdxquTlm38rZT
XyQXvfQ0+lzjkFPrLeSDNVOBzQg1gc6uRi/R1/4uiNADNya+4drR7Js8L060Ccd7y8nULrPr+jZt
mvZGBH3z6AfqIS3QRzdlZH1mftd8Lp1d7J04zF6vE5DtMPnZbRZ33hvvutmSLiMu9ZiVe7qTyz4N
WrK+wIzdAE3QqzDg5OxwglwnOtFhzDSQJbK+b+dylhsicqpj6wmQTTNdVaje9rk0rd4Nis0byfZD
52Czoo+wCqy5f5YDWtgeoMG9a8r5MUgKeaKbPKMuCvOT7XszYWZD/K1eovlNk4+6jtzSeWTQqfaE
53AWwo3d+x0iONkIvH0+TsVRyfCtTWygCWnU3ORewnGbzvfgylAlgZe9p7MDuppPe0uEkjgNI56p
2NNim8aj/ezaafZAMp+Ho87IWz9K9NaO8uQ8YtfY2n00Xghl+morReCXgB18BTRAxVNbpZlHVyLd
1SX3Rbx3190lSpEvYgXk3g9Xaj72PgAsq7tp9Z3AI1X1QQ0BHJpR0k5yWMNuireWluHZw4D1OADh
RbmvqjfisUAZW/7rHPsCG6LN8UfLeS/M2EWrAZzW3vYjnK9+UGH1VQF7mE+wfWh5m8zOkX6h13xC
pQ7vY1rKaNwxcUSy4RGHYc++jxVMNZvFr3jw46GD1jShXT0SBrYca2kDTx7Ce5JjmNNMlvUAX748
L5n6CnqCsaAfetyAy65+qjt9Qc95CHv/Vy2vQLAluRdFFGymeSSllNTF4wj15zkJM7FWmBZWtKPO
fcJcLImBlHXxrosrQySmg7QLxll0Z5xI3w3Qsl8oMQPoMGXm7CK/DtJV2I/dBXx//Bp2ofNYVYN9
dpnA3xAcNp0nCOFfvcBjsxoVVB5T82Ys2wfXNdnRD5ml9U2RwblzU/6cE0trw8gOskbGpW9HOCdj
jz8Ecehfw9sKRhNoS6+pt10U1o9tHdbHVOWADQxEf/JYrPaUpJKIJsxDzOaczHmxYu4kOKYibFGC
83qk/dOsqgC5ng8/kaNSqxhckIOR0imR2famSvazQnPIPVMF7UqlJCBClULlIcgb6MKlTDZdD0UM
cUoax9sccB+GwSaPLkT5jju3sMzGoxgixya2xHuiOILClhiMwNXhPkIwOq8Kg+LTmCqCsahwVQGO
QyIaLbiVx9ZSZPcqa7mbChqUmwHV3B28lP6cj/ljFSzf/TD/pitfE6U3uzcdGqKD1ssb80UW9FIp
NI5Fd9De0myJbqS7fz1ubDcMud12i7q2iKZNXQUEf5cw7lyvc3YptsTdlTQPDiissXdV8XQcUzzj
lQczsox2nK7YO70r4bCf6/xEMHT7Wk/LScdfix8+SuM+d3L8RLJxlHPygR79LXUhZlWJVT2o0ZaH
3q4ZXdtVeFvCih42ZZNVm8a+DmUwfESXCmT+Bo/AcqhKS4OAKVF05BJfcyS64cnqC/CSIBQx9Leu
vuC9TPxVD9YWWBfjyTVvQd+rWCQPZTQ9od31DsIhzaAlD2dNWVysPD++TOhkm1VnmCLTaIJdnsfD
E0QmtZ+nxtpiVQsPRPAkV/5WMX9pmKS0YkkUS/wAMg+5BHvWtYRk2DUPEk/KYbSd5CqeJHrM0RKP
Nyr8dRLdeHXRPgQF7RdU7BkZi33WHkNRm1cb93ZF5TJ6Cv+waMleW6hg7Yx0Nx0H2S/+DNqODoTi
Rs0E2a651KALX5YeOJSROZbSpL8LS/TSW5/G67Zzo+oWcpglcDoTXYjuKtznkT2wAfuNt3Yy14IX
GMknawopH0JaiACL5oZ4FvQHNCyafSfdiKVOppeVgP334+XBAS4+EoD4NdCC3E3eYH+yomHOeoYg
e0Bg99Zo6y14/PKaitg1R6+W1tlOr9kWTNKKMxiJ+A7Iar0VKbjJxgF5q2NJ2qznO6cqkS/laN+4
8M2+LzpBgJuq9MkfreZpEUSNagZ34GfYXPsqCh6iyLU/UlFGjxq7y9kN7XjFX5n8uG6MH9Cp0idt
KgX9yymcE4Zn3B+5Fb2EyzA8h0VURBs9ZD/YZsoLWTXTi7FnUEsZebw7h1Hch5nhswHJKQ4pSvnb
csiSC/x69cAQu7lp8tY7tokeYB9XDcYcMr6zVsd30JBqlhOdGBPI7AQfuP+GCwZLY6fJL+IG1LZb
dNHWlkkuCAK0HGR36TS7o084vhY+fcLJmqubBkNoRPKq6R/sPg1prizdfCAKLzoF5RD8RBLlqtWS
11hweVQfUKTMRBVYxnWPIqRaTktqy0PR0aJFKk8MmMplfUhrk3/r+6p7V7lvO1vPZoywatQCfIqr
ev6iHRFtwMs7Wx/zEcP3qqLMwWNq36p0TC9WYNdbRzTtAS0wPmvPaSkK0+6eQzPfdd5SeqySq7Ni
ljMmrrp+ITMJB30JMV8R8U6pWA+XIpweCEEF0yHHQh9aPgJ+NkCmjJ01w0kDdxQl+gzFYgUtlMnH
lEjxaKVJtgm7nDsJflof6XrSvziDQ/vUtrnt8a/Vj7LFSj8uo3vnQEqk2Of6c4k7a/wUaZy/1wJx
4TZ2xDACevdNhtkzHfal8rj6WsuMvqTB3oWMcH7kg9JQb69mO4NcCuXhMO+nMKgOhWfZ3msVx/2v
EbEYhTZ9xBpVPJPMNWWCMKdozgJ3tcROOG/KuegMmg6Yine2CAYJsiMoybdGx4c7q4K1IT0CGTxC
IqwM4TSWhQHYb6AwCS+LaOWWqtPcMTtWbAXLopGnFFmU7qoajS6KUq664SLb7dx3s3tLsy8GlElu
3TaQTb6shFHWcVKiORde1L9kMHjXqIWDPxwaK6Jtpl9LGy0VTWH/6qRrqu/Cacdd35YcmCQzcBjY
ZvRuq7Bavrm13/9K6Qqd7YU5Ox9dvevY9ECsYuiyHIxsA/w2fr2ddSW7i5DJfOkbQLdQHhf0QeRT
3NIbS9jdCfExG7IVsyt9tb3LkJZdGlvkHxSaFI+hUfJ7nncEKLqNX39TDqDErfQM13aD76Cxp+aB
ybL3MzJB+96rqNmUrR+/MWRibY1lRumXNU/1iCws7kRCj8Gev9cuLSnTowseCMVp6XDuUS/cFIUh
QHChKUY0o5U8Yukrnyc9DfyhNjm1qXTuClFYtEKQwuPZH+t+N9fLcJwr5W5bK+uGbeU23TcvD8ZD
zoH2msC+RGMncZDxaZz+plvy4rPhArU1phkOLNfkpKR27lskhxgoCeeTqwlDNBHL0wBAe5pm6JkC
juXan4hCyB2HUoH6+LsrlDzSb01O7jj97J3xZ9dbLzZFwTWkzzl61/gu2XgwcA3baCNq/dqhwLyR
URvd5n6S/RzhHpNf02TzhV4Xp0PFVRsPuRsCIPAdGqNdRv7Z1Fo/cS8B8MV6+6t3MVYgoMtIcfXJ
YI4ep9QHzBa4I+frMmYU+wEDznlle1joWwdbjx/z4WAtU5Qvr6LriLgpFvM9s8h3Wo9yGu6mOLwf
00GcB/ZhwceKN9kwQe6JCqAsI4TTY2f8YcUKebf5W0g7RYazoVQpSGSYcbWwTUybbl4+pKYzl+yj
yn8PO2nubIVJv+ej30iOYjRb9XBk6tVs6Td5r5xQawQOwA3yeBYXy8G+z+0GWAyYV2S1yzmtK3WK
gm4k00G1X3M50YCrtLWH7DqurSlvyXJGSEZ8KaR3EAmsBcsRx55LLgpmDiwDJpZjeSjcaR90i7Vv
7B5UbhdATEu02yJGseodAbXhsQldsPfsds5TKwn8oLkBnc/kcoLhm0/Hxekfq7hL7x2XTmGEMoSq
UHvnOAbdh8oaruDcJGspm/nALz4QmOr6jGGl4YlNo1MzRm/G8kIsBUFwU5DVs8Y0ghIVrexGcP7e
6DzwznLUAeDvTL2NTpCfUHFhr8BLtEVzbtbZqMDCRZE5T0YWKJRsa95GXsr8rqbiegjRwez80Ywn
TBzZj6RDPNWWMYh5wWCtyJL6pQpE8Zwkenm0rCR8ZYLfUCRlcRWDlCUmUYJLX5dB7hAjWg/yVVqI
z7y2dJ+GuY6ocK/YLn9oj84CU6H18GN2aFXXpCmNNUQrHpXIn6psb7hdgr0F4o0vEAmpBd4i3USp
n3DlmscPtlKFz9TCebaLGsNlH/QiLHhyBghy7lVb7fos1I+Dg1mj5MIP2IOGCdYsYBHJKhLGesjK
Ob8o6CI3knjwfdpgTzZGBLeYLlEmFk5NkPeSb8TYUxVhHth0uBzvs6m57yvPe3Ew3Nad+5E1wWdU
RoK0sGDK0JiNant1XfdwToL1MJfnQMfikCSp/dg2f6jePXlTzaY8Z33xXKcR4Tng/H4px3Wews73
n8m1jo8Z15Ctpcan2DUoUOPAPJrK2AdNMvFl4jQFiImcK8k1tI4lASBcVft+6DCDVPSdafF6Z4De
ei+CdtjpvoGXYNj3ZWef7KS09lNcHceyC/fa5zHK0+EXorDlawbZ7LXWtCZuDPisWMLVyCysIKX1
aLsN2dldXezDFNhjeTVv84R7aOa8JX0eNBE4TGg9VfMbM/3a2nP/w++r5ZQY491JPaC67QrfhnPO
TlrTkdr7sa13DSZirF2DK7euuFNCUZwNBZjsTvTEUM9XPsrAsLklVK08SaCnmA62UV6Tqmjp9yoS
X2RgJnttYbicawK7yDIKHrTdYQUNbt1lOFgtFV8zJGRqq/SObnDDNKHa4y55aCxhf0+xz7I1USC7
pppo8I8zyBXnpYh8Gg12iMMKw2GW0f4bdXv0sMkkuL+oJ6byy4NSDXq7+1iW5JbcPgeWWdYQ60us
KAmYrXQ5DiyxawVF0SKyY0iGJAL6CCPYCvk4Dz5RdydhkRjcLZTMAcrRVePhlJAYD2lbUlIIsvM+
amRiJ7jl/sZrAsp4Pe0S9tyNHeKs25QZkfZV7T8FKqk1ua1uSiSI5QY7f86HQznPrU/3pSGX18qK
YO9VjnjvRsdKPmP+Acuza6FDehEwTqJBqbdG+m/FTOAz67ZdU11vFylnkrKJOr2XXTY/xJYfP6kW
NWumoybC2+0eI+Hh51IuymU3Y6Q5GjMfsDRmn3BIORVDhNkAY50mf7YwTzGEdLw0+kzInkWWLTyI
llAP4lOQUaOskyJwzHsU5cVDlGAcOTLgzsv1rJmYMLIlmV1cM6cL3BNGuXRJgwHneXIF8tgMFdhP
owCjYJc95mYsnvQA9HbNvlHvvXyhy2lirDjY1oPwva1L/Tk3rvjCXkRyso8xFjgpd+ee2g5051Qi
2BtcUsdnZzjkguO+tPmpKQhHKsa4RW+CT/qN1nG3BTrUMdQcwpswEHT1MYn5/oBKfCkvAZZ9KmJ1
5+Xusa/az9S+ht8G5k5wvpNkdudZyanPsRb4jkHc6yd18oC5oj/zxKXvscrV+7SoFSg2+zacna8O
P/ImmWH/Qy3ImDdBn6nyaD9W0QfWzEehpjdCQnHos3BZ8YunjhOZxYlMhr1fd80lAoe9Djoe9Cqj
/ZgIEFRh7+hHzu6aE7Kgb5aXbbWlFKBaHSwfWWS5jNXPZcRF0vleT3gV7tQ69ZDAEpor/RFgBcqW
mNzY3jxdLZQviSa/Zco82talUJccSYNdFufes+KtM4XOxpEpbQs8Z/EbNUNlb9GpqU1IfPJxbLzh
I4N2CEstmKfTMvQ21HlR5Fx+MwbFauDQrXTClkcaHT2DOU+iw2w7mtBYSj32n6q52GUtnpSJHC5a
dFQz22JcIvL3PrGc/Tyy49Jtnc5ZI7oN7O7lbQ6p3Ko1wy16HWRAZHdBV70Z43gPhFbEya4fvPmj
JcbxoLkhn6HYBG+zQtvJgFNwvS4WsW7yObLPU2nZV9QeXwMKMSvfV2Ty3Xk0i35Qn1KJLHl8ycYE
wTA60JFv0kpDZxsLp3yhjMuwOnf7YnbXOCHtkx9Bu0rJu3qpBnXodGuIWDSvQ08MS98kLzB09q0j
w0PJdGmrl65f2wjgscN2gq53bt15CUNG9pXsZWhAJ/iypToZedBWZWB3v+olu7TqanmB1IQ7QzBl
I8q43aauN256tDZEgLhtsiNF26WuRw9DxoPIvrvaFS2yxtYcKmrON7uO6K4GvjqK3FVfdUFHdjMR
0PZisg7Kf6Wi8akUjgsf2BmKA6HpivbaEt6GKRJfdwpwFGjadXg5/GTZAM2ABlgHyUOqiguGBG4S
Y5vdMDth6OBW5WHqIjgAna2x9xK2uTxiA6oPSM8MATapdA8SXBFO8WvQtguC+S1nF/yxOJ2zrpHX
PAVtDPJjmNrsJBafLUuE4/1QMDgbiT7esk/AK87cljJJNRCn3BFcZkB29cVwb7kZ5xhbv+5bn3la
OiGIRlrO4h5slyCOga94bbn6tcBmT72xYIaCXrI30sHwFrlHlNoceyYVe9FzY1pRiLqg0RGuQ9Q7
QHRRanmoW4xPmfWTaAxr3YXaui2uN1yzuNkjir3m4kUAopuqzO9zYtsOLB3vPqIF9OqnbriVBCls
5LgQWSWAqbtL765F0UxrP8/Zp4jrvkXphBg5HLkrx4rsIcXvM3J322l25X3gkf09N911NqZi51tJ
i+EmZg60aYuI3IP/yd6Z7FiOZNv1VwSNxQBJI81IQNLg9p33fUwIj3AP9n3Pr9cyz0xUVL1XeCpA
Gkh4k0xkFTzC/fq9Rjv77L12LOR9v/jxFalN96flK0KKKHk8LFLSVRtgELSZj0YCGLUfN+hGAtO6
BUUiNbpX0BTug8X78Q4cJG+lUHRoDUt572LWglttyzVPmnaTcKgiSg3O0azNFAWFRtCNR97hIc6r
dN+3sgPpxdlWEktKSGLibdOZdX7i3OjpoCeWwG4pVB1VzWX008FJ++YOXnwz2229YaFokG3z7BWR
M3ftKZLMthlKXqlMsyvFfI4Mj0dMyKcDibisvXdjNN4Kb/4kEi+uiA3e8oZCr0dBWudZl9xGBmHV
DTUkelLQ+Z1rf2F5vaeNse33JYdlRDCmHTRwsea6KBBNx9wDWJ/E4ZOqzXbWDx6yRTRtU+Vl8Mpi
Glj8SzFYtDWrvPlpQ+wSqO6BEt1NDSL/WJiTWqepAXOfVlYMNFEXB3chAtED7674JS0q63W0IUxL
1ZJhp2VjF5TBciOhka9rpQthgpkQaZdZ5iu+y+4pXWzEKC+vEcQXyztGDawUjGPhpx8u3qYKzHTr
y2V+oOm8uhR0xex4OmRbqZr2RKspGPfFHGwWMID1mIqh4lK2cDYSpi1Cd9nJJXhzhF/StfqZIdYL
oYNdSwfHNeJKd1yi1HhPw1A+ExxuDjwO/JuY5PSeX8XG6uDV2FP/QdmsfYxHO7BWyh5h4EZWfAnI
Md/yXsy4PDvNWymH5CdgEnR0iogelLJhI8xMNtVmZnWMe4FCKTBpU8I/UzSRR+prAA+z2CDOaA5d
+2BNeXvtpCWkM9MrBsI6VoFvyRj7LYTj+FDHEdvzJTVv6R7QQTaiWgffirJtJTv8KeQFmHUT9RiQ
EriOqpIrBx21pyaz6T7z+dARh2GB6S3ZUwQT1q0N7FNLW14ZpfGkCuNTYOt8zCujBpHnBKRPpljf
X8th7cTxs2k0w83ch+pRQG26N+ah3CTJ3YiwuoM80b+mpWxvXUtMr7Sqd9sEE8pZlLG37lXQv3Kg
vMo0E1ezoW8CY55eE8+yz0XWmvssjPLbsKNnLYCP9DEMQburRxtIVT7EDCUm5wLmqgNTYByu68ru
aKuBX02RSstvq/GWtzysYReDGLd/knbk5tVWprHKuBGfkxhaUUG70KGmb2tDjGVZhxXgmtrRtoii
9ziUwuqYVxKFR3b7Rqj+VNGJs46kZb26flZyyvJdgTqNc+sOaTU+D0sndii0CX+qmnYl9T3HsM/E
baXqdpv7vrUxosI79xbiRVL8GlFm5MTTIgv6ac+F2YfYrymXQRKZ60CTL2uJRiy98M2Log8cSp8e
2uo6ZIMdg9CcNEuz1lTNqi4/U5mWK3pv9uQvSUvNdMymMzjqfLiEDWFOVT5P0H89EO+bSTM34Oma
7IyjLR/WdW85ZKiURZlV9TC3QLfg8ShIpYc5KWgRHYFcumyEOjAmLLG8HmGHhmRojsZhMetTJpxD
n8w0JqN1z5ZkG8QfeWg9sotOB+SMbXvM2Nj3yXdq0pqdocLkylNx+gCKTz66BbNhucQI33lp7f/b
33i5Ku3Cdzo9nCsK4s3d4oUpxQpx+/Tllvs/zY3/f6ggXmB2/c0x+G8wfazd35vfIyB/fMGfcD7v
G+00Llg+26Td0tMpjz+6Mj1BYTz/Mxkn4Qqd8vhb/kN9c21T4Ta0fFu7DrEc/pX/cL5pl68HANlk
5LJgvf/P//7z91wEcMO/++/fodue1D7J3x3cNhxlgZWJ5AFuStPlJ/3dR1kPMqPFBF2+gsz2CKJt
2fQz6+RJqXYzJFO/H+r8LSJFh5rqeW8x2wxaDt0eKwz/cPaFb8mrqHTSlySKYiwXi7yy/EIFxwmA
GW4mu+EuSt5JvtjLCHJjLDKgfSm33FVKbfwxxVJN9nFYXnwhy19LCZo2WhTHuSPs7oYk63RrejwW
fdgZa4e+sd1oevZpagb7no6t+uy0RXkikKYqgAHdMYSRMUEpNcQLEWbbOVddm5zJsLHtjMnKPaZx
sJjHNHaMs5nwF4GdSNC6IjnINVaI4GnC9rLPXcM9S0A+3+u4IgWbGB5d2DV8jGd6g8ynwJ1Hf9dj
5zkngmgcvoEEKx1wd/vDDwOusDLKS4T8Kdy5gwRIbSegUpK2jy8gBpWzbsAIwMtUuc/fLZo7oypT
H0oQ87sfw/seclVc4W3RdJ6UO/aKvGXe0/c90x+fxcY9zJ9gWmVxML5XpCmgtrOmp2zRmOtrAuHu
vKpNL692gXIMSWR0SO9aBMKjHN1y18+C2imIdgQtx1TsKsp+LwKL+hFpnJt8TlycuHTiH+zeBU8y
iV9Rl3G7l5GbGJgXnOZA5J8rRumbnPRTZ2qgSu+DbVpoEf7eks07zg6hlrkzqx15FvXglqbacVFt
PuYuQ7ZJsM8iECXiZ5UiJ1jdIE+auXd2oxaXsTfbTyNT8BX7gsRlIWYqY+cStDO2E2sDErEOy9u1
SqT71cd3AMLm3zRIXduaiuJw7Zbw9eehUED8kvEEHsa8YxWkziIxxi1JaPd7Hg08nAu3e3BMJxoP
Jeco8BiDQdCzYWGtEnfyr01J30wlMdXQr+l1V+x8xcWtlX00LQOrM3ImZWftAimxGHlJkZzT/ADw
JrmLw56a6ZSeyAv7nYfcXILvPnrdyUgdrazn8gxYJDuEdmPzMpUQ55ueF4rBpvDglQ2snNYFFCha
pf2ECCFqt1pwEYzakdAu4tiy+cRtjYdlG89Dc2+UBBy9OcEdFBsbvOXfqyoPYF6V8C26wXiuHUoT
GmxF4AcoX+iDcuPOzk2HBE1k2t/lPmpd0DgvQYS3p7fbXVkSiiaBGV0c0xs/srz+aeHEuc5l81A3
FWDglllEpFuiovQ/VfjEAVpCXqaf1EXfogVlWAk0rzKWfX4DI453vQRtL3fsW9NiA/2JyLIzcdUo
22UP+Ed11Eb37okk+hqLwciBAG5j4y9dfvGUQ90j9V1PBQaaKwOMIY4BbGSZg+B518kATjmlLA0L
QNOIRh3N9b5T2EUUvoOANfB2DaOfVIea5obThKwSoSr4O94yRdFe9Lw4LPYzYyIpjitmxxe5NAxR
Xo12JEZGutHtIM6Pnko/YlFQUmMlxs6TicvbosMim7vO3sSmtKX2BeAcfpf1MJrmPg8dGIx4ZIMn
xUur1QvCXSB7dl4IAYFSjFFTTrKw3mKY7fHYJWR6sAo8eEnDUsYiuU8iqBnoI7QxCaggvQ1oU9yZ
SRn/Qm5hUYY2Dxlq6cwZtmE6bWNhjNNqsfGtFGLo3xh+zUMN/DBcDUsaH+YAy11P0J5VSKvsq4bE
HlB3Lsc+NRSv0EWZO5u5Yb04hrsc3N02c4rhwcys5tXI+vSk8nquQUcrtW979gC8/u1tkpg9PA54
bz/Cqci2wvYPS+ieYcHMl85Ms9fGDtszFqdDv6QGyZ5BI8699H6O6/BGwsm4scle772iELd1calY
KEBDxgXXxfHGVmJ4ItihV6wjHldiaDUGysq4puPOrM5gkeabESce/Wmc8NQi+NbJGbO3wPe7NyJ3
6XMd9+UVL3N6l6eL853iN5lu6sacsLpnQ3ATRv18IUxD54EdLgy1fSdI2XT+uqUB+irKF6yrI/GD
LaIkqejFWUfIbjVc6eXMvtyLV37Gr24Z02yXLTlAd4RK2gHBKLx4Pi2Sc8XSLo8ccVKZ3sbBGKvW
3EWTjzqN+qM19PyScsONH0Cl8i7Tf7diD3HbUZS6CykhPtgYB35aYzTvofNz9Hk5ZEtRZOAhM2ui
xdehr/PC7KgVlxD6xcjjvmrqHUwHqauRx/vIb+lu7Iyw3HukAI7+Mof7wImqdRwE2YtR9MtTR7P3
ZWEKB8unkJFZENfk1yJhHUNTfIBaAZ9ijekPCBV1uoWDVT1N1sDopoMcxcavG3VBdk+ubI8G61XL
2epG+btoi5i3cUr2Gl7IjajoEUONDULBcsRPv4+cpxBNI1MY2zksyjtin1Z3HOt4eSwpVLVXE9S+
k9k28llvrZ6mBN0VE+iyj4OW7XeYiRsYiuGn6rtwh90OrvasM9Mz+A0H1rU/bSUq5HPSqPFRcdS8
B3AUOHRtmjNRWM0CxFniVk+KCr7PTGRwyEWpy1hjsDZ5Z71FiQ2Ppklqgb+g0qYEfzcBA91i6ExO
S+UOr34Q/mCff+Cj5bGq9hN23GDwqE4+0Ef2YC78nmfgAqe5Dq5pnKzBGdU0gPYjzkVoW/ZD2vAh
OfSwms5TkYAmK+g2MeBMwar1wSVHCZcOd0nbH1WSX5czcEZrtpujXRnuHu/KTK6jMRIWEjo/7trj
HY1TLfc9Og+jXPg7fN/jE4GubGctTbn2CoswJhiPp7RajI1MWaillOqtqzZz0GRc49EjOzw5M0sJ
0/bu0MHya/Jt3PdEnLxY82wfhybvt82AJAY4J92PJCG2QA7g/KjCf5UChz0NHuXH0MKzH9tl1O0i
cn5onLhmEmIUrOwWD7wZIYz28y4dohpoTbucJ6uUvxQWnXUVuNiGWP7kuk4HuJj1g+L3QQc9PDtY
T0ML4H8ejPic5QGaDZSs6VcQmONlQYiON1NuyOuZxfSuHafyRz409nY0Wu8c0lqwZ8MX38qZe5SF
tLBTHUFP2G3VVR/4ekpEgbYCnNR1O31gKmxv46q+7j3RHSyc05vZMrgOMIKv1CzTSw0fgebd8cKl
E8auXzg39B5TYFRxrJem4bCDTfemiukwin74zvxRYR1VYQjwvuxgT+A3UPdlVVWwuioTv2FtsHsa
oI7aONUec8Q2kgfzVMRrzMFsa12/Xmis7cadmDvj3jMBfr1R5Osp8NHttFeS1fqOqcH5xSWrZDnJ
BuqZh1S9n8bO+lTuGNYn3JDc/Rov9T8G8g7Wbml4GiH5sD/IXLVxln65MlsDTTFx77lMzifYQbpB
oU0vEHp9bnMaDALQLp5peLVawGiNKx5pxg4PeYuSRMlhgASbnIVbyWtOBDBwdZhfZAj3ZJWHIn6t
+IoLxJm5xUOdLtdN5+kBHWfCGy3L/QPyY3Ph8+r23L26edfU83CXGjX7LsBF3pVD+Zy5qmjztbcB
N9wNKXGr2UxWkT0slrTrbTVWOBDTiDqmVjflWrntXguM/hvKx+lc5bKa0yQF+QP4fefKdZu39Fy0
TPbLOq2J4m5DwI0wblk7vdBqiXeuwltOfZ1jnELFFcPp22MJU+t6wMeUbdgKXNmDVDgg8YpzAROx
WgOkzD/IBVs/EFS8K+mn6q1Hgz16qMP9SkryYOs8pIwbtwS6B2w+UO4b6DfFxigrq94ipHmPLUuF
ju1KQ5iIUPSK3bC3c2p3j30PPbGsGnh9kW+t5yRo9pxa70OsF58kLzaR50T7zKO2eYrZxdvhLRlJ
NuJDeAiKEitUElAekRtHmHAHdgvXCyHJ1SCrfJMlYfdgAnjZFvgz9/QhB5vUDMSa2MHe0CMGhLsD
L8SyHktKFbkb8p2cpFv8MjF1UatlHMAQmIjGXLgZkdNVjPGfApHoxW/GbD1G4WOH55ItffhkcO1Y
MQ6OtD119DRi3i1H70pomTg3jQP9V9OOYeQHmWLafxIEcNdbo3/zbDDD711pn0OT0cxtG3vT9Upu
lhH/WFpG3VGltHNQEE1BowwW0l2YeEUxQJ50er5PrEtrADblesyaXZ5RmZtR6T4gT/fRofMBnOK3
ull6ld6OGH4xIZjLFZ89B005QKJl2YV7eW6I9fhUAiVFG94HlZeyga/oCCfXBccGCwV7HklRS1WI
HS6GlEspMuF+stzgjiZZix0x1BKB4Nx7bLHwVF/k3AMD7jNeX6/J1J5VhFpR/jIcHEMFz71l969I
Y1WyhgLIwJJ0EmBjy1Z/s9jDcJeZ4GK2Mqz8Z8qDp/dOhMEZcMroHhoEZy407ms4Vn247QwKldbW
woBzMoUV38sqnCifoIj2UE3mtOLBYb6EIG8f4CVW48qAIWfuSX+1J6UUGKPBY4lkqqF6YRMLnpO3
otl5j12XQk7Ve788rjzCePX7UsWCDTJ9YN2UsGdo/W1lmcOnPfeRze3U9K7DXngHZiw03sissjd6
XiVhIYiXLCeC4TufLIDkxO9YxOYRvW+T3E8zj2o3ZoSzIz88JYs9HToPlWDlRZa/hXFana2QM59T
yByfQ3YMbyRR4n2MQkwPOTmtJ4+LC6quhJ2kWbnp8f+Krvb/HYXFkqhmAFIIbf9zDssJBS6NaGH8
XYb77Sv/1OLUN9+lvM5XPojUPyoUf9fiuOwJwdpHIbf9RWJxv9keEVnfd4QHyEWLdH8pcdY3XxGD
913lkqqW8l8isSjr38R92RSQ+/BM/jjHlUL//78lms3cTLhugO3LLWdp1hnk/AKzOx4Mwkxuz37V
DeQLgz7l8Fx1qUSs2pT+6nBuiJ22VDTTflfhTRrNEfqgcju6pGhCuPKmvtsxHnT3JZZsOB0l9X1u
TuSzmrP4ANyvOPMN5Sg+5XgY/V6OV7PL1HuRpdmcK2wPMUG9PiQjKkUUb7IsURGONIXekERldo+x
DK1pyed5xmoAK3E71SyW96WKqFouE4qisX64ELK8JOHD6ZMuO6T0dNwPvVsfsOWDjbWm4tWFYOKv
+8DqP/jhLBx1QBRXMhT9oyKdQN2sAVGOnZsV7MnMU2NojAA60BRzsXMdOVBfI2pV7oB8QGRqpyC+
jjsLCEMKsCnfhIpCvpOdIlSsgnECw4UiEKhDAt/CPDh4wYstsgfPXzwfEsZJVBjfS+55FJITw7uU
QUmJPArdpbVNEkgNsginJt75ZeNlc1dADkEnITJGTHlVYpfljCz7t8xOR2cl+678tBcDIY08E+xW
3Dvsu+IZ9x8KDoKq39aspmHhrdxqSrnC2OOtsRjDXSIoCRdU8TIIJVGYbed6NF7b2pmNDf4f1k8O
C4xbuh6CamMz5LESawfwekGJulXCBsdF2plds3aIyGrurmf9kpVJ1xjmiuxtUZ2gZ96oueIHQLFp
nm1isY6qBq9MotKFvBRNYGdAylyDK9jNdtPWtxUk2NtoaJqD6Mr6Pko887qeYtbHCRHbcZMBI9iy
8q3ezbabrs0hEf16rrFJlJVCAGs6WzOBCMRN3JTb2Bt4snB133fovLuSyMkuClNysDMhXDMs/ENL
GOZ5Ajf/QsIbRUws3rj2ELlfc83EtMppAhVNi5LTTUz8lj/eJJaHLJUS58PZk171xJN2PX/WXmV4
tAILy1Hbdh5r7wLgdcu3NC4MADMmqCujD8kmBE1wsqyuPNg5NQOFkMXeNaP8ubGcCp+qeJLCyQHT
AvxtfZJOw3mw+Ris/DyGIs38eu8POKTiiJ907E1vE3txe6YmxdxQkDQ/VUzta9n300l0BEojtQzr
2pQwBiH2+lxB6S9epXYQ3loUH98Je6BEvUimG97rjPJcfyrobFyePJy9d+yDqb3rXethCcflmXYu
eciU9oeNSa1Q4agTfM5oSHihX6J6TjGH/OqjJnlWeG1he/QHBxvATQLYbFyDrZW3s53XbzXBkrsi
d6z30Qcfv65t5T/YcY+VKELi4Mbau6gdnCloxYkAqC/mZRMKab+PS0Iap4KV+QQBMbxxhizdNFAA
fkw8VG+8RsjvSWTQcpC7QbiBSTXcC08Fh7nCf03fSvahWmqkSFmYNt48w51vEkVjOXU5lKbZcW2B
G/bGR+o/ll+RGsdq48F2fFpqU93N+XSr6CcYVlDu8oauCmvk58TGiSHFs96ECCMDwyUIvY2fZcE1
CKT+NHNG3Afg3z8pxJjKlRym+QUaU9atWo7mg6A1h8pVEVCv1cDy5jcvYPu0qU1G3y8shL2eiYCg
fHjf5GHxDnyXTz8JByyGXpXd0gsw2BiwwDQ3ljddXDvsrHW46HBQ1XE3JOnJtY8ghu3RmL5I3gNN
M9e70LFNpFFISafFBDa/aYARWhuKBxbMhJ6LbjhH/a1niYwecVDIzDskmddeZ7f3oZ1BgCgnItIY
3NuHBGLtVkpcZ7QFyLOQWXAf0vDyRrk75RtaqzYQrc0qny7Jl5ANnzG5I0OOvF1qpXv4Er0DEfbH
dCJTu7IMxn5Sj+IitVKeoWMRd9P6eaqVdKB2WlT/EtiZOZe7UdJidrCZOx4CM84eIzLZ322tzw9D
qM74zkxsXqj3sePLS2YP+SmGvB+ucYlU21Qr/nkxY2UsJ/eUJo3R8CHTy4FMy9/bru0kwiz9JO56
lH59xUfBfpJ6vxDWbBpsvXOYKVF7nwg+vBsQove1r4X+Ue8prK6jgLOM7cfBir3tovcZXh15LIOb
6ieJwfGdfnc2H6FwOw80qN6ILMPYHCRxKCJjXzsTq/gVtCVbFH3bOPQGssZQC2Pe2Hrh0gVTeUn0
EqbU65jhazOj9JKm0+uaSC9ujK8dTvO1z4m/djte5dfXfsTxsqJHQG9/KJd8N752QhGur/tIL4rE
187I+toflV+7pFGvlQK9YCr0qqnJ54Qne9M2d8XXLqrVaykMrmyoUr2sKoim8PDSK6xWL7OUXmtF
LgEVhMXE/lD5GNAqa/fUMwSCVl3/azNmE2OAB5zFzzyz2Zw1X1s0pRdq5Ifcc8Zoufel6z/5EaZs
SzV9sfZKfBzr1O61h0tv6eKhLR7xnrC7q/Uab6nJvZ4jMG0vGAPkRE1Hc6QBiYApofLyNOiFIJY5
+37SS0LHj9IdvGVjbekV4lIu4+1StP2N5XPorgzVdS/oIwCT9AKSiVXuM72UbBcvw4zpFfd+UDsX
1QhG0Fm28qX72md2o+A65IaOGxwT7LlXsV5+ZkGdvpR6IcqFjd1oUBfsSevWzy7+3Htv/kKH0xTL
V9PJqj1qEGWLWrEifLls/KZyHtmEpZRr6RnC/5onCj1aJF9TRqUHjkiPHoUeQuyveSTRo4mvh5So
W2hfwPkzHWy8qCcCO/1x1oONDW11HwTGjiqqCGk6YTAs4xGk89dUFKcaZYnc8ubBpmBq0gNUo0cp
8cdUpQesQI9aPTNXo4cvU49hlmjfCz2YjXqt2+thzWJqc/T4NuIatPRA1zgZzd5k28OVGshRL8ng
mvvJaFGySmjpDzFvk5daj4lxMCyHeDSGfAttLL63vybK/mu6LDGhhdtC2M6r33bzjwpDc4zFLTYw
UmSsTXj8BG1/WNoqiNh0ctHBT0/1EL9mbK04mEkk90yDMcMjL6I/UN8EDEftKYuz1kvU0/w7Fyhc
PumaDVhd41aW8WNmhuo2hCz7GLMqJvxD7cSxd8Z+YyW63atC6fmsiM8/dmkiDkk28+gtw2aHXums
s3gQjzDqA17yHZBvbfVwr9rcNC/kZZ3tmDP4Tz6xblVE+RHnaEGnwhTetl5X0ctmXas8tq4lV2WU
W3O8C+oyvqRLZu1SIoEw2i2esVilbQJmqh7VZghKe9fnfnJtQYi9hMT+0q3RstU+5GnYXRFa5m7U
MM48u7iDydaBphMbey4Mecal2z33YQM6WUxOyJawYGlFeOC+UqOdbETPLZFsZ5GRrTfQoVYubYBP
bKX8a+rEo1u8esST3HCeaRKdp+XkNUP92kpLPuH8ny8yU0gHLI4Q6mXp3nHYWfRe1mb0xgfYRJ8c
C67QBgluPjPFA4T48Kqi840TFZWG1V/lnWx+8F++HHIctvAF4TNw3zwWxM1jbM8FYGkHy6B5QJe3
wTOJNiIDXYliF8NvNzZ96wbYbTK7BpxqsnhZdyEtDE7fqnirPOHamP0d4x1GQftA6dwiAFmgflcI
cjcUFPZvJfwDAoTDXFwBOMDr5MluTeqMK86Ms/rGa2X2hsLMhMbaKclv2oLdxaqv8Rxv3IgtM3nM
AFySNUxYsCljgzMwVZbDTZO38iEYbP8lUD2DzqAC6JWp4q26zvu6LfHROka6qYqZuIZcrJe2NZxw
30nTO/vzOIJgscP4CdBKPt/B5577nZOAh2wb+mCwN+XNvAvMTpFEVDjMN1nIm+OmEw4jR5aVrLkQ
PBYeepk/8qya7/nMQDYQeTsB/iLv0HD6n6luw9ScF+fJE84Lx5J7L8H3IbcHvq4o6R6mOW1TblPL
y7iEiuaaCAYgx2/SrRs89YCW6DiXq/+USIqOoPrjXH3+j//6/pHHxSYmLhT/7P5O6DAtShwcqKr/
XCHZfGZR/O9/0Z+gWoUdydc2JE9iWOLffxmVFF2hliN8H4qZDTZT94v+JY943zwQmq4vNYmWAec3
o5L3zYFq6wNPw1/En2j/K0Yl7Xj6O58SD2tl+45jMUrhVPL+ASEbF5R08u1pepmWfeux7h4hrY+v
0QCUCmjdY28AhSpERzVAlEXVeQZ5whhtwat3xyR7y9NmeG84QI9B6vdU9EqXlKrfryyng0pFSudu
kuZ0zx/PNT4ZK879PPuE2/1jxKy8GRff2NasipHNnfIW6FLwyEKAPFFttS8Co8l7SS5ygxuEYAoM
n9u5dO/TkkKezBIJrgE5PpNoNbdUO4JAiPx+46dd+VCW/isVEngkRoZNatrYRhrGuDeLCRCAbZMt
aCvaJef6gQB1tI0o+SLBR160mjgL+r6rH5ycPDy5M5rExtbGfQKpNMaqT0WFPwJfndxDawf0NwdV
ccGTGf3wJFkEb267Hz0uk8ekt/N9EgQo8Q444w0RB8V6itZLIFcysL4jO8xr6biwY1heXkbinfMa
Mm6Zr1v8Dt8Fe51qRebOiYm8DuZbaSl/ZQYVCz0vpNVh1QzuldsNWNhnLDQEEbMWRDew07XwlmpY
wYbvx/88Ej7/d44EYLkOyMx/fh48dd17819um/ePzzb6/Vz48yv/VEydb5CmbRNruJTkay1U2D8U
U6W+AVamKNN3/jgTMA7+eSgI85vD8aEpqYJzCYz13zRT8Q0HpMlXIqh+HRj/yqHwj2BGPu+u5ShT
SpArtqVR3b8rpkT0fIlTathTjOE/jH0z3xRlIkkR+3Hzg66x9DyaGNz/A/Skxbv6H04ji5MIg7Ln
KlqVpcfZ9nd/M8cB3QTuMOyl0we7uGFh+Z7bOhAWDxZSUF9ZLObiZuxfsyqpFnbkZQW4XTFcroN0
NOXezCo0grYR2FHqIO5WuNJxalhz2BH4E9j1v66y6de1dqQlkJbBnp3myho7ymCq0pt/iLFeiY5L
+x7WsXrL9Z6G/Iv/jJbM8sbUexyaYFCHUHFiyvX0oserApY+g97/FMQJaQF3h42X52cnpjkYe888
Lmw1l+JHUhvrqCNPtJQWYmpQ/iSaarHMHREA+lS9+MAV9oLbLWS5ii6MCAmW7GkogycDaECyXUKj
PM4e4ZQimD9xDLDZRqkNBuJ1HUWahHujW7JKeAKnfCF4VaZrgBfPcazjMhXnnzXaD4PH6ir27Xv4
AJg1k4x4Hx28ekRybopq3HgTPZa2ILkUMvmvx6Z2d0VFoAC8GoyuijhzM9nvlYEsGvrO2XQRGyMu
LKFo9lQq78aG86dGigXo5++lJI/Vugs6e4RWbgfteDM2fX0xmUKOSwAVMciIwNLvCXSncXq6Ybm5
9yHx246Q0Tb1hNDic7fvXGQR22yJtMXCPTqYfrEGsWYGHdljvW/jvRgje73QXLXuXfpY0yDpd0EV
5qcoJwzq69UpXvt4v+h16kBnJJXDVpiR5zMcvAFsY3vHNDbKkMY10xVFumUd389LxgWscDIHSbPH
puJNZAdWOLIEmDxQzOEGOLbjbyAj0bSCh759Z0POUrlaBL/3GAvuWwhA8QrDqwU2zs4/6B1J1NpL
KxcDWjQCrivTizkZOGHGxoyvE9uvj91cs01l1Z2LqjqRuS5fcuBLvNbMyQYxI66R2+ZrW9769ERB
HSmlXMd6oZ5TOEo7CAtNPEN65W7r5bvztYefkLMuWZtbbD2rLN+nRuQ94NFtatohWOTXXzt992u/
D6HMuzJhaY6rVhsAbG0FcMJoDk9hWCEb0qaj3tB88Q4AQVkgoYkywttrBPczXUZHs4snQmPafADX
xz7iTWVwibAhHxw/cx7LpsEHCGccK4P7ZWuA0IDJ05JVdsOed3im5pf4quer8SGVky3OoeE049b7
8lJQBmN9lnVVk9TCapEylff7jr3PLx3K9HcYn2nDEW2N2Qo93MW0oe0biFfLOW29BBnJtRuxphUI
rwe+4+ixt2PsXjFekEabQrCH4A8htKoIeoFJWokZjCE8m5sARwmEuh9tHl2sgciDtpz0DBjwUrCh
DJEvbqS2ppDhuMQdeVtP21Z8bWBZtJXF1qaWfDEI2uJzKbThhWbkD+h8kn1IkwN3yMID03J1VdAt
srO/TDPaPkPeIr4F5dXp+Z/8xjLZWyp4oRVp682sTThoi/hx8jnQjElMOvmXX4eMEKoS2cCIN7B2
9Cxf7p5mdq0fKhnjE91r2Zmw1Q1AJhCrRPOIrEFmb+VnXdLQimm3nB0MTQYpFcDhXY6Y0LXtupCW
+5RGs9q1yFx3vrBIgUZx4G1wXA4nPC2flag1DqF0nF3UVMHGt2d1NQi6yZ1Ua/x01DDIQ+EtO7I2
hmkF9doVvVibsA3vFY4H8TgYSwNIZU67IwCb4WdHGPa65VqZbqMSBASzIhR48nrrmTnXQlae6Phx
Ie5wWoQ/vCFpNwaU0IPwJn4wV5loCyB2E66HjNZUmGGKprp5oqRxxpx+DIk7wtKnZCkMoBPYOWlD
SueySF1VtoxOvXR/8XTCr1/60ICbOkxYT1GAeUSAmjBUUXS+bZYF+EjchhaekrluPmIDg9oqTBuy
zbLAwGPTsotqj6lsouVvCK+maID3grexixuWLtD3P3VycD/HYqpZqnnEgurBg3YP68hB4B28a6AC
+bPi97QeJqs5zDRaffSDdG7bqQ5+zFlmOQ9tnXPMdksRAbLvwGLqREGTbCpuB7RXWSGko6pZrsKY
eT3pzf/F3pktSYpkW/ZX+gcoAQUUeLV5cPN5jBfEIzyceUYVha+/y25JS1dFVWf1fe+HdJGUyEhz
Y1A9es7ea/9sU7qnfoWSuBQOkZhZtDF9/W4ZhZ4lNYjNNpxQ3WAzac4v+6xSjN68NgwdcPTZ+DwV
gjDfGMzvLR24yYAD6cWq1FN3P4f1Qwxjl0ZZ1uNDrKz7crzS0KyJZgQyaEwGO9SI2capPWfDwIMs
n4TuTsBMJPR6srfYmXzs6y4ED75Ceom0/dUF5tfM+n6cBhDJoS3mY7ZEKVyUThwsC41Rxnx4I0R5
04al2S6q9/chjuR1nAgymtKEm0zWwjn3k9fEjYjDHCcegHhieU5c+mSjR/BiZS3pY2XaectcdmeB
l84q6exoFYubFCfuhohCZ0UacPZlsBKC1tb08IfQXWUWcHvma8WV5iFWyUCfrw1ohXCHpi21oAsE
kxGaNstLXGouZAXnpJJc2LKr40sTajI5h/Zl8lPrGdM5xsDIV9dSI1jlsh/3wI2cPSsQwju/TbZY
22k1KsEBDpPZQeauR95PdI+/gde3Et4dcYRo3MuBlMNeGw9Nicy2hB4lANiwnNK/d3nhM88/Uy4M
HxlCg3QFdMnHiJ4N9zJro23ujANoqDqGZhDY5WNAH/XMYLT4JvhHHi22HFS4nKJysM0bJUyjd5Nv
N4xSjaoZKdvxt50u6iB9PGX5WIoW+54d71H/MhBrMofGGD4APJ4JeDaZeGZvRO6CI+27G20Lc4fc
vkAW09ZRxvUW8oQQnFaM1nl1SoTKnhK45Gc71M4zMpb4dznEDINagqP3YZ9kBQuTQx96tP0T+ZO1
DWkoj7aJa2UnXhVc+3YCGx1YDsKiyhYMy7yQHE7fwxVXzUzcU1EmX6qobVy3EP8bbkJd3RdhaD2L
QOaHLB1w+5l82df2rN89nyhaRUiThdNDprcEcA87MTD2Oo22XUTw6dzlucjn+bfKZcVrGhbFIwgb
/RgRQwwsPpPphtJWIewXwS6PGeqGc2Pfxmldn9LYsfezIDqJzS9AFstzkLxnXudtKoJczr6xzLOe
Ku+ga+D1ZC2OVJMyvicAMLwALXXO0J8ChOlTse6SrnkHVnjEWOGvCE277UPSSkWYWGSEAQKVPGde
ReWe2iCaFttZSbFk2BwgzpkAVz9oOgqeKc4MPVZOFkzor0FYJecG/NUQxG/jKEj3NCw7HDo1BWM1
j4+SoNBj0PIb1OhoX1ypceY0/eg+x/EkgbOgWnPu2SLQo+L91DMLmCMJcoe+WJbDQLOzjnbSrZdd
hD3/VmF1AeMYfXLMdraWIG85C5mUI1GWu65r0y+KlnJryRYXYrKUV6mimet95U/9EVnI8MFLCyQo
wky++KbeFz0fEloQCPOAAblfwd+QFVzZhine7TTY2nw2rjDdw2yyrnyycAsEm7EFhMBJhAPeOkYS
BZGp7k289mjjs8uq0QLEH2pr77dN/lh5U/JMazP7XqxC7HF6JdCiJjqWqreHB0TNzodqIu9ZmQnD
wtyLCPhmEi1Em2X1U1JZKWEEMj9Z0nM/O09cxwgd6ncME9I82hSov3u3WU6oLNwQmZjpHufeYa1Y
OsECTeHNquaPXbLvDEF9q35w1Zvkdn8i+/BefMTY/XNYeXK8JXwdpu2STwI63xDy/lTw87Q758BN
6WnTrakS4lMz5czZsXV4CDew0eOcun3ot2M1g3QtGf+ewLoABG/YD8+Nw1R1Vbhde5vQOk03IKPE
pbNa4Gj8YFra6DY5do1yP8plSvc1g6nXFv3lp+BIRHO57R57n1BkS28SUw6bdgjD8zgnsFx4Dmm4
SPsTOc70A0VDfgRXl73miyYbBa5RuJXR7H3IbDYnPU7zTkdhcycWVz4kpJJAwklMfPBy+EFzWxyp
qNMbA7zu0BGxeFBcwk/ySzW5zpa8xwyAxNEK9gghgrssyOfTKIWzUYR/PNae5V2i0UWp6Eej7SBN
Rvpgwo42dVDO8bnpl54VJ4gvkGV/qCT9Ys5jHlRrx4TXdQwhcQfRuRqkjr5V2AbrlHD1nSckeoBJ
pK99GKm3KefNKa16fMvLhFQAI91LDZnplKFRJFeeHCQPz6+4NsdIbirvS7SYVFdZ+9tzAfZnySQO
9VDI50VH42lJbDAmyzi9FtcO3WAV6e0ALve+WXqcGT0Uy23ltOONib1p01tYmWVSpQ/62g90AfjD
y7k2ChVn0p+oWrwHQnpGHBV0FYew6e802AlIZN2bsg24fxOKmfKgcsF8NtEVtDWLXaHG5TOFLbRy
DGIKnNzUQGNOdFzaiIvGn3MuUVC+Z0EX/4gz1nw/oU5jW9WPc9LMPzJqsdt6RHi8DPF4QWtaPI1U
eVgtS9vbLcStnkgfay/xwCOvB9b7oG3UDyQ+qJ0IRP+cJU63VR5xpHZqHVxCPMWEc828XRm7yibV
xGssEXtKOPmaqGY01G6MCr5N8wuGovgVNOVw8ts4f7VIRVwNjDA5Cep6E7YzeaF4RO6JWxNAKPS0
sbQCCDi3+Gesqv72JsNUEuC3eA6pJ2/tij1vNdex+4VHmROWglt/tpMBpN4S58mBNCMX7map6U2i
EVVvimTqZNNYXvsGF6SLOHcZ5wn/Y/sc9GL4xDRHbyUoVFdvTNTV78NQxp/TaAN0jxLWlzOzeXm/
sPq9Luge5A1ebSQdlaxgT+dFGH8m48T5Cgmb+1PLWr42okLuHQQNwFwHyVVsB28NzOW1X43NTUKl
dtUPzDm/EKHSRR2Wu0wH3mNksXo7svcPXMnhrncGfVkKPX6qSumzAyMIx2wYb4cmKw+zcokiRKlw
M1xpimBKWrjJdrZLkF0/+miaGHuCbXWC9cgSj2GlaeqvhnRwyBVQ+P0DBljGN6SbAsOdEue15rSR
Ymg32be2PYIxenveQnE3EsfNlKSrBiXFW8EZcpMQkHFgKIbhkC/P9Eh7MQdqkQ5eBWpb9zcztvYP
EWXOc5DXPECZs/A7MNp9nJuQgZGVJDU+gu57KDIynbHO1lDb4/m7oQY9pr7FMgQmDWs9yG5fW9Ye
WNvPIqGx5TRMlIP5k/DEeTOyNa+ncXSRfecEyuvolUUGy2+PMCWexD5RmXVOcmifUYLyHkysz/S0
uSkUQQqpCh/HbPDuYjeubkh3uKaSeBVdABMXR3+s6zMWU3lkPMjjYNH0w+uAfWhTpu51m6p2KKS6
TQSFh61q4E0jAdxcs8AzMgfI2I2I1L0mhWOhSX6iRma6VdQ4LcuUTHEE3/5Fc4KCaOCOj1DT7ucl
dfbszdNjEVuEFDPE7deMuad9acE1I+22v/MJMb/2hD5sGRNsXrUwjTYgM/M7KjsiQ2zWq0sahOCM
Md0QxxJdOXwq5+BJQufi0X9bRqa4aflql+TWrCKkDQ+UBiWijrSISefOrsnYwXAYvVSu89LNNu6A
gCCMZ97LEpwOOJEqRoEyXuODVdOfvZ5eIpNSEb91CQHxoCCHj/waH5/DeB0wBlss4J72H9xMdZeO
T1s3XRffp8yHLvZ/J9LHUROcFbOmA56KnGHuPODPxqyXeVn4KJ2y3dWTpJMnat7TedDjHc21ASeI
O1DSwLgqtp225mm1eG2+Tbz5F4wW2CeCIe6SCPsL7l5x1PjHniQrE6RNJaDctpAT5RIWuyQHQ9X7
OAujge5bKgJccU5ehRdTjO3DYhngm6qz+SPLrQ+ymZZPo8vg1Ppt/iL9jlXQNENHvxFFPvN/dn1e
6uGOM4F4lemM7tS2NTUXCSruwGYGWXaVMNbnuEc4dC+sl3DU5H/PCFeduUq4m21qtrkpr0BfAdJl
Dq3jWMr2ZDXAG2er7n7YGQUI9jyGQQxaWIwHLJP+vnCq7k7bxKr0RUhXcTFspPwrmiIvrG6IdsT1
g9Am2NRp3s7rOYzHreemvOONpt0gwzneK2wraG1RVt1e0e2vksHyazjVyaZUMxYeOlcoSbXMGZCX
zKdwzGXtczFQjO8yfzCEagQ6r3dWSS/vrNNU0JJtG5R6Fc0PtUqLxHoDyzecQrJv6T1TRBfYDnL9
yKwN2xYT9ewJ1SM6XVweV5+Cj9h3gzRNfefAcveLmuSPQizyMTRR4+yCurS6bc5srtz5bsO6RQ4M
2I+StGQyJiJAwANCcJKGokwgnYTU+qYQK/3Ulj0v6whxoHc0Qx9LEomBO2beUr93bjztrbzu7gzR
sNiH/W540HOCuEWQnn3fTjTiXO1Vd2w3Hz5S2E0cMm0E4hD9sBo33bUEHGJ9C9zTEIrqNQcUB02M
dGewTCmK0topaaSM5B+STzzYrbmV2RBAR2+i5mkcNdnA8bw80770AWCK4N6dJS2GfArbGwif0AXG
zg2/6Bowu0xqERUr7DXYfY2xvI0VIDqjh0yacZ805j1jGulzGBHzZaw8YgPTh6wNFDi6WkbPBVBc
NGxQQguJCUiUgSEhiJ3gMLDNVKuMwNufWAoHWC2zUXB+GlxmZPNZ/kPYuq5ZtdNcRvC+Z4KeR5dO
7UY3YV1sXLdBWob37770ovHBncXyRuN8erCkgqQdOeU+A368H4fWfXHR72H5HL1tFlqTjT1ckANU
+vndoBAzbjHyyB9jW6QfmZHlebQcfd9bosDZszgpSfShYeriOCU/AQv7t4QNhmI9BpZ+n5eRYBpJ
cb1LfUOwBCKEOxP1Xr8KPKSc64IL8dCgX7HA1ohrgHUaKFCMjvOUxDR6SX23q6c8CxC0WzEHaJhJ
MEXrwcf0k3KQMpXr3/aNMzx2SUNW3OTWd7NF1szq6qj+WEyY3coFG+dKd6G82uPwVWf1FUmTjZ2D
CjES56yLJFFsXWYzd1b0P1HJV8Epn634V4b96BONKL2yKaVgW2m7m+KNXsiPkbPLMW7pdfnG06b1
mjwJdgK6nuZusN3412SN1wWOl8jHhvsWkG0IzHjEpifq4ETmgr1HIDScWdvZgIbI/ho8BYQOl5W7
n1rLepFW1jIV74MTQl0yKadRHxc3Vd+D8rK95LEFdRhGXYA4z5jfMo8hu5VqwxmizNejHOtD7S3B
yWfd3uigKZ88o/2TJVA5L8Wsvmocs+16kTOGqNKuD7kXYGAzSdV9Oi3U9m2iguaRIxLd77YeXgrt
hg8h1dmvpQ2Cp0X0/OhZh0C/d+8IaNFbEyPNuCML4PuPhT1tFdfwqZ6G8Rc7UBUiZ5+iZ2tx3HhN
XLLIts2Q3is8PI9NU2DyX1hbYA0ozztH9jjeI+kvz63DX3Li5urcl8G9NDXdBHuu1I+Fttp1Q9bi
EioQujFMA3eV1FP5iOmgwF8V5aJ9AhCxPJiCEVtKcXNjI/99YLhVH0vbSR9hQbdrURiCNXTHUcNr
+m3fOyBV0ym+q/QsT/y15I632/ppHKCU/Os7QS+kKqHm/eTIHN6qYFnuZ1N9IQfdVAVEpC5twjUp
WvNFjjPgtcmd9n0TwEdLo6c5w79RyBKwv6R1eUQ05ecrdzLZNheghICeUVfIgJdnbseNV/Jer3pr
mHaa4ysTGkWHw8qqGP1qPv4I0kbex7YNtM1zTf/oUdBzEih9hNehYpfTxrQnqOmou2aM0B8I+/sb
pqu/0MWiroTS4t+liQguEwKLB0M740cdYJVZFaAcR467jG9SxdM0ES/LqhrfN1kNxcmmp1D0Sny3
dawtbOUdQlKnGaxsTdu9dzaFP83V2qdEOCsrqN/chC0rrSJKlpQOZ+GIKVt5TFualXLa16sI8lhx
fbdph+bfpH0IydUGpTzbYbNH6kLUUpoYhlbjWP2QbjxcmB2qLRK38Bu96nCeMLfRC3bCDztIEW/P
qgytdWHr6AR3mEI2yJlbuYviBCOcdDoPYqCVU3UuNpI8pd3b+p+tD32ZdPTRQkA48ETSI8nIWyzA
QZApLmCcda1ZjUP65NfMfADETs9ZYLwvfD7mJwbR8bkziuwBhKbX9T8m70pGeQiI2DXmR1cwvwR5
yaGHFimlCXgCjlg6ZzHG4ov8oypG0HpJMaYXQPf2z9L1w2o7tTEG+p5kQQ5pkTzGDakXfClr4VGH
K5K2rj7O/piwc9VJQ/6Q35IplgiU73lczm9dWAjmNlgphGjZ8+vumj4PezVeN2QGxpsxwHqhspjV
e5wEcIlIDuQaD5W78os5+IXqP6OXZ+PiXaHNZ7cSWRuTxRsBHm+rLEVSP7rFyGPOLrYiODfXWGaV
291ExvAxReFhYh1Q3qwJG3DIzeiZo4i6OBsdoK4ZY8s60mSvAoicV7kNYyqnXMF5EC/MbF3i4hiI
BmuwMf5Xp7P6tmWC+sDmRe0C+U+tYp+t/TjalVNsArGYd/rNYtsXufWcXE9XVTguuFAiM6495oPb
KYOeYLLSvoSRFl+F11w3MZwqVlyAGfEcpeOdj4pgHdEcPi+V7ZCb1Znb+b8RG861SV6lgFU7rCs4
Hh3eLKKrCeB9IEn43iVFjdP18K5IbsDbUJfH0KoRxxfOsJnmTv92Wj+/KMqJW3FdnZOFIKwgsOsb
S7diTaJUfbPkPlgYRw32u42l+nbAfnwp+klsG+Imw3WH0T4DTT6+p8BkH3qt65um6AjUSh1r6wnY
1qUT2KRL6GCbtGF/U6kmvYuXLu/XgEuyDXbV5deQuOkhwcV37HEUH6jXaRNDA/V3/18u+P+kDUK5
gqDl/64Nevs9jP9r9btOPst/Ugb9/e/9XRkU2X+zkRhhcgsCB6zZNUb778qg0P9bKCIXVQzeRJuf
EM/+t1ww+BsqjMCO8DhGgpWFP/o/bkrfQ2oUBghP0dV4/yO54L96KTG7w01DdegEAbi0f9bnYJVI
upLx/L5H2L3rsLasdCKzDSmqIQ3r+fgPl+f+77i0f8SoOX9S1GTEacIRXhBwRZC4/aFOzIUBZGpH
9EaLIdknosiv/cbuQTvgWAgMmzYVpA28ffxXyGBnzfglT31FtynGzK6FS2UTh3rzH36va0TsP9Ld
rr8X7qDQA+wmMKr+oVO6nnC9fK7CPd31HyPE740z0aAPFv8gRu8URQvcShqOuzgrzSadwVop+3+Y
F339HVyHhoUtJBqtP7VSHEtlbHIV7lu683smPcD9qVme//qr/ps77vFVKSRd7L1udP3zf3DPBlxk
Fvs83LuNf/CL6Q03b3aYshI73jRM/+HC8pz+eV19lx4Ld9wX6Lv/eL6ATDi2ycNoD+hO7kxIakau
cN399Xf6U2XGlYt4I6KIHj7PsPjjqRJx4XSTHwd7KDl8jYKmByT0R11lv/76g/7NxUO+KxFk8n2Q
+v3xQb61cEWvj2+c0QGqrPwbmAVTOre+d/PiP8RQ/9sPw/yP0drzbd/+48OM8jDNDl6wJ1EFGQPS
41Wq2b6AH5Vrk8vDX383cb0Xf7wDCBdRXBFazpQo/ONeZU6InTpIgn1necDjdYN4NYjtx9JJ5bHB
3IeavpO7lErjgECd8Cq7in/SrauxFTNPov3b78GM641bIIRd2Vju1tLFH+T71NujaCvchmmN9kmR
JbV2K/b2Vd8uqV41Uzet23FhSuJfAWh2Lh/6quof/vo7Ov/mPY8QYYsI13H4r8/jBApq8gkr2Cd1
Ko65b4XHGZ8NwUD+izXXuxZUx7Huk+/AxTLniUI8T0yA/sOl/nfPa8TK7UXs4j4z5H9+B/sc2J8f
l9G+LBXtFQ91Cdi8lWPTYPzrL/yvnxTZbDyuCN0Qq/yf9zRtKWcYR4T7ACDH2qiQvlpTQRxkmvnX
n4S+/F8fICYTtoOYHT5A8C/G/K5yXCsQQ7D3qMy2BRghQE/C3HNGMo/S4kEQiNE5zVREGI6MO8bQ
7tYUry2288ZMh2iAIT0HwXUqpHz5pDgEffp0BA6MHsaS0Bs1P0XD6N3QA2rOsGeyfd2nM/RrR+Vm
V4YREZPKQRNaBepoR3N4aFNP0r1nAEzIYbfpexJrXL+H5NIpqGyYcBofj/wI9znBLX9Rae6TM+zg
4BrSQW4TbQQncmjaMTDKT2QF1dFD5bC1S0ID5wgLN4FYwbHoxuCd1BPvbhJ88WVAU2TFjL/9qJf0
80R8cXKS4TkpbEtyfGjrZz1MHAczC1qbZ0/07bvA9PoJ3SZE9d7V0HNAXDGrmAB74xbZ1bhqD5k9
5k+W3XZ3oV0BMTHMzvHRG8aGZnK799bo+IJCKn5NsdGRn9CFv+R0rc0BGH8UVv5WlwLFfwH88JyP
PRyY3sU/lW7o5R5cz6oOQLiJs+x1Ih7R9gIrd1NQXLbnDneLpn+UYErZD11fQMcZ23WoOQ3FZUfL
9cqjPukmg0jDKjXfRHSwUdvhQgUXLmIV0L/vMgLQJv2bkolrQifoJk2vXt9SOUicoKhhoxGKUa83
vDmozV59AjNoY/ntwPClt6NXyrYZMDUsLzRdlUd0DnqMqUON2Uvfu+m0rLY4oDFbZgkq3nW3sPUz
L6BNTwKE16hNocPsIBKQ/nXI/RYgAGgZAdz5jGUxbRLuLYsQRtat1/r+R9oKQmoj4X2gQLQ5poMr
utNJZxMroQs+J1Q2Qb4sHsT39t7cM8oGyfbKyGEsX10XOa227fxX5+d8hyD2eeIjtGqg6iiEGPtN
BBJQ4pyqAaAFUu7vJWEmtrKJa082NsiBfB8K3LOrvICzJ4oKzpQcZbPJStwFsSTBKWXIuxcYncWK
9aD6KV0f/D8gZGhAXt8d+6gi4D4hAU/HtrlIEseA2XgJ9AnGTNgAi6rahHV8WyiTHGgWA8WnecPv
m05IB2gaIo1eV4jiopWF5f9GTP1Oaac7oRPqz8lYV09uPdEmyGaM2UH6LGx4cYyUx93A73aYrIaY
hW6MDqFvV9xfA2dCGp6PksFehBlFyV0A8OpV42k/u3P3GyVKt80UZKQ+7aCZxfhrKFDd7mg5iIul
lQs8sBpehrMwFrKu4aVdWXD1UfDQZSK3ieQCRmh1TzvLg9znDln1afcJDL3amQ6h28dfJHP48arI
p+lB5zYyLW7xE9h5+0A2QbmdZp3uLcMuTCna/8ImPD6QDzsfosmq9v1A/Cb2FmcXwt1bVQKenaZA
NIvjnWMx5QRV4tboVe6tdHtK/CxkiBp247paSAIdhiRcx3n8gvCIJm3vJHckgIozutnok8a0+yIW
H4hkgmt61ccY/JCRxAdh+80hrcYMgB59bZ/4ILzejt7IluKYFnN6Tlr9HoZg6sPGpr/vM9mclFIY
Vpf6MpaocclPnpYN0JIrjafPyfWyaEZ6KmcAX1F4u/5yO+DV3wL3W55EFwyXFgjmT5Ox4trIctZs
89m+6wpzP+hmOub0JK5RzChqiiV6kZ2HoL+HvEFMGZLDKH9XMpL7ZrhGFNVAsRIaYWX1iBSqpJFU
yeOkXJTGRb5JFkwDJbFIu8aV0+96qkdaGC0dSt41y3lnOu1evHK4THGKOgcS7tpMNkYbb3ZI0HS9
BHVNSnR7CTHFL5tp13gQJ9C7cqBAfbyi4aUfEdnV2a73AtJCRnokeW19G3yf1RT4zxRJy151jNwZ
O7xOEq2V40j/mqPnXCC5PLRZf+PmdOoDx6I3ywqOebj+dBokb2i3jYuNPUuwKnUwNlYDnOg0W7yt
EcT+uWpyb7tJxY+1HVfbIE7QjYXexWvQAkShhaTKlXD+JtX9iKM4xO7qNGs5L/dM1sJdPiGAXkkk
P+91wEwMute8Q/dQuAgiGUiTR2ZNlFVz3b5Ql5kHQZbFoaQFt+8J6ARC1ZPSUiE6cTorekr5vh99
NGmoqqYkirOU4J5Yzjv0qk6pmmCD7jS2t/7cF5q0Wa4IztMluC8BgSJZZ/F602k//BQWE34E4lGv
jglDknAnSU1Yj8PyPaO8JljqKrcI1Cdz5ebI/w6HY2iGHURLfF04zDfDXD6y9m9sFp9bXsJuvwA/
ZooYFR/CdrsTOmma92pZGApehaSg+3dZhorRkSGv8dSf+yU2BNV6r1pkzOcj6wXCA24XNvl7ie5i
NyCPIBAwdRBUkk3Gk1sM5XoJvO5JSPspyIbu0BDiuorQOJLKwACWABTvUHUKeDG4fFZ5VaNK93ko
dCeYrDelhC5J+ybuodRPLerTeazEPb7QbFPbaf0BVGDYdgRAAi/Kz3XPamGGqPlmQ6KRTBv8sEhb
vyQEcJHpY/zpd18uvrdqbCID8n5YVrjwSCoo/XlnWWFzQM9cHads+G7g256wyDpPrhN1O6QK92Bv
i9O8+MT2RC5tNsex9KsuiuQb7mW/Tbk3dx19WrKBO4IWCLd5XPySIKAq/uqjTt06tZXsSkLoTzLM
kbQXuSoORttmT5A0UhMSnJBy2Q8dcVZrsJFit4Ta7JbYx9eWEPd0Il7KXodG2DvHBXWMlHPZEehQ
nMFgMjIaoQNNa2bJE7owLDPCiPJ8zWwZd/XIFYlkXu5jqOlHj+Y80dfyXHjqfe5NczGNuTVlM3xB
zFE3Xeu2m8QpDVNacQtwdNhG8TB8uoP0kXF2+lj5875orFfMNej01YJmFqFtfWriKt+mrcEPo2T1
YgYz3uJEoHfNJojVODnVc9W/eERxrmpk9RtCfvqvrp4Wdm6KAtqpDYgAlUwbsJqKKlYmt0FL1JWj
MWgzuSRhs4LMC92xBBToK31Pm/ytncEHNJa6SYUu18TpbRu4ChsUBO22VIRKNgzEVhowK+orpKaM
ZgfmOBexMDS4xrg9UNiTy5Tk8WZeMMFAKw4Fsvb6FX91tmuDeqsL+1cts4OaYMAyn2aWxyQONUGA
YBhpCHuf8Q5j5qP8JmJURUj7Gz8gfmIGU9q2VniKGpxHAsriwS2ftcET0EGB3HCE2tRd0u4p5UlH
TVBQyzSP9ynzakLJEPT0lf9r7Pz4PagkkGubt3maCV/LlwP6m5d5BGE9aHRxlnoNc6FBI8F10P1H
BFmXatMiqr15FW5xqTP5lGh2KFIv7pjS/06K3/1E5DriRrWyM+iGUqWrqmvRHQQ3me9cLMyW6zJQ
w03ZWzc9TxAa1ajYx5PLCMUE+S5B5s8uheC01XtXdtXb4n7Riit3oegc7KV5tS7Js1kpnzS7sBqy
Z9WQSzoO9Uu/hK8k5fJP91m08Q/T+DcpYChP+ON5QAYFSrBnrFulL6mIDuC7n6eQJGDRHRneEmwx
1LcgcfjdBdxV2WrmbszOV2MO6EFYKid9iv5F2gmMS1O3I+7lERusf2Tc8ZO2A0CeeWOFnQ9IBFVX
p0lSytP4IB2h7+oo8e/mNhh+j2UZ0TTzj0hnqhPGc7nT8QQzbYp/oubnYM5x/3nsUOZeD/m8spYv
f6VkuOyqwVsnceXv+sguT3NRohOMp/RaSskOTQTSlpQQd/whNVFPDmqCqK4vwmOiMdSGWqWNIw73
EyrzhCPCMGV4b32LGoYvnAtMOUYoTEGeV2OY435z0oRMZgVP5O7cee6UraXof+hq2UGwGFe1pPqs
QJ2s/Jg1v00o6N0I+7F7ITz+jXRO4OqxtyIYXgHpam0Gl2UPDGZp2fTrF3v0YLhrrFgEp77nDqkx
OAzaVdb8DCzvTZb2uIbi26/nduCm9cVrK1x1P5e6ejU0Q1ez75cHaL0O4DOSfAFnwGjqhvwz0wre
p5fiY6QhcgpgeK7moLNgtE9Xhlr/A9aQ3ntS8k1tJMBVru98B2QmEij0vW6pvoM5de+YTFLdSbfc
zShDdhbTjs1c2JeaM8su5/xzmuqY4gjToC/6+56gzBU5zd17eiUW12kMi3ZZnjogXFjisNXo5Bbr
2ng3dBYSStYOsNuxvDSwYCn6DefmDFE9SQvY/nooOTsbmSTVf//mFkgugPLaO5H19pY0YVSQkzTP
BMZydKlxZ049+oOE6egvw5c6BX0AIdVwS4Wj2oNILbVnv7XJXUsx2GBPO1XdoZ6XfEsQk7jYc1du
Ewb4xEOH3usAnfg1NP7v2DgC10at92np2m9Y3AjZhBX/1La6/znxbN+PPeIALDLtOndda9/CV9ib
ykCXR45z66uh2nq0cTYIiIOV3WV9grQTyyF1H3QY+2qaVAloDtvJeAwHenzwXMCMEFTbKnIMS3uF
Yv1j7igV0a8Wv+IkrbdZ58zEWVEKjVe5U4R4jF51Tq0Etv0gO3BYeU22bduP84daGJmiIduWvL47
dNXqGHs5LPQcoQ58K3OfMT2mWizaUxCkeoP36iGlEbXWFXd8maPoILRP2A69FLB7E3laYsgunun7
Y26X2zqazC7iRecshdwTc4pGBN5TVzIwvkSTosCty5R4L2dC/xCnx3bRRM8ZIfeEd/lnPocovaxI
94sv9AGXbXiKwyim59Iwa82o5jmAPWGPd38UNaJuacYvE7nTu1MkTJqX8tKZNH4rs+WL43j/GE1d
ifaxt5CEWGrYOQXMfcseXoTw3/hYkrL6CFiP8rZDSjk8ANFYQxj1ScVj2seN6tNbYVv0hmp05+Qo
2PSCKsuh65gRxxESaYtgs90RnEZWIYc+7w36CsrxoGnfdM42HTPDXYW1wpyKT2yE0ivrB3oV9Utr
TREJDul/cXceO5Ija5Z+lUHvWaA2EpiehWsRWnhE5IaIDEFpFEZpfPr5mLe6Ubequ6sH6NVsCjeR
N0O4O02c/5zv1O9ZnjgP6ZCadyBNnG2iuRpidUsVfOLwZ1PI8AE9Dmi3QQZIusD/xmjGnBEKBvFw
mq8gcqsrjKH51g8nrHMTHp66iXzSEZXcG3hn15jOyxVtNOlJJ7hqVh4mglXwCyRZzj/G1jUP8Rzr
16RSWNJpGkfh8H8ySc04HIR6zYAg3jK+rW8Lh/KnfIClyHgSunnoZEc+fveh69fWSpVxc5iY/13F
Q0l8uKrSMyFmGosNPKnzuZj6QmA8cIZ7nZnup44bnpcCTNzBwE8C2Z7E2drxZ/FKmpqSM3cUk7dV
fZJ+E2tQYu3UOquvkhjoxixJDNLXZqhoGxhT525cerpeRx/GAQZDrntzNz+Zdow3ZSjYIjUFr4xO
HjO/Z+EMVf4hoybZYfanH3ya4q1Z+hCR29p7jvLynHfDTSAtdQKh7gFiYwPhgS3m61JJYkewZvhV
xNxikGMCTjVnUV34RupZFmX1mi8LqFXBcS+7fAeoV1x5gJp3ZK1Ak2VBV77VVe2cOk/aUMnIN27c
qokOIIGH57HR82MeDc1TmjvutSlDE6C5a67M0oBSY2RI7W1RFwerDifFt077TTNHEFk6bbEwLiEh
2oCLQOI0JIodi9HYpjgloeUvDMqiI/beiBhBXTc5bOecHYH0R08do9+0BVPrsX7HtW57y3uSPwkW
oZteBv2XAv4lqYeIyn3PSx1csYnD6Ept9QBjiiUsf/CDUO7DIZmob0HBqEMzvh69/s6N8bUg5wzr
NhooIxmMG1R3ouERnMIhYvVlmLDDSMv4PydcKwbSdWlWr3vfXeMrJEMJOK1eDSEYSA9DE+2I7UU0
aZZsktwxuCXU/rvPfeoQDvgrYF922zHEwyfmrn/gXhmxCEi6Qcktgzit+am65HXUbIG2109bw8rp
95jHTxob3WM5gfev5vFCodKhGTusN6XGLBpE5l1rl+3WAXOyKnsjJ8yJWbTsKAjTSd6cnACIckdX
MB7NU+QSsV7zabEg8Cdyi7TTX4s2s39OwEejjcyktDiIa7HvlDnA7zTr7uyCU9sL4RnkNYHGfeKA
CPfEfOsXNJD6HuRH9xCPQfcahEFGHQsF8QX63c4alLjlQDcu6edgJ3kEN+Zgf3VJrA7hbE23Hu28
1EWGRfQTIZZjPqJ5fS5/NaO4LHzmamjBOu+Ikxn5FnQ8tIG8CrvuO3dNa9oSkJ3NjT9OzB6lV+JZ
aJ06fGZD7b0VJYRIWi2xpAPjI/9I6baaj12oa/gh0mS2GlDFREeUpBIlz55zf6Celr6JqzamIxlo
GaOXKDV+aIqRJ/xw2yKhB7jtx/bBG2t3D6fAvEUfEVxq2hAdo0Xa8wSerV34q5OmmRq7uK1z1uvE
hqfG8HJdqpIWHXe4pdVpA4WuxdqfbbkKUaCr6u9+Vs9lN4XP5TQC9wfRC48c3rXcCGt+leX0MrdU
LbnU1u+IUmyMNicaDtBsXek0PcUV4hCTnWNMp9OlHY10E6aImOjvZLySOT3VwKJgVbsQB7h+NbGX
HQIz5FY7uAYKTKKcI0dZ2oBSRQHBzuzYHlfVr8YgDyZ7uVYBAHqXwDEOagMPFdxM07ipWkdXOxNA
KARBESaPOFe9M6e/6mhnfrXFd18/+oOWVOF0PtWz4MsYV6N8+NFq7u3urnVIuLKIOf4TZG+abvOY
26Ti2lJtnAVQSdoJVqU29bTLg1ataJNRK3MU/iu/10zqVMJMaGg7gt854Ivi6lJgIotJ1lhz43xq
u+H0S4Il3OCCBJiBxFg/B3pZMPECoiXnC4HT9RcY50hecU+jAohOiXDyglVKvHY6EVeMpqprgsDi
gQmoOPq24zybHiyAje8ZScbx2h0x1xZt+DbooFqyPrI8YhWmt1i6JmCb2Ue9o9ua5ysbSFhsDMu1
vjBoOc/Yjc1LtIBI819M0i5s5S3RfPzPimT8vGpCN/8kamgeowl/rcmIhA7UhXSaL9DTgInFDy1c
cYvDvPhZiJkmpSyOb/upcjHsONhu2z6W75kXzqdauosNdwzRIwqDmxMmVDXAuau8x5DIF0DahdHa
4rc6jKobQKkFiX8HfR9ZImjaGKCwi8ibGDs7idKL2Ybdd1Xa1YVpUvQiY1m9GTz/W6Pllc94OXOy
RsI76DKdXyJdJa8leWO6StKoe7OV4b8jB7s/ipZOhqGe8RIs5mm35Sw/Oxh9Sj4ip9pwXbaVitIT
nPDfNrDWtYGAsy5NGlhazNoSLnDpXAxcTEdnMvU13NzwLcPYtDZFW+G1DNKTj97sM9DoavoqVPRO
FRSZpbYqmreg7KLTzKGb0/UMczDnJIg3TrbJLh68Jzaw8mso++qOkI65Z+pgYCbzFHEyus7XVm78
SNF9cOTjp0DEMTHZQtnYDzG9NBg6cLyx9DdbB7fZHXMz0NFTjPDlAY6irNiWNW2PIwWcuS4IQGkP
NdK1W7puurE4uqMOjguAA4ZpVX9mnNaadQWkoFlnliAwYgeAT9uQfqgNafjqmgUjqDduyjtn11pV
e+7Lk70e7IbrNFF+QE9lWmAuxYxqf1iZGu9Rrsc704yaRw+n7ZfX9MV1aQJxnfvI/w5dL7iOFuB0
7C7sadsanG+PbMIX3kvY1MYAprpcgNWZUrCr4UHCsYaaipdSjy7sQg33+MBHNdwkTEqfWq+xsNlW
HtAUCszNB2DO7iWmHvCzjNXFCpFHy5ZTyaCJjBICjC0SEF6T32Hm1+8S+IdYK0TUnjMVGX7I3Pl8
aDv0PeiMrdxxH+BFphKKQ4bh13C7s2RheCe/eN5kTtMbPXX0yXqMX1kj4jLYAbbqzuQKlNjkCBe7
cYaZh/9vkMXapnd8b5P9C1c1+8v10ED8XfGRsG/MXqDcia6DueCL+L2H85BvYtW+wuOps40UTXIc
pKoeEt4oCjSC1n1umRTqrUktyifHI3dYhanUH+BLR1SWAjb5oRaU6qwZHWuKSMYxa/cEmxeJEEuh
vxZh6f8gUeSTx+LsT9eMMz773bKzhTAq49lAvjfIg1Iaon8qlc8rRsjUeHHH5jnhnMRvwFTBonAZ
4gsmeCQ2BjpgW4q5+FTxGKFddlT7+BrPiGVdeR1aJnuBC+WUzdVNNoQ4J3uVeorJh8NfPFndMNDz
rF2r3NaxQ9KotwRtX26SoqG1VvYRtW5xFG4KJ7GIO9PaCKzMWwn69ANLqGbXdS2OAMxw9JlS44IS
ms5//YWdZJrBLU6qSOYHVeTOZ1Z05lkrt+SmO+ul412WeyenhrEAGE1iimkQH8nySKUQEzPBVO3O
D9E1GUb27CZt1H7MWW1xzLMN9UIMVsJz4ERRJfW3M1jh2TPc8JRhu7obZ8eAleJybSM3pq617o0N
Q1su+zrfUUgBaoOx355LTpVsuD7X300w0BsUFhnUksCjpgfzth038VMipZOu7daYDpm0kmHHAD/Z
la377lWmfjBAW3wYPhoPOIQrMs7VZ+852bMjksI8zGMVogK7zSsIBOyVcWXdFHVlPMSG/XeOjP/I
uuBih2Ljtonzu4uP4g+uqCQ3BXXlTbBc7pmicnW+Ez6Wy6IDrA1sKjdvB8vInk061bLVf+2ccP9q
9Alxo/iMQ6Fz4cD5k9Fntg1wH+EU7LUfd7ehX6vDoFrGCSbze2zm0IK5lzEhN7Phc6Tvi+FDL3f1
kFvA5tuPvCZnEQQS1bM2CcWDwt2UeOt3I0d5Bs+2Bel9dNBnpC/AU0hvPijfrU6juzTmtRhUCaWv
Rg+R0MGyVaz7MSdNT+gWhnhRQHPtCaXLKYfSjE1oQ8FLuuoVlbzm6D1NdHyvvFFbd03qf2QliClD
DN2hMVjwswpWFe1li2cKCObfvHT2X/2E8NHMEIAalYhMhf/kZpN8lHj5XE7smCm5O5h3rjvpioAf
deEW3qVRY9KgFptdSff6nLY0Y4XFllPAYjYYbYpq4hB/cjKUwaqX/jajJu9oknRYV5NxnsyeO2+R
cwB2suxQZrn4G4fO4ij9k+2KZgwmW27AfzHqLBa6P3z0UvaSeghVuDdVTQlVGQ5zsV7aFc+z0T1Y
0+BvBjbntdZtcrJMs/9i9NUfFc1XhxHlzbPKnEdsJJFYYuD4m8/mf/TDuX7A51KEWFT/9PrGiHm+
5cuQ/ByKFTPJOLwiiK7+5tsseLy/vAihi/WRR4Cl3frT96mZHLttVId75qA6Z/sWBrRk1W+mqfB/
2lziWSMpBSitqNxAWvEfwIW30waFHHZdZ4e3ZKBy/DM8LLUHgJaEPUiePJrxU6fmU93l7eW/fmms
P3sbWa9Ny/NMPJRQQFg4/vmNa4oGiH7LZ49GNhaF2S5hC5uohFA6SLNxDbmE+W1lphXEgoWNIKkT
TwaI09rVAFJUqj+9LJyufv1c/9O90v/f9d/gYjZZHv5zt/ZdX2bvP/9o1P79n/zOdfV/w7zpOtjX
oOf4QFr/zagtgDEGHiID9hHBBvcHo7Zj/+ZZOKdDsTy9/4R1DX/zXNvC1+14GKt98//Jp401909P
COMn37Mp/mR/WraoZQf7wzIRxzHIntJGDOqH9qDg1MMUx8cQBw6phcIgS9OYGiiRW0EWDpKVJ8v4
qKYgI5xVWsxYPVCipfY+QwWDr+Fwu+NRdJnmZdPZyMsEcQzKnPK86OTKJdY5ze9otncozBunh8Dh
T/JswFXejGFAQ1oV9SsVpsDPMS0Nc3qxK/czgj7lYJE5oe41BHUKa0Zyyaddg4K6Jh2ablNKZJ4L
L8VfTeNBccIzVwKv1vNtaQn5AaXCZJALTVanNgmfgnbcOtTcwhaz+qr2AW7byDdrReBi7eo+3agw
yn94kp6xeOa7RuTLgUFjaf4cTFZzKlLiF1e249EoK2cjfHwyTSnxb+TVO/Jhd8qIFx9HFUy3vREE
+4oUpMNlq+IkjjGxv0uKaTrATCrPFeBE8Iqtx7C5BLOWAKB41kxlYzVNj2nmxDdt4iJzRTCcDCnu
bCjezx3K3FdTpOo19Uf3Hq45lxMzCO/SoHHWk/qFf4rSRzhG9jG09SUTQ3PH9ZeJft54x57X+tzJ
KL0akqC8jNFk7lMTVvZEBnXDR2OtmiZ7H4GJ3CTAScZVk5K2xVYrhkf6XyRD6eQrcvGRzJjx1m3v
N6/QTqK14er6w5+jb9gGwbwR4fSS2PUhT7xTD1BqC0PHuh9o9iR2moF+F2P4Sg6nvuK8754duOy4
7zhFuzm2uJaCD67RGPYhHTmIjnMdIO8TBPiovb7Z10Esj+3E+CxP1HiSJjCwERrQAa+GhNEeAJAq
DbAvWnxF6mzZr7iqwQCTG35sDcoUCuS3DY1lwlvZ+MjBZuqYRChAqBksqJR3sV/lVD3M7T40Zo13
qrBusYKrdYzmi9Y+65uCCotNbA7LgbOBFcMQZe0stA36bsiN0m0YXsuxh8MLgalFhIicTU+RHSKC
/92PbnBD812H5auBOtQ1xLgqezp2bHc3EKGeYzeFgZBzp0pTgdNEK/EU5sawg8VYvJP8pxecYFTK
BcqIsDrF1jZTWI4aCix2c8mNc9I9cAhtNhu/r8ytOzPojlPdXEu/0ge76cW+yDDQyVncQj7eSwf3
pAhmuCVB5G68LFh7HaM6PdX7OQZ/Bb9YwSLSjEPWo11RO6v3llukwMMmjBW9md/Xk49rwKBdLoct
w3nX3fkWtx87SsszhvvgLQf7QDzfLId7K23GB1y7b64vf5ZzvPXm9qotxQdQTeAgUR4caqrrdgq/
JYvP8hUlLeDr0eKuX88PjEEeSDbolSxUt4F7oOF24WJzRgAK+JQbehTlp+NVNyqdYTx39BRavW88
VH7dv0AaBX1p5fNe5b55KypQ6ficLCrq4+6EVOdu+64WXx2FVTu/8p1rRZ7tLjGFtY1SESLe2byq
k2uzeITMrAmSrjE0kTKbixJrBGx9Wlfq6SWWUXB0yN9RikRe1TYFLhtBWlLkQ7sfKs6YeeVxybLa
1qcJI573UR/Nd0E8e7tY0MRB2Ysg4awn7si82zr3mMuBq6L6Jen2ecgg1Ig4H9cQZPZ2T33aApX+
WWcWrjOdV/qqUzCCpNlNJxOJ9wWSGO3YVV5fdbi1TmYzlaeyGAO8gGH5c/TK7jyixjIuys0HHvKa
mH0iolUxNpg3cZ45z9RdCCJzuqASppyYmNFeHBBRY+HbJmng7LIBK+CEp5Shn3wGnUvXJ1hVoyAz
zAtxwK8kNmwY3utQGvd9OxIl5zeH74Rmi4Q6aHyW4M6yVxUvnZBFkK0h4XRUo2fBJlJFqLEBeB4C
fULZRNjz/HfaW7cpZsKu9BD9RbHNzb6gPTRcG4RVQe6IK6AdIAucJCZvAbxvxpcM//yxnIfp7EEU
p5eydLtHTqwEMvvxE7hsfhjxk26iaLhOypRyMPyhJAuxKQWDWqct1J8ObsXeoQpq73is4J6VzWtC
Ss22l/PwFcbdfTKIZ2DJGAdp5aJ/Ja/1a52xbKxwSWTeYcB8AJvPpaEABBDAHLXvzMWtBaPgRwro
+8H0YZvz1QlxMG8d4rcOnx6i+xP30RsbxGZltONaFrHctp1BEW0RARSe2uRKGSbWsyp3jyKj3R1/
n/viydB5a51s3KQERBcfORORqH6MC0PtdUNudm0NAzQ4ia36dZpFfG64Y98KqetzRZPLlwxdXOve
tGyDeH2KXJa71kOw4jwbPrQ+V1459Vvf7F97WBdRBsRuzOYbS8bXlUpstlnQwhEDN2zMTVrRzpWx
qE6WeTKaBn3Zaa+cSa/lhHHJRoein94hP5XtlYXm0TUZ9nLqyumym7ujkuNqmiA3ECCKsYFnX1aL
rx7jYM6rWLS2enTisQHm+CVolP8GpBBRnkZAbYw8m0CtCkqGZ2nnb6pq7N5ntqGvbKY9rGaYfwdg
uqbDxJ+An4hsmJ9kGXRPOehtjNE6lzbmgbS514OJ56L21LXBRWvjdZIq99TW5oWlJ9s0jBawvJdM
NGwNct4urQ3VN5ShjUBPNRGZR6BY01EGepZ7P9ZRsiFL+lQni8uvCW4Dw+vhfATGhfjJvK4rjiix
WX8V9TQ91VJAumyJSPVuwe7tODK8D9zqMonhrkKVQxxObkCF7nyQXysuN69Wp/AiSbz5Ze7cc7+k
HjYscQbiILguIxq3txQgiteM/iGEUPtIF+cH9e7kvmLSCem5w9bFrK0HLe1iMp9dFG2erAoyPjSY
os3gXoIGhfN6qJgpasN8yM3kgw3tMqrhs/VcUHEjMeI4pmrLcsO1n+G98fRsse9yCouSLeZQscn8
WV/XjL7XEf6oDQDg5ibykl2BsA/nbUKtAMrT38Qm4DFRNyMT1TaDDcnV64nlN7jSzH7TVTcY7pYj
POBmi1Onm9xg6EjPxtQa9MuOzqGZW/OeU5x+rLJi3rnD6N1ZTGY9mX26MQdYObn9ueeNprO+v/ZB
dpyMBA5Si8EHFq7dbszaCU+RnXYbmnWmg2MM5rpSxnum/fqAb6W4GgPNFk2V4LYTFXOaFp9sNSfe
VYv/8o7jd3MKxGAf6mqMT02UnaUxNW+kU8SFHsdgYw9p4iB+G+OiowYPqgnq2zCyrMVX+R4U1HGR
GKmZBxJWmIR/REbRS3PAa+Ord9hV3iYlkrgC8b336dKBjW0ZL14qg9dSLsPnJjGeS1dtpF/TL07Y
CVmIl+4LMIdEhbf8eypocEtnpelRvIdB3G/y4tA1tIhzsT44yJC8qDK+ijBT3YlgcetArqZxr3+p
k665wsKu3qq0WoABDbKJ8huDhcdJ1jat5Tu4vmphpkbwUGQEWDc0dr7IwzVmVg+HQB8907vW3Jux
HWywV0cPjqodCC9xfeQMNj5UdlG+KFTlXy6yleF5+sE2cOlQuVx8VvBhcf/55XdY1xHN2zW84oYT
NEqye2XTCcrcE37Fu5Yiz/Zwv80HafbBzhxNdWP4TXppzYLNogDPjBEthuVjAvhwpHljCcLcPQED
EE1te4xmaR1MUeJ6cWcLAraw4RKO8tNt+vDGCGrvojHWUuk0+ivf6du3sG3ih7zJisdqnOwTgzbM
XpmVDrzoyM81d4AtzwrZonbZVsvkvs0gzykPM07ctpc+idyD0U4jzuchWvtjU4L17tqzND2xnaPo
ayxHZa0Ayvm7kqbNXT3RR5nPfvBmTco5xxR8PsClb7dTZwEYb4FegmNlKtV53g8uq812lnH4VXcR
NUFc/Y4Jc7xbP07Tm8FK0oPndhzF3bI5VUQd2S9cAg1lE1hrO73LjbHc9jFncgRL6wTo1ivXNiVK
9qxupZnYK4ALSI6ik6dgzjt8pHZ47ITlXGE2yL/5RenbDmtxzkUCXaboKkpKC/2Ns++jw5dEskbF
63oM4o2lJguYvcXUZIhZOYsyOkdJfIOJmTOjFV7bCzGPdDUuBzorX1KDeNU40zccDDOY9AyCcw+a
zptxY5pSr7FRjefles+4q/xqxnoPpCE8VwzNMW0nDE4Jd12SxGbgJSa08oSnbVMMOFj9BowMgAic
pBy+1hi+y+eYo3vELW64xKYHrL4xHzMdRzs32gVjRMC5yU+RpJF09DciHllWNIdx09wZsaVvNGH+
XRdThOloKiTd9udiYF6sedlNX+GGxRrfbpquAbyM/rRXYFhKYi30XxK45SMbScYjmX/bF8nbnJg3
MSvntiCft5wK0l3VGEDwa8PecsOLDkEmi03upup+WPzoZoLBfcDAvzWYkB3YI7KTNdTlqhlkcIuF
zd23s2jWpRdfD3jwsacqk4TJ1FuQp2wW9STPbHtjVRFw6zm0X2ybYxNOcLcpIGMUNJatqxrDBkfe
QwJgLghG6K3DeCVZBEGlG9Pw2HpZ+SYZivpYfq3oQ0XlbKyiRJASNpMGKY8e1HupLONhckndyKNy
h2BlBJ3qKccqs5tK5uVN1mXWD/Y+dVMbBRfcRPGDZ3kDpyO1pnhtGbBSnTm6YE90YaJxY1kxdOFm
iuMAmVjl1h6Js9uLOvYfVDlhnO/8nnACtTTO5Lr7frDVBwmZEDsGLOs3cBjdxyTJorQ1ZiyiKv6B
lyY8R41VARQbgkNoj3oFmxtjQtV2G76A+8oterwQVpKPXTO6N7mwKxg3ZTVD6CCGx3t6b0ubH4Zp
1CW2x6+6yEBhpBgbErJot9rif/UT7lr08AFgtAf4ty0NC9qNb22Zd+MyinCjUmZ3ZWTg2fLCpYaQ
IwUwqcaA+mWFGf5xD3VnznhszToUj7S7GtuQVg6O2pXEA2VubTUHazP2WLGGOD34mmEjKUG1hib4
NPn5u6pHrIr0wgOV/wQSkh1Fo67lAGsfC0NTr5zppeXaE/AMC8fS132of1RNaZzwECX/SPX+Tyue
+6/q5l1+tf97+cIfFdPglCnn//nnP7b/+HP8VW3eu/d/+gOge+jy9ziv9MMXUC3+KV/o9//nf/cv
/9fXf4c8YcGHQX78z7XMw7vS7+X7H8XM3//Nv5dUeUC4if5S/II87SJej19t96//ItzfuEL6i3Qd
+L+6qP6dOkEfTUD0mwgWtiPHdQSjirbqu+Rf/8UWv/lLsp2YPfL88jf/9svf/SNCzuv2jxfj9z//
kQLh/UXMBAFBQwCcBcdF5fqLdJ5bdmLneVLus8EIbiFdjAIHVSl35ZxlrzEtjm8YNKju8CFTc8WI
bHA+QIfNvKFQbWBPyTDbPmIXYV0eRBZeqj5wXu2xFDfzbLrPqQdraCQudNTSyX5Sf+jc9CqejiX/
PfhyKQbAGcTJqrE69zOfZpvMcdN3N9jB7SdXZLTep3hbvvWCX8V2XDzZOAo3ARHoU7lgWsEg4Wtf
0K3dAnEF04KTfQG7ygXxqowgupgL9pViu126gGADIwQ9JptwiwmVOOICjPVFQvdWjofOyRz8rkUQ
UUbh8QCVfhXfhKlT7tMWIq475RzBiF9saTYAUNUpsRomILC9FYQbAmIk63Hs6dQ3r6hvr6+dJDFO
08K1xSgy3ICddnfDQrwdOrO7rhYKbrbwcBvbbTFUtdZWtM3wUFAccBzQK1duYRJo6b2bqFdIWzBr
OO/34ZulXACSRjkwbrddANtNflssLF4vn811p2pUgoXUC5mdMTKuwl1VkLi1E6VXHb2A7LWdd1Ku
aWP+rL/LsquJk3SqQZ+Q+fiG1hFfuqWxTCdR+xQiqXwxfJrxgKJxDVR3WDgmtGmL9MgNlbaO1EnM
N/mrUMv9Va4VzGL6kWkW2V0eueldGQzRVRrI6RwahOVYvAJMoPMcpJuKgPJGq4LSCz4juLCx9NAz
UfdzeRUMvfy2lkqwiBYgPKHEUQ+qrcorZ2kRiyaveSzIR2zcRprIF+Jbc6q+h6TEvYL56zXRtHgj
FwozuAZ8vQuZGQBkeqlMI97gzX+wuTOdM7jN3wZt4CvqiDgRZH3Tk5SI9XRv29kngu4PbwFC09tA
SHkS0dkGMMXNk+15yY1YFlUiC1FaiBqG6gBmOqkAa6dzq09ce8WtZLJWGfnzlJSg0sYFVU1qrXxX
C75a24Cs4xSktVrg1iCat/aCu0aUCAnjzA43hgWHzWVRkw7yp1MDMfctcZRPZznm0lexwLTjusiP
ZT6OPySYjvcxGqZVQs5hg78uOJNMbzdpSFLd9+7TyWoARILtDvtieM+cprmguCcg18B71wvoe+4x
ra20Ey043zQl64mTAIisswDCWwaVK7gx8dlJqoHcnqpvvYmeArxA9UsUeuipCWd+xFIbE64pa4zB
5MqBM+lsHWH7wkMgLYQkVodbG+Hn0FH0zM9rSsTKwbbGiy9TceorfDliNqrrSHQIt4j9t+kctNd1
2VvbLunUqR0E5/FAZNSm+zUFt3kS48iPCpprIFJZXwHay1fPXn2NrW5Sm1E2s0WMYygWY2TdEABo
ic6Mvjk+09lHqpAco1lw9qI5CoXCCql5QfxBTMy8M8mXJln0aO8aNiHGV6ISO8J4rIOV6ExvU7tl
EHD+AV/ROWJId7MwkKwDq5lXiqX4DS4F03sC2eQkck9xiNG0T+HiKjDpEgbhRH1SENavqPZZCgGW
ugzKZvr7yRjKzxb6yLSOcLb9cJVHaqUkNPM20e3urlgQMU2LkuFFzimxF28aQY4sk+EEz2AjvJu8
scZXDH9zecLw4Pikfip9NEbTK/edxLm77sPU+AmU0wYl5tXitaeRNdiGRaDuzLoPrh2coCzaYwSx
n+qhAnRdV047ZCrdY1YzJybodmi8+clEQxLDG3yf2monAu8+bu1Dmto1ej9YLiYPsFC309Q50za2
LXCnrTFmSGglJQzIPF71mPoDQb0RQ5TByYp4q6kW8lvf+36C/9Ozu8c6MY2zQInZ9bLu1Fb0ScyV
r5H60YxzLL1ARPo3kiiQSGU6QrwcGSJQvtHqZJ33BrcLk6ZV/EkFNrEYHAySWZFbJ50VPkpHV6OR
Oun0jYGwfGEs0e5hRmtsWq6HxpdPTfGQ5iJ66cewvS5C97vRhnr30vDBnSZ8ejPly2JFWhJxCX/7
qceA/UMHA/Zgl/v+D/cXuiDm8nU0/RitOAWDvI+tQTyg5M/BXbzQl2lslRY+cKHGHUARfgEo/UjY
RYgW4Qvtj2tmONkzvczTGbBkfDHdlJ6HvnBB8WNbGFejr8Yv3C/9ylksa2s/TcxtkozetYGeLlad
a2FVwqjoHZky8twrHoTX2iv8J87jjPmlgEgtrZIPYJW4ld5zHx6wisXWc9/2yXUuPW5tOZJpui39
Mnv1BHgCHHWBPPluu8TN5jSCG56E7Yka1uYFkRp8xILor9cR9dwejXhO0a7pXHCu8pI3jpZwi/pr
s+UH9Ia4wJ7KBB8QP3JoaQw8MV1kFS8kbvoza6j1blqdfhnNIDgW5VIWG4k5Y+0t6UEa+dKMVRko
voX8+/t2cCKwB3k47oXnGW9EUKazrQPzGTg+mx7NeYCGyvASz5PxzFm9uHedKYZDN9FEl3TEfSBL
RGqF93v8YtHtbrPItTDYZUl3GQZXd5s5daofRl7VjBXRHXhGa+fRS0mbrlgVjZ9l01GMTNOpIvoU
0pRG1i/gqBD2XfGOrXmuqWcZ6HfAZwZFN0sr1ewzW5pUQ6n+scI4+cVVPpAv1hhR2Kv0KB4yJ0u4
d4wYXdWQzTAL8iq/o3x75uod+TbNw7E3nqNOOiBcs+R+7JKUCjLuzRsF3Q4NvvjJewWDBTJsDUYD
CbkakBPoPZ0fcpUQn1ikSiT4xuIByeuyovh98TbbjWFe6gyc8nruXcHAdPYl4wwhYsKuKuyvRGzj
R8x7zFabKPG6W5N6ZT6e+A/xquVJ9Br5EzyCEI7DCtBgdxtTaHChRMK/p7Uu3BR1yvueqbK9swo5
X88TRq0VcLH2Af2qfhiDCKgFBS/2zldWwBMfp/KYJhpcPh6GZu2yw/HJ8LQ4GFlv7ayK4Bxj85wc
+IwMPQgrSZijquyW2i1QSkSg7PcZg+HFaEJGrJbfmje+mnhF6N+hb89E7VnVLvEebrzBO7Nv5wNL
Dz8W1IXuElrTyOtL5GmDfTr+wOlQHPyiDy8p9pR9Qlk8i19n31DUlV0X2sNHb3jFvM+IrR3YaWv6
cHxLpiQYl/xElbXhVYRl7Tz9X+7ObDluJM3Sr9IvABnggDuA29iD+05RNzBSlBz7vjmefj4wq6sr
q7tqpi56rGfM8iItlRTJCIT7v5zzHa9HurkIv093Cek3P6Y8Q1eYl537O6/D4lc0pO6FjCz9sfTC
mK3ulvBKzO5NjMfwTPoe1/xXJ/R/qx38U3P4D1Uyf+oh/4c0jQq+oPBs0j//ceMILfy974kie2/j
P3WP//HFf0009WwQPDLAXkVXo5A3/dFBBvY3tnOw1nwbheqqevlrBym8b9zjdIi0igwkAaX9tYN0
/G8+MqmQPZzzR4P5r7SQfvifSF5f7EOSTVeGIt/v7/QwdpQC3kkhDvheBXxg5u7YTph93K0JV9yp
Wy+sMJjtMKAe9Uo6pjoeFhopMVsbiMucx4DCrsrJIW5oqBh+DVHBcNv380fOA+tJOngn9VyNd6oo
48u28O0ViO8Xx24musl3aywsZRd/4pZc4m2Inj2mF3TjE8VV/rLoMifjLy8J6SLfjANbqGDLKWnu
FYhwsWmXR01uBb3UKS+KIdiIsZAYM9v2Mg7wosxgcsTBVMOQbaNZ9/3Wz1kbHEsxNTdJZSDdDvli
P0ZI67/DqdWPlaigXdsi/QDtoK9N3hRkBZFwQEUVyh9zTCHQ90P7PsHu2YbOWuwTS7EhWxVpdOpk
gnyDqLybif24RWae7hkuZRRUM0mVfb13cPpsEySibIUY8HkDZPcFrv8HWu+52JTVQKPeB0l21cQq
+5hUuCCgAab0qfF5P9PssCNI/RCzduJjX99pYqAIEIQ9HboZalLqHPpiLS5S3oAtSiBC5zFkXc5V
y9qsjCIQsRAkdgtGc6TPJdD/ZW5K4uOXzN25tvKvBzVhzC694hfILTs8so4mTbMpR3aJdmi6qyVc
DTqyY8rLBE/wOoy9XtU8ut9oy63yjVCTvu4DRrbciPVbjHoaWs+wktPJ3YDkjYJAIT/C4VGAn6JH
shEqIYQGrGvccoTGBeubFLMePLaReDXXG5pJcxxGySmP7eGzbsspPriimk9DYoVHf/DZgAutzF7U
REUzNCM+dJ/zWD/3pFzeZQnLjUgN3VOME+xd225MEGFfNuFlj9Sg3vrBXP9sAF28YRhgNSMTH2pH
mLb1D2foUYgssGuyY5qW7aMDGxKhrEPVv9RTeJVi8borICwRdF3GmIc42dv7QJXzSwcPjBTXwrZ+
DXUq5S5wnPa752cAphpVHaHK8+dE6U5PXVlilNXU8fOm7UnBPk3CZ/05Yoy97FMMj1MugDT1cwMw
ZppeUO/XD7KvFmDr5fq5zVACBLE1br1aQVxG90NcKSIVFt+2yD40H671S6mUN15L/XayEy7JvTeq
4DzKRLF+k3gmhZfP9qtujP1d8cjhPWggaYRRwRsYDBU/tWsCyF1uw2C7s1sWjn5DYukC8I2dvvoV
5WJ5mzRYHTy4kAzcn9UYEjdmZ2n7If0Zk4TnePPbTJjDrhnwX2oW+E/zNOCYRY93ypAGXpRFjpJE
6p4/9kkca8zcvS6dj51Ad6CjRTDR5c8MC3wbmBeLAIXA1dTlITMuHewcRCdjYuRsZgFnltfbkZ3S
pnZj3NxNW6I49aOXUACrKGn1QlyPoSIVeKCFNcxhGlZvRbOLl5K6DxXRKiSZ5qLaw8tEbiXiJvmF
iCp+XrDLX9oZ7u5907vEi1memL7DunScQyNchu1Z0wxvDNLgRWurh8WdJQsf7aWQzR3akAI0HdQo
li3IZnbAkKiKfcnBQqM03MCHog42OLjPfdF13zvbX7Odys+sGNNhh+UbiyCBFJdxCJFnD94JhNkS
NoAbRHq9BHSLpLbM46sXaYBLURy/0ZygUSkl8pJBWLLjgY3ghhd0eMm2YeLxsyNI6KSL/icUAA9E
XTlWF1wlMtvqNG8+kRL6BAm2AxkQqBim62QADLANiS+TO9wbKfA+wF7wpNnKkpcmG+WfiMuJ8Vym
eo2YscPul/G6qt+ywca9iltWe2Nxaou2uYiQat4WvFKk5dUYf3YFZVGPqcbt4lNV9IKUY9XbJ2ae
YbdNtYuL0WFLR4M1AIXgt7dpm3g0m98zjqgLu69YtnQdFmiU4RxOCNofS4uPW7ckybxD3tO8AfKn
AK+Rsd73dSteDArN1WWciSsbjdpz2I7Nd+RSwUVAKJi7if0evWeAe+W27oPyVgnka0jvEGGF6F2a
rd+NuXswNX4usiHHa4O5cdminNIUlPSSO3y1zm+7sZ3gkp8wdndqlHTdcWCCt550VTDxueiu+dzK
4hRBSOFgmKR64mxqr8aCBcQUVeLgBo6/myMRy+1skaWK0o4wpS3mHOdgNVVylZrIfzUpPWQONO42
o4qGicOQNJyq5A5JPYnai+PcpZxIAO3j5mXQdvZch3CBkP2/1bbvPvUYpO6y3IjdkKWIBWRhPzV2
Zf0SaTXjjdBi2NU4hs4pkbzIbxIvesJI69/5VfJUMbG7iyqDg9uUfrMZY8SQmJEchIVEhG0nU9IS
cN8t8Z6ALphgPS8bon120pi484C5RFLnbg3TrYwO8xelm3HsGuoJujteId49dv4TU5jlZx47mF+/
aN8Y8eLbSuXdVVHjEawnleC/a9+KGrUZ49iZDhHnmc+46j0ajLergil7CPyphHeJz0MSUHloLMJB
cIgIa49gPtiZIXbZ23ZIa659WRQ/8hjTAZwCMQdwLTMnP+D98865rjlcOigdZwwo/VODJedUWi05
rJlNkl8HCqYgAi1h0JJZW7vz3KPHAcSqtRifgByGMNVzV2+7acoImCJCe1/ZU0crk07XQQfWcM+J
gGWsimL0H6N4tL2hvnOGEA59rwH62HpUjy6KxYb5Aou6qXPFMQ3m4MYstu4vCdcFXhPacY6ew8/f
a9SdbwOUpwe2zuHvtsGfx61MKcHMoAbc4ZBJM/FfWpBtUg9lfpfMHmZkgIc4mxz4OIx4e4BDPROG
V+B7uOAyU9/RYpIp73W44IEIOu67Gimad32q4xeGC3F7WIek1s0s2/jS0+my6+QURUc39hlXp8lg
pnMYYdA89UzzXkeLT2RZJOODr5vmiJfRuZ3YipAQIzsisweL40GVBLQqoB1vGjHgfWuIR90JQrwu
hsZeI7PACWwW4hevfOOaK3QYkOWYYg/3FLBTs4FWFX+PUQppBIAjDDr2Je4TFoXm1RVpfRd2abaf
VbvcBHTDxP/gjJp3khhnakL2jmwSC/+TQGeCA/pYmBtrBJoV1qXNPpr2mFy+3mJv4KufDNN7Zxe0
nnlnLEqAUldAzUdcPH6kIk8JUHMJgp+yODylwwJoMesBIXz9lkjRAWd4zfgWjv6TmwL6m5ZJvvLh
XIeKSVnfBcx+NnFTPMssf8jjItnNue6uQjwWfGYZ8W8yjyjNspChRjpLCEfpCt74KFLha+203CBR
PSGTVp6gifVF4L6kKiLlAFjfQ1hVCuOfqq9pXnIM8ib/zvoGSosiZfQnynTUGZkl2+2sfHkzB2o1
Guf9/CNIcGxfVLM7mlMWOmxJ41KQf6C0NqfelfJnlGuogOB9ua6sieJS12QKbgQpjTcwtBb69Sj4
ZTkEcJOF1w6wFjNcoAPytXanCt5rxk5uIo6iCpPnMezEAdxE+n2xrOXBDovIPYymCrnb4vHFycL4
wTcivyGje7lj9tP/cr8u3zZKCdKCUkQNocluj00HFYFBts8I+qmdSNRrtAb1WYzqPa6SZt6jdI7Z
uBHZGm6FMsNmXIR7G2T+BMxLkyQVo0nmfc4lww679LIM/VC6nOex6Tg0mqpIWQQJ+d3WTjNvhqZn
umcnLdp0265/elbTo85sk+uKoeZ9UkzNaxsu8WfXyPBEehYYUAdjOXLoWZ/Dcej6g0MGOghSIhzP
BMAt1jnDPX5iETRfZq0LMkIi5v8Bp43N09z2xLLHblEfMxWQeEeAQ3pFS8A6u53QZ82MfZhGkVLm
yJg61BDzRQZeWdc7ty6geqeRZFBv+7ghWcZ1F0WRki3N/iUBZBw51V2XW4R/MsBYFxVDepR2B29A
lhYTHyKgHzRP5mlyVPkRVEvxY+2ye76DixRj8Fzr0R7a4Q6HRPvKFBctseMWlKpc+Eg8IiSCTif5
k1WuNlmiuuxsU19VoWb8yMZrzQDJq/S9qPI2BlKf6FtRFfwK2KR8wvG8NL0fwuJ327vK5eNSHKc2
T++sNmH5b0A6blvogJc6nhkY0lfaT/D6woeV0rdn0Sa8bW4Gpq5pM1KQVKPbXXSJBFqgFs8zhFoj
iOv6xt6OskzAbuQkDnIpJwUrsr7jraGMZ9xsLkeUPxc9N9J7kinsvGWyakZmplPdBsMHdpK475H4
YkNGlzv1KTKXTsEEb9kj0LNlEEQsL77sBMmj0CeXzyJw1GGZ56Jfy8iiXmfuLSQnlSXnMKMum3VW
XcMe4ySxdBTeN2C4nwu59hR9IPMdChSk8HbgtLfegDapUP2KVB3L05j58L8xqSJpLIv5xRNKQCpJ
VXW2mjH6gdY0afCSw0AqQw9Gm9sS+fbqDzPwk9Gfuv+mYdY/nFP9aZr1/5ACwnMC8U8VENfv8Xv7
3rFi+5MK4i9f95cZlv2NdTyIDhUinbf9gCHSX1QQ4puSaI3/CxWEEN9spmiKuZcgIsFTfNFfVBCO
/Ma8dR19uQK7qYNX8+9kD/9MBuHYX5EOf+glzp+rFONLmYH6zXWZsDve39tXxWCCuRfWvDd9DYpL
sUfdzWNHM7jERPRmfThs+wLf8m7GFtpuAj0yUnC07bDJxomwZ+/IyUbOWvW9MF4Y3oyDvf4fZSd+
uo1yUIMt7pmoI7vYtD6EtU3u6zbeRFaa1/eSw+DV8pADPdrGm6p7dsIkJydp0mdb0HkTH8JSIRQE
c9ESUhTTXLDDV6zH1NixSUE1hHg7JL9+Wne1mGMrWeo7Dmjnt5NWHlmNdBXbJhvCc5Ot+25AHiA6
2RoXO+KcPCQLCRXZ7cRO/spmATKiyyT5wynxB/XsM4NdK6sxuqEJ9hMiAkn/eSAV6TtCbnzwhC3B
Nm18kaTAuhRBykmMh2eZWy9Fquc6HaCULqbZzWZSlqqxQ3rZ6DR+8gKrUIe27WN7Z0SLIntiMZ/e
di5JxzqZxbNq2AFZtmv0YemCMT9ZgZ6yi3au4U0qzj/ojb5no7nowpxuHXrvveidzGxrithVtco0
MEUUMkEYgUZLOK3TBvE9ysL6rXOsn7LtuemZJa488pDRnwpZdDCLVMSzYs955W9TMDl0exfBh4OW
m9cT2lYSd6Hqks/6kBm16OtSRxNSUaIEws1s0WKeYe3hcZiYdMBlV7Zcrr3eby0EG06t4Axg9Du1
Mkxf22CBLzeAVByvo3Y24VYmxC/tArafd+U8OxPZ6VGHFIL+LoMHlYP3qMbaOck+ZIbQmSQLzzZl
ZX2ZQRVE2IcMdkT3PZUnmol+1VEzldzrRfDvPTt9wzYzTqIDJfqYQ46pOrPHvCKcfezXCu+Rruen
DvFKfkpn1/uoKdOeCWzCE6jb9rPqIme+4KljpkH8hCF4vO17ilYHInHc2lCH847wc2YAC0xzK4Dr
Qi2nLtLUxlhD3zrTbQ2kc8Vs0jBAQEQk7bPV1QXC51VeUrcZrpskvm8Tej8yjp9pu2cQxlFjnfXg
xBfBNPk2hLKifg3g4z1YA3uPhcz2y1Bmp7ESSAUyvrV4jNpRAhjKk148sQL21cbBxtNsB7s2j0np
cpfFLJBIoGjZn9LqObctGfdA/atMTHuBgW480efA9UvDtj/NHjFROzAAxVtPf3gbpj42sTasDRGb
dkiTY0nXe2pMXDNNxe7PQM8K3H5PoyCvvL6MEQhok/gbQhO1czm4nAlwmArvuq1RR+6muDKodtIi
+dGH+Nr2voEQqhyN7cipsW/uKvTlKHHs6MVa8ui4sOvH50Gacl5bkNzbmNDlyJtfaT1IZe/SgKyf
pi3eTK753NSkN9ySuNBuPa/AqGrn4xNAKrJTcwxJbNvCGfKL5961oYS35kG9Ow0jnoQyYdW2SWkR
ixO9j/fsFFl32ZlJ/5CZiMP90vfoJ8lrZq7ju/EYHUMEQAgDdPwx19Yqw6YwHHHlOMCdMG8/JQp5
GPYYugcPkJy1idXkgmjxVf5Zy7i9cGlyXEbvwfIyOLr8iRx4DA/MRGZ9hHkPd6bIfE3pM43MIPV0
EzcVEXTeWqiMSOanx3pKIljg0sxUOTkz6C0U/sa5UCKqL0ZV58NxNq5DGPBig0/B3aOyLWxqSilp
Nx1sQ4PHbxTVNiRf+oejI798DtLOstkB80HZUO5gvrEqBrOoAYkILCzjbiD1uEfZku1Txq9LYtkf
/ZAzWRNghbwka9nuxgwGu0BBuAbRsavgYdosZZPmRC8r+Yyyc+HYZ4R90RgWKk8srdlgO1697EcP
yX6xVox0pbyiSkz+uC+lk0z7fC07YSZQgQ62oBoNfOlZl0AaUhrmqBoRGtlDdu2tBW6AZ9bA9aHs
rQF1g0FaC+IoyfSTE3DM7UY9O/2qfghBtsqVVRv+UV3rcHoODXHGnFdOAi2QVz7ZL7Wn7vO5sSCu
GIR2WyYjVPOoV/lBxFrkJ196IM6GKiZ9L8FRFVtUEOfkq2UIoU3u4SxhVXC+eoo+AdcYrY3GUDr6
TCJenVDvhmQKk/HRkvm89iol3JNPBZD+FXEha2j21Cycm2T5mTH9YDjuSyG5H4ag2vEtkNej0Fpw
uq4tUydz2qfkq5UCSSa8Dcx+XoQSPaI9wdC767LFUCC0rvseNAsXXbC2bGZt3iq7njzGvjMBjd7a
54WoILGp+bq4mVWVPLhrVzit/WFmdAj3dO0a08JGjK3J4Byvs3AxT+NXszl9NZ46a5v6NGMz+gWr
x5ywUjs30H8lrJiv/rVaMiYL5aSXahfAd9o4CTDQW8+kszmRHVCHd+arQbYmP7623DZ8U9LIewgP
iJdSFjyYAx6GIkwuWfP38S4qsf25HHK7SI8WkQtAWINh/kjrfNwmNWemsLvM/YFUKci3WizBa58M
7u+uxqYUezMWbouEW9A+Y3a251Uvul4AoKHTR+OluF8msmLR+BUEKs8ieSC01L9wGt8Wx9GFaVto
BccmTwmpdrRmfhyZmAZcAyDyGhZefiMhX/jRgrltQW2Bb0U9eLlVZD+YrWj4nBkQwCpeTjOaM8ZF
IQy7uJ5QM+X80MdUk827Dtf6I3DA6dKKJ+1tbTX1+9JPjL93CM69GRuLbAn02p/epGKWTuYJchpo
LpFiKd76Y1sdkpl8yCJWoNKQ8EL9bjmLQA67i8DlXvbqo7HimpgCEl6sizFNz45n5FG0UXCP6gtn
UZY4T6QA1D+kE3fVjUt39xv6RzlRG2SiuFV93Oa7OJ0sdZBiASxigpqu1CHz4FR52fyhSU35xDGW
jC9VRJ7SUVVgexpMCe39hEPG3wtIXSEIAcZzV/g3eBm1DgeDjSOqP12djw3ljYjHM+k4HsYJyjkk
oxA8wws2SONjYwfLuEsyq3hE0sRAtppVsWASah7Grs6qC9k2o9kgIjL3xndLe+su8bXTz8kpkaaD
sTG3PYEhXFl93hesxrx4rraCdATccoHq75KljXHq6eCiTMnqicLJvbU9D+Nd0U/g/GZ4a1FVg4lh
zcldTg3yiep1fpaELewHH2wMOSWCKroKXiwMqkRrEHnan4MyV+U7cPewPnLQhk+Gtd3nMDb4HbXX
lrcDBqGXAabJlr3U5FwwnWHgJCrsf3mjnVfByv1FUavddL3UxzBnqbBD56KKoySAM9/bSCc2M9DG
ZutmtfeTCzLfcWUFoI0Dy33to+5dtE0Ub2d2KssGIlv9u2Z/8+okcl1QQhOztjIaKDgwlpUvjR70
01Rl2AqJb4s3NvXi49Tks8QaHjbi+zJ5zTZslnz62XsF6aoQJnZORPIINfm7My9qS7/8mGbCOVsM
3ZiczsA0LgjgDtXJXpxxuWKinJkDFp4hZXM9uqv1yPJTFk0EiJ9E3QFj5N8Y8tncJfGWBIRAH2Cq
1QcGrijKBsaLT13TgVhJmNQDWsgYkQuPqzw2Wf3Qmk4/8Owvp4UxFfupgGt+Vy7DgCY0AWoKOvPS
zjv3ICyqgiT3fnlqFSLVZcsmpCUE6Ayu0sSvIBljKIECyjcKqZaKcHFt57pGe33nTchiCjaZ8zAk
+waN4QUjjmrP4hmkXzf+yIYpIcO8WzLMb7kP5Y7+tbmtSMq4n6xoOWohku81ry1w95lsdxeTa3Vi
A2ypXVZ4SbK3VexmKIQs6y3GhWJdpNANwg1TI/95ckdl78i4dtwtLMPqp50H/owvbWR67q3NGYFx
GRTPMIRFYeYoJyac1BWmqcsb8tnph+CnUOSkxywDA15v0Hlu3R09tyXmVoApox3LvFvmZvYTBS4n
bLqQp2qGNr6I3Gr+BcgX3pjx83MLnjQ5jWHlXdM0BNFFk9biIwW1u8NmUsgdRcYCKn4Jh3a7ZOTo
zsKwkBIl+YS8ixHO8CYhppV3rN/4GeDxPR9mBHsTcUAffHzVVZcB4NrEjs3tPuJSPbH8y+vdSLDL
ZDe+iyhTFrfCphjaR7C5nQuW35E60BHb7k5jCaOror1RW5pcVsBeJn7IngtsC6eW/tXTNut7QocJ
JWFUrMxzG3UODjxETekh6UrEHU0rz2M8OG+kK6wJrbI9ZTXHPNPQluGsUZw1WV/tCUMmm08GGodN
QZu+Jd02haknVPeDYWd0q/1RHqEqxC9tsjqHtanh+UbIPO+XtmfA2FSMJ3cdoHbAELpU+6CYV7Xp
pFMKSgH2bCvjcr4N6iCMt7pPws8khNTtdvo5DsMWD2sKtK/CxcOju/gH108gOJKFdGE6Z9oEXlOe
6zmp7/yxsXd1q1S7527O8z0u0e6hjdiEs+71zS4pk+5nirGhP4Qi7NuTD3N3bdn7T1L6xtu5RXbO
72b7bE6qdXIsZmO/o/a1dznvw28v85YHtHfk4OaJuvKGWN0D6vYwpUfTNQa3S+2HEqiGxKizbYrx
lHnqZzdQ8GSoUHFelxMoA7ok0djHLs2peEflvrJg++Rxm3mN0csPKvnMR8R1XeQWuzwhR6BIqZBn
R914YEEuCtnxA40VKwSu4QObM/2DmgJQK4efevSyd2TJcg8JRVLol+4uMbLcO14lmS3bhJHXPbuO
FRbAwYm9vHOPTlL6n0NuOafIbr0zKqDTUgYoDxV7RSzn7O9TsCiPWN3JDFsC+yME3HcJxXt6H+Al
7rwINPMh7I09n/KMxJA9h+T0cxkUOVHMvRuozTIgkr2h6GoEvztDe6t5l8yxzX5RjbwyA36Laqam
z5TrI+qop1MNcpTHpM7upsA1NwShERACXdNcTfNIVRhM/fLLpGTZMDBabYReETwZqRQcFGTKqis9
emIMdFOd2TtBJf8rt8CLtH3zdZl8b8JuwOyGGfy6Y9N0QJlTpduaLUd0LJhLn3rHHEmTzY5lHxMb
5K6OmAxwwjPlbsOAwnRAD796jrnWu6aT2e/AjcOzbCugICZd3ogxUg9lZWCV2jE7eMwphimxPThb
2Ivr7j4+yio/T0LXpAQ42B8zD9l0NrP9F7IqKXaswju4AHMQXfTyaszpTwffa75PrX3pO4ZVH8o1
+YBSGkRd0c73eGQYHNlxEWyR/H5nY2h/J+uPHLChbW9Ignf2XmnEoZbr+IyI1Lr0HJwLRt7FjVR7
6cMmrm2BttYMJ3f2iV7QE05I37s0UjgUUuGyExLrbSl6SY88JlctwI39yGV8AGtFead0ccVBRRrN
0gevpQXJB6RQg5PRJctcOPrJ5H44Qv0Z5yc8GN1hQnvA8xEO8jbQfqAIg1HmesotxFQDXpvKLYmT
6DVJcYuuxeXspHW/Z5p2xiPYvVlpYD9J1fTwCTDOPy9jSLWnM/e1mVP76BNGwLtK+lGteP/RMPUs
+vIUT/s8UYZMMeECUkrqnCXzP1DivyuLX2SuMJiofil+jcaPjpwP1QNr44lyKLJucrcJ9l40vSIH
GiFmFiVRe3FdHXESjGjPZowruX9TywhSd0870KP8oL3ZRJNMkKi05dm32+CX3bt35H1DM58tJCB+
ZO4UTDUWBZBJHfYyGKRH5kcW2lZMUmc1gz3amGpRL0oU8k1+batjbhIWbJd+09dHQ7+xtwjmTG4w
9pgPiN1kDWez/RsMHRbvJZR3AzzGVMmlx2lqsuk6HuGr8HfFCDnyn410RLe33G4+UXqb3zGm27us
k+LUjGOzb+0Cd6HNHtwbSBodgx778Ar1o5JCoy8oh32LLNk0WeAP07Tc226BOFZi2Ynz/x6N7P93
awX0qkL4HiP9fyyR3b0X7+W/vZef/7ZLhj9pZP/6xX8xWYpvX35Ih1gCqmJPwWz7y3oBJyUsb4pM
hvren4hxwv7Gn7BhVoRRwUheha3/brK0v7GLQ8wqbakIgnb/pfVCiAz3T0zFVbnLfsrhH7Yi0uYb
/S0xrm6pdL3S8db+8vfgqxu/Bb+gwqc0Qrlqp84+N1SPoxU9JVrc14t681t9HMIf8QR7x7E0fvvl
BaE8idTy4GAoT4m2Z5mHT2LGyLdOjePJfkEjdsx6fagXeUyX9mSD1o6jvZfXl067ZZRwUIAp0qa8
osk+4RA/c2vdq1beEFl7nBrv3oucG4+tuNIfM2lupg6BbjaPgVU/LnO0j5S7JQRsm8GAyPuPJX8k
z2KfFgvnBpGR3nTt18EZ8veVU3s3pTe/1Ayr6r68U9IGXmSOeaEQ7AN4EdHTglB3BynrqVP61E7p
bRF55caPQ9RUFHcLgHjMd/k9usoTxXHK1TOy+AufWMl/Tz1eMqrGoxutaA7ir9CYUS4CiCmuPKxz
f/Pk/RdWWWd9k/52Q/T1Jvo2Kx4eJp6av6ODIq4UhPUCPsmbZkdNuEHjdgUN55Y8x1v6RIxuMUl2
i7+3BkmdIP83eFIPxfaffwBULLZPrjZAZ892JUu5v32KkgZVSyiSaI8HaKnr5CoY2gNcHXI4yUXa
Z7G4paBRxxV8lTbLy0jQ4BWsROtcKBepxeaXcfv2sKhWbcfMTQ6+A4ckqparOW9PQ5Mhygi0dbZh
WBcAXKjUKTSP5WTCDfY5olW5biY35IrO1aaqItyYoXvZUIGiYCOSELnjT4OqekNQwv1APg9wG5ob
4by6jbiM/Pk6SIdLOPgQLZpaX/7rZoP/s1PyH/5f/xOtBF8nnftPF7A37/o955T8zyfk+nV/nJCh
/CYEZkyeHJ+N6ZdV4I8TMnS/rcheosZdGx+47fLglxXrNrzmgDiFBN2F/B4XsLt61//9hJTf0PwS
907wgJL8lf6/soD1nJWs/B+frmD1IwgPaSyTDYVf3lnxwn8D1cwyGD4u4LZzoHV+U3ttNZ7Tbuxu
GrcE+EFO7q52cM4Y0BE7BygyTQirIzlbeu/1wzNbUOuAAKTBspN2IIoIs9pJRtwHUnK7bewl+q3H
wDwTNqYlRH07vextaIwRtDI+WstdrbCXwWXMr43OGeg18TPmGzI8gCaeunlkWIwMhCGHfGpbTEHD
MDGlG3SQ7iYzRE/1RNz0MZSGWXjnL025A3TWhBsxxSEhb35tjuVCPhj2ZAy5R7vQMWrbyCO7AMZc
smtYVMDvc8pnoNvBWyf0Bcqm5QBi+2HwkVQlPZ2sqyh6Eag3vV/uEht/IMKLK8vV3skUjOiHwX2o
5/4qrlt2Xn4A3gqpC/61CytP5u1SMi5iYEMMojUsW39KqdLi4hJo2ngZtdWVn7DLYAguD2OnD2tK
+zalht0Xkk6tmZT+GSMjuShHHN2WTq1N6St5UxlCvJoQtaJK7PCNZVtzmSKvL09zUJmbJGmLmxj6
yVWSD3I3mwZ/dXFV1ZnaSZyXx8ae83fIIv51GnQOmK7gmEoFBIXdA0HHKPit9FF7BY4vnLNImJDU
AzSBwY7a7H5sZYFL1MXRWw/5Y9CgYcEB+zpk8cXs8Gd0bvVJuBUlold89GN0P2BGJRTExUwX/S5c
JnmaqeedHuuG7ZRfvflsuY4j5pKuEkQMLSm2VTKw9iJX7DG7YAmJ8wRpmQ/r0gbFQE0YKSK9OdlP
BEpMVkZEHXONPJzOjFJ2MirPbYHWZwDzAp6zv0uJYskS+TFNz303jkcrjkiVnha6eSZ49qah04gg
Gd5WSVEdKlfolRfkk9bY3wUxEtmwr10EuayyEje7Yeh8jCPp7CwwS/CM0APNKYLxWpjlJnrxrCC+
jpvhwrUyj5XLVNifTlD+7r0171GlJIM6O1rCTWnSp2ztLoYhRF1b11BD8XJaS3qyzHBvCTkSGdfN
z0OyyLMY/QNOcW9vVsLP7Df6VFQ6fiyL9iF2x4/VWYdCycsP82yCbT/x8QrxW0TO+COXKF2ZQ9Vb
1JTpMejh9hGGzF+6rkLconqAuMqmyXG9YZcWTCDsPMK32HU0Cb2V6ttZXUeTeWkCcHsLOWN3Uwu1
kzyA6wxkU9BNvA7wMrFS6tzc5CnzjX6YPbx07ZW12A9mjp8mTUwt71pqMwKqouolKx+RP9CQUAmc
pF8TcITre9+ztYOXu+Hxb29A1F1lkupkGc11hWJs7uxnpK2M/eAUkvqM5KxNzw061hYS/DMBfsk2
MCSxzKwRukMZl922+F/sncly3Ei6pV+lVr1DGuCAwx3WqxvzRDJIURTFDYyDhHme8fT9QZnVV6my
yrpldntxzXpTaWWSGEREwPEP53xHD9a+8rFJS+vV8Q3aqrSZ16G6ZCFpPukJ1AJoUQuCzcJcI+n9
a1+b/H2STrcOES6fPDffBWkHTyaK8Iitp25CgWz64HPZY3qSW92znGYHg5IqQUgVDzvyl4gSrUom
+WsrsGsWS8Qm9rc5+pW1KSv4a7PyGtpkb2SlZg2eH5/yuQnKL6jSa24mmZTtOs7tpD0UQd0HF5Ga
wUh4TwRHqmthNWwxw5KcCUjCy1nSsD1Z6TCcAjz0YxVssxkS1GqUEkpFDbmU7LY8xsCC5eEOzpu4
0cEoMbkrosMQq27rGExAA7GKKe2MAWbPvJdJmYGjcyB2BrkBGE7/jZFstWBBUnbtyEhCA3Bk2rEm
xPeasrbpzec5TSOQGbAXeE5MJMVA/LUq61LbrXhI2or3Ja/uaWLnNfiTYWs22JGBnrIc1OYuVu3n
tr+4M/ODwDdvkBGWNwSemCvRGlBd0QJSKEFbMxX6Nsunbiq9gBykogQk6LAOh6L0UuIy3k3x8I7T
plprOD3amwQJQtVwW7Sct25Tv0XqLa0M70SVDMwAIekGEshwsQvizFAa7FVY3Due9RAXuE0YFV0t
lCegRxUhfRlhkV3lqHOLyO+Qkqy7BttAsCDY1gQHG1BJ5DR8I5l2le+oYYzlMwoQIpT2qg6HK1+y
z7NVRt+lM4RHwBQ9ZLBiPseLXnscivYJ7/i0iYnP/O4VFjNd0i5Le93UrUnQmhep4P83yf8l+hBG
8L/0kP4H2cnZz2Xf7//gj5LP/c20bOGRds8GRXn/2RRr7zdMP/xs13FMR/z4k7+XfOo3ikSJywEZ
HLq6pYL8e8mHpVR4khLNwgRPdKL175R8dL+/lHyoAT1eCeMo2j5ea4lj+KnkK0I1mCEqKVYJOC9W
5mjgOeos4Bp7E6tlvkarm151xKZh7dGV5es+mFqk5IyssnXYqr5Z1dJUNc7H1trl2pzlys5kVxxG
g53CvphQV2nMNlvBdODbZLU2TiM2vSc6G/rqoGON7Xg99Jo82MYSFzmkBHHvNQytAzG5lB5Gfhkx
Zh6bwB9vOuF80k7ZcEcSY20iZ2cQLdqbuCFoBhFKjEdpSyd9Ulm2VmXXbeZ6mNfIHnKOiNIn3FYX
OzVRvTpJJ7a27IDhVd4NfEfrtjeagBleSFRtFJ3RjutNbBAsM5uNtyuk/VFSrCOOa97zLNH7pARd
1DZyXgEim45xWbT3s+cNpyQyww+vckmrhrdxyq32VY2GBp9o1jtsZgs1ntfUEfY6/O23bTV+sJ6T
O3NEceTExq1LQmERz28ATo5GYG/gnX8ZK/vcVukFINOmnboT6JY9R18e4tgz3h3MLjt/tD+IEdo3
DuPvxJ1QZBMAIgb7MfBQERcRgmb23uT/BQTckcX0JQ3lCL1TPbuxeYk5z1GpbAZCqRCMjNXWC7DI
4EJDEz8gWRfodbKsmPZT5OxH4MKYmtprUpe4KuZxSZwNMhLESudtGox0w67WvIeZI+6mbon+qZ3u
BahMxkDW7YN3sSx3wnjkJ3QkcubW4LzXDBj3PFD1XUapdbZBs3yvvZYBqRNheCyacT4nZTZc6jC5
M5cj0qkHpiHLyYkyC9DvcpriAmY5sxy1LIIfrArNR4fWBDpGsgAxa0A3y2nN8OOaLOf34M4PmgM9
4WA3gkFdZ/AkR9nDBY+qFnUjo0px9XoyYVmrv6cyHnfaSF8yBH43WD5Y9uI+Zi/VJA9KdXKryio+
jyZkicolYYqdxDYf7XkRkk7nNlF3FlLTh5YyzroohfB+bf54JOaTweMxc5Ks27U/np1GOjAdJ2qK
Z2rcc7EgFxzuu9jtPKQWEPRSsOjLMxlbLIopAyfWQ615CK9iO0PV18PNSjapO5vmmu27Ga9KcyTC
rFH4oqGAhMTKKuCFauOn/tBtg9haqggjZ29BKBfVheFEWXvoLI+qA1ZZg/YMfGL5xcACGkXcz7qd
2diiJl8ps9Br0WMxvJUhmIyDzpN6ggUYpsOOYGOKIHJta/0pE2x0jolMjYKVfDR7vG4M6NhswtRD
2WLELpWpn6Od8j0dbCeP9mAd9KZkjG27k4DZTDO0bYUZUcxmhm4+aALQ2RVAwHpojITOrbAEyxfC
WKcvzFC6k9fG/hWYKsSr2IfcvnKpP4sD1EV0NqIHcQa3d6RyYK8SoCKjCl+ViqSfugekzq/xmZRj
7pBWcytEFMJJnGefMEG23wa/KpwNa2X2qYytreSK4DSLd3A3cr3NWnq525Bd03TGBxTuA9Q37WI+
JWAIqdpsb6jAS0JCu1BZR7eqW2botdFFO08Bz1yLDOkpqhFrfs2Rv62hj4UPePvNLUgYXrArk03L
jpoLLUPVsdYYawnBkmDdYj65hhAvCYyZRajfvg6Y051VGo7VTVc0XY5JcY6P2ejOr1oiiAgbBJNu
8xi36jFsx2eEneOmyavpq5aksM8EVdzbMWEWXRQgyoVa9slRqtj1faO/BqJCU223zvximfPH4HZw
TMwuf/KNekMcI0GW+NnY2LdnsDQodvB+WtLmCB36DLEpczHyCnze0R6ZEkJXsEirVBvVHWQyawuz
jIDvYChbAeQJcznCUKDvqOrCp751RnZIYdV+ioFI2w9+ik9hlyqlN2PXuNgmFvvvRJE0Psg08mb4
7VWw6bH5hZ+g7IQfhptacjVEhAxtMHBFjzVg7/4lKGbwVgSZqnkJ42zcFdgv1F4JVqdhfBvD2Ncr
l+8y9KvAxSMUlDPsX+al9dj017adojvHyIN1D5vgRtvd/ZR0ztEP3RhrudntmnTOP9MQqYvhpePX
ZpTlfWkA5WOy6HmPzZyi7/HrLL0iMijechaNB5Tjw9HvM2WAUdLZq+tH1j2cshpPV+vdjS2b91Vr
xRqdku6+pFESo4/N8YYDOeh8QAqtrb/rdAYnPnXDdz/sB1KrPQQ4j41RKWYoxlSvmT6F4VYRuJV+
j7QLkjY2YKwmfe8+FIXlfoG0HO+jPhJq57F4Si9WjsfJgGvMnNSrH4uAUeO6SYb8m1C6+N4rY3ge
KtGVG5pLrNqSkLyVFbfEsUcjSl6jgHGGdNnIblJ0PY9wlKrskpejTg6JVTguonSjj1EkhRoTb0B6
MwyWcR+XOGhPLqKNj8Ko+3vyPfWjWeTphclNZJ3r1lef09qSL3PHEwS5GYckJPjg2e0N816gRs8X
7e14U0x2v9FCuQd/8PBJBtI6h4GABgjBiuQHJyDbtRtMgzOiqJOdrokvBV4xObhsPDaIY2gZt2RD
QRRDWl11iOTTGSioERU4moMsHzglq3Ra1SZ0i85kDr8NIQCfmnbsxG627Ube13GfPmdNwJcOWcFC
Oe17AjgENrT4BOPVno/a71r/aEQk2R1MB5IeX0xYBfe9FMZ0J10/FPeGOWHFIVa77XeGb8MAaWwy
9zZlyKVvhiENmDYbCXpfmE0JIYLojYNLlBNGt+7xPdxbtEDBCbmrNC9DHM9o4DyjZLDVLH7BkVjc
OWYy8eBXyKqe/IyNCBm9rDBRBwEsMbd5wi3vhaFH7IXLaEBZej+0lffojxlSCCoXgkt8zn3A9NHB
cGb7gKSYeaOIBFQgtHj2nGYHrZhK9Q6TP2/qoXAbcTNfGt8hvhfEjnGO7IZPoUyrcuAL0dfvTFMw
gJCBRvlgm7copKMNUtUHkxt+XTMF3LauCTY2LftnbXXVGWJi8DluCE1PGvwUK7N0g0dHBmGwpbrJ
+YSL8ThPuiovdVGw3WdgG3sHBK+aj7VsJRJpuPLtVdCR3+lG2TepEdqfnQHQw56kXswJhZtwLGet
69J1A8Q8Ism3ic3pibYtpkkFW2/quk+jHQ/l0SLJ6xSKOfjgMcdhCdxKsqYaQjs4pJFJjDH9x2tp
wW6eHDO9zk5xrZQFnj9Cn5B6ZYprZZaXoi71Ju9g5s34flm9PwZulMCUBiQ9GHJ+5YHBfE8J5N5d
Cd0SOl21GxhVHbHM+rhoHFV9BEFOCUa8NsYCYunTPuMBVY6hYmwb1SzRTBJHdpWt4JpFNg+C/TBS
tt/IsPX2TTEIj8XEON8lDoAaYFvFe9lM7y2rI5vEmyhjoocEBdGYnRKhgMgdrc9f75CWFdHPQ+5f
O55fNjiEx8JJKdrx6BD/CmZCNvUpT4348d9/Ge0sYWgC8amQv6QY9nOWF75vDEcgh0uCShBgtZmY
CPyLy1nAPn++nOXztRwb2R3ice+X17E8Q7Takx2IyLx7jZcnPHoDOoJg0ilKFSOJvqX9DAbZaTOh
/8WrLya0f3h5ZSNjJOOK7vbXy4xwERtlbbdHp47KXbgUAkJjJXKW4qAfmvReV3a1A10zfU2mguQX
qone9B5nqgvnR5nBYDNdCo8ced9+Hq+jAo3h2tVYnkxEsyWau1YRkDFE6V1T1xxVBVHHqzIOCRyQ
3u95cf+UxvuPF0QnDAABn9ziuZO/gJRmCI8KQGt5nKOmARCXwOFfkeA5MM/B484zPki1ffzrL8s/
viiaSEa4RDqx5lHmL9/J2veBZSRew4sG88VWADWy9qtZwxhXU/X61y+2tPR//sbwYj+gVBY/CXUh
f/5Tyx94NrY29rTHAS/EVtbiY0yMXWaO7b+4qn+802y+lpJpsWLIYcvlz396IUFGd0nCbH6Muky0
d45VshMIckt2h7++oh95iL9cEomRdJGUiQK90i8fWpBETixnmR5bxwKc0lFS+N0YBpDgPBs7GUFy
zZ7Uefq8Mhyau2RgXH7VllzzIAo/uh/VX2n1waat2dweUExTH9Y/asW//lX/4T2xUFyAA2Oww9si
7V9/U8MJ2rrQ0TEJQ1MdS92117EYaZb+7ddBUIziaAGToS/+5b1HpET0AhajYw5AvtvUSuQko5FD
f/rxOv/ddLl/uu39n2rItVj+c9T+c9nMIcpe38PX9G/X+vXjWxP+PCD84x//IZvxfjOXWES1ZBlq
82fZjPxtyUFlT8vwEJPAMjv8Y0Jo2wt0zrKRIigt2CVzYvwxIQRbbnO/ac9GNLOsmd1/Z0K4LJ5/
Oi1+31Qj9mcjzTyS34bf4eeb2FexGjAl+nsMewT89SSDmauyJIBnE+q8RLZQEBmUMUdr8ud0TO0Q
OBNCQWe2IhZ6fk5S39zTWmQhCvQwT89eb8PQpV5NLhTu+TMsp3rXqCGyt64dOtm2JV3BXwHiTB48
jB/zKmnrWm3tkNLiyKrTcY+NadinQbJrYRZnO6RwOEby8tPndf39+PiZyy7+fK8u41AmrY6DNkIR
xGp6v9yrQ5wL33dsvTfQpW2lE7vvddAz8apkrr2VV+N2s9MxoJDK0VHW7BSKTRiWxj2Y9unNVXNZ
YwGTIXrimMCUwMSh4NQGA9DOW0ScVjg7LG+7nE7SdDv0rXpM+NuFq0+RLJxy1VDsGf9Cw6IWxcCf
PlMc1kixkBmgROB7In65sMlo4dAnAc4YGXzyMBIib7Q/GXp8oYGIVxYbirUExHJRdcc1Mh5mctOP
qPuquswVFAFZW6zJUSdCSyYJKhZy2NRx2n8DNBo8hhlBEqoaDg7g0MqeSQUUXf2iYVYUxFHsGfKe
RCoQmCbRe1XhRrFnK7uOna6PPLiqDR0YoxqLhF9RZRlxYgmKwaRO7GNOpgKe3cRst3w/xNofUBn3
bh/tpTdmV8wo3gtVef7CdrDfDW6avwlGdLeQrKpb4CPhLhysbF+0g3qmQ/SPbkZg6LSQZ/i/alfP
XfSMB4+ldT+wlPVazcbXlfuhK+d9gSXyIvQwHYNQIxUdnNbfBa0IPk1UkGxoSK1BcBkO8OuTcJew
HdrzCaLAV+m8TW1GkAiUMEvUjV8/tYJNcWB75ROEWG9TQcj9jngu2OA3T5aIMWzUpYzPMH+X9U4j
5JPRSnHnzdpA5T4I3HheQLKaNotvVVyMT65RuE9SFfk1JHXoqhNJKN6S2mNbTnjBElAfRO8ciR/E
fBxqbDs14U+6GXEcdBZ89WEY7schS277Ie+qFZriaB86UAmhX4wbGPL1p07QpcGsZghXWOLNATjz
WKCg8IA7fib/c6CQn+UwMxaH8pGZSzSGLdrLjNplT9LKeM7pTy+ZTuyddtPowhifuTIyCZuIRNhW
qyCDNGbWfXlR5eDfgaEu7101qGpPez4dcP4Q8+zY+bauGVZCAkiuHU7dG2StLTbOnNlSYJcn6DTe
PYEi4phWkBIHdWS0s2aaczcJZj34DKsBDogRTDdj4xp7vLk0jY6C710nV6S0ehu45DbiNq8O+P7C
+wzMzHdNY/vO3hI7W023MtSYtHviGvMmlfvZmoHEw5NiC8kJ6Gy6wgyudRgHt7oOOT/TSMwccCEU
E6Enj+CbKP88ygTYu3DGU46xDFuwqKZncv70jtgUdZ6tonroVVWcF7fuixxwvaALVrCdYU/CQxDV
Jja99LMSHSPw1MJlkAzueFtRGBkHBTEuWreVTc6t6ZUkLHjG1IKex/T3OJmFvGvK1CGvrphxUNSh
3a50YSVy36DwO5Eqi+tIDBkJzVCcYpyBap2XgX4bACC2a6QjLflQIirPRHr2PBvajIg01Mh7H8kv
abQuZEKP/Qkf7GQwVGP81O+srFKQCRo+IrWEyADUThgMmvr7DIp6q7Us0JYAr1znnZKbUJrOLZyc
le+FaOezEOM9GDG99Y1uPAONQZ7uGePRlwSGtXmW7cuyDDeok+Jj3HUCTY4GjmT1nrPOwY1hFU6T
5EYiSjnabcH2iK3Fl7BwnVu2Ofohn5DlrWoIiDsR1t63ai7FdQQJjyex668RTv/PRhe3n3wYnQ35
qZ0CWBYaG8OvDZbN0L5hFXuDRhQQEuZl2N0BAWpyE/EsjTg3hLvM6MAKkEIYnkq/zG7brmfYVw6q
fhvr/tl0Met62li46LYpd6RvWvAl+/BRBVx4TFlwrI0yGNifuD3bHc2Ip2zo7WGHGlc5YxVU7uh8
yuLCvTKewCumeCSDLS4egbTB2CvMOj3aRhSjlojo3dBVIKQKrBKXqDfGzY1bspNz+8E7+Cy03kZv
7t7tIl/4VzONEVKbwN4NA1OhlYtNBRqlxds4EYCwZyDNXUxjF52UWybnodbGyav64ZDF43iCKYe0
iJEBFXnlBvdRYJhfrVFfZxrERztl7jsWRrpnOkHczwyynjdNu/fhJJKX2HZBdZqmtPHnZO1bAIr8
pezaZmuS7rP1igTQmOu/gVdiPJIJuW2z3D2L0uPLT+JjSoliRvcGtvdVbqdFwyZBMVwfJte5RlyG
z1R/LV3MxUWJyjKev5nCQK3UEvOGNzMiK7E042Kno7baLi3Jc9Ekzqmfmu5G2tCzA0t124FxK/9Y
zUclkO2vhlxXW01gyRZRhstoxj15pvM9G7y3aSyYeUPSBOJHkOQRbbLmboeVscpjMtQIjpj2nDwZ
GXqJ+RSPET7nInvCgS6encrqDn2Xll8GKeMvfmPW39BR2BuP8dihb2fioMwn202hbsVIuo7SKW6g
ut4RI4p7ssHe2Y2ju8UliCnWT7HCbvFVYPbvvMI1z3XplEeMojx3/USeQMLbh7kt461Vw1eNDL6n
5uxgqRiMjv7K9d9FzXIwcHU8rFVR0UXPRKsy+EHtNoY4QMl1w31WEYRnTeKCMC06Q1MIpnOXG8WD
i/zkMVQ8lkiLGttvPcKSGH9noy95BdsTmoAdf8qB/zWrmRHDKs6SbAdasCQxgyQQD9d1z50oST5V
Xu3yU/voNY16B/x8WZ9ElGfcPw3X3qf+kcl5fGbz2K41Fzqtothgn9YH1V3iwqfMkbFsB5gm+9Kf
xy/Ct+0V4yrkRqgp99GSJ4n+Vz1nP0Im/Zm8ScJnp52EnrizrU69ICy09gQdQh/RRtKtsnTirq0n
093ZOSuyVVk0xzglLs/vbmZlfl8yk7a95VuvbW+oOwJ/eDyWj02isOcRINo8iKCeQFhF0fwRE0lC
YJh+yto8Xhsdz/Z5ieMc+nrYa7NqVlNoI3XsiO2MSMB5Au9byZW/xHpWdV9zJPXtJnAE6wblk//J
o4TvN6Dm9pH+Y350GQeWa2xzHRwAeTF/BIgWXPMVTIS4ib3cXxl+4N7YDrp5LJ8kjzqQofK9pzzj
k+RRfYVoO2CCe/PRNOUDuqeVCObQvWPA7BzqKKEsMvKbDDi8Y1bupiY2Vq0gCezdqAN1OMJVkCPB
lpn8mCAAxjvvR9qqMRG8OqBk3eB+v7RLKCsF4bkV7B7NjoSxF6xUExG5wmktqMci/h7L4DZZEl51
XZr3SvrVV75fPLxcMmGHJR02XXJizR+RsREUD7k2eM7uPe7or7Nshs+Eo9lffTORX9wYZALhts4R
BEVMHhwRte4SVqvD2GJrmQLqWKJsYTgfSacDEKQixZqrC++juHQfpiUSFxDDjOs7IM5tCc1FQues
4azI9AD6AGFB2arxGWo84WN5gdOV+Wh4CByZHVMwCVv8XuikDG/8JJbUXmnA9sUb5ewYo8UHnHsk
WIRUslPqT9s+sghuhzCdrBALILqtbdO/yjQvj07VjYuOzdniXA4/10v6cI8/C0QHicTaqb1DkKYh
moQIslzks7HidxCbagk17ss2fsaFvgTwjEEA1Cx7CBj55ytW8fOuXx64mq3c3rKSzylEwhPz326f
+Aj76iTE7UwULalOrvPokSOwnbuyOMU/4pjJ9ii3MvoR0oyZCzkI9AMSQ3OTAxtlR78swOMVv0qx
br2s61d9Cwlt8nP7acK2SYIR/NsyyO1DmHBC4IwEJduy2GC1mh1ygVWxzXOSznUS4+8tOM3Y4A7r
IJGQQRPShSzfv8nRJede+CZ9m9W3eQyYPVqhDwadrBJwSvYWXM0zsGcH7SCzQnSV04kWHgFy7T1k
pVoLLx14bzPsW0SdZzdhIsBoD72CG4FrKxol4GQRKSBTOklhnkvFW+Bbx6EuLLQhPch20eTfMYwi
mx0YIeFrNNaV4Vvky/ksjogATD5EWiRfc1SAKbNL4T84Rk8ALoX2lV6lPTsRo2JzcptyJd0G7KPh
9Os2iMqv+BMAQ5VpcWa5F9P/lfGhJLnjAIY83Tt9XV1yO28OTTSsSwBA5ghgFLi0N+9mFVt77jD7
c0u7dkUWyt69V/U2ysQ98SImnJ/AJpspORdCnsbmMGnezy73vrIYW5M7ox9E3ntoQlX8xD7GAY9F
uKyKGpYq3IJHf4ivge0O3b+aXy9Sqr/shX+Zbwgas3Jgnb8Hp46YWzXoohuPhTOetuqdOAeyPszQ
exoqqfcuaaerzPFb2onYPwq3Eh9k4OQHEltYRjPkhOSR7Z2sjV/SOkGWO7ulWI2YV9+rlvIV3kED
gWMKbg2/GR8wLhtId5f+38KM+8FROu3HsFEPXDT8mHCZGPhpkTmr3HHDHfqE3eR1N2AU0rNjetam
G9z2WCHZd10grZOVm7uo9O7MLqoO6B67ZzeovI/EcOkMUH/6e4LXOx47FhvTFIfhRwDY96WDgHAi
IEBspDu2WEaK8MCuAZGPMHP4/lUHmx7R8BTpOxuJyHYScXEosM1vKrCIK0xLZAlh9L8OLgMML2b5
ucrQaOwB/iOoRoRdfu7novgWUfnctMv0ptLdIwYXD6hso6+2qpxFHYsOTLgFN5mmUi6xNy2THwya
TIGmLO73eprGdVuI5LnpJvNEMdWe8kQQlpnB7EqiCMilSwYa1cOnlBbgaE+NWsMaMOUqSFT0FiLD
4iEe6HMVNc4l0I3/Vo4kkFAISeN7j4H9JiMP6Llg6XjDB851SsRHPhb2YOlCBrL08o360aAsrYpP
zzIuzYv7o49J+54iLVm2boSODNmQoYtKdUcsm1hEqa7DG2Xkn5xMxLt09j3GaJ35TLlBmfSjVZKc
hGWXWEtmXXNgAVptMPxw6YEAVBVgme172UPQGOz4LA3/SdfzsIH8kz2y/8Nn0BAB086h/RUwBhRS
ocGc0tbeRT96t1oD9nCB/K/qpauj7t0OCUm+YsD+nsnwm+At4aGRl/LWsvr4iBJrxYduXjB/Z5dh
6RJl6QSfx94iUXmws6dpFOlJQxp4HHI078SXexVxcQYgaIzA90QD0noCdQDOUziol526Kz8ap7nz
mIatAVCVO2j64na2p2wXL50rzusFK7f0s9HS2WL2pckd2WztjIz3zIth+Rl13r3MMizOhtYlEB2C
dOeo1LtpMOuVPcYfldNA62rqfTkp9ZSUOElIReKExcwn6wnTyNJ5j0sPbi3deMjV0dISEQHpdaAT
r5bOvV16eCZUzhJnQWNP8ChNPsHDOPFt9OfSNyegH0wE1DIbIOm38WCnMzUAkuvs6mWSAN3iOnfF
ewOuTZPUsTbMYSPM1tjVxUBSqF0edIWwArvPY1gZNGHMLVBkI+cSoWts/p9M7f8HATJZ/HjYlf75
PP70SmjI3/7Xa1b+77+dX4EcRvWfRvK///s/RvLub2oR7NL+WI4jIY79XycrPi2iXBzN7JT/QMX8
z5E8ZizbkxZOVzahv+t5/z6SF78hFBEAMtnTmq6L4fbfAGU67p83eCSBLC5aCYDjz7N4IFiB1XHK
7jO/NleGsQAqQpOYeAYoPX6txC22no8GA7fqECLOapxkS7ZbdZ7G3j+iIKl2UwizmSiLcEMyrdqk
IQTAlOyordH6jOVLOHjFrpNWv6GPJPfNt5tVVbTTMRM0iymhSV/GpRlSzLC2TWUuAH+YLlYnki9B
7fO0hCa2z5Z2CttscvYCzzvmM9ISe2m7iI6pT0xbHUz8XvSKMNg9K3RD0cb/0bU1SwOnl1YuWZq6
furTFcp9Or1hafrIzKX/g2yqL3OHYWUdLg1i8KNX5LYVj+3SQLZTFU3nqupR8NZaXEoxGjtfF/5+
ovt04hk5sHbpSMmipENPBNZ5X5TOvlia11QmPaJIGtoq7svN2OTzVyLZYnzprX2wlhaYuO7psUtY
JJ+bANjGmiiEpWnucFStLDeTNzlC11UoFlYwio+zjFX55iQzGHdyUTY4PK11/KNFX5r1Is6TL4xB
yy9B5HWoeGjqFRMDtTYhnJyipfmfGVi2mHij+r1DunWyO8sVe7rkxERX08jjYPQkDIg4Mh4NI8Pn
OTt4KPbYLrzvnFgI3caZWjdKjfoMLrN8NcookRRwvbc2srYF1A9VxJ9jfkpUhui1oGq024bj65Az
wQXF4FqbOXWnTbj8TbaxU7IKok48cE5n36uBT2Ejart8Yh1Llas9RF+fOSF1v856QeAiO3/F2NTM
yEhxEh3cZa6yjyAAw6sk6nltlTWYoaJEJsLbVheQULpwuvrIvtmE4CZ2+JHiWvMrvnaoNNlBwIXf
5FMF20ORpEK7NRQ7f1bELjAErI+hYwBaIk37+1S6/E4NuagETVqhx3OHr0q49ZGhPSi38V9ZyeAd
IpuL/xktwdg/kvEm9CaPPr2y8osftc2mBWH4WEfMtlezV1rRrpvBhZD3HT1EThp8lwCT1iO4LGqk
COOKLCwGa2ldt1Syw8zQwdNp1x1ibZgfjJan15nx1mebl5WbwrDs7yZjQ27pQCI1RkbSLABHjYnJ
jpoS2UOftj0PjFwDFqKhQYuaiqKAkysdJFMwimA6Ke1cw2guow11e5BvodG5y8OsQ8ZHdqT8ZEcq
wQ5TGhmjPNnkYouRRFPOj535bZgq+M7I5UziB2dAsVWQo+8xTF+eLNRJ8GhTz3tIx/FdmKwTJquQ
704+pwdUVe3DGEjWgl1ALpFVOVfeFIauli7HpxG/2CsLteiYuXVyLCcfWBDP+GyVusgVVeIJirYm
41rnkOgquiM+J7hN7QLHY7lGCnzUrybX68rtwKrmQP3MBouMoI3oS+9bLRhcb8bWaJ9otcO3aI6H
t4BcrJ0Lxu52Zlp6jfLGOLWTzK6IjUHuBCQXDSvHmpwXo55shnzKhuuVzWZxQXQKaAcz3Qs/hGD4
0DSvDeLo9eB4L9BRiCTKS/cy94whMIJDzul1emknW75oJ4DolS9jVtXEFI8YX6NtqTh7orBM+rWV
WER39vSIx0zbxYlA1zLdaJaG0aZVwr/EsRoPkxvpbVizRtmOpfYvsrFSRdgS7jiWcaopl2hV85WC
zPvs2h26vKbxHvBs3E85CsNgHFGvODrfgcydEMLJrnx0Ze+dszIliMdxovdChM6po19l6NeZ6NlY
2vWxHW1lE2k2c0VyEJEhN6kMh62ssHdxq9fbYjnT84lQ1qp1jJMbjM5XUggQNEahU+8lNSua/DS6
NTj3bjIkKXdegwA4lH6/MYu6eZCc89cq6H1Cbwo9woFMqr07hM7V7Zzk0WqM8Jul6LrJcU76baeF
d56zMT6QthYdulwS/uUExomxLql8g8gLJkU0K5tyyOKbQGZDsrXsgbgvA0RlnGTRQ0ZreyRt896b
cY5uOC1h4wOTFV95bhNJVSeM8yQUq3sIpA2ldICYu/LM7KTbZsrx9rcj09ci/B7HSfDAWMZ/FCVh
1NwdjHEDItdYl9bOrRUIcsWyzP3CdKLejOas1140ZQfHaWe18nLL2OWsZxml9IO6z0ZbXdJ6djep
PQ+XvjYcDCChYrcUW/4J8RjJpWZAZoaIIMqGUKxbPKaEZVttu1Pgqx+kwnwRYdQBSlSG9Tem41F4
K/4Pe2e2GzfSZetXaZzrZiE4k0Cfc5HJnFOzLEu+ISTLxXkIksHp6ftj2X+XpXLZ/V90ow/QNwUU
LImZTGbEjr3X+hbQ+GeYtzpHgmyGygNw14a2N47nOEmjdTSFZLkS1nievaJ/Mtoo3TIEJi2SXWzX
+wWcY4I8Y2C0IXphLDwlpxuzvpw93NQsgdL4YvZVSX4hy2/WAteEJE9ojVRe+zmcQVDpc2ls+0Fq
x9mb1ZeCkca20tv+ronYhlbQRBBRMtM4Rsyrno2EQwGtFiO6ijICiNdT3iRbaaOrjBrHPChFKMeq
rV11cgddP/UFhbSvCbWrwWnuJqtipYMzmhwSPUJhIMPxOvViZ9fNtOhax5PczU5+ANbYrKHbGeuo
nIioGqv2drAbzhde6N63qd9fx/1Aoxu0a+DRkT15mnPJibc8tD0AinFumVq5qeOeffbVl/+SAv1v
ZTX/EyEK0A0QIvx9hX760kBQeFOUf/2Vb0W5S+mNPM7XhefxcOl0ar7hZazfYLt4HkvIQokxXerl
bzoZ3fjNJbjA9S32SNfxbc4I34py7zfDggLD3zP4W0TU/VM6GcN5C08gJxSlFSAPYQg0PKbpLKKL
79Ruvkq1ISM1bEMvbuOEFZsK4WokMlMZqnOZ5g2xbco4Oayoe1EgmaRwzvK1V2BgjTOt+2gNlqBx
RvP40amRDayFKKtDHuq4j3wv81x28A6zsd17VwIaonfoHWcAnmXL6rM12+rUlsw7jgotSbNWVaL6
bWSFxLhijXCyTQfcl45sUuPlSEH+B3GRR6+c8+2CHiSo8sAzUwJJOkQ8cjX141iiDM7cDwKXbrYB
vDSesQuHp7mVjeLAL5yPwKyMjyGkFiDl2nDF8RmVSD+3Gs5+ER173XMQAmfAlalTFMEsejZftvDQ
saUAyKJbYREGeYTJynFi4PzATjLFxp0oB8xwWeaTLiJBGzsEJ+rQ/wa8hiXGPTwgV7GLLXZjxyhf
17TImG61TPSHK+AAbns2HKtrie+lEwp/IUN4S1N+RAYO8V+sk7SoKVnH6mwoLWFwmEzNGYKCsGlr
oTNaOwgbmeHDZrgbZiQkzAQNbEbA1fOO/naHYGNg2aGVAiDuc0bbvaYQUnkVTG3GBSzGX49LIN9V
poX+nk/GgpiT9nssTdMl2Vn+tTEscdoQKZtx07ai+mCYJmvKnBZjuAPvnh3rZhQES/bN+CDqzL3J
pHA+i9Fjc1bohehF4tAjtCzyKEeH1Mk3ym6Nj1Il6qMX2RYKGAKnvbUnQPGucehAhCgUzae4QPqc
epKmU91xWDxYYxdPZMHjlI49rhDYneiLDSQL8zYtrGpvRzK5aQsLyFqvo4TSRcwIGyAwoVfUbcMl
6p+Y056ZBxFHky9WGZPuHM42TY2w90duQTj7B6vX0imQNsDLALGOzs/pzifpcqZZFY6A9TnMfkH+
ZGHV1nZAZ2LvJ6hmsMEUQ4dAORY0XNUr90nSNgU/bDpEsRADlwUUwxWOJw88E7L9Rv3u6DOkcf4E
lIdE1BQkhDzTsDE8qaAfWB57nVmGN0U/MlerYZhts5E3toIWQor9RPog2Dmja84SJOarSgBkHrxC
E+sytBWBRHlawSAarNjDP2F2xZ3vJ0AxXcUsYdXnhaHBMrea9KGe/cucWJQNTOzBJePc8QGwGpBJ
IFHtAU8NVDWtSB9IMxU7HILzxk2s+Rz5bX6a4t7YytEIQXhngztcQCDv9Bu9SaqHZmDM2+Pf1e0e
645vMpc9Wn5R3i1kky5vp36H0a0FYtDwpMgstS+E8kiFIONODFwAyd1KAD6oX/BOzGejRySxJqm9
UEcNd9r0QDeEPGS45z35kOY0OtmWOpETDZ64FMVCkWbJS6jJ+HZQpfOSkb7HQJg9Nj4MzOfmqwTw
AYQTvjJq69s16pUBuIAGn9vvTO9ATJyar8xITfOFhnfxoZs6OJrS7Gy1hRQxDYx3YG2QDt1NLPOr
sI09benmMoCnufGM/+RUtl7KCZbifyKRVPBNWte2YpJm27zb1b/atT8JVStkZMVYX7dG3+30us62
/7379v+3cljUqbTC/n5zPz9nbfz8Onz5Ur/Z4b/+3rcd3vzN1SFrAYH8D9LRtx1eXyhxpuN826oX
7NafOzz2eSgPqGcX/bdHr+7PHd7B2Q5ATtfxE1EW/BNdN32BH/2pMafhZtmoQR3qBFwBYJfeDYoS
emJjKsNoo6zZ2aadGB6zMGbBAVncH+uiyOC2WuWWAYOxnutqDpRB2O0qIVJwS4WSf9ERg31t5P6t
W+EvGlXErizbNg0vC6UqpcfbqqMIGcLYgpYSs/fwtg2VuBw892NihqSeYY7DUV9oazIMhwOUZgxp
CAFPI/EX616OaAMwW+8sA9Dz0OU6/NwtGx7ODZ9WF/QbiVOKjSg52+pKBwPODC+uiyPs3egXtos/
QANvb+9y2tENXdA+5Ra/87HQGihrcM0ID2r2NTQIdDEdE9j7mhEtzj8UwSoW/h2fEmAMAlC2fkmM
laxVS2ysn1YvKA5In0nyh9wvvF/I6d9j37jNHjUkB0swhQjql3//rrjrXYbgrj3Emw5H9yGeHBVo
wGMrfKKgCFYNgNUVnFbvq7r+bz/et43e5ZlzF3cPbikIERS4y79/d1nbc7KB1B8kwU09f4gICXzV
Lc2/ZaaqfuEK0d+/RRcCI24N2tq+hWNpCYf6/louchm6JZYfmGCin61pbmgbGfprJ4cpKJAMniAu
6682KZeMNCrh471phn0qZvWMvZNnBHTypT7k8YXsZjwWjq+/VpEnXr9bN34gy/7Lk8IL9UljBohm
o3ynsf72hU6aTBK2aQZnCFme6QpMj9ZyaQOr5QesaMQNuCWCwNbL1COyDaTatdI8XHfj8DRbunqe
zDY51/AhLo1x8RL+4gX+5SSwOHh4ijk1w8IEOvn2BVKtjX0EAjggxbt/xgVWUo+k3QLq7oC3kKXS
nQt3INoEtsue0N1PRpN2+1+8ivfCfZwByHFwoHHC4b/MHN58nkUyS6+J8mgDTJvHpq7FKpUOc06n
6sjDiNzwbJoLVTDuzxEjB3890wXeh/rgft0U/9NP8fJKsMK55nI644T0buVUEtEiFmItIP+8vxZm
pR7pIhaXFirYX7xr4wf33oNoAmkbQAqsz3fX0iwB/T+N3IDOsHeaTK3FXCblTVU142dqKP1VxktV
J+wlWA+r9JUboej3Nf+OIfF8NLT2WbDQYSJV6bBTTIc4PlWEWKqoZdw5hsO88QlB/MVCzmb5ZndZ
fBxMk/Q/9ip4p+/WcdIaoixvHD/gqr8XeZtchRV9UdQZ8wfsey0xWgXd+0YO/q8e1/cbG99128Yk
4AAfNOAPLi/tu0Vm0JPKd+PSClCLEyK1ifvafO5AOZ/seWsgN7Jot7CdzChQ7+PB7r9ohZw/jHRE
OaxA5Pj5g/uXO0Hs9LLYLt8gsjbePy0hoRctyJwYHn6rHiONGpnnNjyirSf4wxPGAFX73ijRzPz8
wn+Bi6IwZ98B70mS9zL9W27UdzeisUK7mqBIBcglO4hcsrlhsxlOgAZrYkVE0kN0IHygDhMJ16UV
glDGUmfW039bjf/XVnU/1V/+7/95fi0SxDRt1ySfu+/rwSVGkIXq7+vIa/WqPsdfmmb6wa99LSM9
pq2+ZVMVkjCIwXHx2H0rIzFUMYCl5v/WKeJf/lFGMvIliYoqUmew6hnLov2tjNShFxt4AX0Incbi
pfunprfLAvSmzuG59mAguyzJlDreu4fsz3MI856nEOlt62EPxqrnogsCUZT9ocPz3XNdmp+/u1M/
2DmXjfFnl363xixBNFkmWpA+gI9WUdxmtETmfZ2FL4ME+/Pzqxl/WVdYhJEReaYt+L4a711Gadin
TsdRdkuGr0VzNyRQnjEogEMj2wK/fxTwXnZ80nKT58pjVe1pJdTCxs+jHukpSywU0QPi3msOhBcA
d9amyu1VJ8KPUoYGt6oDF1GlJx1d2q8Wgx+8fDZOfAZUpdQZvvVuJ6GagOrTSwtaUlft8UBjx6k6
jZ5Hb01My2cwUPWE2DYzx2u6f8kd68eVMRIl0SOhWQklH7PZgZXhiSfNKs+xae2MKnuJCL4gWTg5
dJLp8zjws0bBGbdc2ubRgMqsikugdJM8RNIQ9xoZXNj+wQMjiA+mPlq5881EAmAKK72341vLTvfR
NLy0jHMzatRekUUf9t06SrIb5si3dT7dWfJ1WmbSqNg/jTA2du7EJLcjR+WianxYUXqdHWAYqAN6
EzRf7WKy8XgzxEA8WI1u7nBsRfdOJm5KKKao17myKfv8bETj9JwWnburEH4hX+uak4G0jLioUrjo
b/wmoOpKoLdA3yM7U0LByqItkvuRbTr0jxYj8rPnZTMJd2l7PQBkpe/elseurbxPpjBcmvRJdeUx
qcQ6V7MPl47zacxCf0NRbrzU9tx/wQAgaDieBiMeLgcxL6Y6r223qZlVW1i887GEl0LrZaajVupb
IGT1a5Kkr0lUOQfiyoG2GAQ5EIEKQ4UVv5pIecnyJ8YfR8l8De+fQWkp19TAzV5v+YU6DZP9UIRp
kBetvMBRvhlVdU+Mb/mLA5LBAvTm2wuynD3aMS0eSY4gxruzAPAjXdbdBJ0tz0s8Yhg8yAmXHbxr
0oHq3WIDvk8SYzzPsdI+LRhSuao9iXQtkdXZc80PyKjX5NfQ1VUEmpHfMt2Zmch3LZK2teO3Alxo
lX1Ek6ku3DEUv/+xIvzvpvarTc2Fqvzd4hk8d8//8hU9ePlcsB3ePqfPbRc/l2/2tK+/9a01wrSC
EpFzD0c0/48Jx9ctzfF/szy8w5AXdI6LdAH+Y0vDCMx52v8hONr8jYcJb7iNE9TThf1PtUbATb97
Njm2o3WhWvORTFHIvju8E7w3aqXWtVtRoM7faeHYhhdGbtPNbrGQHHhAmWHAb26dnZ+mjEYk38cy
gDlTXLaNv0DbDCSZBuin7QAJ+OxIPyPbfKrp3rvE4aJxH2y+eikoAUXS/bhIxs2ePcAduh1xgHTi
+544xiiytWFNqza8oNVKTC9oZucAfhovrlIF+ecOnOSnORnHIdCZg0Ybb0hRc2OngeIryjA6j17v
vJhSQkJz/WE3gn24njN9vpCw5DZkCWXknWTVppYqu+2NWn7uDaERdEau+Af4uM5LkXXlI3KtqFlP
hkpp1NsQFJnGtNFrL1ygewAY5EoSCmkjC3Ezb+f2xXhHTal2gJ8b4yxcqZ6miYScmsTDJ9OzxgEL
kagvE/ySIihKHcepUzJOXmeGQXBv3mnmHHD6QRvQo38LV32j051A+15fFTBWyfzQlf9UYyOInkXp
seon1QS1f6DqgBtk4dtGvGY/eTCjylU3xHrEklxqx7Y1F2Vp0as50AheMU8eZie2iRL+0wGJCwmm
Xak+KtWlqEi6ruUNZDkOZkBzxVamZfpidiojMMGqr/OksV5jXR8/+Irm1UpN4VxiD5Llsc5mRt1m
PYwIG4b6gV0ABDRjZIT/NqMbFAcS1zFNB/shVlH3IGWdkZ4z+4mPzciqbnUnSiUWy3Z86GlqXZe1
jG+WtPtmG06dv49R8exMMUaPaTS69iI6Ri1MxJMaGYC5av6ourpvgEgNurbG3qfpW6XhO4NK1KfP
dsv2usJiFpkn3SUvbWU3aKQxRfTaqhBC3LeyT5tN6DlTvdItIgUZP7XdYmh3Gcv5k9c+KFCh81rl
w/hEjeSd08T3MyZBTag2fRcWNQ8s1Fl8zw7nPRr9JcEQRYV1GiG8WW+Q2SOvEZXW7yy66mfmMjhv
2sGDTgce3c9irqqVLQRMvy/m6zDtzBxhjqzYPhkWJNIxr3Gfd6exF3Gzy0mSQ7gGi/oJkWF2cl0t
1ADoNc5nRL9uoJdM7beNMrtjEmKSQ/xPmEFDrvHGLyvnyYcY6K0KnfDqdaW0CLJUv7AJzdqARi6N
Bq/C2KXbqonVVlQCJdswaybczaGLbq3ZWMy4ceo/CgLjPqbkuL04vWcx4e8xegqNP54OEzlwlfdR
9cSFrStzQO7e6dazC81MXMHjqhyOjKCsVj7i4SuJ5nAKMqWsY9NbC5wy78N0aza1erQZ8b2g7PUQ
HrlgcnYN60C6NbJZmftsMia04o5YLKaiZy4VOuj9TojZGMlWiUssVcwhoV+PDHHQetkqEpskY3qy
IsCN6QxDJz0wagNvte/pi6It9JaST3QT6eTkEhOtyQP7XFlaQlpnrYV7w4/z10kqfZsyQjuXfMPn
lQsJ8XPjONUl6Zb2bhRifqDxR7sCExqcTFWkV96EovxE6mDSXEaq6j9pc4lDpbTwoYvKP3t6Gn3g
iSLRqvB5KstmrrZsJtB41JTjEPbEsG7EwiWSWWTs0JOUFFVu/zltrHGH2Euup3jCyBSP2Uh3Qlft
qej03jlHACXvWGzs4j7zvfDZSzXv0oh4ILaOK5sjtOrsMSEHXS24RJcww7zQPkKZV5DjfPE7nu2Z
PIu0VqhFoJrijHIXYotRvXam9PH4yMQgsI1Ti/dg0SDGxMvcXNuqnh4kQ7KGr9nAjL9dd4tA8aJx
p27vhpV974W4oAN9IGazWIRoFrjyctOmVXwy7eRTBCdxb2LFXnVGrZ7zUdV3auittdFOAvGfrd1Z
LGcFMi/p9vDtZ+ZRkZ8bG2ZU/TOkAdPZJ6NZXvuZZjTMu6eeANvOPri5nB87Jn31Rq8Gb6NjAiz3
TdhZyZ2wihHtPl6IB0nCo6Cf7eUMxHzzkI1GAa3VmmuWo0Hor1i53KtK5eYnTeuLawOJHRrEUT3k
0egl1/ifCxYUI7IdAFZD+SnNi3FP2uaIZ3Ooyd9VDnz5BFnVhmBsH21Vnw/ufaSp/vcRvW0R2EUh
PyFPx4XdtW0TQy2LGBFrRdWtkzGkFRRVbrEhnhRPqt0DPAP4EF6rhnhcZpOE0wZe57JqWRoAwBbR
Mxt3Fu4FvtytUfgL1Dcc7tDIjifGoLAKFNblCrrlqta9flOHnk113amndmqHxfRfaczbLaKjVsv3
UEMv4JZnG97DFdT1W5W7I5pT+bGKOCWHEYhXrJOw3hM7BPvWwLAcW+sVDiPmrNgHQWrXmPP6egqs
KUGsx1kxlO4Xe0xeusjSCK5jVr9onnG/EpHCjBEF20cIhGRyVQhRke/arc/ZrLIG84AeG0LZZJHq
eBisEAuFrVWVtTY11HSkdk10DCM3V/N2bLxmBDHvvVaVBEBq6J3+ENeehpVPdIm9H7LcGy9nHp/X
0HHmaj30lDpWnBddAB+hIpg8nbazL9J9RrjDBkogkN04709q7GA28IWgqWkm6aHqcrGJ0QneZjax
D3YfEn5KcNnnwkuM34E2d0+wqtpgnKf2RZMmkNzZsZJgwLusVpYdEoLkVMQN+ENJdl6ZQ4QXDRnv
5ymtNO2DFSc4pAkASqo1zXTSNAyZ9POl9Iik2BQ8MFFQwOGaILF3pr5Bazoe6kQzLyUxpwlqPJM4
jUpX5qPBOTQ9+LPZfiEawmDWDyNlZXl1fiiKFqsxKwIxBibjlat5JkNkNZeNfzHMtX8WnTERGqCr
+KWoW/NoN41GBhrd9Jfa6LCRk80+feKU2KXBhGPLX9PuJ0RTRSiBd6WD452mAWKcQ+TkiOcnIkWC
jLt8oaMOhzuame6S2Ogcs6IJ17UBjRA8sdE+UETNySpDQvS5lVPzqKouPuaF7UExMDyS6NiUxsuI
8zM7id8Ibe3qdqhDV9TTKwVaCgyqY3dB7WjxHOhwbJxzHxHQaDc6XlfFYrcdBhyWlC6uhAOLTpDV
PS/mCzvna7rGtu9heiUTc0CxiIebpunaxht18DTXfUwHqdI9whx506d1RAQ1ssNpo7DVqzOeSZij
5JJGF3j5G7UGgkX94vjyxqgL5zZsMRWTlup0zSrqZ7NmrTR4TnqboX5m5koQP5IGjTeEgO9jXO0a
hemNHdnDSYXcnjVaQwi4LOP2QzZQFbNk0FwnlK/MMLrHlld8jOy0+kIvhaDprJtYLqJhqY5STK94
MVWXP1MohLeIjabo7NV1K1aVBP2z2AOigmF9gvJ4kqmBfZ6+S4dNIO4estDSOdeyR1+pagpPper7
DV+B5kvBmPZ2yPq4DfTaz2/iedQ+GFL4Dwb5Kzuj9/0vyuzFh0nzhhONce0JFy5Bc6FM55uhStUT
6y/lgiU7w1oXXguRt7QIEyeswzuIEpAwDliihBV7zEfHEnWHHMkipAkgYppBlklcMu0wybfrCDVG
TqUsMusgtJwqpoVn0Ow9qv+j4/Yc0Ks+Ng9Jazj5VmIpxtYfs7utmEpJzHNmHCXHuXOyk60s+kHK
wsyEQZ1YgkD5CPv7si8+t43nYZJGfWFssC5GD1Y6gWt34oFgBZArVbLINxpUvglghZ41K63TrT0P
oJNWeln52jNyXHfPuC9fQtln4NaHGN9eR1ZNz3EnQCxWeY9EHererV1Rl+wgIRu1RdIkmKFVGqpn
G0VXO0WEmAydVmMDzt1NZFiVthuxLh5Mvk88mLPmFefY6eoRd4HVm4skm4LVrFyPZo19L9hv5mMW
TuFN5lMTXOcK+Si5mTiujDP52Fq4iwuMJZvCi9TGANJFGJoJFZWTSl7azZSsylhKeQHOnvKoRgSH
AkivC8AeKVqfo43yNL7yBlc5Vw6aViaYbdIt8vnyBtmJ1M4euuSafEm0RztfTra5hTgeJweb4Lj0
ERxgU+ztJpymbZ15U/upmIl69Ylgdlb1hJMSzHKEJd4dI92lSOrMMOJzH2AioCduKTMbEKdr3ZjQ
6pJ6a4hPptO33brpGhQ8MqyNIEzsyYeLUMFQysCSHi1yhZqNgfp7z0Am23VQMvBuhM54F5ddURym
BHr7Nm5q9DElOdDpRWWBvGGmp1fdpsvIOyEMvdeCLhqc3VSYPhaSphrVtk499i6cp254LKWapLFK
OkNMzAlJBdloQHPapzGj3K7lOMHjXbrka+Q+NpozZ+i8+liKcgIRgpt1WnV24cYPbFJOu4jKSsoc
MaBoHvAwEPKUtH3xIcb1n77ofIerm0h1U1A69RISL8OEo13r9ESn+f4T02gbi/rU1W7Q8naI/m6S
ad7rkef2pxhjN6CYkAYuPHcXFbSxKJxmrwEDW2RPforLeiX1OrqOMyR62HbrT5o5IifPBeFsJGSn
vRSw8ZIMpRoZQZhGZrNPd9nowI5JQmiwRoeInCdKC38nMlMzDrqbcjKixdDH6CTj6fMUNaZ5aAdi
XKjt+/aI7UjdKV1CbHIi3IKGPRWH3pSahVAsv2WMyNpU+m12ikCRYg5u6c8FoTfZxIZoUf/Suh5R
KahgBegRpylcKOica/ZJ24CBavspemgjsqZo7s0p+alJpF9NjpkbF8g7QRjy24Is57IXWgAVivSX
qohHfQ1Vje4sVo5XydJPzKY02g+tjj8DiHndPBcQWQ4aaaHr3GE47NbM39YYQHRQJQC/8mAubPMK
FpV5K5PK2qEjLQ6pMYn5xdS5Hc7gNCeey+6eO+/vLT9Cc9hVgOVJY2oPtSjH56gV0cM0Jd3HSUZd
utNT3Tj2pu4eMINP+lp5ev4UZb0LcKIpPAE+RBdFMPR2jc9HQua49BUD5fVsopvFCxqPRLZn/slz
5qlYjdkiuy09TD1BzWE/aJvQkUFnJygF5yQVfQDtA/u2JX3n68Tgv627uVzoc1XjYIkgePy/f/t2
4aVZ+OZ/Ngv9Y7pRX5rp9ktLuMI/RE3LT/5n//Fb+/EXjUt6g4vS5e+ncXcJhLY32SfffuXbJM4j
us5DmPU1D3RRYH2bxHkesSjCMcDQfVVm/WMOZ3jkm/CDPv0sHSWYS+P02xzOcH9jNGsI2p1/5OAx
1/vHW/82/OKu/a0oYZGLf9dPRwpumWhdKCPgXKDUsN/pI9hb0RijLdpbfYw1oUGPEVXJhYUR8OiO
A3JhOZMHv/j6wPCMH5Ihi8jxYP4rRRcHOn0Umpa99zmNWz0IWaRuS+S4h0qrcZC7469kJW/n4n99
vcu47bvpNE4xp0u8iSSqJB/2k6UXq5r9jw5gGIiaLhpqUnHhFyLcffeRfrtz33MQmXz/4la9GxzW
jlXU7CzTPolI9Zvp5IBQkd52Bt23SZVWBbNPyLDS8XZnhn01IoFZ0cEtAggwDMBqckSnGRUMXsiC
dC6STdwmvgKIybSp5u455niVs09ehB1ExwQAMBlOpdi3uOpqnJdNniy5C/SoIEUzmalzr3+EbTbB
NZGDvK7iAhxdV6i73hTROWMJXWU5gWJ5bRTHwhfVha385AIQ9vAUq6ELdK2uzsTLGZupmOW2IQta
lJ+nPhYHpis7rVtS9QhMCaJBFx+sAei3Cwl9l5s5AtQxSgiiUvRI/JZM5spQj4iOxS4uNfIeKhCJ
9EWSTRMTVVEZ6Qco7FdqGm44PTbsFQGx1I9WW/qnLk+L45T6H9uZ3EIbUXADxDuYYsc4p3N0URSc
XeoIILA3pbQaVbIzB9gCvec+A/efAyJOibXx06PZY+Qx+umK6G5728qs2yiBMxX2eHes0fJvCV6k
ssCQVYWzyTFV7Juous+hzgEtCoOoQaCESMjQonWVSvqfIW0wU8gt41tA7FEBVmE2+l2VetbGGAjp
K8cpCwoQchveWLw4CzpONo74NESki5DbAIiOhtJEJlZyMyjfPPKtWSWaOhHLxXTXM/ptHY/3Y6/1
N2MxUoYVFgQ5R9EpH+q9iLV7vRyHDexRf9Wwo6/iqoqvfBWZm94087MfL/NZsOOt54QHr3TErkvi
8GChBSf0FH+nrJx6nSaOTcseZ11PBMu9NkpMTNFGq/p+TWDIYTYb3JScdjdJx9M82nSZhhoIiPJ8
bJK0yk5DFBPmR4jADl38i+WW911GzUYa0E5KDwsuOQOCDYcwSg5w3Eub6mUF6H3vmN2wzkCir0sX
UyPcS/yTJB8Q6rZSPbmW+DnchSqyc+yHsmzh0ps0CmMbOyCnsBSSFeq1ME8ZxUrGz66X7mQ+3Oql
ECctwg3lDMwyoNNhNq479zSR6XiXmroWQD3YjYN1h+eLE683akxUSErLVHrpeKOxwgxuBF1FO7ZL
CfecNGOnDXj3gJ1tLAd/mzFihoUsH9nZQRbebeIx0pHTeI9g6WTXYAW7+LKnyAKSQRqo22/G9mHO
5ZUr9XbtCnWLdsbjAJYliwZ2Q3b9c4b2n1CP5qLJjGAqyntcgRtj9LcyLj7jr9p0lFoBWRz9mgol
XuPGuPQnJ97p2KeTVN4kg38kd+5qdKNjGpbGReFIhPZU5O42Cp2yWlVm1b4wtILvzAz6bmwnEIa5
catRfmzDZCDuz+9HpjZE5omycQjUG03/OSadE2VYnRxwd2E4y30LviweCDpHNY1s4uPXGObz9Ugg
6r6pQVsbmaGt0KBGQVNk9o0XGuEq7zE8pkKqfa5F8eLUbmg3iA8F01kCK+VwmsSg7hsf/8GMd3Jl
Ar/bMWxp9zmnfo6aKFvPujuKgy9VcyvDQl0PCkREUoEAYQTAD9LLXHNoj9dd3gjGZeEVwc7HxjCn
je1k91OZdpyjMMs7mfVA2zLeNOTYkEYV6YA/0EtoRt1cGlBY1sLjINJZOSAj8p/BG6FD8Ns2OUTu
CFxNg3OhRUmycUUfsti19mPBSMgNZ9a7lDPy7NGDGCAHMsKciZB24Vnp1e9uVO5peHU72zGNtdZn
2b71kydTa6yNlYQ3wAhLELihtsW0Oaw4s/ebQUv1Ay2l8nJu7Nuf72PLgPxP+csfGyhyDpiqLvUk
RcS7IaWuWSRyZMsJyq9uyPN0IBEuATax/TUE+e9Li7cixL9e6V1pkXVjGRM5ZO77SOFMDf0v+tz2
HDtgVNFde3EMEjhGG/MnIZvM9yAsBz9/r+bbiezXl4DIyTJt3TARRC7VxHfVgleV4ItbcitZrSim
hWUwy1KtXLqqLuQUVwsSqWd33Vx3+6zU5CUI+hEApC9OIg3lyR9oC1Vt9ejgX71BVuIHGcdLcgXw
s1/aEPgJYhFJkPZ5tKfTWO6NcWw3Dfw7goLEsZGgo9w6+h2Xq7ZiNlyti6a44XVom4i2z8/f748+
2+/f7juxDjgkTPA0QSGutMjgG/rgE4O2gLHVvP75pd6qqL7dWRdYv+A/ICeXf//uzuoDx8qOvgcY
H/f3job/arKtTyYqrqCx68efX+wdfvuvV3snPNcSuEbkthh7oKkAZGzzowlI+5AO0aueNHiTnay7
pjkcY1A25n2nMcQ0stoGtxZ1F34KaIBPMqDFscsdOW7TVnVHFS5uWlKugiThIyREVQSQe+3AmEAH
izQuV3XWjPRvdf5aBbiObJXzuBQlcilPLOqUn7/Pt+LzP94mFb/uIG3x0Hy+l0xnBUxbjX1k70g7
WmdOKNaFaWSUbo52nfRkq62UJLHl51d9F3j918u+q6mNDsqEqHD5EsXGV6OxX90M5Tg+RKaxtHOP
5TRehhi6r/OlykFqkP3ii/rDl8CihH0Gb6tHjMbbxykX+tjWRQKiOcEh2rIlgpS8ICUiJJzJ1lZ5
7VzZnqDeNJ1PrPpy+/N78IPHGR39n9d/981Rg98yvie5usvVJ3Tx42VXhuaxkA4P9i9tHstJ4d0a
zDsVNp+xTibK+3SNeEg05Oie2Ntmm56JEB9WSYtf9ufv6QerwZurvHtPrSnMPoefvi+6UV8NvMFV
W1pAYJ36Fx/fj97P8laEQavYXjzEbxeD2lflPDtiP4cDxlkJQIRN5hdv54fPyPdXebcIcPgg4ono
RLaS2v2SDN1VarjWzqeVsUomZd5lUcdUmEDH+EouVbJRd/XFz+/pD87Lllhi67GhICri4P72rYbx
OEjmfuYe4U29n4emv68NSz8kDEL3tTl+qGo/C6KedOwEbM+aeDS5ZqghoMtrz5qbZJsaAaNcSovy
lEXFR6cx82s9MR7SBnXQz1+u+e/sndlu3Ui2bX/l/gATbCLYvBzgbu5GVG9JtmS/ELZss++D7dff
QTmrjrStkuB8uMABDgpVqATS5iYZjGatOcf8/c0IHTW951KR4BfLozGgGUMWFkvLT4v6M8La4RDE
OnGkS677trZcTJ497epeP+k7Ug6jMQE2B4Rln0wZe3dZQokByrBthzJgjxru0sqg18WBptOMGRVl
87OuxyjQm5VWYokzwxmaTULm3IZeKaxODYRrvVRsrOqQCO/8h5noWErHpvB1exDnXdf92t/8fytA
Pa8//df/IPQXov2VkPWfq1R3X4sk/z+XX7/3z/V1f/+xvytVhGaghSNLg1QxpuFnmnH7Lzxp4Lzs
tbT1S3r3L8249Rd5Sx6aHmKeWLgkm7C/a1WUt5xVNYzwGXceyLA/ggusY/W/Z80VLWBRRuN/8M7A
FzCPPr22sdzensDz0XwgZLpA9qY1XwphRX5Ln1NT2amgR8FQzt6rOqG/P7o4pkLHlhTxLCgh3NHR
5IP8SQfLWec7I9eWk1ChaNZWr3jLrn2jeszMS54CcaatcuhrPTnHbqQ/0hAgxQw3Fn4SJWAYecsy
XQ4SsfO0TPIMHcq0aSWR2E1LhTppO+8CwJG77VuC3U5Ce4nmk1CvtyHHlg/sSmV2UdPWZsNj31no
b3wnMvkLnaWCQkJj6mo16az+8O6CBuuaI8jxHHLjss9tq1YbmXfWpSMWKgp6Q4etLqzlQzvTVUKs
rd05i8B07lbe1WgRqeDgK7iIslXYpWnzxzRBB944YU5G4QSbKbf7A4VveeahZDlIpsBgwZ9pkWSu
aTRwnVjLTohLMwk3aOxu22pJPwYaeafWWUO3sT4IxwoP0L5QUWnoi3wap+4XNxSphZivNm8QGEW1
D66KGUdpPLWO8ts8pN25AliEhoDD8ofCioYfRTjrn9H7EFalSyIXfZ2GWe1jySdiMYriDLjwWNzi
qrnvG03uhpAYAs9UZ24pzryyrE+itAUT3rrJIW20L3ave1jExQSLBrrAJu+7Hq09PPfkzAYco5Bm
T9Nlj4SJl0VQxeBOxSEHMHEwARGsOFe3Oi9NxwzifEJnM8TjXWRV6QE9CLrlFo1E16GjXHped2dk
+tecus3OLusu9D2nmA6Z5l0VFPbO0YBG+4za4wUxdFTSHIpdCL5nYF+de2KojgRIvhwJ8qk3zudk
jGsfSDqApHQM632t5bx+bIF7aj+C46w7bUrN9PaDMBFKqr67tyPDvV9tERd1WjOmI3nmGo21gRAc
rVzc3Kd3LC6sufXuBrtKEO73inTkqttZ+tQho/HYbEcNawhvsLsjbCHHGSnb7NaNOgCtg8RNTJaB
t0YfZFVj9BuO1uOX1O0tY19jN9V5xHrZbLNuSPhaDJiUe7EQOrKxRhOEA2WD5dItHetbCX7oBmLB
6nBMVX6YVwX3aIXOj4W+/60zdt7HVXrJzm2VgKerGJzsLXFnZeRREfAwNQ6uu8xDzjUNVYtYRIbj
3tA0uEueTFN/1BOgQlPWRFWgsmj8Vs9T0m+GFA9u2hqt8cV1O6BywOogXBouq/lip9+6qc2vgS5l
oML6/K5LTHlSVk3Qlehd3Hz8uaw94aKdACyUlvUTaRHS+6lLT+ZIJhdNRlAV+SDZ1ghrlKBRYw2X
theDSJAJjZ9+MtRHm+zAxzS0yLqsbFSo5Ab7ZTeOsR91hTzJ9IZs08TouovFaHHMWmV7jwsac0k/
Gpd6tciv4TKU+36skp8mxvHdSP3/ptQG97YaPeNrES32tdEvPcEVLNnz5HYfURtUh3zo9HO41sVD
nMrmU5Va1kdcpSKIO9SZNY2mcAszEIhg3xN7UXddjo+nhEXlJwSyto8ozcroLLZa0GlFmrvio0mQ
ADAt/uRDu4SHkIb9zzC0bOdEgClYdgaV4+XEHLVFbFSSzrvKBnYAyB1oAn1XQsl70CB+pAPBQLA2
25vO0PBZTCmke0baNG8I/pqZkBwvgZSaMBsTNAGLI84qZJAEq8zlFtwIiA+ncbxzVc/FKfxVgz6x
yGimu5rpBmHjGl+kJj10X8sQNLoT3ncWsJZtqg2jtk1LNvS7MBz4bIZEC7/S2UXHFypvPItmOX7q
01I5QUjvO6QXmS0fjAbQvU++zrALo2T6Sv5vfanauDNP48L1doM2fyY4vKQyGPFgyiHXbktKXz/g
tw1Bx4ZqNzrm0O/0vqeIMg+zarY2O7QHBv8S7YoFloePLMezwIsrFM69bBD1NeNgj37hNDBheow3
aI/G2vg81YO1ilsyA0qgTtS03Tfqs1aOndg5WS3uwZDoD00SJb7eLOZj0ivTt8SCt1ct7V4HeHY1
ogP93kH1udSbyUsPFugU0jLtJVx8AL/VYY5QF/j8a8kZOkcEX1HtWHchJA3EM2TH0BIRqkF+0fID
imzJUMPHC5q4kURcOL9Zyh4z67K6Zs4UzBfxgs39UGUz+Jgwkj3cbqhC5JGjwtEOBVoNjgDruoM3
q/rE0hNGWxA+Tu9XkI4/ZokiQb1NvT2vDH5+6qq9oF1y3tQhCx4KTm+jN446HaoBw00eWxqk8qoo
r2kckwwl+BxquEAg7GZ53YWITXZe4VhX6TDYlzSUWx/jUnlezC0SGyRCZwVFz0OcoUuC3WmTrUFP
juBdr7biG83wDBtJ2soMEsOorx+6xiZBteYuIpTrezoXjNt+TrwJVqfX/WzhlSESy9Cz6QqyJ0Vd
dkIe2qyHQgxiSxyS+qBl1cFS9nQdj4Z3s2Rj9MlQEtrnCqwBn4qIu44p1oqSsNoYbNJ5F0fxVed0
fLamrYmPedUMjwPoOb6ZpHU2ph7NE6cIW1+woYJHsIRsL9wlPp8JIENYw4LcN91B6BVEf8eM74Yp
HS+HpeYPx6LJLk34jojfc+tSTIZNXJSjJTeTUjrpN0o/iyH0L3R8iJtEJ4BaYwNVyAAcb+8TfY0b
tqxH+DlyS6P9KpsjfVPMYQ0hruZ6/EF7P4SFc6qqsTosmW1Cu6njvaitcZXZlu41IUkglOzOsIpt
hgWSQrldV2dV5oIq8sSI3oBBxT6IjdDPYoiXS2x60ADdRFuAfKY2WjmLqEWkWPwgjGIFxjST0jaH
+L79QZXZVQfhJuqxd+MW8KYa0AUMbV2fODgkzrO8HMwNnMmElkzhzJKplSywjWcU4RiUiV3zV0dU
JKE0r5QiJE9n3ayW3h+eMEZOJFkP65VupFbO0djo+Q5yHEKUdatib9QTFIkDoUh26cpKWlZqkmjD
8ZOxsKX0QcJmp5Fr1YRUQZqjRbdyl8gw6Kadgf1S8Ug977rp6uUy09vhpF25TU96Bt00Uyg1UJ2m
J8DT9AR7yuDI1kE4JSLjR9v8kmHlzPirWngNisvaH94TOGp4gkhZ4DVu5S+0VDchMCufkFP6VLXn
vQbHdTdzij+PVzqVegJVoawHWsV7QaEN+AY7jPEEtkro/HXn7RPwqnyCX7Woe0ufDCbo1WAR5/Aq
0ie33KZP4Kx6XnhA6RNQK2NDLPdyhrM1PCG3+tBBw54OpjmcenZD8BRBDWw6qtw77QeHlmdMPig7
YApzG0iZkKnC1OvYrQH+qlcEmBPrNmo4Lx1ODdFaZ8UKC1ueuGHDihDDxzKUZ7CDIIvpCfkKSMdw
J21dTA9sWWsQPgspvF8B+iTTNtQWZH+OzjZqB9cRgpnJyWHYK93GQsE7gXIGzD68z/Mh/dTO+ZDg
eluJaFJxKM+rtkcL1Wg/dCMNaYOsBDWdVSWYiZhHxL8i1jAQQHpC1KPuedv1hTCWNEcvBZhNroi2
sMvNs0Xg4PFkCLChSmG5ySeuG7e+m/kRPRYAMV3Wg8zjrRNHJFKkbI8IwfEaead0swG38Ozk+koz
/qgW5OD+W5Np4eJanFRXOvXLMgz2DNXniVC70NBzFMDRtzIpb+nAPVhecWvKkoXVoVjPJvNLlw7L
h7ev/7Ks8uvyto5egt0dButj3kwWdmaRjZratSHNBG2py3Mefv5OOfjpRPv8xLveJTgCTpw615He
0aFz7pbBHBeBGyZC8twPPThiR7M090TECzzhbACHQN+7jL+XLE8rvb4hx9BA5f5gTLMMZq3sz+26
UDdZ4ngX6yPzbWQll4TJzQ/YpWpYWuj0/J51UV0jI6zCX5XV/63HvKMacjyYayuY4z9XZA7V1+el
mH//ib/NjgIDvy0pMVKWxvS4Qjz+NvBbf9kSoApkj39JgP4lHDLkX3wONp5tglRXWBS1/L+LMcbK
h5RwI4E60GReoe1HQqG3hEMvC+YwefhhKJfWLwCuCUGaLz9A02GZkPk47oj0rrBvk16DvQp4tRFX
G41wsz9lAD1djwtKkAY8j6NCJnI7XGBkre8WwRGfCeknO4qUSiJO7mfv4JW5hcbgUa2He6OXsNLr
aRw68hgF0tvSJOAAzC8lMeRQhZT1Wsc1kPmZ9UWG6eOiX6z0kJuq3EZUbr7beTVcd+WUBYUn2FOR
jGWc6jP7UFQG4OcRz0ftvSA0kEq/a4Oe58QNoRKh+UxuHBY3wwlZlyaXaDa8H5OzGa3qByEldK7d
zLgr3FYNe8uhW3mmRKtfJzmQWr9LlnCrUkf8UHZcIf8Y08F3u7z/2U9gg2G6hNuMM/O2CvPl2mvY
IFOen6MD6szUJ7Nw+JDai3bG6V4fThrRZxzZYo+f0jusK5SUVyE+EjCq2VGO7zDCaSVIPtWcQ41c
pCLFK0U2jssNDQGMPzZTljO0Pwv65adOZwdOxHgwht7cafhYytm+I/iQ2nIGM/h0ibTljFNyeT1N
OZ01U+0EZjMc+/UDokaC53TzQyqW8lBK53yeelTfHnWbpqbnZ3laez7T8/M5BA1QRaHj5wYI+q1m
u9TSMpntDG3KTrW5ewAon24KAkpQShFeRzOW1vPg0OVJyR/pPD9GHetbxqSAqXP+Csv5gBFspQtu
OlO7mZthS0t9zdGY4gPKPYHV3QtMHB7AGiwu37ZUngwavbgYUSil/J+1QqOTnNLlymPvxlqO407f
2oKLm3YBIcHVEQQBJe6rlk+njL5GZnZRlHi1TDv6NoYMdaPL3a0otQN6jQ9V1mJu4IlmFotbKOJb
LKoRhgnzu+zDcyNzgoYV2s8Jd2U3Qe7iSBHM7KwPoZVN4EGN76ld7LG7Nz4VHAyg6U/dBIqahe2D
5B+G0L2E8fCTDdJ5oaJTzGsGy8xau4+bW9DDB1rLG3dGeByiv6YfGgMZ3oEVZNyBtMDDFjZNdJ5a
gm5qCnb1qlHyMtGqhxJvhj9atNetMT/TvemHTdzJNptagmELXl47UZgiKKHcDGr0duyxM3TM+PgS
D0BnL7DVEWJ2aYXTtzjs7qfItHfSZFefWTiH7FC7C60Iz46jo4sVkMg0KmmmA4o0C7FF2dFZFHIc
slvzAfshNxCitg+5XD5CbpTikGLehsGOREk51UbUFcR+6ikIi0wt6Co1bNtOjj4v9kPMBtkPq5Ee
SJ53G6Qpq1HPXO6UhsQh7Jy7UedOS6c4H0reg9Drb7ALql89sf9dXN9ZXA0WH4Pz17OZ/TecwP/F
7Pafs8f//Rf8Wmw9568VcOIhq0Uaw5ab9ezXYusZ0HLgnjwhqZ7wif9aa02gAyzN/NsmsdjCMdme
/b3WmvZf7PItGrz8L11q8UdrrbHuZv97H+gir2CJtVFaOCvvDabXy8WWExHnz8QiY4DI8WgTo9W/
FFFGXN9cZAcUepxXCjlTfgij/UiQx8Ey85AcsbIM7DJXB0zj8beORW0/DM17YLOXm+F//TpogBDW
MDge71JpJmhulJoiIEnuvNPMbzhHmnc0CutO9/gJCMMEboneX8IhevkEQo+UFlJWZAAIgLqv9/3Z
yHhlzX/tFp7/9bSwnqtZonEmBFvx1+dFnJ9oVAW2rlHcvH2Rl1umX8+JQUYte43V4UG9vEjjjFGy
kmcDUXtrMbLvdiFzn5NKYjDtcPi18f6P+qvXBg1cNqCgwoMldvxaRhuQg4ceN5jT0LuYdLv+aOaG
uKTLXN+9fWevvR1KxVReaDOwKzw6jXWUkXLdzWQwhAkxKnbVUCcs9jpyoE1mmLdzobnbty/5+xvj
/OfQ8+QAKFHWHw2IHotoOra9CNpKkZVWQ7pNIoOk1T+/DPJxPmQ+PQ86zMt3Vi500BXx18EyRrwl
p/9GaoX+axb/j29qFbe8HNz0MzlHPu3zbfuY9SbQyGF+aUQgvf1eRXjSzXf2tK89LTRwdODBWnKS
ODpIpvps23DGSeisxhJhel+dyih6Z3y/fhE6NbYkuBlEy8tnRRQSmAqOp0Etcr/QpkPv1h/+/HXw
Mv59ifUnPFOdzS3IvaqNRODi81cdCdGYgt++xGsvw3JNKikgZiRi5ZeXcKbOoH/HWMbFBoTEi1xi
e6IDLpxvfZjsGSKYjV0E3P/gsh4HDi4NAvF4cuhQz1Bez/mEAMyeAIFVt5kep1s8Tu6my0g3LXFy
fyzaPn6nyvD7PEHb2LQYHOuFEUm+vGFBkuhAWpUIkD9eIE07W/I5SCv9nVf3+xzBZRjbawufT/e4
YlN7FSYSCkKBXVxrfb83J/EPvlV+Hysl0wJ95qM3l4W6UAqeRgBt3Z7A9q4p65FVPv75m0KlBoSZ
SdxxfruRWnN7ILuClPV73CcJXsu3L/DaC3l+gXUdeTbIM2kXBQF+rPZRm+9NJtIItvcmEXP7D57Y
qkGz1+eFEuRo3tatfkaRz5XW095n5RrTLgkJI37nhtYHfzS/YTCCHG0yU1uMtJc3pMl4BnnC/KZk
VZ+auRN+ps8C70IWdflxFGZ5mwgsbzgppvZjPArxjmrrlZnJ5O5YLyhP61QNX/4AtnxNYxutFXQK
yzwJTh+WAW/M26/ttYsAYUMagiqCvv7RiuRZaYPjeLCC0hnEF5oAGoaKsHunDvLaVSjiIM+ReOaf
6jvPB4ckEiPWW9sMugjb+ljjDYxp/r59K7/vVNgxPLvI0TQbjeXclgUXGdxK80O7nk8g1WtnbZ/G
HJJD8c6je2XE8zVhdWPZYDgef1KEtVlVGDf4SnvrdNAg87Tbt+/olVn9xRWOvqk5V8x8FldAtLt+
s7Z1aTdK7LoKphBUENLLLUKf+zTMd29f+bUXtpr7TGY/6rnHs1KLmEkNOOwCuoTaZswoxqRGm/2D
J+gh6OdvExRwj79kogWW2IW6EBBnVJC3O6oLujvqohwa953B8doN0dGADophAen30TgnbhXXGElE
AXmxgo5l9Dh3Knrnfb1yEWsVlOFbX7crxxDaJl4ESVWODJQyDYiKBpUhxw3//FYoaVPiszyQt1RF
X84LlPG7bhx0G1N7VfvQQgB0ZpZ6515eGd2I5uD2c3Jbb+jogelLDlojr5zAi+Rl5F01WXteD+8s
rzz432fZF5cxX94MoRPpYMVTHyRSGoAzKvWVGEtvryboHyu1oVqGttvlKvTO4wnlxUbDMXVqq6jR
/bye+Bpar6mIlbEW9dAWQw1XbRmzA+LwmxwbFS/ELwXdutrE7xIuZJ6RZUN/Ph9XE+hoDOcGPDdK
KJlACgJYf98scB7kNIlHq9M+L4OHLaftyqtmstNTLIe4C83wuuLEe+5kheHXmd3fhk1FYsugNxCU
4tF3EgRdCMAbY9nHSQOSp046tV+S4TxWPSEdmTHsszhzTjxruMllFz1YlTGIXSVkdJc7WXnfCADY
Zl8W10NpEZCjjV3/qW0qC/cNmqFN2eo7rx2qC0irAKAj0uqUI8HAtOv00A9AMfxOWp+SUazI8gO5
XMZtAqnU3A3dWklso3nTAD7dlKrEZ+hOlE2BtKprk1SST1Try4+gQFnxiK0LP3frMhhZg9zaUZxc
duu6q9YVuC3L5MAzJaLRowkZLEQ0+mlXxkhxnTOiAS46OzN2pSth2wmc5puS3CBMnutT0ePLAmTD
tTLL9lOU2k2AoCo8oGCPPpEsQ6GZEwyN4ORs6jxCf2N4JHQX8d6dKA7uEVnym3YtEcDOITNQdZQH
UQoFYi0lTGtRIVzLCy38sy2t6pso55ScA+KgexV/INDz0ZxqQuXX46X1dNAk9g6VHEc/bUYU6FYS
wQ6mxqRZtMssSV3iLdc9rVp3txkNiw2kOhqjbj3Ee7vvQ99Z5LCfUat8HkwjudPQx3xq0qJEErno
sV+tk5s5jemHZZ2BWqSgZ3KdJVCjKrRCKEXwKzrXTmykH0u9y1bMO9FxG9cLVwqILgBoKDs8X6K8
AjwBdsGmgwtp20ut87qoCLIZ6z1ddwNg65wV21LzypW2OFAE57BZS7/RGszA2PD1n3GCvGoHS8zD
WS80cVPGocjR+xXRQyNysz+4bjg/goBX13Wah9tuKsre551hWbRaMXyN024KpCsLBFK1nXwWmt2B
zYIg44+Vrn+YkDwQxGjagQGgbGOVoFJXTYOJSM4Ywztlm/ODMUau2pSLGSrEGlVygtGcYr+1tKA5
xJwWcld3jnVhkk57MU5U/60idw5QAxHYWUnRG7dmW1n44xAeRHsWTMu7B0DXBHODx3uXe3j6fNSV
ZnOYJ0ODQ5hHIK6DpuukfgVqjSioXQPjyNunuYMjlLRcPd+otULOXqJ+oB6d7YjkWR9WHPQqJhay
rMcdf404AxjdnLiZW8xr1kYZoVaKB+MK1WKEEsTBRJqOSNyMcAUj9/p0oxL9Zzo3867MMtMfO5OI
X42GgFYDWGobw8TyCzh+gK546TlOTEQRyUjzItQ+yYwZnR2oM2wD9ii2ltc7t8Q0BXRujJpeK1he
LUceJtLwtktdqs/5cG+SsYc7pzxvRc2y4cnvBuyRcmjJVIzKg0a06wFoFtwimgE7ZtPyIjKt8tRm
2NwUxI0G9jRkxA+Suphjmz0UosAEx6TQ2815HGk0aV2aRkvo0o/X8cGg6t3AuGnO8xhLvqmL+LsY
uvzgotu5T5QsLwcrkyf9YKZoLiqq0l7cwyvroqvMrZ2dlffVjdOK6rItEfaITC67BZYp4OVYDz9G
+XSbKazMM2rHYO5HyviO057WdrxW36tw60ygyESVfquM1LptyBfdR2U0rPLjcG+HOV7GEkSIITxj
M4SenxiqvyAuagGcFevNLp1lf5fH9fVQt4cBvhOxcNLA4wvH6CqMEcPJZVatjxQaMSn6JGkehgYF
1Tzc4HCAh+KggCvrH32fXGejgZI5JGQuV4oYsrRzrpTiK4tcrV+TNY1NQ7jLgzC8OiD18Q5ipU+o
usaBI/yeG3ho4Wxca8ui/2jThJFeUUq1nX5jjDapVB6W5zabfjqlOusRxPnNqPHma6sgIjhj0QpR
BrKqk5oayhY+Ea5/K1HOfpmr7jyNNWcDdJIaiFlN/ug4YKJnuTxo/O59mobLLs5Fc6DNMl64cWbq
vquBiJPVra3C9DRflbseCKC9ObbODuCp2AHXLj+0HQlthgOopLaL5XJRGVCfGZreCcm+tB+wj/dw
T+l3+kLARp7hI7EshOb8KUkJLINBOF5C2Kx3kByzHXGh8lE17c+6sawtDtjk0A62FyC99XYgJWmp
ZED3JKbjDbUW83TKrexbVZflntgIOiWAIMtrFFvRNh9wOQqnkp9Jt1/1kngCsX6woBDDPV5Tu01O
G3IlAqTL0WWt1JembGIfzYNxFqba8glTzYUsnQa7N2id0lmd9NCty5F416m5f3tH/spGCfAOlX4L
krD9W7UyEovKAfzpAdFn3a5Ep32azt5tv0yHJJXmJi2au0Y3incOAq8UQLgslTG2gdR3jre0zP8y
m5peD1iy7R0x3t4lhnVzPhmViu7Sdub8ATlBe+duX7msy5zJfyx0AYa77k6fVROAkxlhHhdLYFdd
UX8YF8XJF4WI2qtVV72Bf68T9zl4OLDffs6v7HtdjnP06ymeUlw62vfCQejpO5hzUKUdIrdKDnW1
L9C87geVvnOXr5xYeaa0g10Q5hzyj+6ysseqI9RuDmyr7U6TeD4Q1WP7BLwbPpKoq7fv7JXTCXU+
5EecOcBzHJ/pnJDPERrbFOhxcsE87NdG+OeHhueXkEc2bRdjvhPPyRQM3oUGi5bzwDnm87fv45U3
9OLIcFQXcTEgMNlyMmk5khRp8jHWJ9+zYRe/fR06ae8cTtYn+mwUaikk6HHmSuaQmLRQVeSdJiWx
1k0/jLS0lXPoMecWSAhPIaIWEM9kAZJ0IihBMYi2UeQmeI1zYMmxFQNVhBOZ+hykEx28bE0UJFiI
cfSTIZsf5bqhd3UCQkEDanTWVWWdhKA1gHw2nknOLjPgutbYX5OFXZ+E3BpoofkxknPPubaNoE2w
T8oWGLha6lXOhtks+jJUvbf2ueP2omh6eWEDYPHdKFvQypMcuXOXqbhNCbXcpMaoHq0itW/dGHYq
YpJk29ZkCZtNyw5m3S/5MXyNb3k99NZuSkNgKTG5gV6trEvTiuLLWZvrz/S8GqCPdAQwI3uxudza
sss+SzOvv+I+h9tVzsqa7nE185BklctLhQ8oPozCjiCxkRT/0Ia1XX7XYpvk7RhM709l9VVzPdPM
TyGufYs9a1w+1IPwuivXJYjyOtMpU+zypRhvBkp3LRqUVBm7eTCrXSyGT+NE+eh+mM022hcpdYmN
xcTdfLXlAp5MdJq8hxuYX3teWF4sQLkeyE5cWILXzSdx5sY3p5zK0jfdGJIpnI098l/r1kRM/9jG
Idv03o0+Un/tV/5QlDwomp+4vQYB3CthAQQmeO+2Ubsj5mr6ANwk5ZDBBLGbF51vheyFrTVXFpHk
VnQ1Vm3lKwQ0N45TzGfaNFko4SLTj1Ew7a0pfzAtyt1wZE8d0H6r7Fldc4yYH2lksGsfJoVsRqMr
iOreBMhQP23xo6ftviNNnbVuPQSYYHK/r/lG1xOC15slWox7fRrSH7kkn57jrTyNUK8EZaTrJ9Ey
cERB90s6eO8EY4Gs4Z3qxmsz/7NZSh7NvxQiQtHh0Q8mSWQShk/DKNlFVv/kMnSt6C2RWIho6uWn
bdYyGd3M5jLgfAmG6NPTyRvse4bBZ9Ul4rFeiwBvTyivTFxQ9jHjEEnDf49TvcZlcWDTZnPQjF6k
ofpmU5ax5zysuMPbt6/1SvUaMz6la49YRoRf62N+NnVNDFJXLhzMtNlDgU9wZgFbhBMnEPF2OAc4
Q/UD8Ssi+sWGNIIJag7e/gmvrDdUzdEHYry07d/qo14z5EuEbzvocXNzCtunbJXevsQrT9Riv2Ou
ukEXXeHRWwTAMRuyaQkpaJbG75zsnsfRUAZ5d1vw6s1IVHUrEc3xjjckcymyvvEi0ghaRbiebRNn
0Ll/XiZ3IJth1SSzEKrZ8cpWy6ozmoh6b06utPurykMc5D94bHzhq2zEW2XAx48ttJMJ1utiILty
7paebHhEcdaeU6L+5206EpsYBpQrKSMe73A8PcqmRCvhwmiTGdSGeaCIhvOOyeqdD/q3vRT9Od1m
rCOr5uaO+7gm2/VchA5QsjJMJh84bL+vkK9fRCnGjl0rWved8f3b4Fuv6Eocthj2IWAeDb414ky3
rLEPrKbN1bZZy5YJu2XwF43++PZA/234UW2jcg0mhQIz2VNHI6OXi1nG1dAHBccMd253spjfaTe9
cjukqeuCWUOgIz3WqpLFtUQs6z3aG75TJaoLaEmrSP3T27fy2wTPraC8FeS0cUskmLycmaB2Drnh
tH0QTy5Vnu4q7Goca0RILwQy9dk76Z+v3BZSJj4q2qsokn5rcFVNbfSpPga5wj5iL0PDlN9uPfBB
b9/XK6+IJrEBTwK5gvVka38+4wL9JZk1nsfAWHAuoCCZU7ggwvvTL2ptRKNftsy15UTJ9uXjo9ue
kqwiBwyMMNH8utBwLoy2rO5pPIzF9u2bQqHN3/e8DcodkQkDsJTv1zT5h5fXI3uRcIdYjwPX7AYQ
zsZY2FuVVPNVVxbWx7GiAl93FdSv0Wqw0BCoV96VjTZD0COVto+AWpzP1YhnM1NyOdHM1YfSrjUL
vBzG1G9GHYs6Nq4QTL2JGgvAl2vEAdY4d7yacKTBMsqW8VNnW9nN7OilBWXeswd5VieLe7EwZq5j
9mQbgQeO7C4snjDRTIQWmmVq9kbG9n3WzZU/lNlsYQ/XJJmeENHGTejY44UXZl0wjs6M9CMtz5D3
Tvs8/gWUnegDON4pQtFx45qUwmmJRBSrQvUJVke9tYFebVrwhPzGAe+c4pCxMTSJS3Oi2qrcCsq9
WGrfhgE+n7h2q1XYjLAr5Yc1AjPZTOz4T1p9lsW5IxKS1Fo72vCNaD9Q98yEtyBRy6OqWfxW6NpN
ltn1bqqUxGTdWdcdlOlbQl53yJqzfZLgZzbKBdXwkBrVVYG+znd7zb2Sypb3pVZjmLTgTau8qfex
wr4V6TOsCz1Weytyb2PplvQMvpTpfDZ46muljEMfo1g3O11c1um3YWhvPCI9ziuDM6rUFpS9adrd
xHqGGrniwaEB8Mt+FaBWo9BOgMYlX41GgpyHVohAezhVWnljjn1yGYcFojj0CtdDEp84dCICiqEZ
xkA7/9Q6Nbm89C+aYHF62h9z3ZE8EEFK9Iq2fEhnHNy6WX/j3CD9thXolxevxFhO2FgDwu42ieQj
CpHppoqpFzFR95cd1rNor7lxp/kuCvYlcHtDgAYdEPB+z2dRP8Cphq/vZlRhDp4Y5CX+osGklCjl
dE8IqtFv4XTWX2cEyJ8J5xDLrQw1Djpz7XDosb2o+UxET3zprmeiZD0djes5KXs6MkXr6WmIM1xR
hT1wpDSU5NAPyMlZT1wkSdi3FpbNRys3OVCYqy2onPoYpxznNbme3PL1DAeitL3onw524XrGkyC1
b1CSiAvU+tSxm5HqdI9lH49TskNG5d412doQWE+PoN44SDoRkOuTUW/yUzxdnDelBmVlA0M4uxmf
TqXu0wlVfzqtZk8nV0GZHPsUo6fZ8yjTcZMuFeWY2pLdKWbS6BL5tcfjNIEbz86y7DLhhh/Kul0e
KIiKH4D8+xMaBgp+obVGMNRQjkEYm/B/3b48qWdvoWbnJu60Q2NefrJlml0sUSYYLXZ/E6We99B3
lnGXFELbk3Ed3SwaOWgbi/CD26VvsjtjWXi7TUJBdRG5fmq7I8LvRsgK+n7nnMdZPpTQHxu5cxWl
7hgx3sYoxibQLIJJCCcQ6pbVwnmYw/EneRGNua0cygss8/+PvDPbbhzJsuyv1Ac0YgGGwYBXApxF
iaLkml6wJLkLk2Ge8fW16eWRmRGd2VVR/dK1Ole+ZIaHRJdI2LVzz9mneI8td1yPdmpvM+KWb+Ae
mxioaF9Dlync/L3V4+HBqJT1Ek4SfKXIB3KeUStosk/ksOwGNzfflox2PrRU7RUwbHpJjNB7r9p6
ejSsqbghrGlmq6kQtDwuhQGGDvqxWls6LX4ro8zYRpmL89k7VrqrNCLRa3NaxLS2ezpz+ANJNPrw
u+lVAKhNnR68DCLlqemtGI6yo0ax0cnq5RjoMEG/6zlFCXzoWvcZLGXTsUgSmkmyVETdihaX6EX0
4wwasZqSHDhO0xDWlLp4dZsmf7C5Ru1H8u++FdURMY7e0oLWCgvPt+G+m+RNvfbAU6/tA30eJkWq
o85ngu+jeOtkNWe7yRrjD1orQEvmoRqgOQBGqUWYNyxlZbscXVZDOh2H0XFmR1ltzLGT3yExGzdh
4vSHOBVNtpWmWJ5IowvqWzpwjFSCaN+K1o7P1Ey4HyUcgofBQKCdDDxj/EazSfEuiPgUkg8ElODW
vEn8JiocbuAVcCQTexBRx3yMVoiduVrR4BadO9vDMK8n2t2cTjztpR5bPMYXpX11vVWkqzYX5KPb
VrdvabZy2HIpczjVS9G/LrFpfkQarSkb3vP1D6CU2d6gIReISFJHL8VEgpu1sIxgalvWl0iGIYjz
CBJC3iWFEdSJpFwLHuOwatKsfjLAII60RXG7U5rulitOUXqdYNtf0SPtlAH+W7pjS2D8LnVD78LP
p7gdO4NlidM2r3k9GnDYzQIAHpp7BSW1rl7zrqTgLHc7ApuhlthrIxqnfUPV49bMeQQEKcv61Md/
x/sxrabyDmZrctcnItrVmtm6ROMhKDYQJFpfSTWQnkBLQ7tI0NuDoum8J1Uk+NAoJPhmAGX6YP1m
0gVPFtda1QRuZt4K1CI18wRZPOm8CeVnfBG6/jBoXf2YDzWM3n4qyjuI6Xp5HrIp3pHTtd9JBkn+
EeaZ2wTMzL62R+hVk2hf+tpsv6ZId/NAG0vIETrCF5aN6GkesVCzi5DxHtBhTNOidONjBDE627C/
0U5Rifdo01fEUGN6XXwjMeNvLB7EYS7MrjlkCQUSQL3g4K0iWjdu4Q83dzBLIEcSRLo4CTIetPt2
LynHeuXOPj00wqIWx5i0cM+Gz4k2xmSqfcGapNkQd8oZhnl30muJAnlXG4psqk5AwCdDOW/1ejTf
h7lo9n2tQy8wMko2PAlH3WosyBYs+RjB4rYBj+/V2nTWGvDNWDXHT2lG3feoUtq86lM3p2WvH66L
Fp4T72xhB3I9gB983Nl1MIBcmcFdjhgso3R+isZUGRgsNI/eba9KWQFX8QircUDnwryYU/Zy7SOh
aM6t9+nSd4+WrVIjsMKpZDZTJoDmSCOBYhhWfXI1eqoUhWar3u2nl6o0w+wu13KH93BzfW5WiT6b
AQ9081hDp8/PsA0ZAwYWuMl2qq2ZAUOWCw0AjEVAMpD6THq8eDMrj86euos+l2Yxjy0NpYir9QS5
yKN/je4bqn6ObapqWAAj+NnDqAYt2iPgACAJLUppKo+5TacA8NtUe/UPOxtdmkC84tm2s/iJlToN
VYPQx+2oa9cePavbOg5OlrmIXX8hw/qVGePMIte0oLMkOVARv27dIZiNsMXgYmtbzqQ68LKZ9aPO
DjEXku10NGfZKo+k/WlR4dWvHCg1j4tnqHUh2H1GnnOQyWBtZqXMdQE544ECFv1WjbhABOiElRe2
EyTuKS0vreOFn+VS0QthN/WD0qe5CqK27TfU4WisOTszuSyQ5OnJiNWz5WnDLUaY6bGsZLFn43nN
cmmlfpfI0Q28ogpPrdLtw8AH/nHuru4bTeGzk1Pio/sXX6UrizsbvfGRtz2jcGodjKQ195MRdi9R
N1jH3DGWo1yMaYeU3O/7CGJl3pnFVmT1qpX2A0N5cz/KqT6S0rRu4t4sd5mTOK86v7mP0CQ6hlBh
b4bEgoKzGNlN1RfJuZUzuAXPYjeU59FqFKzH21BEX64VfwsnTe0su1rnjQIuQjOkX7IehTRjN/BT
uldvIK9XZ+249WK61uKyzgIXjA2MHPfZ44F1KuJq3Ntt8mlIiclDC7O12aS0pZj2arRFfxAxfbKQ
O9UxdFPQzAWCf2RM6i01RwRlC/cLzTINL1K1O5gA3a4jvxzQdZ9u+Pu0G5lYZB69rVdyeP68x/2l
yNUp+WyAvn51P+sJ/lZX8DNO+/f/RY0X//3zH7l+o7/9mf83Cg7odsa4evVmc7lnefZT4/zXseWb
9+/vWfyH5PI/+wJ/R8rhK0dvcTC3m8QPfg9WSfEbcpaOlkBNOUIdcsMvopx5rTiQ6EG/gsqSf/Qr
WGWK33h1Lq4Hkv8myQ/5V0LMaMV/uJNrwqAvBRut96f1mqW6MqOIKt7RB5dvel486VtIhp7vVjll
waZX8NHSCnfbXxeKemfLQ4kSDATKgftPzRMLcLhTds59RjVPFDhzJ/Lc+Yk6EA+gReIW1abJ8kyR
way9CzTn9l5mhAJ9mRImWJkw2xKqiaNIa/xqMMI1wM6Qeti0FtHH4A5atR/oVju1wjYPMGjH9yGc
i48qzuyrCJdWW1g0VA0sNiEFPsct/M0ROfWtmTMi2WbpTfN21jsdmD2ACDBUJQh1KpBiKw36ygBu
n7pOcj9VLOX9dGnqR1v2+UPvcpY6WT+E/sSO6FVgfCKfa8yaPw0iG/BsLApfOjo0A5kd6691Omcm
n0iNpZaXdfIyFclQruzUHD5TW5sOXprz8KIH9gJFqVjXOC0fhJ32z3rY2Odci/OLzDOypZ1FY4qq
lu2gTwXT2bWBBXSYGcylzWgeORPB2FFzN0Pf5JS3iz7+9EZWbztNtbG3VsIZkL+ycTlWmmN+jeEw
Peh1tIALzXOCmVFVvy6wWoDnz/DyCRGFjZ8zuHyT1nW46vu8O8fks26BdoDj9qZqsalQm4dtRsXM
RKPBMH6ThqM91V4SYxgbpf6Nqy9ZX5Ahc7ZOsP+cXYc6bnaA9bZZEAkMga9mNelRe6aGF3cJLopc
UqEbekd6ububtIDTsarNptjJtE7oDMprjzJe2hQBHGZaE9hW3/6I2I8+2kM5jmStO25lbqe5vgx7
90RXn0PVVlkoFXSeJbZZnbbene31TLzdnBYIud5gxdBsFf0e48I5A+WlLi2AJ4Vmbrh+yx8FqWwr
iFVNJB38OEXCTk1ozNc81sSrzm6qNy6C8QtqASHqnGPqLsc9NeDZQ0Thh6HycYeRA5Q+P9ip9xMr
x2wFuYLXafKNJri+c3yx6WrjaGid6CVvzfArSSsUmkaJ8EcWOt2OAGFvfFYcTjlpR8cYmJbDhbfU
ZHflRjZmzJyqhHHTezElU6FS7j4ex5aLXDyttYZjLNCTnP/dila7MbSkzNYost6bVS5Leu7iwaH6
j4JHGNJz/o3pxvqORyd5naKMWHDjhbIKigQTD/2h9ibVtczyLaMY91UsyV/HqSPh/WgEKwJR1Mr1
9TLrDH/won4zezqlt+Cp3B/e0DgCpp3H3UBSKLZimSjv9T5s94MzEBVWlKU8aMprP7zGbp9TBEKw
SMuysfu2KwOaffBFVo033Gua1T6PDYpbY4/lcVmMGmui1J31hIXQATcbDmsuTDQ8aiWFEKJiTFpj
dMHNuqRD9TyT9DkWRmbHayd1WFqlDGd7VvET00VoEsfgXTnCZx/pa4xtulrJBTlrpy2HT9rQppoZ
pJeeTy9dd1KZmi+Oh+t8U4ZlFa6VPU/bOtLsLVd2fS9xY1DJwa/xtfGy5TtXqMhZi06fT3reaace
UMzJa5n/rtWS8jLmVfIwDBrwBDU4xl4fgehbbdhcEkSHu5awN3bGsdCCqOyLFxi/cj0sY7xpwxDj
I/eXhAK0aKGmY1TciUk+rjXqDgt/sdz0rUjG8i5Vjb1ua0o0Um+a9n3YLN97xBOXbte4NJAhSlOu
nGHmd99nFd43i/g8RdFVxj0jEuOBVTe4LYTMhjud3n3jt8O9RKdN4M7Mx5aQP9eNg8aNHCXZbU1v
W7ppSZEZFg5fbykt4b2alh+KcMdjZ/W8CVHxPYGXqk7fjBLVzMbFQLlO3eCrFL0FochyFoHZNUuB
M3QShWErKLp5alMjzS7CLXM02tnkoRPpVh2YWqGLY5xSrhAM/PgXakrhoa8IcQzTTigS+HtE0ta8
q8AonKIFOB9VCx4dJpj5vNumlupjAgL2FWtNGVStnjyCVWwZuZTJcSMVLd1pDRLQR0yVa/aGmCDp
00p2FhIlzomyng7WUFP9Y1LZhZ1jcBbfHlTODbbsuGGlYqCXMKItYnDD6TxiQINkSAP3dsBttze6
sA8G2SvLn1iaTxv8aemN2SAG+6LszJ0OMI2t/F3TTwtpaCa1asVdZiH7j+WXdnM6dujyhd1RO3n6
IVknrLkvHccpwWmbUk8aISUP9X1VyvbZVO6IksrEgduwsxGfKDC7aq5IiREggAMfm+tOIMPxs7K6
doe9a9u1anHoEVdUizYU2DhwKlERrjNz4alDbI5YBI20YfaF7G1T57gsBc8hbiqNcTHd6V4YpbdC
sV6+K04DDuqke1SFco/RUk7+nIeubxVtdylCymrh0lF5E3XmgbjEu2xG53qlVfCnzWiHPt9+Myfb
xDZr42+NFXEWwlzWjzrxwsEv1QC50DDMTUY5CqVhkrI6LhH52pmTfhd6Bi5NM0loiR+TFF6VWXc3
RVTqgTeE2UnZPMjXZMlrirynqJx9MiEsmTqqcYDCDZqxbfHPAWUh3bxfkra8kA9Q2AVH8wa9KT2i
3VjHPu5d0NCUhLwgZkFmsgv305lD9F6nsOo7K1cu1VG63KVdVxi+VYUhfSSa+E4FLI09rVFQHER1
Zo0wbq3zDFi7bnfVN70AaD32/PopFYF9RxIg586S0aqcONDh6KqTtwVrjk8Dp6y+bryx9J2mq966
xrP9BQziYy3a9hMRtzo7wPJOdCrPLoXHaXTb2i322VLiqLH1pAX3UJmwfqnsovHQTOnuvnqSqJO1
6CUa8+gHImd8l4eaeZP2lcyvJLKazUzVGRygZd+/0t8p1xLr+oNmUcHJAyCMXqV+RYJFyTC9aU6s
vWHthDySdun0VHmps41x8d5dwyUHbxqzL15vc+ZKO394S0+SY6lmdPgpaWgpBmHbPXrzmNertEVe
DcwowWrv2PN876KobCDOjU8LzsiNrIv83cOxSJdUCxsQe1Q4AlNsOprsRW1GW35V440RRUBJoZ43
90ljOjXji5Olq25RPKlEOXUKhDhQgoNMtb7c9ji9w33VXJ2hrjfR6Ynl1rhtq8p6vnKDaAZq9Wze
JEM+GGQnXDoDE9G4xySSS+6zZ2i7YBhRD9gs6AtdzqJ2oG3MY/M6dklDGWsS66WfLCo8JQ7mnYCl
TLznHeItfimS7h3XP4faCDrsghTFz791e2ukXZkmCDHl6smy4vpS1QpZmLIY85LOlhcMxgDVWejy
mLS2i/28138kBqA+lictraKcuwUPQEFj/SpzG/thVvSmrJOZkWA1Nm1crKNkqRJqtbjCnPHWDSFB
FtvaSXo5yiDL6GPieCtcLqccFcNJJG0VotLlUUTJbSm3jtG5F1o8qpoysdFdVqWnrK8016D7Ypcz
vnk0oL0nrqZ/d13V97uSUkG8v03T9QyraVGs6r6eKl+labVWbUf/NdWGX4JSt0sHMQkEb2UkG2ZM
NoxACteLLJv73i3AM8uGR1TRus5mZmpLA/CMApuw6/Kc6mH6O04bvntjLS56wYixZurFwdfknq3W
U+WQWgkjtFv88gszWt9QdMxffMWiuNyA2JzWDcnJZmVxLgMtmnoDm69evpuY1MQ5HSK1DodrcLcS
07nUVTX75KBHsdLx+iDCNjBywryOzyG6yt7MXMzteo60PTutNLgBiXpZNebIZkfyJSN41Ravidxn
9VSNkh6U2gvVVwmH9tKY5DkYdTLwztiVAw0XciD7iV9yM2m7zmy6tROa8NZChEIkvajRg6joqBNb
dN6LFXihla1HFW1JWnPMWBow4LMv2Wmd4X3NlgwprtUowDvRl6o94s3mq7Ats/eRREDjaDccAUCn
Dw905Tafs/IYmhfLiC6c3ADzTMCMRzcsi33V6Vm1mqbS3Ooa5FEIHixFOUPWUSPqtSNiFMsilcve
SuOUeKvs116JiNjPbX/iRVsHwr/6C3NAjaDtFZsM0ZX6zk6hco/hQp0R/eaI0FECOjfrL6XVa0RQ
2NCCtqkpKyhqPbmXJNnW1AmDqLrGU496Lhin7Cxcs4j+YE71tjqfyTVFWu0aA3T0RsKo+5h13cY+
x2LmWvOavUVtKe+jxYCbzu0gPYzUIWwXLc/9mdrMx2kKzzMLiVfAfvG9nTR8LsUEOyl07Ong1sO4
syoVHR2nyvi5O8nBjZUXg/hN8BhnuniumwXbBQE35zqh5+Ym1snWryRCG815Uco0i2v0w+YRs0sY
S9cZH5z2NBaq501kcjkGYsrsquGaDyJzwbpR9gzRep6Uj2XExMsI55xRKK0HaylNhOhWO1MIZa5H
TNbzivDV8FhrFXkrnrxi70Suu5YTxe989MLX2BELj7aQ8jPXw4WwavsBEVgVen5boLwezDBmkYuT
nJoz152JFzl6drI1k4VfErMKFQtIoRB01V2j6mgObD3XgljHR0jWaG6DsE+7h1lQF9irfjhThmx/
8tk1zkbceD/IxbcbauRCimshKlFLNFrGMy0wTPUG9eSw2tOT1PWOFjBs4X7e8bxK+l7geHPzlGbA
Pg4I0+VbfAZUHXratBcVpSLEQKajpvjLZpIvsgq1omZkjUo4TcrsnxuOupjvVqsN8jtfU+/UQyiU
+9gB6s5Wc1+JFh7t6GzgpGBkMMV0KqHFgqBicrHJdcXFo8HeZOMQ6TiXlviSXAY5ldEbKXjvtQ4K
7SSfrsfnmqott7godmJPDocyv8ulLt1NP5Tdd4TZ2f9fXM4VsF9T7UzyKTTZNtMU6E7K2nqZY/tu
4UjpA+WlevvfUBH/uT74j/Lg/6T+CTxIuiT9/g+umP8NyXRKoHO8/6Ep9e//2i8QE20SJm5LUm7/
0TLxi8IkfhN4WZHPEZ5dnSTD39RCYfFvAK7gPyaYTHnV+H6phcL47ZrwsPHnuYZp4Z38K2qh/Sce
p3tVCjGN2YxZNjOu/mfV0MRrWhplOFAxUccnwfHnV/gMLwrbTNSQyOEGPjryWBk8wJem4LaHyZod
BVdnm0DJwsOVTbp8cI3uJEw2qE0zvA0LnHI3PWluifel6CkszM0vYPLZne0MkB+MxKvOvbvMFhZT
9Sbb5J0mKmMz4596iZ1rNbOMaEjIYeElbRFgQ/+ovdFAzZo+RIjESGTRdi6g4Us/HsMyqPOXNurO
hdO315qGCLOF8Oc+o6UC9/uKdrYv4S3hXl9y9dx4vb7uujG/JSO0nuZ4X9WD2CzW+NC25slkJlfF
vDbKBTwfoBHmmenLKQzlzxVhynisXkKNbYh1VQTsTsfbk8vkBsb9cRIoEm4brseuf8+LJA3KiWgY
Vg5zLW36ZYXVLSsdi3alyZFnbJrDza3zINTppsKU3HK9uvbJKX0oP7Le6Lck627kkB1l4QUibNlt
MbFu1Fjm65SE45GPf1AmSDh1msT+4shLbOUDyeNcg/WYdjtEaWs11Hbz5MZnR2SPE255H/DCCjbX
2SrpLy3mIAqn5861ol2mGc0pVV5y0GO4h3kecI3f0K39xHZ0N1DZ1XQxet1gcIibZW8xpnUhYpT2
0ETsEJXlshZkn8qz/D2q409nsGg3YR9oRQKW+CSpAV/u+V1HK1jV+aYSo7wh2pVuSjm5gWGNY7CE
+l0EHXINZ3+PK2LfuFxWk4Ywlpby+zbnZKDhkulAX4YBll9o+YkdUwglWifIWR9H8VU+5TQPRskf
G6cQ429S2/d9Fr2hP41+I64Smn7Q5/4VofM5m2W+7Sq+saPB8zcvi2Swmi3t4rnRnpt7jeRVkPty
ucdbSbqqrVKshryzD6rodEjwlLGSP+UWLRQFenKDhBliaZEDXhh8bFqijQeCAvFtiMa7mgVisHJi
3RepRnWAeTOx/V+7w8D/M8elX0XNhwUx20ej+TakRCrjbnyVWTP+wFFUrMh2/9Cb8KZuxVGSd3tY
8NmsJo+FG9qa68Mu59CY6n1HPHCN+YLKtS67IUp4a+kY9eHzfC9gk23ha5Ig5FZBJverHrJ7DQr7
kWBH70vcQnXJe5Mkb+ezz66Zlcx0h8M19RvuAFU/bRE7N6p0vmd1/Zzb8WUaCPw615Gr5Q24wQZj
nJoa15LW0NvrcsUY+DrOSMje6Olev5lYCyduo9bt6OXnaJDrUup304wPj9K/JPLtxntxU6pMy/4q
+J+XHDOaoXWI6/PzyLUuybWPuBQct5bXGKjSM7aPhV98rJ1+Xk+qvryD83SI1ZdNOtPq+vXSxfqd
BlUe90YpEIzJCdo80CQZ/vcRUdWb971Bny7hEcZOYSAoykuCmYJGkeYjX8L4JkFd23QYtqEqGjmp
QD3mUekuSfIjmojklA23inyVM7D6VTU+YUrnrqz5IjqZsVZv8kGu2qXxS/D1OGzgv0tzNfCT0+zl
aZkW91IbdMfEMR8HBEC9v1j2lO+jUb+MeLCgRCYPeVWCMIV6PVH9uKL4as3oQ6W8lrE8lIC1W+lu
WEV8VXQt83ft3s3c0464HMGd5qNvtiNG/AtmyX1EW8tqCp0DqO0XpBELt1A8xN86M69Tv1tMfVsm
afpVtznjfy2M9mlscv3FnXsqDagvEM+zLQdmbXJyr4kqMwIGZkZ7QmJHNM27w5prgIAnupSBymi/
yBouYnSpVl8VH7XdrAGl2lrk7ModhXLsKvj9GBuC2BI3QvfzS+NIz32ZY9jipUJhJYlfxBTKlqU6
6w0MW59Pr0i3euRFBu4Yeh/YGOUpYrWpPIo5MaPX7MiS3PN7yLamP+SI0p07hGfsK8uupYJtbZOa
/eBCnK961karNK0fzaI82nXs7lgtL+dRL7hTZQXWGg2P7MnsPW9tGbPBqVFH6uKOjnZjIUefQz1D
cxyEfDe1lg6jggHbN6LO2yaNkfdbNdMdMlLfuB36KryNKEXY8tR48QYzL3FHtupI5tjecFzjb9Wb
98Ib7fOSJXN3I70Ol103zxXVvr374mKtW6EgObtJ1AKrnZElL0MBTNQgfwVloU/Url+s7K4q8L2j
kphvVGm4gUm0nlwzxKN9ZNqKVZgwrW+6TFpqdFkg7apsTk7KK79bzLKPmdCWdZuV8hYHmrVaqEja
l2G/vJcOAAqhnLz0R/VqZ9azOyDaLkZJ+UdWfE0DS3SFow/pqVNcpHCdEyCOtO/8wNXDWKPk+Zib
2zVlJBSil97a6a2aNzdrzMUU0bplOv7mkRs3wpglewFdgZk6odQddm/gmGHxgaWqG7dTKzHHmgVU
SR92hriTXVq9g7EFqaXa9lHkdrjWG5v3fJaHztkQkbpztQME/7DasrYz9lSa2M8mTgR/mtL8rW5B
LEjFp6sxARIHHND9w7XWEjQExqve0wfw/OGFCp1uVZqqanijmst5Yjtr3DlDweWIoh8WIOxvfo5G
8TwbAYrm9wpXcj0l09ZNomGfNlP9VLktSAEJLCTDPDQKjgDfS6OXv24A+C+M7v81j8D/oIK5n5O6
eWVn/WtrQPD+vXn/t/fiOz1z0Xvzb7v34YdK/tEq8Pev8h/zvjR/E9fpHZMSm3gCTkzvvyjn4jeA
oqSuTGjKLkEv/Pm/DAKCnjqsBGSHTNuwfya4f5/49d908gnXZIcA5aoD2/m/gJxzcYDmBU1d55WA
Q/iTSyAFaD5RnsR4inGbffDWseKN0bLQm6ztP/yc/gmB9Cdr6O/pgOvfHRvCNSFwDUtza/nT94py
jT2TzShsF+VmkMNlzutdm8lNwf5x8erXXLf9bnz2zI0ml7soX3QuyC/kGFcimY6TqjZOIXb/yav6
Y+bj16syibHgtcADcSXu/mMUA52r9Jy8DtdVPK+7DKaMM3b+KOTGIH254MqVWo6a7tC6U6ww2QVz
aOXXPfvW7nxLVPf/5xeEDfEPjo2fr8gVpkt8hyAcgMY/vaI8lpVGGAq7xNLHWzYNHMK2dQE8Ed5N
MbbrytbUHavjvllNznJIyiLnJOZ6n2YDHM+4eNOawr4PO0MdTbpDiVYne+bDTTX1xEaL8U1On4pe
qAGUkVMWJ4e+dRpaJ/x8M5slQbW952hrs2XujD2kZer4yiWoMc8Xwj7ptRbg59tUFqUjisQqJuM+
Tg6OdhkFY0OYBwJ/mVUPmKjn64wSjL3HGSQOkRNu+7q8aR2xw+WGTfoFasVeo0J0GT604gijgiNp
NA/VvAK/s8u8p6Efnge2latmpiW+muTe6p5CslRAupGzyi1SZpC3iuxzdL+AvZHprXLZe1z7e2AG
5zI82IgjMJuwu6kblgMP+VAcsOHQSG7uHDpKfVwRmzp1542G9VEIiQsDzivXGnSW0xA7m9b8mnBB
uxbfU41UnAKrrzGz2M/Iggdiv74s8OcqvAAKX3UybHB3+ald7pp29CPV8uPh23hWUNXjpWzse36f
qxQUXM9ubbWMQyDtaSXSJjDqj1jesXS/KTA3JwmLGrw4uu4dKotP5uCu9RRQR/KQgV7Xmltm/w32
s/chDdeWxZlRvrHsIVwDzL5eZQC5Wg4kbz4nuC9ceO65KzeYTH2KTPpb3bOrh6QL3yKZayeAOBYy
cXanVel4QYYrO5/mqZUAqnUmwVB+RmbNPrWq+KHlQ5UyZBbqR4uR8V4sUfnumYm8umauH5qQnT1H
8l6O1oM0evHNyWA+tWPUv1KuUK569IYtaRos0DQfRE95lVFsA8WDg7xgZScyIB2rkHTPg0uIeGMg
gwdds2hY1MfrDFahyb/b9MLsCjvn4jnVQ3SKhyq5MXvzDhCXc98sg7x0Iv/Vp/yXXHL/nx6SvP2v
GeF/fUie3gvWnM2fTsVf/9ovFcz6TVpXAJ57DVVbuOF/PxU9TkUQk7RuANmFiXX1xv1+Ktq/YWRD
ICMRKEyORiAMvx+L5m8uIjE4W85NxzPNvySEIcj94SEMyhrsOcIaCT3MeFLKPz2E7brFyk1QaVeq
jG1JFprsLr0DYg1R6C4S3ECj6TEjBLa16KD2o3iZvuXQNx8KI3mOqBTxq4RSsyv09iDM3HptB+ve
KNhZmqZ7F9Z0wok8TFnWlfoGHlYEGqYJnyzh5qcug6zZEruCrRbtVNZetCLjaVHyNdb2QK+aGNQ5
dVMWV0T82FS2zszONiu2OMQdDNWJtwQV2hprUva8U9iFPGHm6tSk1hRf14DTbtHDdJuAS9tpBf7F
ndd60wO3m/glqaofQIAKiTuAvCpb1/QtEekHWQMm/FidMN7fpgVdS3Op3pMJyWYEixe0ptUGhTV/
IXwoTsgIcyvyOUwJe4ctnO5CmBOXlIQCR4a9m9nvr8b8ykhKbJb2zchO3GkMP7SSNqARDxPswiee
BA3EZZdDKqTzYwXxQQYpqHaEsj7aEKgAh2Y3XObGLq8uDC4NpIsw9M145l7vDfkrQLE7t9XfcmOC
vNSGxbCdBdk8fJvRQ582CWeMVPeDcrStGu2wCCpaOu5xsrvUrkVjTF9UYaDCZI7HxlIuZi5XrrK2
3FVZTSoaBXchQREuxKk2S5BXOsSRutb2+BiiTwTKkgdotKkgVNw0WHoSPhUbeF2kCu3xBtjVeLT1
4ijSLD6aYZquU8HjORNeHOBP9nxR4N4Eo3FZcoPMDZV/N07B7bCmfg8PQ2f7BHlw1k/hlniGOICV
6H4Y3ILJHUTlujZjpa+zts6LbZsZV4FmKGm1cpZk3rbhEieBo6cNBj/G1BJjAr6bh2RujfGIJYQN
fzra+KXYHdKm3UA+1/KA7VfxFNfecuYxb61aVjtJ2aRHnELWmWwL5nk3jIrX2bBwxdQSvxd9dQEG
fNb+uVOnd0PVu98j2CfrpEjvG1WKA5+WIihZYhsnYJbZbe4lVLJ0LNpTX3Uwg29yVzjHeNLkHQEq
bSuH2Pp0w0HbGlwez4Tr+JTIKPoM64TgEAmV/m22deFjNxV3nCT6fTI45IoM48NSobGj2zWHkWrX
7Ozz5qyu+ZwENJfKy3lr1HTcjAAAJWGNoxvVbuAA5F6PZCV8hmQu6+6q7uabqkOmjhaKxo3039k7
k+W2kWwNv0pFLe4OCiRmxI3uiOZMipKowbKsDYK2ZMzzjKe/HyipbKlcLlezoq8XzZ0tCQSTiZNn
+If3gIbw1ggxpkld5CBhEDbUy+IGj98UR5puhUoZnN8oW9qd+uDKol0YufQpV8FIIncolplXbVQT
/UIRbIEAnpax895x8VDLvXXatB99gV5Vap/LyLoyUqr1RTfUDwDpxHmYq4+p5tpnYZ1pM2HKxcLq
cNNKRbWH0FZuvPH8R2PRe8D/rt00hlVexnglrstSHwAI+xYdIPBPTVN+IhST8OnqQ4PGwEKKC2Oa
h65FN9X3TzX4aAN0o2Xcy+I8ye2zoBj6qYqQyzxJpH6mmiJdqLiiT/Mad8lGL4apkdXouTQRJo7K
JtTaYF5Z2YznbpFmZXU2ZKKY9UPfL00tK6dxp9BBdjqGdsJfKzFWk9B/DHhjwjinmSYuQz0pd3ri
zlW78deg46MpjbCK4ANaa4O6hkKjR4q0xxKuGIRhmkph4yJVMjaatLHlFJfQstRYGdtQNKTAqgbL
vO1G3sDYsOoOvSuj65X35qGj1YzNLV/3q1vEdel40dEPPpdjG6w8dMQQf/LetQIgxVTBPQpyqAxu
KoLA7GqeO2+wsUeIN2LumRc587wIPkpkAkREumFq21uQBowX2pZUMrauGODe5UlYroB7kvB5zjap
k4/uYF9nErVAa6wUe5kpgDqK3vCqKczb6rKOnXXeuZ+Js7MUnyC7kXdK5UszbFouZZljJaXZTLEl
L0Jd6WZweT7ikY2J46y0+BshsrtYUoLLUpbXCOT5s7YoQHnT4HuXFQjN2bmD10smORNDKneW0ZPu
W80a028OK32IyOu8mzLCWDkHMM1im8TmCBxXDjOVmQYPpt3DhRZxWk57NOqgVUoSnlLmEpKWBz85
bSex6W56WItLRExnJixERDRsgDCOSNIz4KD2nY9oogRNfKabRrNExzK5xvNpEWrYCaE1Uk3lxOYs
rRp9Fw36ldm33gZvR/hljrUmfe1mtaaedynLrJvXZT7UdEjbYCUZ1D8VOj59MKLAEUJZlbk66wyU
kCKGElS2DzhFwYcOxTV6yPeqB96qGTRjoZXWjYSm6WNbmXecKRaaa+7nQyr138Tzzx1xxgySseh3
Es9H19tH+37/jdSTP3xOPZUTk5CPuDgCDEigjpPWp4aMZeMtp6MVjwkNLgevZrDGySirjqAC+kZo
1NhfGBuKfiKjfS1GDxI0xU37LzE2lDepJ84pCDXTjcADDnE5GyvG1x2J2vEqgFWmsSrsgvGbkodA
hix8f4uJAJH/0IVRtAHEhx8pLYT6mg6z5c4NTISHBWoD6rs8CBDrrAwjnAFjA/MfM2dypnpbdfkS
LoL6zi4ZYDhtK0OgkxDxVfXEUKdmZ1sM5TQtsFf0zq1wKfdWnm1lKe3WfcmERdddgpjlIOdX6iba
DA2nLm7YQrqxmRedWrVZ32Ua2V8SYPIMwAWEamJdyRz6qAnAOejTZoJAI6iJsGyKT0BvMtTC1DLO
0Sxw3a0Mpr+aFJh0bnWvzKJZq3kAVuvIWjIZjlcmtIiLXPGVlaNb3czVB3XV41CwUrTcnnLu4Aod
R71x2XqqfWOltrVsRdieZVZkT3EYHokv+FuA883wkrXJpD2DbJo+zm2TWm195eBEYE5yMJ7CljJK
78zv4znMGFXeKopDNo+deHOJYBG8UzfhsN3mfhW0QEWaRp10bUSMsxMCMJ73DupurqSOBtZpgL2d
K3rQM6BVJXE5CIQnLwrXMpJLgVwD83Q5R0cqxFjOWXsZhsrrWq6QkXY4BsDTBY5o5nWNBNlCbbzo
DnoA00tImZWyEIM11gKeooVTpVbCfqIOZVMvHKNslmYlew9ymrnmNM5ie5kUtbjFEB4fcVd23QXq
hZ9tuzutAa7slMRStmnRZ+FElaWVRFPoDpIdtveys2u7xJgYeVsRILvYPlOLdgbFwr8UfigvDBlr
zjRyCLG5DtexBN77oDLQWqWK5PlLvxl8MYtSOZ+hTGHd6GaAQkNvppwgsV9Z1xETiW3r+AOMdF9n
8F1F1xWo5BmNAtDZDHWwrFPTjWwm0HJLvM5l39rURT/KoonhxoEnvACLp28MI1ChMOAplwjmt1Y9
DdOyvO61AFU62ggXkitALoIIBTCFLj7qx5CKsN/1gNbm0GvcZSq10Ra0BjlfoJKWxFGMDS9Z6UhU
9G/YrfVpSns2mDKe79tJb/vBundDEPCMPWaoDBuTKHPrNXya8MImSf2ADjSHpps6AiKL0vUuRNqu
kyeDxIS7KEZyY2zedr4fX+Z9ukwh0M5zm0F7HDT+Aypy7bywzOw6rt1yaXp1wLoH/dII0JEYxz7r
SBrqs6zqH4HhAgXLeiWeW1R/zPBxATQKUwrBGbTGdZsyBpoKkMT32NozWpFjQ1uPtNZFhz3LzFcy
dW5ISk25mdcLmWRliZwuM/JOR/ZVqOEi6gJkWAs3WkW2tIHyYBBh4g6DFbm+c+SSYW7pRjvXVvNN
CdVmw5jWZmiZO3utbRjp/PdYTCq/6n/oWNS+O7SYegwsfMYV3u/PxfEvnwcVBvap2Htw6BwASNin
vgwqjBMMHuhUG5xLT6ClFyKjfEKlLeMdx5Gl2oc2znNHRpVPaN5wkhr4wwlDFn+pI3PQDvp6eiCb
KCZRcKCjxfmovdUyqj3DjOV43O1tkb+LUSO7y6GsnFkK5yV0l6L7UEnyRycUxaNVqMl9W6OJbTSe
V8+1sk3nZsPo3dQl+64QTbpp4sydCcuPHvTIrd//dzP+0GakaWYp2jiy+OMk7V1V7Qv4tezJV9vx
y98+7UdLnMhjB5Asja9c/ypPM80THaycwkxtNB750iBUxYmGbhcCfxo8JQx5uJGXBqF1wg+gYT9l
duNf/YW5mXLQvft6PwpV5e112GdkaLY69i+/nhuNLuuq3vveKsVGIMnMGQ1Div3GNhGHtPwF7M90
FiSt9A491u7GEsK+660mu1C8wT21eiX/4PgUwBppRw24Q3GXXt1nN51qDwtZR3UECWsf6QFb2iG8
Dj9qJJWGNBagkExtDaoQeq7+HcsmSTM/SnBoBemwzJBgR6o8RAjFlz65RupCmEJ1QwpgklPC39Z5
KSiVM33u5LZAr6U2TyvBLCvIbfoz3Ps0CXX9XItCgryuFvoszq1hXXimeV9ZWOvqCuwhpD32qHvu
sCm/1qj6J4zyQ7pCCmDdwesvmzpBcSUctujVAnsJrcibyAINFcxWPeYpUVcM4UR2C/1BqXLQy5IG
OBpaUGyBBpJE+n5Q4kiZ0ZGA6194RrN1TLNfe3lCmkUH1rhM6YdeQFMKRnVV4Zz1SI0/0uLxHzJn
aOjhSfQOK0+5SocQxVqGTAjOg3+cp31jnAL4kVa6EuJSgDBRjlRr7Q/zPpW7x6bs7kpvyBdJrfsL
rYijhd6B6W1ccO1GBthbhaRGAq2j0JCTgJkTVPcGxDAacOFi8C9oxeqLxKMV5wSxsfNBZVF3do1/
ZTquvQaS1a5hBWKAIUOxFfTaPtP1sZGaaNvuxotbXZrWnoUXgJUntTmFj5RulTKhaybaFCqAE2JR
oAhTohlGl4fODWJLLKQC8DgAcS23IITUXKSfYN+i5GkNqdgALe2vIRvZ0IBptO/gGVdbG77rLvR0
ewJtwD+vYRlok8JFCAzNJrHIUrtEQkVNTwsXbcMJqSBfUCFVNFhThEK4khHfxrrR7tAoNbBNqcJu
2RYeuhRGq0wtr7chNgOrmbseMCa7jSH7WjL+WBCXQJCuqtzsphYc2E1X6GRyWhbwhYdsXAoF1P5B
xO4zhoegEwNA60lT7bSuCJa9hX38BPcv9WbIh+us0KA6SNmVpPj+KpNYMJWJ8xWJmIZiDj4rUl/S
P05jf9iYaCmfNp7kIYHiVJhBQ2WaepYLp83ie5h6tOXek17r05pzb2dbrXmb8x30yPTHYov0GO3Z
TqOvFQZFeOaFFeBPcDFo+gTT1o/h6xnQpBE+cTXlMiNfolerSivsHJKRjE/RUHbbTBgejy6UwtjP
zS03KW/hcQKo7E3jFg5IszPiJLyyoJksdcm1PsAj+9CVQfjRAAvFplOMiyHVk3vUBJOl5aUjCBDm
0QrMbDG3oSY/9MbADDRyPXUao800oW5RTpGqNt93BuC4ihYQbGCVrzNR6EJCnZPWQSZvY6fip7Am
gDsxcRHMEevmHbBgc6XHnbmSG9OZ9VV6/dVR8A2UgMYI5ysNQYQatNFqFsM2ojsDGIvi/Ou4WiIr
D7Yll5Y94NNNEvrrSnEAX/WYViujpomCasKOPpckxnIYKTK/BiaFlfyH0vIw2ijo/z70Td1uUJHr
TyVL0KPisLhTmFjcqla2rf2knNcyki1gb9orKBwoOoFOCPleYfRTkSA0JVce/A2nCoSJiY1kbkqL
am9e9dyVaitNBb9hSPbFAP18QvILZ2QYgxluz8S14BDjhkO80w6xzxvDoD0GxO8vGE2Ityv25iQa
EQ5fyfd6Tp8VNAKUpRvoMVKBABiGqaynEsYspr4vYSBein5E52HsOUUbDqY8e8RQFsxrqkWrm+3W
LlWfwCwzkAjqfOpl7+ohoVPbDFPTDPWZZ+TR2qyy5qPn19WaEKPS1qxcCT2EIVEB0qEgjH5wbIVT
Cz+jKyeCjZlU+XABChzb8hwJkwCtP0j1teVNcMnp5nLYMnvKike3aJAAN8OaAX3s2/ARhHUuV7W/
ddHznfdK4DPTqgFHKqo316rYn5dVYKEsIOyp7YGWzAW1nheo9gPhlskQADYZHIujLdO+lq9N4JcX
YWbkS3IEcxarXWjCdG2HDTAxZSbbZblQBmCeU5XuvT/xlGIf4WAI6c2NgmVs5UA+3KYPW8hmDWRy
vbYu2yhAMy/PIOpbWvZRjqOcICBvEUm+r2z5DPUL2vwaHNY+2jYNqkh6f+lJwGR1rd6BFjgDf1fM
Os1EULHwl4Ph4q8CqLUCvWZEtLKlOKNx0bXVzEM04Kai0dlRYDeODCjav1TS4LQIO9jzVqzNnESv
sBYim1iM3t3UtXYhN5OkVtK9pEr9WQ9p8d5GhwytJSvbQf2o0+mA6uVNRHt1AyO0XHWYqJ4BMonw
t61UdyaXoBMmleOAjU2vLZw/Zsb49DdjHCBvbt41h+CQuXqILN8A0BPc/pZkHvDfGE/KMbLUhyDD
jsMHfow87RiDkjEaxWNcGg4hClSN/+CPcUseI5h9CGbpGNfQJ0jumzHWmWPUi4QcfCyy9APJiPnB
HmOjOUbJeIyX5Rg50zGGZk/RlLgKH9qd5WOsLQi6NHjc7ai+sSjGiGzLGIA5Y5Q2DwG7OwRvFCl8
khYiukD2xEo8WMKHcB+NkV+MZ0A/FBwH4HzN28pUPGVa2i3zmdzvrwEod2vY8mKniAjTC1fPmr2q
w8J2Qk5IWjPBsgmH6r6NnXbrJHa5Apul3pSyxYkECre9UKWguI8Mh/Er5lFlPm06Sc/P7cO56RzO
UNzeyokZhhLmKS16qA74X8h5nL6Y+vI2yXgmN+PprB0O6nI8s/MQ14U5YgMc5SRSqCy4tN7Usonh
tirOXPJlptOmDkMgHNOBYEwMrDFFaKuh2mKfIu860eBjj9MJycSYVmiHDEMbkw0UeNwLuepJahQR
KAtg3eXcP2Qo6pisxIe8pT3kMOqYziiDmpw5zRDuStDl88pBFaWKRERppnUr02xRuaqkNru0sta5
sJgLbT0yxGmTVR2Sn6alLsD4MKKzjcjfKoGjLMy0N7aC6H0qQ0xYgqaD7C1n7ZlHC+dezyL07Con
bVRA9e8yFCJQH8xU50YUsfJRKEO6dNCzQbU+L671JEPQQ2sSjmnhL00U2PEQauPwHCJoe4ksSnfZ
63RWefCKapohzjYjtGJiU62kXC5WZtp421B35BUjb/RMTSnfCQNMu6+b+m0uGS0sCjl9bGFiDoBm
UxqbGGteM21SLppS0W+Fk5Pri6wNTqs2gPJdmQHTYnLFPFHVzwlqHowz2+xWT2Uxk2C33PoeNBZQ
1vj3oKg3zFWmZosAABlostBbyCXJUDO45TTXigDPqVJxrzUzdhYeKSdOP1aLpUmYqFuXXGnZx4a+
xPLLmkP3H2auCARo1Nq+S6TCXMA1qK+QcnF2/BNSdNWad34r4mXsFt6iAsV0rhjAjJi6Jh97kyYo
2I74HvFe+9624nhXGw16D50EM3PA3ioMjGoeN4XKnE8yFYw7mnwu8jjWpnoUepsQBPYma9CBaGur
WGuDQOgNyNM0CP1PCsnp1EjKTYbazNLkdIud9D5Th5zKojav3ByZrRj1ejwr3Js8iJrHpERGwgC8
u6wKCJKMepVczI1+YMQPPzPzaEa37ULqVeZZFUzbbWYiSD5opCJFDYgAeQTyBFlJVnowTk99faKp
d0VfbPTal85E2qxilzGc6btnHYKYsAe6uejppscBAEjcOot5VYhiivxXksHOrXwU72RdjTY4NZby
hO8EjZigTjBu8OpuEVZBtKb5N34W4SbzokPTxCuKe9o0ROY6NfOp1arQqgYZqFtRDj2TLmWYK3lL
UWLHzZUqFXo8rxkirzpB2RpbFkrCfWdP2uDKHJWfUG0pd3LJuZbVaoiEAuq5udXHmw6bwnnCnr+h
HaOyYzPtjEb9KGDkZDNRJv2paEfeL0xho+mGZdIq0Z3onIeQwyuKnT0FS7lq42jOqgCtgYFbaYwK
9RRtQ6GlUGkk9QqeTr3RMGm+1voGkchCCroLz8QLZIJhQq2i1CxrMyPpxCJGSxIwjSx97iCjbYSS
olYl2/kW9Ea9UnGR4pip04e4ipuVpWTmplKygWaZTv3pJbuxZcQQth/mbhM713wBMWsKDmeCj6W1
txRUjzXocOfC7YIZv6iiitcxppeHdIdIobwt6dje4eeI2KDnYlgrS02TLVolKFeIutDgtcEFf44l
LNzhidn0nUONEkdFHNV3rdafCyth0mkkPt4ZWiJdMSd1EZvttGaFY3AtT6UyMaIlgoLpFXmGn5wB
jwdtLkGIAzPAdb21XDIEmCl5HrQXiL8UG/r7ESBQ1X+MiTj9xMNPcYrIDW7bquG/U+MYnAl4o6kF
FP2mNJto0SkgDvm3qa5ix/MXaqBgDJP6DEywJaEDofgrSMLKHEHY7Kps24tRojrJmHt0RYlTfZfO
avhp0OnhpVekGNMSyACEk7Z7aP2u+9xmykOJvuA9Sp97I2vkcKJrbnoBg9eAhVBXK0hWdCBStd2a
aoGQbiY3p4OmFGjBQokxSw+rQMwXQZxgpavm1o0ytPFpqaDcqSDCNHMKmP5eaQq67wiw6JGeLNA/
93GXTNoL+gTS0kHPj8FCXC1bXRiAeBPjzAh658FSc8DHReEuE29Q+Rrq+MbXU+PMVy13JwOxWJbY
miykEXhveJFx7ZpusVUTjs5poAzBTNcqFCoUVJI2vWQ2i9Ks3HXRmflHAdNtbuHZt4v9op6jQWRO
C0IUqK5AP69RRZ9KkaPOXcwBIBqrtT9trQR2oe93+nyI1BwuUiOlU8VvzbnnyJhk4Knpkl210jrG
ffzUtIpmLopOW8WdIa6dyqZSz2T9rAYXs9J7LVyGfStQvkU+LVNKFa3Epl37kZPuTESF4FOixFMg
9C35dxDTq1XehtmVjEj6rFN890LzE4BP5qDdctBFPH+FRZWAQsVcQ9p344NZWJkOTKrazZLPVhJa
Z0apR+8amlZLo0rkOcgoZTWEcErsvNcWTIBkfAUzRD9Dx+ao6dF3IBsYqdNJty3l6lKXywX5qrwN
zSGYW1HxXhr5ncwFz5te+pA0LTI8bqq/UxM4KoaFyIufUrxgd1dOM0XuNhno33nhJAgpQNNr53UJ
qNWoY2TK2BjIhcdV1F7J2JLfyNqgz2DpO3yCzpwUTun8iW/HwZjj941DIpky1hoAHV+XazYqqzC4
ezwRJ+b1cKfe5XvpLr9qz8tLRCiTCyn6E1eDb7UqhQy6f+Qa0N4y37QqW7LbGOloZwnax/mI5IFf
MWwN+nP8NgZlShjLTos+Z4Aj3ND7KPQBmXfNCT8zouzUSd/7ziIJ2p7a2ySczQdHZQEVZD/lJcLo
0vuyyowbPintSSNBvn8aakhAgKbvi1WXp/lWjQv8FMCErdlG9JTIZSeGaV0hbwTUiGefTC8OFtiQ
5ou+bBkkp/pwbyCGvi5bJ1o3uW4tqz6S3sV+W2zrKgkvvbhxT5UI/afThmh07dnGwGTJD8JZhO3c
DH3g4lZzIVhRVCrRf7jDf4RI5jNSZOSezw9N+cv6seivHhmCV8htQq93H9Pxp7vUT6qb9N/7pe9f
6JfHHxkH4OcDJ4wOz6thwOG2Dvf8vatEe4Zf9cPjP35VFFC/wO1BVjy/fv0lShP3+cemONHH6gjg
328/5v2+WqU/Wofvf8SnBf3+77z6AJ+QZavGL8KFcfFqsjHGgB9ZgjdXeLUEgJ2h5eN8fnjBFPp6
CewTdE3h1TC3O7yeNAr+80uwf4gBaDKXL/xP1aslAJP9Y2vw5hJf1kDowHbQCrfgKj293q6BDWIc
0ATCK+Prac1/ojXQGKG+FY/4q8+CsE80/NbGMew3N4Jxgu2nDZ3paQ1GlNL/y7Pw5lt8ihbrh3/8
KgwBa01Xf/CJeHOdr3aDecJeH/FWjPhePwoQYTDC05+X4GkU+RNtA2Ewljn2WYA9wZGuaDTLD683
8YBtwHELg2wErPH66Z4FZfQ9OnIR4EhiewYWYCRKHl6vdoKFagqlICST50fl53sWRnbLsYugojFt
MbjTn0P/m51gnSjW6GlFJ/zw+ul2ArOSoxMEaEGjzR77/VtPg8WPAVMamv30Rj9VLHjCSxx7Nirq
Cco9AtzD8wP/OiiyArqhCWjDYGjGFxXAz3UsqHgYPkXqN+nrX8kTjRP03VkG8bQL5NePgkW4MMBk
gNR8WoSf7lEggZWPDYqgrizAUaPb26toaOonDFXB5qjPGeTPFw0ZgBybHin2CYAzAV3t9Yc3TvjY
4JIwKzy8fr78+Bn8dPRxIE4UhuakP99MDCwFSBXOjcDffzwC/EC8/K3sxJUnejgUnP5j+a269I9+
4aXO+v3Pn2usQ/JIIfXqF0ds5NN7f6lH//kqZzzUgV/98KUuPLzP858/f8Dfv/Wr93r5VC//ufIf
i33xCVWAQyn8fJvn+5iS9V/Jg4dMxK7YPzyW3u8LoS839I9fX93uV9nAd69flq9F5nji2TrHXnbi
e/vi5TLjgj8dzsdedrUv+n2y//rC4ulhP/rKfrz/BOPjmyuN9SnSCse+xWYfx/Uv/7OPs//95XRP
d9l/tULkHGMie+y7nO6LhI5N+HqRniqFo6/NPo3eXFgbU4BjL7zdh6W3f2gfH7OXix2eUnyrOcuP
vfrZ/sHrv/0MPeXNx77BxYPP7b/c6Hjnz1XJsRfe1Q/1J++xKPpXF8erWbz8xzdB3b+1iL736O/q
JNh/fLnO4a6f0oZj7/pqH+xRS96/al3Roz4AxP+42/dDN33th6H/ShVTlVG6fPkU//5q3OxjP0KK
56F+udYhbHEGkgEcuyIHoPK3Qstztnrs9d8/ltUvk8fE3UcvN3u4ezLYv+Huz/YEcwJWVbza489d
qGPvfVkHXP1Vj++3bu/R105f3fF4XdCAL0v0728WTuV9vE+e1Jv8T+lH9JvWZQQOvXy5+Lj+NE7Q
avobgvq/ijr54+MJNVlQjn9HoPyu5uyRT+5NMSp5vPo+ngVt/4an9y+JaR35QUa5rvGr/vqb5pMw
gkMq5OhQ8X3FkyNv/exPWK1HXn72GHn+yxKMD8DTsmh/wxM3++15Qz77G2/xN5yHf8ptOnJ1pp63
ryq//B176kvFdmy8+wFCzJEfYsNR8IeEG5pPx36Cm0ceLfdtjv+l1X/s9X/UkO/IZfp2PPqFc+OX
P9zJJq0WeHEEEmZPtJ/EyEz7/uf9Vr3528Dy91XoyyDyW3/2usQef+NT9Lgv/vl/AAAA//8=</cx:binary>
              </cx:geoCache>
            </cx:geography>
          </cx:layoutPr>
          <cx:valueColors>
            <cx:minColor>
              <a:schemeClr val="accent1">
                <a:lumMod val="20000"/>
                <a:lumOff val="80000"/>
              </a:schemeClr>
            </cx:minColor>
            <cx:maxColor>
              <a:schemeClr val="accent1">
                <a:lumMod val="50000"/>
              </a:schemeClr>
            </cx:maxColor>
          </cx:valueColors>
        </cx:series>
      </cx:plotAreaRegion>
    </cx:plotArea>
  </cx:chart>
  <cx:spPr>
    <a:noFill/>
    <a:ln>
      <a:noFill/>
    </a:ln>
  </cx:spPr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Sheet1!$C$5:$C$18</cx:f>
        <cx:nf>Sheet1!$C$4</cx:nf>
        <cx:lvl ptCount="14" name="Column1">
          <cx:pt idx="0">Andhra Pradesh</cx:pt>
          <cx:pt idx="1">Telangana</cx:pt>
          <cx:pt idx="2">karnataka</cx:pt>
          <cx:pt idx="3">Odisha</cx:pt>
          <cx:pt idx="4">Madhya Pradesh</cx:pt>
          <cx:pt idx="5">Gujarat</cx:pt>
          <cx:pt idx="6">Bihar</cx:pt>
          <cx:pt idx="7">Jharkhand</cx:pt>
          <cx:pt idx="8">Uttar pradesh</cx:pt>
          <cx:pt idx="9">Punjab</cx:pt>
          <cx:pt idx="10">Haryana</cx:pt>
          <cx:pt idx="11">Chhattisgarh</cx:pt>
          <cx:pt idx="12">Maharashtra</cx:pt>
        </cx:lvl>
      </cx:strDim>
      <cx:numDim type="colorVal">
        <cx:f>Sheet1!$D$5:$D$18</cx:f>
        <cx:nf>Sheet1!$D$4</cx:nf>
        <cx:lvl ptCount="14" formatCode="General" name="Column2">
          <cx:pt idx="0">100</cx:pt>
          <cx:pt idx="1">60</cx:pt>
          <cx:pt idx="2">60</cx:pt>
          <cx:pt idx="3">0</cx:pt>
          <cx:pt idx="4">0</cx:pt>
          <cx:pt idx="5">0</cx:pt>
          <cx:pt idx="6">0</cx:pt>
          <cx:pt idx="7">0</cx:pt>
          <cx:pt idx="8">0</cx:pt>
          <cx:pt idx="9">0</cx:pt>
          <cx:pt idx="10">0</cx:pt>
          <cx:pt idx="11">0</cx:pt>
          <cx:pt idx="12">0</cx:pt>
          <cx:pt idx="13">200</cx:pt>
        </cx:lvl>
      </cx:numDim>
    </cx:data>
  </cx:chartData>
  <cx:chart>
    <cx:plotArea>
      <cx:plotAreaRegion>
        <cx:plotSurface>
          <cx:spPr>
            <a:noFill/>
            <a:ln>
              <a:noFill/>
            </a:ln>
          </cx:spPr>
        </cx:plotSurface>
        <cx:series layoutId="regionMap" uniqueId="{86E056C6-D189-47ED-9E83-F8D45C60985B}">
          <cx:tx>
            <cx:txData>
              <cx:f>Sheet1!$D$4</cx:f>
              <cx:v>Column2</cx:v>
            </cx:txData>
          </cx:tx>
          <cx:spPr>
            <a:solidFill>
              <a:schemeClr val="tx1"/>
            </a:solidFill>
          </cx:spPr>
          <cx:dataPt idx="0">
            <cx:spPr>
              <a:solidFill>
                <a:srgbClr val="7030A0"/>
              </a:solidFill>
            </cx:spPr>
          </cx:dataPt>
          <cx:dataPt idx="1">
            <cx:spPr>
              <a:solidFill>
                <a:srgbClr val="9E5E9B">
                  <a:lumMod val="50000"/>
                  <a:alpha val="50000"/>
                </a:srgbClr>
              </a:solidFill>
            </cx:spPr>
          </cx:dataPt>
          <cx:dataPt idx="2">
            <cx:spPr>
              <a:solidFill>
                <a:srgbClr val="7030A0">
                  <a:alpha val="40000"/>
                </a:srgbClr>
              </a:solidFill>
            </cx:spPr>
          </cx:dataPt>
          <cx:dataPt idx="3">
            <cx:spPr>
              <a:solidFill>
                <a:prstClr val="white"/>
              </a:solidFill>
            </cx:spPr>
          </cx:dataPt>
          <cx:dataPt idx="4">
            <cx:spPr>
              <a:solidFill>
                <a:prstClr val="white"/>
              </a:solidFill>
            </cx:spPr>
          </cx:dataPt>
          <cx:dataPt idx="5">
            <cx:spPr>
              <a:solidFill>
                <a:prstClr val="white"/>
              </a:solidFill>
            </cx:spPr>
          </cx:dataPt>
          <cx:dataPt idx="6">
            <cx:spPr>
              <a:solidFill>
                <a:prstClr val="white"/>
              </a:solidFill>
            </cx:spPr>
          </cx:dataPt>
          <cx:dataPt idx="7">
            <cx:spPr>
              <a:solidFill>
                <a:prstClr val="white"/>
              </a:solidFill>
            </cx:spPr>
          </cx:dataPt>
          <cx:dataPt idx="8">
            <cx:spPr>
              <a:solidFill>
                <a:prstClr val="white"/>
              </a:solidFill>
            </cx:spPr>
          </cx:dataPt>
          <cx:dataPt idx="9">
            <cx:spPr>
              <a:solidFill>
                <a:prstClr val="white"/>
              </a:solidFill>
            </cx:spPr>
          </cx:dataPt>
          <cx:dataPt idx="10">
            <cx:spPr>
              <a:solidFill>
                <a:prstClr val="white"/>
              </a:solidFill>
            </cx:spPr>
          </cx:dataPt>
          <cx:dataPt idx="11">
            <cx:spPr>
              <a:solidFill>
                <a:prstClr val="white"/>
              </a:solidFill>
            </cx:spPr>
          </cx:dataPt>
          <cx:dataPt idx="12">
            <cx:spPr>
              <a:solidFill>
                <a:prstClr val="white"/>
              </a:solidFill>
            </cx:spPr>
          </cx:dataPt>
          <cx:dataId val="0"/>
          <cx:layoutPr>
            <cx:geography cultureLanguage="en-US" cultureRegion="IN" attribution="Powered by Bing">
              <cx:geoCache provider="{E9337A44-BEBE-4D9F-B70C-5C5E7DAFC167}">
                <cx:binary>1HtrU91Isu1fcfjzFV0vqaompk/ESNp7AwYMbuyh+4sCbKP3q0rvX3+XNu0O2HCgT0zfG6cdMTMe
a0tVqsxcuXJl6p9fp398Lb7fmndTWVT2H1+nn98nXdf846ef7Nfke3lrj8r0q6ltfd8dfa3Ln+r7
+/Tr95++mdsxreKfGKHip6/Jrem+T+//6594Wvy9Pqu/3nZpXV3138386bvti86+cu3FS+9uv5Vp
Faa2M+nXjv783k+xyvt336su7ebrufn+8/snP3n/7qfDBz1b9F2BfXX9N9zL3CNPauVSl5P9H/r+
XVFX8e+XFS4T7XlCsx9rXtyWuO/Nbew3cfvtm/luLV5i/79/3PZkx/jXT+/ffa37qluPKcaJ/fz+
pPqW3r5/l9o6eLgQ1Ot2Ty727/fT0wP+r38e/APe+OBfHtng8HjeuvTMBP+qviXm9t2luf323SY/
zuU/twV1j6TrulRpoh/+PLGF1EfacwV1tXi4yn8s/WCSP7+tl21zeP+Bkf51+bcy0vX34raKbys4
0V8VK1QeKUI8V1N1aBhCtBLa/d0wuPyw5oNh/tRWXrbJo1sPzHG9+1uZY9dnt+a2+3Ew/3mwMHbk
aeZpKn+PFf3UJvTI1ZJwhZ/8iKXHNvkT+3nZIn/ceGCP3enfyh75raluu9v8rwwPcSQpEUwI9lIq
kd4RRapBouEvwteHP7Ojl23y6NYDq3z419/KKqfI7XlyW337C+OEH3muR5lWvx/7U+xCgnc9QTnz
1INVxI+lH7DrT+3oZas8uvXAKqfHfyurfPyW2uQvDBRGjlzKiRDc/QObHnMucSSYcgUn+iGO3Kcm
eXs7L9vjx30Hxvj49yJf57ffkvn/Afli/MjlioKAIcevf+jTfKKOmFLa45y+iF5/flsvG+fw/gMj
nf+9yNfnrkMp1fzVBJl5R5pxoBl9MNGBjRTiyvO4y35A3QFBftjVn6DtL5vo4PYDC33+e1nosq+y
27sfwPKf0zFOjpRgVLhrofgIzKR7JKinmODiwWYHYPb2Pl42xo/7Dqxw6f+tMsvxrZn/0hKF6SOq
FdUCx/zYCt4Rzp8JIn4HN++H5R+y/J/Yx8tm+OPGAzsc/+9OKi+LDY/rxCe/+J9qKuwIIOQSyCYP
Pn+QSvQR97gnIbs8XD4wxu/Sx3+/m5dN8fttTzb+v1tHCZLktutSG9+a5Ic//udIxOgR87y1Gn+x
DFHsiAjKpEsAVI8rwj+7m5dP/+ndB9EQXP+tUOn8FmXIrU068xeSXqqPBCyiwHlfDApUh0Rpzn6X
UPRBnviTe3rZOE9uPrDN+f/nWuS/1yX/kGlDFOabvb77SJp8/er+vSE5H9z6mvT14Psn335+j6Kc
UgGy9IdyvD7mSXBAG7wtb6t3KE3fXaRf6zvQuxMLhe2b/RFFT570/dZ2P7/X/Ei7kMY8VDsc2oBG
cTl+319hR4ysIAhh2ZOuVIDIqjZd8vN7ioJVukxrTwghCaPwBFv36yUP+qgQnlaSwpXwC/qH1n5Z
F3NcV3+c0u///13Vl5d1WnUWD5bv3zUPP9vvVXmEQiEiHHRSE1fhae+ar7efoOevv/4/1rbWq9PJ
7JKx5H7mlndVo/INl9L6SWSabb0U952XNsGi87uaWurr2qFBOxB/Tmvu96qyYTSNbhCN6Zehnofg
0SG/tEXyfIsgs0S7nsSJQHl8ukU+RC6heWx2qowm31kE28RJy/050WdD294KPl14tg9tzKyfe20G
fvSHlf/8BgTXDEcltbue4aMzYjlt1CgKs4tibIAv0xA0tOA+T6NN0jYs6KMo8nvdnfZJ2/sZxT5e
3wLMfWgl5SmOBgsyKlEedL7HO7AiZaYoi3Zn+nj2oQde94l7kbbV2evriPVBB+6AhTwsI6ApMn7w
qt4S2W6e63ZX1UN93MWd3squuanbUm/1rNNg9qI6aD3L/WEcdSAjUp05E7tyK1qdlZFyNtzh0a3N
3HFjJkY+8ZwOwRoXO+1O5qSv6nlnSpFvnEZMfp4LuXG9pvFNP3Qb2cTLNurZZeskBfwPBzm33q82
sifEWBWKtI1O48pRvsOaeWfdJTmfo8/LKOCt5XJdU+VuxTROF5PN7ylf8o0dirvKKVVYmOhiUfr7
kJSf+CL//frJQUE6ODiEBAGZoSA8QqjVgo98RC4VKeK0bXYuj9QmneZfsygKlTBdEDGWBiKJtS/b
QW9fX5et3v/UYsLlnieV5GwPI08XLhstG6tVtlM2KTaqK7ITqZbumLGGhTG3NkzlMgS1Ye6HckZA
VzZrAqkqGLSY2KZI4m2vrA5ciZjilOWhjqTy63acd0UWdYHSTOT+7FRs88bewTYO9+5RtbbeiKc9
SQ7cmvRaDLNMip2mrApbx3U/xEneBHzQn4qxrze57IpdF3XlRTOpk4HTkzGPT/tCWz8qvZMHABLT
tnbPPOlNvrI997WDl5Yz3sYreBpMfPn6+r6f21p4DGqhywBI6Hcgazy2dcdSh5gB2x4dw30hAAqK
6PzhoI3X6KDtOx04omBvxecLB8YE0x46MJRA3H+6cs/KaOy1KXbRYJtg6LXyddrZ8PX3Q0Z6ZhbO
UEMpgpcD4DxdpSqakjttUeySWVY7adr81ETJ3euLKPEc1wV6qpIxJqnQih1Yvy6NlEk2FLuaFfeR
jEzhe1ZXflxx60uBINfOiNwydN2mokt+WrrFPY3FctUs2cat+gR5Z9YBFYMOys51NskSk+PCwsnz
bGSBIU4a8EpdO54zb4knL9g0m5N07FWYT33mD7TQW4eP3SYtCNuo2t2RCfjm0okFaaudTZ3iZzZx
6RmR2FrWFwThgftFq5Q/L87kswV/a6fJOc7iuPYblupt1TuVn+hGbBmzX6ZOWZ81Y+ZHXXZXLumd
m/Grslmi06jJtC94dm9YXx/bPtE+0dWxM2kS9OhKb4s6vTdxpPy+Bua2XFZ+Pmg4HIV/I4mzYGiK
O2+AD4o8/twuzbIdCn2dwDkCp8uxb35Vpdo5HpOBbTjrbmiFaB9X9J7n3P67mVzrC8eocJoqFuQC
ixU6E7eUzIBlJvOwGNM7G08q5G3Lgtgr2iBl7m+VYVkQ9yX7NNQjyEO6IBEvnrORRXZPE7z0EHcq
LEvsN+66T4bl370c2XPkxVk8jkMwKAD32Dd2kyOBhNm0dEFpnBtJGhuKyOhAJ1yFruJR0AubbIFl
1S530zsuYA639dLAscjAxdxxvxTlmVs0v2RUX7e2LBGGpgvzSCU7kB+OxDKIoOAwTWXNJy9diF82
/UcQjF0kqztDrDmxfSN8RxZ2oydYs5wBlqbNvEAV3rZti/tKG+Z77fCh7YYPS5nfF7LSu8nONowF
XtSOpeuP/Dzi8EBVDSpkRF7kUc0C2iIH5FzkIetbEkYN/LxeU+Zcg1/lFEvNQ37vxA48FpadZXzv
0hqXSOt+GfIug8VV5TNR2nCK4vtawyeqBGhN0lGFTlKfTdJmfpIjUxdLecfrsvjYa0oCb3DUL5YV
2yVL7jxO6uNkJuaDF8lr0hV4R9DTMy/rwa1Ww4AZXFjPdJucInnsfXce4Tak0cy3UdH5TZLeqQic
0Y35FVeF3nVzcafIkPk5PJx2CI2945oF+46qaSsnUW1o6e1mpq4bDSKTtCR/CIESHkYpv8IIiA3d
AeRTiGY5ryYYq09XtuHgeXXZcF8l8CAo1JVvCcKl6WviMzYkZyNxnA0dozRoFJy27tK7/caxXbCY
vlq2mYOcpjXem7m9/XevR73tOwK8biaEmkya81rrdpMOsJ2cdb5ZWnlCvQl7Kpnjp53Ogmwazuqx
joMsj7Lt1EWVXwLAHLsClnRxD94Drps/GLgk7hUr2pu6QVx5U3bfeth11GZ3e7joZX7fTeDRagAS
VFmMBaxn/a5ABmm8OfMN7azfjzhEFAPgQwv4FFiy9AeXHiuXZWdFrfIwb4FKAKp84y3Njcvqs312
0gReTGKcgEtFdMq87H4mUXTJsnpbgiQFqbeIjbFVs3UnFgJPv1UFwIQzeG4F0uVbm362FnEsHDx3
ANbmXo0DmdydkcVdB361wtlc4SCSwrvYg1LvAl6Szt5kE/aW9t4Fq73luC3cK9Q71S6lCBVPZXez
k2aB4ibziwHG3VcTyUpYvJQ7mzXteLW82L/hOOf3a0i0qXu1pgLpsauuwcb2NmiYvkhLZ/RJFRE/
H89UnLkBrVa3qVTpR8wtNzU1NyQT9Mw12X3exMXGLHAVQ+CMe6RTAmDiJuq6nl0gqrc4G6DJ+NGq
udtMDuI3Q2RuRmfBXUo4x0Vuo9Nutc7kwPPcpT5b4oqEboY4nJplOt0jcTqtRMyLi3BMFXKGAM2a
F3Uti6ZdfNzhYSdq2toJV5WFAfq0b7Zp3S9bJy/Ti1qTPFRug/RjgQjwYTx+zSs8x6bsSp5zz72i
JtrMST7veFQjEGcc5Oph04JfJg1oOpBmOyww1VjD6YwG8BQN3KocgD5qgGm4BqFYrWszc5NWiHCZ
APVRBVW7NsYD2wFVwR5/ixUdozapdlVOue/ouj5uM9tt1hxnNBaIE3i12yOA5JKfeR52zVrATdbQ
PNzT4T7Nik0/mvzciYr5M0na+liWiG6egFyRKb/b+0rVlXeZSu6rZbqOSDYjYZjWHwYc9ZptIg1c
zDuEQGS6/HySXh56jkd8MRTMF53JfZelvd83VbuVwxLDtia9GFOcqktXfu7Kbda2yXHR1Eh4c9de
ACXbD6lIuhMxVty3bun5E0+msKeL3ub9qDZ1raMwazvh13acRz9KXHJsmiW+S+TUG9BpkW4H2gx+
p1K70zIB1ZjS+7qtbyJTddsJldVXR+fLL7zImg+kyqcwbrpfsqqNd6hz0pBFlN5AzUv9pZwrMGKe
hklPo5DzhRzHRbt1F5RJQx2v1KAZ6hPjJvKS9mUXjMvMAjFGDjyhrU/UWsDlCXhyu5gLThOxlWKi
p0THd71TTGEmmQ2GPOIBGxe7zUeyfFgMwqmpAPZrmVfLJg8TmuK/lLVb1x2TY+2U7UXqFnk4VVka
jHXRbVxRksD2pvanIhbgKO2AAi1H5p1xYgMz37MFhK0b3ManbVUck6jpNkyKk063N4Uupa/7ZvEH
7o3nA68HP1fc7hpqsiDNRITlMzysw8ME7fHsper9lNJ+a3r3tKiH3+IiHr/nnUmOy1ZF4ThFSYAC
6msjx00Wz1/7CeTZoQlAyyE2qNWQ+07bFQG8wfhZXqW+R8ngR6JmBDVc6vks5cdOlmQBtyPZDLEI
QZ4vnTEPHAMAsKTfxrNJNyqGTePk3BnNh7QG/oph/EzJeGq8QvkqLRtAufO98eB8cmT5hk2UbfLe
uXU7oG7WUn7SLeIqzjPmZ4acGYfnYRUDMknW29Ck1Dlu04SEdioRtWvls+RN5pMFsJT26T2dar1N
EvAnGgFp6iqZP/NOtKuFl2AskIFE5UX3Y+bUAaOq+FK1vfggFnIzMECFQ+1NFUHiKPPWfI0XLQBv
Vb9ZPNnt8hokOJnaZTvmYEwENVzuZw4DcK04Lpz8jBPkuRjgQKjbbZyh1ru+MbhrrehdDXInOcJU
NSAyFaFXfFLGL6o0D0wJv61XF0XBvBPjeKeHXu3yarhKFDwm0qXxnWoAaCIVrPscFLmiUB921qMo
C5GtfQ2a3dPkLnfrG5L34MguubLLlPkdkfDQxE6nlCa1nxLZh42ML6tiPGtm+hsKyHZLBtd8sISZ
z72T/5ohp8Wd3LVs1qejAaixMcvPsxG7UWBVvtUd2PUKp0tXLud5j4w3qK7Zjq665ml+18zlGQjG
dLnIyYAF8vPGgNc4VJ/RLPVQN6o06NiY+sVU/qLZuBlYsmw7VuBdU+NdiDFLLomhza8pwdlXoMkb
msuTQsDDmgLe0DuqBsHCmZbFiHMWUn2peWU+xE46XpetQ/zOwN3YKl6l8RyMeZ4EswKuRRY8J2+T
6cJxOOt9T68gXaJaGYYG3Nt2C14WHJMtQ7Or0sxva1MfFzHdRaS3J1Rn95WT3MfI9sYgD9nKvYg5
9rnP6N2EImylO+3qqzHc5CISLqo8cAIU12yT8dnZONiwL9acWc11Ufpr1bJMEIik5+ZhH5ubukTq
GcZ+/Bg3CCm0nmDsqqt2XT9HpzOUSV+TYvqYe13+qe2HNCgJ3TgxGYJJJmB3qOg3+yxnuro6SwcO
GiVmFcZK07O4wTIFgw9PCV9+K7lMvpl00gFUiwEKSO8Guu7joHfgTXqOottitHiKKe/JQshdGQ3V
WYGst/d+1JubTmbpKYrVe4gQeKvC+6SmdIdxvqsqRpq0ETJX1jjfV6HKFUt73Md6OHdbWGTO1xwY
wz/7mg2BBYcCKMTNldFViWSmmyChThYwklzMKWAMYmS+KSXzgtztTp1+SYG4zYeZLctGtFh+LhT4
qgDBSh32sTBD6fdCjr6TjDTUCVQpeDtSXA8TDZW42udePSFOExGhsfOanOq+JC9AY8S4OJMeZklX
eeWRVDZkgxzibM53ToWiM+cQbN2uu2kbiIIZKZft4tAcbwErd0uxbBNW9oCa5ovb/lu1zTVRKUUM
o9BdaUYvibNBo/E6H+JLwqYl4KV0jllh+jAZSRU043DplY4NmepAgLv4817I3NdIkrJvaVcm997U
DYHbeVc0X6pwdDp6xrx5OvWaqTybHApCN6ykVKIG6jgwxMicob52wb0cQh+KsJ5y9alX3zInMh8q
2+pAxCsLTNLa91Dzhm6sopOc0ul/LpGjI8DRKJCQAonmB4pUVqRJGSNSdpFFTankGJ3aHoqEx0C6
ytz9ku6BFzp+kPcINzqCNL5u1hdEMbSuoLJhkA69lEMtjyvVuinL+10mrfAtW5Jja8CTEq8Vfu5k
Jki8gQRDkfI35Cr6goyI8h3Dx5wDMKAlPXUoRDbt01z3O9VOg+8C1MMsdeindPTKUCxN81tPsmgT
kaX2aze7rIdy+EU3bDfzid68fgyrAncgx8ICkkqupIR7H+jAPetJk9RjvhMrCKyCgegQ0tJO3ca4
4iqNga6vL/lcsxfQR10p0J4gFMT76evzqiMoN6N+ZyOuNkU7q00b42+0qK8nawZ/SJwxrEZTHKfx
UB6/vvoL0Yw+ATaA4cp9K+vp6iUOlXeV0+1aBTKWQ9AJKhQUb3j4C8cKlZm5nqugez5rUyGbMhdd
sm630FQE/dKh/Mqm35zZXlhd/Dp3RfrGivSlF0OjFo6rGUXfZ/W6RzDVViYGLSm7XZxm9kPUQTBP
O2FOAAmQckZ1nSB9+g2Besa8+K6cink3TLTxp7jtg2JIvy3Fl9fPGkMRh8619hE9dz9p/8y5Gqcw
qSYNYizPfqsbd/7+QH7zDByvmNqHD0cevhu5fPDaJ83B520nTAJKKaD6K702Ip8eQc+k40VVbncq
lReGMR1Wjltt6kikAQFr9ung3Yoi+9yQ8qQg8rNJPccf0vG8Z/m3To2Fv7jpcv76Kaxd2YNjcDFi
5bpwdYS2t2+JPLIMV1MzxzK2u1IP0GkKkGevBdT0pELKZOykr9uzBCLZv3nXNFtbw0ROUkLSdeob
aiYIU+BxftEw5uNDnBkkg1+MtDN+l2VfPXvsdmQKFwEK0skTbvkVA8fp46Txy7jPNk4XbxIJpUYu
cRJ0FXpLa9cx90jsM1JkgSi7LLB8ra0JYX4RVWVAIqfE0UDKWtt2+8SWLcScvH427PnZrJ1kV6Cv
rLXyDvu5mg5Th8Kw2cURyoXZbeNAdvHgF2MJXUy2XTAnPIV0UAq/Gwayf01Iq4Eo2hqEUEKqjZDp
lszkpw3pnY1L0CUaVt685GCltoyXc0gSuW8UlNC4fBPP6POWlsQAKvMwG+yhKU3Wd3xkX2gZwHkD
sglSav1MKyeEpjb6lTQ3PXNrP/HKM6Vds6GZbH2nSLdmJM0bsPrc+SVGk+FeDJ17IsVB27nMFt4M
Mm53zWxO2YiDYfCEtBq8NxZiz5EGrUN88STR4ZVMHiINuiBRy4q82UUVVMEMvIfO+bJtZVfdF4uF
wiGhSqWrutxOfe1XucFmej0HUTnE4dgkdwwlfDqi3yRL1Hs5SkCcb76p15qxQvEOffvMcPTmeQEZ
zolQu7zueC8ZDQ08NEBdSVz3Wee4QuXK6JI0u8SWNGSFSH1TTU1QWrDOqZzaDR/7b2u9NOeQn/o2
uZ9L9QZiPQdIibEI9BM54+J5mihYb2VDabMjov7O9dwGOAYsVhgWjPNbq7HnHSwpOT6+Qd+XUyLV
YeataaeIxxr0L8d4mzf1HK5tycWyONA0diHgglAvHZocTIn4Y7nUN/VU5+deCXIvSHzXKDqfF6Jd
jgcU3n4uclTmJSp7J7LDecbHj6+b6XkexY7dtVEsPSD64SCBcSdZ2gmhJZ053dW26UInhwLRE9RP
kLJJOJDijablC4Qfq8EjCD5GAmwfRlIB6jDWLat3UQZhs625QCE+sbOsFtNxUnbQU+OqREXbn1jI
Ux8wIXW11wyhtzubktUkTCtICBEaRWGXDxZCKKenkFbotgWbbThKzMRD2c3d7oYt4Ft7TaSiKJwY
2s/bTq5olrrQa9f2i2B9epWjogrKmifHYpFiF+c2CdKIfy5atvjUQVOvwVCvv6DpsE3kSuajUe/c
tUMpUcVNI3SSfW+jLgTx0XP7ulbCXtphuYmgQxH9xp1pCprGjttlgRu+bsoXYcPDSCvF4QqCmY2n
MNmoJU2MAGzEc5dc5iXamBTly5a5ovMhLNfIgShyU83uIJtDzXZh6GpsVTj2rNhUnhlP5QyNaI/1
JRvRGp3TBpqpbdyw69iv+9amaKjGzE9pTku0uy+SDEZ4/U2eE1gFfAV5xcQJYcQ9wHsTC7RgjbS7
SiIZ99NYhaVcQ0Ikw4fY6DLQail/FSqSIZdD/kbOFM/xF7PZEh//ChB2Sg/ne7Sacj1OVb0jBbpo
NTPTJc2h9yt8y4yWpxZfqsYtg5Qn+UlPESO5QIacHOjY6fo3N6/asCeyDOMFborchY6SRAPIm8Vv
hPan+VzfOBbi677/AGmDOtD5oinbJFFibtxm7Qa4ENkziJI7Uq4a37TKuUuTXpl2FF9I4YYN0Wdm
YKnveou7ndeZlzLW9/gPmh6FQ74LmxW7SmHAJpdoN75upBeYhWJg3xisxre3BB9MPXW3Ab26KhuT
eteiSbFvEJRibQlTdISaFGG4dMXox/lyMpGc+EsKxhClX9A8aE72bZiF9BicMpoHyNZXxYpvrXct
siVFX7z5tUJHP4xn9CIkKefd67t/jnv4CBKMAnG/Tlge1kh95zS2hPCyc5TY0Qj9xRUq8hly5F6N
KqLyDdRbR/SesFQJnwI/RVGGMQck9nVLj1hMQm00mxyVIKTtxp+bTvrp2rnf92Ls3rw9mkID8AWT
HBga6dc24NC1yuf11G9Ma/KNi2EWH6Mab4HHYaLcb84Fr0W8rVND6/VHm/NmlWVOXuW7NMEcQWew
hxk0ol+7rMV6Kq8f/wvLrSGOSSVOUUw8Szt541o0IvPd6K5eK8uz2QGhEha+g9rxrYpYHbJgCYwD
omCiE4NsFJXj09dLzIBuo0mTXZIk7plOBwEsNDKchN6i1aQTf8zBSDAFiZwBGnqcumN0TKlTXYha
yH+PotSX2dAfe7z/aD01bVqv83wxDu1mRIyGUFfsh0I11U6Ps+c3XZWeVTzTmFYp0d1cumprUzw8
HYy39q6vUsjhJ1lf0W2d2TZ0alaGmVLNMWoYkQROnY6hiN0sIDwZTqZo3EKRbDcmbsWuZDE/xSyH
g45K/tHORAQo2/hOMo4zpCY981onC6Msjz9WqJO3y+AMYVEpFfYJLiTMuaPrtB0d2/5qBlHblkWU
hTJBpRbVwwDZ0GVQBA1k9RR96rDKS36KAVUXc2C5zkKvbKtt1Yj0tM/MMGLSosqhkkV8x2WrjnWK
PThNFEPf/aXpxMc4SVnoQB3+oDxngfyz0N/6UfNdJ3P3jUDjzwNNgYQxDNEClQjq9afG1nFrtFMg
y2OCQh3v6x5eYGqksgSdbXCpjJXkY9O21S5qRhHwZRYb1qwGrHMRKtN56F/04PXSyCxMi+RrwTK+
VRg99JEZPEhKg9jMjspCBYAMRWWqLZoIIlhVia3ii3M916M40+vjs7r72CXs2pWYNhknD5Mkbs83
vSmrY5ZZ9YbgdJi8MPaHgEIEg8cAaMiBqwM58bVxm6ttYpadSWYfEtEb0XsInvslJCYMMbbuUZcc
HDCqMBdCQKwwMJA1YT1Afh3MgDKjWTAM0vEWZ+O8VRUdkgIsCuwUIDeoJwAbBwgVO8rLvMTIbVvL
doPmlwmahbRou+UUAwNo6TnctSe1IVEguty+IWvRQ24v8akwCDIDgYeeCsXlqVfNbVkMWVnLbe81
DvrymYW1+RJm2bpg5OqTRndqB7S7huyQ7wrhDZ9fR839BNxjMXG/B0jkDLUMhn7XAfHHKI2wMZIZ
x9tmXu6Ew9za41Jwg0Kc2MU3Q6qDtCT2diJLdIGDFBf1hKnTqmPqFyeXS5gM0gR2FNm2Lxd1QyzD
UbYW7C5ptmWemE/jPNsT10i8TpfIs7YV3plsxvYLizGV4E8VTXej7i65jBs/GZziDfLlMrzDk3cE
gRUePlnk+NaXIzc/fcc57TzRIoVue0TV2cjNtCVNTAM91MPp/iV0nxSXZIzlmU1wAY3HKNALWcKC
YnZkAQULObSIgCdRfKzjRIWyzhzENbEn08LuG8xiHDuDhxEyNSxhGvOrnJV805h0OF2WxB4XrWcw
AbConTfJAV1tu3HcLMM0h9duCq9bMOFTrz32ytmWDVtCE7l+3CTTNjetvZhw57bxBoxYJPGn2XGd
wIvG4nJemi+LyThAqD91xx6bFaTw4zYZzlkquxunXr+Cf625wp9lWhwnRHjMVEpIwfyw1vq/5H1b
c5y4Gu0v0i6ukng5D3TTtNv3xHHsvFCJJwEhBEJcxa8/q7Nn73GYcXw2r6dqamqccYQQ+i76vrWW
dBRlYsG56ZBLg9rJQMyOleOVyKePSgXZzh8C97D0bhALarOdh4rXrgw1P0pesZgIVK8k+su7KoKZ
lfVYXLYyd762tmRoL0fLJUahV+PYDOgIB/URhaQhxqLTVDrjy1Lq6BKnPGfn9IDshX0XHFqvrQHq
88yO0OZxqOxwGGfyoFCQ3svFvJfZBH/zVoGLMzcs1g85DNhdbagSkkEU5ZTw4I4I3hwchS/ePKEJ
holniKDcS4aG92k/zeTgE0UAxGmLS7fs+dEGQu/LIhtiVTXqk8jP8A4Bs5NLF8qYhyU5eJPGxqQ5
2RuA4/aOwR6xfVPuXMHL3eBwN7FmSGdbuMASBB+n0X8KiFvFNmIfs0L8gbPOEGv0py5VT9gxB2jj
Oq8Fv+uRTyZFxdskGiscx+tC79U09ylFbSAN0PI7oDGJjT7ikXNU+cnvN88/7R10LgIUveH7/pYU
2lkU6FFi74xV+ANsA353thUz6HI3ufn4ThmX/S1yBfhEPhBqqOR6EVuDmdWAWpUz9PCwgFPtS/Sh
nwAsKy71Urs7Z1HzwXey8qagfXHpcQOHZ5B+uRMWfR5bZPB8ynboJn4eo+xqyul1toTdwQXKZ6Yn
m5fNvrWw67EE5BW/u9PICfckwr40JcKHN8Gakbb/aLp2ufcagPncdhm/u03THQcfNqBxKLwqO4cm
MvfzQwFI/KdprMwHNPyzvesV470WYtkFHnAaMnBR4qJLm+QERxuAuaILdGTve/BjjpG08BxLNFwr
WrMrA3bF9eTALXdaykN3ng46ptU5ER8/hRZ7qxsRZkgxcrULPVYemraHFfakvPGcxglQW3O++Bmr
AJFx0c4uioYcIqNQdh5zcmixkHHBXJoUqAUhA4VBLO9kBf+wW7BJzmw14NHPUfJXx91RWkmVAxXL
DUA5ZYj1MzpEcGqCZs9CGMT/ujvRVQQiHSkWDurh+pROZQ1k8NKEh0opJCAa1gDYXHQBzBE/FkvY
vmMN7t8TSxzbQrwbqMQRmnnRKgXhgLe1Xp4HB+CY/ERYIENdl9MrodCIqhenuJyjQCR5Rw+6GczR
dHAXVLZ+0igYP5tqtAImlu1mnJx30YBA5Yz41E4TGIAS3D7VLV5F0MZ8UB3cdVifg3uYGUQeUd2F
dfPVnt1IXocZENfYdNStvgK/2CYlBSq0bATZ56hNPjQcwW6h/LoaC3lAl+FH20TNfpnCH5JVX70C
cydOPx8sz5bLM1k9cYcZhZXGPHQL9rpL4Pl/hlYtkWoZnhdPQJT5SaQAuHcB8gVGBNYURYiSBbbg
ZVNUzuXUB33a0HM0VRJgcI28RArEmUENS+ycbdV68B9GDfZbvcC/yRH7fGmxxaUx3RGoeMQeCbfb
Sd0+CiHJAevmJ5XBhDRjzR4Vl2UfkQJdANvOf/7fCvtd2IEcDCM4zTdAhuwHb2p3M6AFsT1H3bLw
uotASAZjgbsQ7oR8oJ8XLOLcXRS9w6/dFg38ocKPUZ/zY8dgoXWBX3FyZBB1FvX7rgH4G5jvPjV5
Z26ECxRR3WcN4gJek4RueTOSZdnr0e2SwTY0BUcpuvCUwNpVIU+rhX6ilr0o4HV3sgq8C1jneAVO
jZ/Ag2EXh5anY1shZRFIo3+ae0SxfECa4gkEUUBHyHQKhfUvIr/HoR2f46d1/cm0/LPZ929m4EuD
joXIgb79yZj874//56FR+Oenatxff3jW8fvrp+v/CACuf+v8oP/+Ggb+88FnEuUvP/yN0/kGa/PD
T6nAN/7n/xul0wW3yPdwdnjlZ/5G6nwlLvYXGfTV3/w3iZO7/zqzq/wooBjPg0X9h8TJ2L+Qa7AA
9BUXYDbqhX+ROKFVd1Z7AooJchwctL3/kjihcncmASPKco6mDxQ7/hcSJ0b8NYnGrFDwxlnlJ5HG
h0P+1RcLCXSpX6IH0Tn9BwpQ2VGhwL5r8nA4AJ45fS+5BeAMLcPj0Ci7Y3PVHcaC+ke6KP8QNWUN
QCNOl4Bhu1N439GpP7iACV/0plGAdcv5hmUIsT7P2QXJoubQ8yz8w3hZc1iquWQYUvffOpE53XWJ
mowTm1nQJxq6xWOv6+76DBozMNFeZOD6OfySoRAGLs7UoySWh1F1xMmqjWU+md0wBARAjnp6QTJr
ElvzSy6n8Yl6CtXWBhl4jOUQiH2WBUdDuTi0ZNESaSYa9BNM9lOtWKB3dUunJfaqOQJoMOCk3tVR
rm7lHAQN8FCurvcFicLrIeOiTmeHhZ9q44zP6PgsNp6Z6HHKKzNQJMRcobcrpUX7lgJ2Jc2EXjOZ
aR73aKje9lU1Ppo6FMDSGeFc4khWgyJpb1zrjkfhdtNL4yj1hfhV18Zd1XW3vZxJsZ/qatzZyg0f
M2fyr3rfJw+FZM75cCCLmKLgfWHbcbofs7xOjJ/nf3BbYcFzOp8nXvkHLTH3AUjWsOHm2AzA/juV
6IsYn7n+RgcdXnSFExi0nx0Pk0QnMkaZqUHKXrq3noqyeieZRfOqKfMq5sTvd3lIRepR3tSxdc1F
UKAqNHbTqWGdk3iDR8o4n4oPwyxIPJX56MYIHmCA4tyEUDUs01dwdMvTZNl0jQ01lFlMuSYpVSil
5BVje6BT9+PcNXvpuOM+Wgw9MqLEo+6afr/MpL10SVN9IISpneJze4sCSJ42qrHAXU3+bRFJJ6l4
mR/poJxLfNHswiNdizxLOl/aZVlORZBnd4BBlte2xEY1zcS+9RJUFMeHy5eNB3Aw6GFtO+2myDS7
rBzQSJHztPMioz9pv8kO+cCDr8Id7KVwTLDLfdMckPrESMS7z46jn1UhbOwyII/wmR47wFXzuB76
OkhAJRYf1TwdzVzeac/dgbR7ovqQs2WKJSCn6HWAmdAOejiGNaAK6FZ6CFe6y8UD7IBdd6DLfIhk
SOsjgnd5qgqSPXXgoT4EfQmceoNyK0/xS0LEevZVDrhoZT96rdMeJfbUDSgxiI5z32foQEbiQkW+
JrFqKHoaJQ9uQsX9o2tanP2sarI4YxNax2Ol0VFXdR/bOeu+OZXKz0bJowdWuwDv9wKOIqeOQb0/
pPauCERxH7SS7hnOfu6ZEpff6bnNvb3tc/Fh5txqNGALlfgRHZ+1KPWNEMF0sg7AosiuAbme/HHB
SFUL3Ojgfoi8lh350vogy+hwfODR7H0aFJuOdJrtt6gS6sH2XmOO4LQE37C/xQ8gzHz0/kIXNfTa
esVXN6uCatfOfKyBzWfstgzaOrGO8sLYL5XfHmRTtumUtz1YPGFWpHqQ9W0hS/9hRNn1lJnQ+yhV
5wOD3XqYpKrpXSEGV+092rqJY/o8SAdnyG+XqXTvR5PTtJxEf4UKi3opsYXxVTPfe+yarr8CW8RP
MhdoT4CpBM6cFb+pa7UUcWUssJ3MzxxwsrR7jNopvwzdsbxyuZTA9EEzFRwV4roPJKRTlzBakQT2
y26Y7NU9N7nzIfBmT5/bln5x0svEPuWVcvzdgHzgZVqaZeegWrQDua5sdyZsd3Tgp7K1IWy+xAEj
jubRJBlBNUuoqQUpT/Di5DtVcZyi+sYpTU/QGQ3JXvvIgoqod48zd9U9LftpF8Jwk85RIjX4F2rN
S/2xG30b953ocDiObsdS5NdyVvxF+pG4nvJMHlyvWU6tAZcup8o7sj50vsmlldfjGM4oQGR9WqiQ
XaKZgm/o5fQqi1pAdYdy2MEX1Ze1teWya8JhSphS39yuahIgos3RB8L9MynaA+XD55JWOoXpFxeu
xKGo9Yo9KeX4R9CI72WnWUI7YncFKkq7sSEAYvvtSZCgTcMhDC5QBLv1AFHehxklaN7V7GhRHbvI
SXZychPSGIh1J+krYp8suBIFYOi5ufcyIBb3eU50YgJvv9TVw6LYfFDhyA9NoZ8qx3oXle7dPcgo
30oyTtUJxy3mxzoaUGDPgwl80GGZD30WjB/cMSiv55HoA5e6PwOyLgEF+jLM+hjUIBXU3SLjbu6G
nbKze8Mb78oN+gU1/II7SCdNVMh4ippg37ChvPRAjQV6XS+2iOcwq5BWOvjPoQlUCtDwycgMJass
tK3dL4XjBHuX91YBMjXp42iqr8pW6kQrOjz7FTjou6yw4rq0/ZjWhds6uxos4g+gVJh0aSdexQbt
uR0bZxQ+ilyqg6dMvu/sAuD8QPzvCjglkSDEg0MXoBqJZIbkFU7hgxh36N8hDgiva4Bq8rq62y1V
SV/qphtuGe2nWyGLDjyVCtW/CUEsigYLrqd33TT8Fq+FEj/y7PLB75zW3yGxnxpwI6b5McuKPyJs
9+clpHukPddgfw0H2bXlVzjE9oOg6Lg2fajQtpy7GS/VtKBh5N59OYrlmeStk+Ssmk+lb342YheA
Tqbe7vzITNeMy/Bb58nsS44Hx7nbz8kZRhsrRdjB+Np8athYH8GpTaqOdSeKk9KdLrP8UYZKp+p8
gkNzsXqaxkAfPLYAOs+rWolj1efmONURGDSjNhpwhRqaHNAOqe8QA6Z0qOR4w0O+nDwkZI8CRLfT
3JH51Ho8PzN5nQuNgywCEguvlrFGx5h7gl8UBmsVRv3y4rWhc+T5uQkeLtmhUy3QRsoNU1mEKSCY
nyyVS9yHAsd9nLy0b/YeasvMQV2Gz2CUxFwNCbhd3310zpCdYCvKmSZQRQH6pUWXv58A0KVkTz17
T/zWPzVoo1xIbdGRU1nzFZREvesCpBRhp87Mmto5aMiNI8J4PagxnN+Dogf4ftZOqMx22XU9uWUs
bOYddFXr/Xg+Swvfu8nH4dLz7A/X7QoRjwhT8w4ouvCPAVTfYAlBYfGQat1EsgkOdT61lz3AfSkK
DrHTTYgqkXHHhx7ssk82GKrdLObxMLnzjZMXBoAQdHKdgqIJN84gpk7n43KGw5wNNLhycGXFzvfn
Z/wl1GIVW74ZvsxJVjrlAcoQ9ZWjpf8Z6801iGlDLYEaEeygCxkkYe6QYw0e2olljN3rEbEcSBjn
smgzeQtccHVjsyW7B7KBXykwyK6A95Ue6H4yvIOFouWsdWGucA5R4B544ffFmXP0TLL61p899yYc
PHoaTBV+j4osuqZnVQExFeKjb9r2EtINwRSXbS2eiav6a7jN6qJd5LTvWvaSD2N0ZHVZgfxcDjd9
4PLnIDgT9su6rmMU6MF9s36przU6Ksj8hS8uGpV3KE+F2sJ79CLOl7k+VNC/OUaG0QsSMvshK8tu
QYlgODWCoaVBovrkz9I+Tn5X386qeGooy+7QW5fPk8Pbo8+02FuJjqRBDo7yH3h+grqJMnO+RxGl
uTGsRKRDlzLRyJuS2oFzHiIKQgsQ8p8dHGWwzFzdtgMcHvLH5qmoRfglqit5cvMaG9h0wRV3e83A
2BwGHaPFW9znXkV2aqADeorL/JLZSp7JqzbOuIcn2248dAxxfGYsv0Qv6xPtx/wzJxmyTEWd/YCE
yJj8YsklAK09wBKq+jqj+3GHiDo7AAOoZu+ArxxLh+wdkPL3OGb1MdfTi4CWwYOMtDqVZrLY1uN4
4YeuewL7sEq8Tjr7WckM3H8OyqiGg2zP+iDVH9PoRH/kXPsXaFeCUi2sg2pNZV4sKexlNdIcDGxR
SVS7G5JmCnw3joLSoV4mLF8wBbck5DZdCmnupqGuAb9q9DcHG+ZmgODLRen1Uyw8NA1w9EE6AS2F
Y89sf60ip0CNRtiPWSY65Atl9VW60YJX0VWi6qV4wWHMuwAFC3oAGQniMerbT4Qs0wc5LkzHYMi4
zzVryBeFcs2hFY4+huAty1hEFWAUy6xw6Om5e2eA3t5BKWPfcdmo3RhF8sC1tWwXTagF4yQHlpDu
8L1CoHWebD1P2FkTTRtSA22aDdc+KXYUgCnWoD9OB9rsRsF/REj4wYG9musI4+t+N481KlTC2yE9
dU6SGgdsHPW9neYjiBYPfOAYxh3FnUBIjGVV22PHWX6wgWmhatL0F9B06J9bpxm/LqNrkohl9JFA
IOqqsU32QpAzoX8w1AMar2GU4vMEKMyN7NpfKn1F+0A9M54NyI3C8KJxkNIOPiGIgnYG2aPyhHOM
FsjvxLVL5qu2ruHiW6Gi1POLMC6AzhNI9Rt+yFAaf3EiSwPwwkIU0qqMfYnApEVvyOHyUSNFSjQI
NDf9tFRP4FuI1BaZANPEn7/SGhzPGHAo964aLBC5Qb3c54SMJxku8z10WSYUOScJ5hV0QZIMLcqL
BZWKD5GKzNfcZiBImUk/acQ3uPjOv2A2UAmVk7nmPZoFcdtrmgw9+Dhe1jb3PSg7BBnLaL47Sz4+
kJpOLO7GoLumYUOTabB+A/Krx5+rzm9T1nk/hKyjU1CgWRhbK/w7nkMeYYJSzCMcRw/REKhw7DUJ
B7CIFw/KJ553INaqpyGUyFwXVt3VMPe46KvmJjNjeFMZs6Cm2S123xT1BIqW8ro7aNfoWyTXpY79
vLFHU3pn7hyC6Ie8AWQhFkVYXQAhCnaju5iPpUYOGyOFU0flRcE+winmysvdfNfito5P1CFgr0CE
aGc7mT8GJRdpZsD4iKNlLC+mmnpx2E3LSSE9O7XtMj2Niz8+RMhC71EZRTRZSv9RebM4RaNbfsvZ
gFiUTctNuITaB3fYya9MULrXdTe2ceHWqEWWVXjh6HFuUbJdPNxTUdLw6xigJhlH0ne+KurKFsWD
Zf4cyJGh1lJGHQoPfYBWfQ7K3CVZOjfxG47TbpuR5WCZ1NeI4/q5mDP9OLI2TBYd4GDAUdG23Gtu
fR7wT5RJduIArMbg94YAm3jqJmwtUqyy72Qbg143Prmsp/vQKYvbLJi91HTuwkDPlPR5cTOCpMEB
71Hz6pLIEFmnKFkTkyFoE9Zm5R2EFnJ8Wv5VT6iAFCVJFxStDo7FGRzv4e48AEBGz0c3l8O7yolI
kFvOtQdX4Su5feTuDanUJ5Ad21MjwcJP6qWn30iA88W8lEiXIkmpiBlpVY+alUZnVOT1Dm+N9JbQ
+aPIyupaBGgZh95c78I5ADr//5fS7svr+1Bea+xBCuR3Rd1f1EPPOnc/f/9PPT4GMV54TqgweqEb
oW76n1Iu5dCNxR9xNH0c/u8i7596fD77FzqBuPWC/hsNchbxQz7ypx4fdaANx4Hch8ovIKz/Syn3
154oAXntDFtDA/bXAm7kiZF21cySPiyqIl4Waz8XHp3fwce/NfwZhPEK7lcyIi2amSwpgCoE6IMu
Tv6Qz0vz49Uy/9lEeM0Y+rUn+Nf0V0CVCCU3PsiMJqDtdNBnchHm48IvQzd2AlRbIHHU9tnh9w97
62VWrKQO3wilbihmzJ3PUe5x/NzEjaX8y+/H/xVI8N+XWaP6WdSiQIIQmAwAzV27LsCAHyendOiV
5X09p4Qt1EAZqNUffv/AN15oDWDTHB6WnR8IEDmbT00xZMMuQBgS77Q0z22Av7A2f73RCorKxTI5
/eCHCQj7bDpR62feTsvOK65CWZTetTvIQe7arq0tSsMVGowHpy5G87+Bqv6awHnfvNp/GqQDGXY2
TIY8H1ucM3kKYsUPHHraCZlIPp0JyZYRCOvkULBBBbsBt47k3HsPlvvWGp87KK9mUOVWAdUwYQmA
ct6hiPsDZ1bxzvu9Nfj5z18N3sBSJwjEhAmyffbkIGeLs3Eo3+FuvDX6yjegxC1o55swkb4Q3x3c
z3VVEyGH3bbdt/INDZlC3RZhmFQ9Gx8BEYXWQ7awbZ5nDWEz1VRqjYNt0jfokibOTEazp7pp2Mbp
r7yBN+fuuR8Cb9AEKFdZSucgbluY0n7T+rBVb80roXwIogyBJKZl9A7FzKJ/VH1P3vGdb3xetkJX
dtwZnGlGo3hpXIWDK6TY4llAWeOdBfq1R/hf21vj0CNgXKvBsxlONWBRAP4MOZqkmqwr9tAQCaKN
j1mZuI/2C580YWnfo8l3rGmDliKQPNWcaAGs1TZTYys7bpuxzXwch1JwJpYHaWxxW4Pq9PD7b/3W
Wp2/0StDBiicuxPSg9Qjs0BBzjD/Kg+gh/pZhly+R9t/64v7vz6l4LmWnGmemiqwF0Qtzm2Uu5A/
/P1LvDX82qAzHOaxODQdWAtBC6ecg2e6NDrZNvwq1g8jaxjgQDQdK3yBvspVEgwEB/Ntw6/seRB+
bQG8Ad6tGyW+geUzgbSORbd30wPWuCUZkbCFtAUHaQ+o9gvtos+cmBI9ubttD1gZNPOs3+GYTVOc
hMB/gU7S3Szy1r4z/7NB/UMwp6tgDr7AFJZDzlKFTnL2gSnVDo8++M/OqSdFxO6hEe3Ti23vsrJq
0MOgzAzKZ6r9oBfHfvHnCPKCqAdts2e6sudZWDArPMNS2eU6uOgUdOcAWw3Me7H5vOr/tFwrk0Yh
MHcgZsPTNrPa7MscR+g7RZaRnvI+UzKZc8/WTxUaoV8GFH7rd1ZuBST/r9+lKyuv5jxjzTLB71a8
0qeCdBlDZg/yCerY/VSCpFf3JehjoqBaHeS85GyPWqvffBydng4bF3jlDSw6VmhCkCyFKsqw98XE
Us6g7PT7/bGi//71litvEI79LIDwjVLfWUwD7UPItSZhtizVUUOxxN7mnWp+aBJMCjxLjm7vDIBN
fe0xzssnLgEOfWcqb7g9unIcvAaMuZlEkGoGFZQdXaLvep7Rl/j9m74xfLhKAyrjU9cC6JIaoqc0
B4IaSG7AYf7YNvzKaQwuUCygfoOHqmf+HCKU3qD9pbb57DV2svXzugQSANxEqEMBpOxytUBh0Nj3
aBNvWNmaT9YJFLq82XCIgE6Zd8EDY5xvs3ZhcYUHuGBci0Er1PSozl+0WqBuum3dVv7DB3wGm8jQ
lEKMFLDq1usUKqUBWEfbHrDyH0uwQFmTGpYMbegm1KKms9CG7LeNvnISNIucumznJe2GHOImNSvR
ptXlOz7orT27sn3o1xVkRmhIUXpUwPq76E/Z5j0Z77dGX5k+Tj0Nd0WzpB7OjbFTuJ/rHMDWbQuz
smaX6jqAdOCS5ueuwWBrB7lAW7jvoYrfmPyaEFqUQ49+pV1SkimgNccZcq2oO6abZh+srBnCEaHu
ob4J7XIPJDAfGByoIrwnUfPW3FcZAK+Br0EFEXPvvWInfegfUsmCbRs+WIX80iEGDdxuSVtXVAfQ
3XPI5wXL4fcrc7bLfwjHa9J6nYXFsrhkSicSfsexU44HsLfAo+wn9h6F7K31Of/5qyzeH9FRhzjv
lPowXID1mzJxg0ZuO47/VKd5NXpfIxWaFjqlTRDSC8iQDPvS1hvdTbAyWbcHM5Mv5ZDmXRVcikqx
az1XG6e+slgE6kxCqBVaTU2ZuYAAQe6TFbMs9r//uG8t/MpowyzvwFlDmQcYmPkkcX3EFa7GqLYZ
lb+KwKiPktEdyv6ASzCm7qOPtm91GxpOi207319ZrXTF2OajNyMlHJYdOMvPNrL1Oxv/jbVZ36wB
5pAEGDgbk7Yq3NjvBi9uAVLZOPWV0fq6DLys5CNWnjwbD/ldHc3Zts/6kyfxaseD5mkI6eifUw+8
Fp2mkW6d+nnBXo0OFleG/qg7JlDjPit5Y/Ru+8KsAixIaTqrOow+l1EBAqCEwCX1yo3LvrLWArzN
Bgx7jB5431sRVIdc5BsrW+dGxeuFAVCu4iLH4NEyqLRiwDAXks7bcgN/ZatQiWJZZeWYhH02xbM7
ejHaU/228L0GpCtoTdeN7wwJlFqhNV2I70O5uNtW3VvZabeYXjfFNCRgsAYxhFGeydh5GwdfBVcn
C6GTVBDcRdM6NQR2xdduWN7TQ3jDCXgrM227aC6RCQ+g70CDgJaiigfjsY1TX+XCzC9JLkiEqUeD
ew0goH+XsbzCpd2/o5i+NfeVnc5D4NXggw2Q4DNgly01p+Ge9IS/p/X31gNWpuq1c6QGnY8pev41
8Pq+DlM9ef3LtvmvbNWFBKZpZoXImnXVKSo7F5QjCIlvG31lrIPBbQ65DYe0j/wvbundd4F/v23o
taV2tlTWQmFRFOQG7vHZemxjrdBdxdRIAIzm1hB1hrLLWS0ifGhwVcU2J+Cu7BTCgcREfBhSInrc
R1GyKwZk+rbN/vNis1dhA+3bCfAoXJ5RV/Mfwrqfoe9/uWnB19IDXEw5aAzEphi262PIqxdA8nV+
vs31/lSOeTX1EawcAPtMj6soIucp6OEHACVb3G2Zxk9hy1fDD23lOVXWDKlqzLJvZvatgKjHxmVf
GSl4Mi0bBfjNoTV2p5TG1OV7ndc3PMBPoddXM49qCv41geQmbsmLrnmXu9cVyfTnbZ91ZaJe7/Wm
NwLbEapLsa+mJ+hub/ykKxtdggY0oQLqtyYc/djl8/OZPr1p3mslCoDt5kn4GJuU3UMw2Gto6LzD
xX5jwdfKHs2UZXnv530CdUqyI2V2hUtxNtYHnFUkhQyfZgvxoM7sRLfKsmdubLXNtTirQEoK5Omm
wZpURX0Pif1Dpoptnnyt4BvoCbLAKOAnzTIezeRdBuG2CLqWagGquQdKEmc7qvIr3sxpjSvptu2R
lVmKqp+LYcCktfq0jMOuZI/bBl5FTVwEhessJD5iUMhvZo7u+UK3+anzReav89uhHeVsJ9qntivd
hwVknrQc/PfE5d7a2iuL9OvsfBtF1Ke4lwfEkVoeoyx62rIouK3115nLSnQhrjSENqpAdksciODi
HrVNHhYXo/06ODY2VKMdhORC4CqDsAvIHmjJ927V/OdlAa/919F5NwKbF46QpqYfTYMLCrdlEsGa
LF+A7he0he1TiKwokLm688Ue9GHbgq8y2wn9LosLhrrELfRxqtDbB0Gl328b/LxUr6KOGQZHkgqD
8yq88wf9IgJrNn7MlV3ijnLrtDzqEqP8uxBjz8O4deyVabqTYOAUQEVg8XznasB9R6c2mOnGVVlZ
J9Stxgr5LDYKVHDixSk/VbTYlGBBTfDXFZ8hhTDJCJY/+xZKyU6Q0WbvIQMSm1xLsIZw6QlSN+jV
QLs70F/JNH5G8+HTpt2yBmuBYOgY6mNdhiEP9+0gBYRIPLYpjwAf6teVMcXIUI+G5Es+z3e42ewE
pZONFnqmo7/e56WCUiErcIsOl/51BcBhwqFFvHHFVxaKGzqAjRzGPnV0dR+QaleaYlOSEvC1fYak
trmvutSD2tpuUi7uUAnKH9s+58pAQQyBJJvqO6AZ6HOOe2EECz9uG3pln7PpM8k9YlLrAvxcgfpx
qFW5DYYRrIFVTQjqF4DYuJQ4gjxGvTQ3zO/ewxicl/bvVfqArwx00KCOFO5k0gZYmyrGRU7kkoyO
/bBpZdaQqon48IrBgC862j86ZHBzx79tG3oVPQHO7goN9ZtU0vzDrPUFSPfb9uEaSDVmXNKyCsBm
HNsiGSewm0lVv2yb98o4xRJknZkhtR8VuO8xsDeKv5d2nk3wHz7mGjKFawA93MTDcMU3qJVDDIpV
ed3iFgPw9j2QJLfNf2Wk4HzMtWxCk+J+jy9VEXwmWj5sG3plojMQjxW4Xgb2P3bHsTNuDCbstlZd
sBZfz70iFMb3MPHA/axG3MsUEP24bebrGDq3Whqn6FLcPRdMyeIPNohrXhVyv+0BKzsFdTAHuehM
sJ0hMaq8B9FuO4v/TSm8EmGLA/P50nMb3feOuM18uqkNFawvAKq4zVQ7WoNLCpUHRV6vv3fzSbyj
C/qG71rjozw2OuEosBNx38tZCahN/WAjOg26hb/GUDVnpJ+7wqT1CKFsZ4Q85QSq3KavucZC9SaA
8EmEJYd7vBytd1mF8zYbWos3R6BED7hCyqRQcYF++fJ/OTu3HjlxaAv/IiRsg4FXoKq6+pZOOvcX
NMlMDNjmYmwM/PqzaqQjTTiTiQ6v0QxFG1/23l57fetDBnvcg++9W6AZZgkYEdJcCJoWGRkfTWgP
vjf9ebxNg9sJ7oMRcLf0U0PMWyXHY0ncnpRRLZGWYmjNhWNk8gwi9HwEkeDYfrhXI1nWwpK3z0bc
29QwW6DyrQuyYyHoXooUhsizujgcQaZhugXJc5th4B/wYwMT747Qts2gSmtXrJts1UXqOH+nmnA7
9kX3UqS5jXkFrd142WCqVZApesZJeuz2HPfvP08XF8D9PF56TJc+i0KJvRaE6zpPs1kequFE8S7O
hRYYtEz0tl+EqH0CNwDIdqoqGo/dI0R/sxT+kYyuEjYrRlfDJQ3Q5Qbg3aB/uCzxB5PGeLdWCSwX
YSoRDDer4KkENAzcGvDNz4d2sL/NXv/x9kmyLGk4gz7jFKdFyCFih+Xrwf0x3h2nVkGBN7FuuExR
ImxONir/kOvSiWP7WLw7TRegFg1MQYdLX7dgQ1r9YVHk2Jm31xsp2ns4PjiMewfT73UKp7NXfX13
aNz3eqOZwWdlUH64tFW8fQp7GOECqDjIYwPzt+XqPz4rEMNDTNHPe8m6apzOiUtZlMdVz8eDP7Bb
t7iMk303AEvSs8lfjUk/1KM6VpuHCf3Pm0IiNfo4rQHzJLKvjZjeemlfj437LQb5x8CIagXWT4ER
lHTZ1673JK+j6Hfa2ttD/iVu3wuNRpTM08DBBARU1fRrgkuFOyf1fHDK7E5WGwYLnFfi/oKVmuUc
0pc8gCn/6djA7JaqWUHEHRSeHs+ry2My3MPv6jdL6W/82L8NzG6djnDRgGMxeDIzl6JCt3XXYrNJ
mkUWQmdC3ulh9a9OT+oG7wr4xdb1GL9Hi1syvkRZPJnXLNH8TuJesr8D6jeC9btqUIwXy5iGPt+i
djQf/EgDV4Tr2Mk/+roO4JeEwJKWBG4e7pQMbnGwoEaVrOC4pV6uboRD/IUmSx1d4aTm14KEqCZ8
DqDsXc+EtdMNX7LgmR7ubNtZjBksa0JFN3fWQI9uMH3VrPu6JFFUvVj4orTfJhKP4yXdaDZfzIK/
txzsFgOTOcdp0SWUwGsCcBd3JwhYT4887dAXFqJV+xV2Xx7Ny9xchwYgxkvYZ+l69nA1j8rZADVw
mhMfoYStavjUCzVoOJ3AImEtUph0JPAIawx5mEZYdZwVsUn4sGG0YfPE5HzdtkA/G/jNRGUUzqAG
tGhF314VafvkWBSyV3vpJXJcOtZfeFz3qPoEMH+CF9ih6blXerHo5tIBDvkFJLG/qki+Vklz8L13
FbwZNzELiJSY+a66gE14X8XkWHHwb+/vf+w28QxlCkEF6UIzmLpUwIbnmSL9wTHZbZMmFIyDTQqc
EG0BLZXjD96aY0Ef2+2TIL5mc5eE/cWtboB1xNLcgRr5/0NR/m8PAjy1ft6Fa96ErqN8uggjo8cI
8SuU/85+OTZXdhul0WIGCHmGW2Iq3EeTjhuK+V1qDw77bqeEr45Fm0jWXzIUlWH+2j7WmzjWaRbt
RV4hlnAcpUN/Wfuh0mUf+vayjGFzMMvZy7xI15AtgLvPhQsdLyf4csG2NglALikPDf5e6mX1CHp9
bfsLLqp++CG6j+HweCxFo7uVOsCYah7XpIedcQYdmZ1glwnXrpb+OPbuu6Bmjkf4bzjQ4dQI0+Q8
6UeGO/aU0mNaDNBRf573Hm5nBFZOCBCAWMhd4ttT0zQHA4Q9Q2cARLjdBI5w3NHA99kRXgyBDy/H
Bme3Zn2IVukYVDd01Sp1z2GRZXM+Gn5M3x/R3aqdWqB9qr7HNty55L7uWPgVOe16rBS8J5Amix43
PSFeRSlruVYR4LtJaJODk34X31CmXNbcTqe20QL4jlHkzmp9bMPZS76IIYtbkCdfgrVjf8HXdftr
0w5OSYc+7F70BTJk19YtqHQxT+bgKrObmX/lffybu8Nf9NUBEPPzrEdva1VxlXaXTRFm3g+ymeHc
mnR0KOH8G7xHwxlI9plqS0RxMitEhmT0XAdx3B/7+nt9GJqCeehaxJ9+HWGsFegWBhS67gZ1LI3e
C8R4yDbkLLedqbKkgm+NQN8ZbBhtePAj7c5jkNgM2mtpdwF4p5H54lsf5a2M5oMB1s2u5Z+JEZ82
bTqKH1gdXFPrzX2Cev/7sRm2W9rK6tVmbusug4EN5CLYj83Cxv3Yw3fHsRg3Mk0y0RfEtmdF5T2l
02/yltvg/kva8veE/kf4poMgFB4OIhcbzVMhQU8BUGx7d+i99yIxWysjiJ+BuHImPbmaCvjZNgeP
yr1OzCfAJAO/ALKZWYJvuvXsuwlw3Bx7992Kntqo66OO6Atiredk3h7UKH7j5fKLMd/rxMSCe0Zu
+u4yLbS+J8qkuYB/6bFDbC8Vg89Uk86S6QuTaS9y8NzG+zpxXX1sme4FYwD+9ox3ob4kMQASYwZS
QgQX4GOjvluiZugEWGmwPc+i2j9ORkcgRbfz2/9++i0G+ZfJHu4WaeblOnuC811t0YiQP5xEdlIh
4ConjqyuOxZj7TVk6QprLg57tUvowPqGp6QFp0sGIdgX//13/GoC7c5iHTTTOMMfFsJO+ups+E6Q
6tC0Z3sVGZwsQA82eHdU1+KyAbwFPrjktzykf/0A8Kf6eQeGu3caSKgCTyQx1bt5DYbXro6PdTOx
vYxMNR1xIZ3UbQ9O3w6axRfbxOmhQYcl+M/vPqC6EFa6U7gMR1WiH9O3QSSaQ/Oe/c1S+Mc27Fbb
rW5tFBQCsHAq0Hw4ftlU1s8Hn3+bSf94PgxpKnhCGgUzueQbakdPOqk/HZmMbO8SFs0hbqvRIYim
VeCK8hGGc395Nh6z3mBwMvvpzWGu3HV1dRv2Ia1QcJzSq+axOzjddydrT1u3bAYvX4kaZScCp3JY
qhw7oWBK8fO7Z3xL1nhC/Y14S9aya6BHgH14186Hii+4tfj5B9LZVwMiW3UhNV/LVIThS49+vneH
vuxeVbbyBhUuP4LmQ8TS37chCZ8phSPkb95+xzT63xoJ2wvLQKilC+cOU4e7GB63hHTurpHzaM5I
xBw9x2CfTOUYq6V/DFZkBY9D0o76CwVm7uw43a5JFKwx3CYrB3eFNZDyje5g0FzocVybAm7J1fat
r9bGgRSKM7dwcbt8ZzqKHuahtfdrU89nVsHjMtvggVHncImPtvfg5K7tW3nzqXgP+13ApZGwRWAH
aeOLOoTy87kdagDC8F9PzRODTe98KJBke0Hcje5Hbw3JJ1HdKD6ZzB5pQ8WxAxags59nTA/PyR7V
UXmhS/gXp+PbjIiXY9Nlt8cg11x1wL28sA06W0WjK/iEvzPSuO2y//fohoXez+/tXKDFNi3yMgIp
wa5m2pQvsxWqh9IjQxBXnnFVH6quQSn584+RMYt5BMf3SzAE/BRJr87boMSHY+O023PqtXLIEZm8
zH0Ex/9q+2RboB/+++G37/hv47TbckgoGgeDannhyjWvUFVHb9JaLH8soD785pLmFz+xF8qFVZYI
OozyNC0MdI3ajgZOvbNBsR3oHHS0/Sap/sUn33uQQZ4AI2+uxEk0FkA6Fy8E6rBAnRpgQ+ELPx+8
doLXzs/fW9SonVRGYdA6GkDoxj9hIzp4gCW7uCGA4QgKAaBaE1zHWebPlpHfbNC/+hK3f//HqQ4w
h0w39OCWUoyJvWZqis99muHen4tZhYfUBSzZresYzwbKJQlg0wEjQfS6i8/ZmBxrbWXJbmFPANg1
DdBolySJ7Rma6xRQFHIsWWF7IR3YQkjFHakvDSS852FedQnizKE8jiW7hRzygSiVKFAX5+YePJU8
6vnBMd8t4xV8ExCH8Ohti06Ai5x1Qw/lh2xvNbbCda2ZMlmVsgGqIw4eRn6sisf2GjrICm+GtU1V
Dq0f79tpspcgZq//vbPdptu/7Gx7CV0VJ/W8sgCTnYjpNAwmArxURedjT9+t0jCTwOeGQXNJmml4
gOr10wjr74MP361TwRMRzNQ1F1Ds1dllFuSkUR2TorK9jC4AViWOAKK4NG07lkOdPgaJmU7HxmW3
PBfgz9zE+qy0OmqWM6X+w2CkPFZUZHx30tY9fPRV1GVlN4/PUvWX1vTHDvG9lG6tl0VogUBKWdcA
ftWFoLPEv9l5fzUZd+sTBFS7ocMPi2ia+xyqsQKe6Qe3xL2UDhAT8Bns0KBrCVi8TgyAu1Smy44J
0uBl8fOxkekVPRcyztBo1QOWnqrKPPSLbI71QQJE+PPzHe+qLgEjC5zgDXe2b6EC+E1083e78L9s
AnstXcQ3AnMqMFDIGrD5IQT1FA1GAsah7+GU1F+aOAO5JxlnHZ84qmu+GK2MZ9hxDnw9jy6DA/w2
EEH/0ElM50uVsiY5VIFnexUe4HAEvhv2li4BwHVtWJi6Uz3JqSsPrcW9DK9rgCVPSZ2Ui6k5Nqi1
dXCIj0Gb/n7sB3aL3VjptrkagMcBCOqk08iXQxYdqjSzvQwPIVvMBgb2Drn5fnnY5hc6Sg7pq0ET
+XnKDQnoChWo36fZwbtZTdGY94oe0/iB4v3z06PaoRseoIsTbUGaYxI0H1Qkvh0a9L0Ir5egdIas
sqeZ1hqcwwANXEsUHjt69iI8Aa1pGIGdeOqhrMl7acSzSpj9eOzddys98sMA5uVoTyDhTEUkNwEi
cXxwYHZHcmM8INK9sid4VFLgLRb5jYdbciwM2gvwtrj2o3XzdAJ3RBVwroYjTFQdcz1h0S5mVpll
G5Lv6dQkiznHlYW/eCCP3bGzvQiPeQrEirTTiXldQ3Fl36O9evnNHvuLo21v9uX8CMusZJ1Oa0LA
TQ6lKRJ5MFaJdus0lo4DqYVR3zTsWkAk+xGa+lgvIYt2yxSwVT0CPepOAt0zZebrGuxKtHIemut7
7deGNoiqmRFYJQP9Nmn2qmt6rL2a7aVftUZJuR8idwLOM8yXgVanqoKM7r/f/Bdp4t7lS4GGQmXP
0jOvVDy/1E43+rxyqsw5MgNOwf/+mV9MnL0SrJpZFZEWfwTAw0E501gU3eKOKcHY3u9rqKvEWo6n
C9E1ZQoZGDjh65/HXn23XGWL7QB6RnMalmEtGj225aSrYwffXgmWDVFodRyb0yzdfNZ1SnMYGG/H
Tj5Gfz6bVs0434w3J1tv6gyu1YeNtPHBT7pbrlsNznqPWs9pSOuk0GAqF5CkHpP9o0f551fvkjWx
IEQNp0AHpmi3ocvZsB5zbmJ7GVgVRcqQlg+nxo41APZaFQBSH3MVZHsNmCMrSs5GpOe27bb3Wzgs
H9uw+51v/S+W0l4FVjHviYNY+QTgGPpRbgHHQMnvaoS/evruYI0IQbl6zbJzFKB0Pgffe9W9P7SQ
9uovSSipwM9IzvD5qlQ+A0n30dbLdEjHyvbyL6J61m+hyc7xoDsIcNuF14+cqC49tlbpLgIeptQh
igceMZtI3mb0XoUHI7G9+AtGXKNdKR6tIxx/Nz1Ed0yQyPbKL8AgGoCEx+y83ayPpCdREdWpPxYQ
0N0ybYHatdt6A7QC2teZ4SXkx9wE2V72FcYQFTGto5JD/tB2wWPUNW8PzcT/I/mCjVBtWBeVFCRu
cokGhb7r2mv34djzd6FvN5CxVa5PzlFPFlioR1N0f2vV+52f4O05/5Lp7vVcTSCHKPUVB0E0mO5s
Nc/6GZBtIU7oU02qqwCFtX6yW/X75Jr/7YL0bz+6K1QlK626uR0V0tbFd0tBVKPocJISq06d62qR
Kh97DVxN3rERZ/vSrqZLrr0aeK3PSKxbqXO1yXm91tUaVH8w5iG760JIWiXo1uvmgWAMzTA+Sk7S
4WmeKk/4dQHIeJQ5kHUCoOMQJGYmcmOTAYFQD0zyAPjr2Is/BlNrR/JIJo2+sk3C7rlckdAngFqO
szeFBNdzeYWFnJ8bQP+A+IHN99osE7ifmQt4BPwgrOHlHRkkh/W9Rs3S6hx9BcrhBaek7z4MVCOR
aZM2/aEHjX82bozmkkPuy3KHEZLFPHvaXLbVLaAuyRD4zz96FG0Tly+GhMTnccpF/QWEVJl918IB
9INGzq03OofbVwsiM0R6d8MGJnLewTRqKrxvJiLBCe636rThyoaeAlotU1GlmGlZMXO/xgB8z1sc
PpB05tm5id2m0Rc2AuQHSkBXJHyY+VMbuiYtw4Z5VtQJHxGFpTotUw0D3Bz8cz520G+2fS1KC0xf
lRSokCyix5uNnUnylPIEfSOAKFZRgrARewnX7h5fqwel1qSI7PKMADFXOt3Rr6PVvPTrtiTfXbOt
7DyYPpbPm6Ep/wiodZI8M1sx9rhVgBiLUm3oUYnOmXcEjggbT5x6QodGiu81gLeJlxPhlgl3DuFq
jGhMh/0m71bOFv9tTHXTi6KfUQy+JuhAyt6TJVkmUJW7CCQxkQY3G0jlVOcDdLFsEG3BQQdQQXda
8S37/kpjFNLolcsurXPJZXbmsu4KsLK9NqimrMEEEmS/ztND6CZ58gZ71DPvhWvfLwsVHUgQAlxi
wEA3FhW9qCMKl9h6VSXymjr9klrW9Q/ZsiHxq+PQAXDpB4tifp6lcUIRQVnLGCtAgWPtWyJTw88w
WJHLQ0c9QVU7tPBW23DNDCQrerfCdeIWSk4Ok7VQuW8gu6JnxsxJNLwmsSZpWYOK2X5D7pMqLBod
9XM5tXE/PUsXCv4e8qxRn9s1QZtQ1od9fL/FAZWPpPZy+7PpVO/QMWOCPnoesWjrUzfUQIAPmrTj
pzrQaUixvUnB4zzRUTY8h9ZK8g0A5CoFUFZkWly8Bxr9PjRN1H9uPV/jAp73IbrRhceuD2vnmKvv
lfVCilyOMv0WMz4On9BdvoFC2gDFis9A+vUJqr4pxf/cB9H3vjXzdtV0WNf3cgNKuBhqrKTvbYRp
fick3Z5tFopzSMe0fZMal/BTmDZD/W6U9bK9eDR40AA30fANSMubEzG/Tt523Q+Jm5v6oeUjWy99
36rqMtKMmAc3AgFatBGL6JeU0yj7k3hZPaOFPLjHNdL2Ha0tOm99LEoBg6CgXJot9fdgSMzbHcyD
2GeVNVFWDgqdjm+TtVbdMxFVQ66+b9x6Csa6Xe6y1YT8kvBFhp9CXsnqXT1mYiiG1QbwRGzDbEIT
jebTfD9vU2yepnCz4ZUNfFAfAO6o+jcuzpL6HNayT0q7tDP2Th+npgY5siPmacxm/l3BE6ArKpQM
/Zt6CQ22krpf/AkQUgvGeYjbqvlBtjA4PlfCDWivCZJZvK/TKYuuehgGntsqMPxbXWftUIhukrbN
045UIUBHEVuuk9KTLa2nYADbqaMk79Tmhy/MZniDMg4FgZ3hgrdoAjGZvF2CqTt1N0ueHIZ2m3we
PRrTTvFg/Fcarp4DryY6+HICBcGfEC6Jvyos4aRoVU11wbWP+0/riNorDI60huVZzuS2NVdv0SX7
fgWfzlR5PdoEwGuyDb7vQebEMe1zVLzn6bsk1op3c71lD+BwGJwKEpY12TuFR92+5mCdOYG4iOvO
U+epjnM0gHbxRWUkk6d5FkytOYDp6fbgl0mgdLGAZZXdhdWKQBHtbHV9nYBaC/LNNE3wymNpaFlH
3AXlFM4kK5N129qPJtxYezfbzWcXp/ugKkdPq/WRgZjzEpKpbV5RPqIr+MFK2ewM63hh7zOJNOZ5
RV0sPUeywaFnqyoeIfaO6uVRi7CVRb8ZYotoMEmA5gUzVY1HCx14p+9sKDU6MjqQsF+aJUzoXY97
4/a5h91dM+bzGoGiA3PxfPQmI1fCssm+iacx6P6gzZKqR67YhIkGnq6q/2Qq3TAdNHzbplMv0mY+
4y9b2lOsZQQyrJzr6n4STcuu6KTl6skZCsrXCXuS4iXgTKz6a4NfMozNp7qN76a+EQICZ7RhYaKk
MFO6r1u7DndDqxmEwxRC4vA0DUAfgnO8dvQV+O30ftYq+5hSiYIvbNLj6n1EahX8gNT+9SZ6vYOV
Cl3PdjXJK+Sfy49+GkNfkgAHYDG3nfwxoLnmo0YbRnzHsT0ToJ1Hud4R332SAM+WsENu3iGrgUfS
FgYAEiqzacCaF4qpr0MAG57nYZmBbEaw9iIprg3Pwga09G1TUrh6vuVJN/sntdE1KpumneJXnY1p
cK77YCjqpac5aBIhpoH2qghdvE1fgeVFWpa2MFIpLHLBp9ai7/OljuCmWELmVD14/MPTJpQoG8RO
qC1QyZayjcz6WQLcbQuN1rb1EZaA7I/amCWPWv4EEHJ4nacpYBf02YKzPUKBdZclafS6EQ0zmDrD
qn8fEqzFPKPBjPmg4oJSnPth1jZdiV1nGp+3wKWnOc26woXV49AG+gM8e+c3icMWX8ZKs7IZ++9b
WI/5qqvmK9gq7WPkV7id+wlXInfAUa8RIg679GsZmpjZTyMRaB9FoLXFsC+0cByEV5/EPMh7H0Tv
KVgxtGz8QLrv6cyw3wfo3XsY2gmS9RaiYfGQMbvMP6CvAb49wy3rVoYBneOHNLHb8mfSaX8Ws4V0
Oa9h0P8mHS2vi3EBN/htrbAZfgXVHDT4KRhYXWi5OjiqVCJSgDWbZBD3GyXWlNAcWXfxE9dPXiMY
/NHZ5IXZTZOya4kAJDqs0VKvsmCsXugwVMsZwsiuewfNmm1fYZ7AH+uwqeaLHtd1fU7g3jCUZsHF
/DWCVc6ca5CRac6Wcaw/u86I8GtTs/lNy+j4MgDrXOceFuzTjEuIbeHfe9KM5NUCyBh8ZrgKCz5F
HDspbJusjdFFGyker0XSmJkWYgCB9r5uNlOMo0tQ7+bOVUWyxfM5ta5tL0hOtuHJQxPzkuGwTUw+
ew2plYifaaa7Yk1ATDQVZHnYv10etK6C/Lh2BTVbclp41lxX3RSV775o4MvyZGn81UNH1/bdJ6jx
1gL066igdSQ5zE08cAmmzxSOLzR0pS1YxK1xaylUNCCynwZwB+eMPDadDdayNnV4F3vob9cKl6JR
x+2JoO+3UMqMecNiGEcY3n1A1PuVy/iNIwAzEIslGq03JTZA04g/+WfRZE8zy4p+JFgZhISXWqq5
K7a2xe1REEavRPvxCsaYNDlpFbvICBR3hxbXlylU6X3QJp0pQtE/I8+w84WqJOYzvlmox+ehHmu0
rxNYwZ6HrFX9E9ODB/l8gcPCQ8YFK9t+tMs5Jk00vyFdaGDojIv77H2Udr4+zwropZeR1uxzOgEb
VE5RhdpS2gSWP6/dUCXn0LSevsGFJuveTZZvb+JIKXIZVN8HSz7dyhddhB0XHRfQQKaXmQzITbZO
ZA8VtsxhKdIoEi8rlFVBsXCs3nfT5kc03CtGqC9gk1nJIslIM7yRE2qYGDyhxhNb0betzmiBJKe0
Yl1XmrCiQ0EaQNifIgcWOzzkp1twnUK6W4siS+eYltqNIXF4CHrGO22TU5sqWHPlm0Zr7PsBHZTs
o5h4/2g6h7C+qEUbFKSF9SCmbrrMeeI5Ngnq4K1xJ7gfEFQmS4hcUFjc5MInwIBxvrIosNcGLxO+
dT0WZkFjPpZyrV13kQvOky9xaPx8polUBAwcA3M9EjUsLddE1d+zORb5xMh2dqlbPnddVVOkPHHV
Ts8Oaj3seAYhfXPPmsHj7r9a36TrDby7mY09TGkqw1MKctKC8A2hbmm2iMUfvZoDcZW8i+17pyoy
v+uMIwXu5kb6FTB7PwOx3QTlIOsP2eJcPg/BX6tEF1ePm57cLG19V9sBxi4R+voR7LFi22w25AkS
8hGyX/lqTUjvqKT+svQuO3mdsAcJdf8nhYCqWFaQ1WFk/YagpPVSE8oFMAX2Nfbzfd/jZLhPvVj/
JENLPo5dnNZ3tKnRXrC105Y9jQE1L6GH/zDs7+MnOIe6POUrXFRcuF0QtowfBUpO5mUOBgjM7ZIU
LoDkogrij2nagZ/ep0+4hoTHAJi7zORTKB6wxc3X1aT0A3Z3cZK05TLXerHQ3gB2QmMfFMKDAFFK
LB2Mj/PYM6rmrnGJOGFiABjGxXq/8fTPNBX2bUSj6J6HEhOOKVM0IX+rYqM/kE0tb1I+tG9FOEwQ
UjklQWpfwibzUy6Qv63nFfDF9Y7PVHzkZBnubbumWdl2Iy/05rbl3Jk2vl8hyI0++CBNXoXyDKAB
arskuKt0MnuVV1grKYwf1jr8s7HVaj/EMedrPjd6SSFOJrNfy+bmcHFV67LBCCg1ZAXjPh3HCbNs
aVjfloLPJLifSQR/ATRK+/De1KTKnqdgmex5hnNF+HHjivIiW6PZPrhoiMVX5GJ6BDSDBvRuaIYm
emyXWQFfLLoZWysZTPqROTWEb0bm2HCC8cjawWRj4vW1D+ZMfQmwMgFhi9cmbkqf+t7lKwrn1Smz
LmkKoxB1+7xiAWMqX+PVNd+XNGbj47z08/YNmDWPAL+2aYzTW2Ehx0PeogWuPcEXqqIXk6qmfbsQ
VLNOfRcxfbYJNr4SObpIruNNUHoaE03ZG7SJtfEDFOGMlCRb4uxK0Ai4/Ghwiuo3brLpEBZrJub6
fhonFvIcFjkp4r+tpWp9i2JPQlHXgQh5e5gmNWEnqrsEMdSgsfRfJcov/ouMZXaNQHpHyUf75AuZ
mAy+akgGUPhZ+hgMUVyr1AVmByL/vHKzBAHGuKWctTDpJw6XCvsx9XWYfp6mMaNtGSdjgGCl6uJg
fuV+axeRB5QmDFFOZXSRVUzR52lLl/VHVLWZ+tM06M88pS1AnO9WVS8ZLDTi3ryAWh7L5dTN8Cu+
ZE1A+xeO9Yk9OGTmFiAAj5Sg/F13aNS/a1lY+zsmaxnqMtrMYvpccc4FwAY9MmqkL+1YrAhSEVgj
7rH+bWsRIvpLJoU0H9UU9PO5bwObXacpczG+2JZ5U45ULfNXmcXoruO1zKav1stxPg8i1EGRSUce
mlFUvBgh7bCPa9tGAp8kadDeOuHeqDDDPCLDGjkMkj66Da7SaPkfq8de0PHiqyV9NzK62im38bYN
b1alVG5Au83R5igcAzEvbfvz6lOELykyFn/Xhgs/Ub5FQV5nLskn6xFE59ZZP71NiE/qHzOIPelp
k2FYl9zD06vPxQR0yl2F7PGxgeMcph4jmt1XLbDDD4NY+08Z9lBTMmsjovKwgZLn46S2NkDetYbB
ZdkwuS8JjUlyb3HotH94z5oLMluSfekR4yd1EWcibN6BsVYjFmqJ5o3LMdNiVqTYrFcUKQL0g25J
TZrntPXhVhis+g+SxPqkqoZ3uYsrd9+HKMw9oQzH4pe0W7i897PJvqHA+BnoF0s5SEEcnQ090Ef0
XUdF9RU2LUg1hMZe2bRGPlkbZmh9gG+Ov6okrYthW8HRQbdSeNckhqmn0bJJPZnKTQ9uGPr2D3DP
7V/BKKepXFyAbxktyUfpbnmFlGn3Ti2R/8gR1thSbCOyT8j17JIrn+gzevAznreDF4hQcAM/g+GY
LriGwHY4oWxp22eP5imARdNbARN+Buaj9FuS0xiNFVfcEGXTIxvTMXhhCbSp0LolnZivMxfCKnwU
t4YTjAqqtjktIUvbW+zAm7dibDJ+ImjKGn8sSH/mIqhRkP0KCxJAnk2cTtGpQ/JHMT8b+moaZNiX
tWunnLbYRYd8dv9D3Xk1R26lafqvTOh6oIU55wBnY7ojFkjLpPdVNwhWkYL3Hr9+n5Q0M12MVmtX
sTcbpQtVkUymgfm+17aUM0b2EH/3ZNHZz840xGOwFJ3F/u6KfJz9dPRy40uSWOE37zwRHbyZ8ISn
RdUffZb34mgCdVhR0BQiGw6aqhsv0KotPirJeet7NNEEtN2YYptr4f2KaWfOypuweFtiW0PBcu6Z
zm623cl9rSNDY6tPdAjgbeiCwK+uJnljwxhUTBdSVdX3PJ9JMwSQi9PymQBCnTJ5x5NzSHuxvIMI
Reupze3wo4jzVUtq7ZfRviziSTRPRmgq+WHRBCPfQUxiAL80kpe6ajMuIGa8BHZkNdNtq0O3xq4E
ZSoiFZm3iaEUJA2TjXmSEzm5Oz22yt7M/Wo621GNLCN5McwPRH1b4qVu9XhnGKJ78ULXekLS1K/7
KsTbdjAq8J45L+Zxq4RHTvWajvUL73l2Kq0MtaZK6ZUnukdUxyrWuglkzeLm10aYvWJAn/1G4kms
azGpUzvXxq2rpvlK6TX2dlVIosg2l8u8b2hL2Vt1bh4FVeNc+Eqne47ZYpabOqowxY8jMVa+bFhZ
H6aB5OKv5OIAN3TLJOJXGA/ihtS48D7YU5pyWdCO5VQMImxEQKL9UzwrxlIHhIwJKzFTaZB6TLfE
psXdIbfSi4ADp8GuqN9x2zXZ27VZP9MqkGb3tleRbTBTLHKf8ER8JznP5wHX7qWf/BbI17lhGnRF
4NQ8naeqCqdqlzZhGge2cOvp21nCfazKvChOs+uuOb8jM7p79uUpv3EidzoxXibOzvNqozqgDHan
OxiWcstloix3rZRpt7HjMbdQgdJ3vK0mk4sIsS8XfBagbGEtqxoAaUKLPy5Lf98ZcToGpRys/MIw
xmLdk6q3vhuSNjA/p/H0FK3VzOkTerwd2WRuMy0G1sx+unAqizk2TsrTUsfyHlF+g/GF2FLgO/JH
HOGGr8aKS2LnYfxanoBP55G7UWda773XRrZLtVO2Anh1+VCXxxLiLfkar01XBHxS5Dh4WcwuwBUz
H4sgbsKaWH4yufQVyX8ecM2k6uE4V6Lx9i7V9jT+hqPyEt+QpHnuJu2cT0IjHaOI9b1heePik23S
tdPTscdrpH27mvuc0xga92PgBhoe67Y3o81IULyJwLiwhfVcCca0zTjpNg5cMSosbL1asudEkb60
MQE1ktcciE74RTnE8ZM5r1w9IsNQ1oVyrUIGhbZze1MB8o5BVY4gtn6sljnapHhmzRtRN613R89N
MvoL4eb1dlhCyT5sr4IxRtdW/91oKQvxJQ4mfUdF0+ju46We3O+KFzW9dEyp6lJ2Vu4GIncz+zaP
JpMs8JpdI066orhfyKXIdnbamcXiSzIkRnD5uFwjX+Q9qTEc1HO0gyRxw4a+eN2FV3FlJuvREuZc
Xuka+sFXtTNRA1DH7YcpnSS+ttewRG4Xmll5oI/BsG+xA7uKc6p11glas1zqHbWkU7tDwFkXAWSh
HL6VU9EZ9H6uvXc0cgDCVzMvzp+QYq/aWK2uUzZ7tr3iegAWzwJsQ303+EQMWfbJVLZkp5W9UR4M
SpLjb2Wd6XkTKhX2+4nr9bRpZV1n2xxZVrOxKVrqM79piyXesWbk7MuCVEE0xfm59Y4SwGqTxome
L8LedL0A+1Ok5YaAEZMTKgkLZBow/FV0ocbZWQPA4locllJUiFAaBjwfesHKfHzQa7ppOAzynZgH
q/lwE5nlBguEJXqHGmeyeX6psyLHpphB/PbcTAuGRREYeav3yq7tZT5mlud4z0NLQdHlBMow17zw
RKSCGWR2qhvpJvn8YvBqNDMTUEg17M4h7Wy/o7eO4no4L+6n0KiymQkMGTi5aUsYRTdLYXVsLO3g
KE5wkYHCugEUopx63+wKXX5PFpZ6JKuLW5gfbT8aDcOAK9maqh7L7kgJU9VedLoavBvJxSNiXvTS
9T2LIdm+pulUZTsRidIAJWpqp6RiXLXJnWDm51y2tSvkrmY0aj7iWsjJ83tLE0I+uWLwHi0Q54RW
I2it/psmpTh7ro2hMm6rCB7zbtRp0xHEsXi5HbhjQ1w3btC6zY9xAZ3LQSJqZ9e6bD9qSz3o0Jww
tkZyClao0aogfLB1E3djStV7p6mGIL1kxPbUJWOR6B7KPM3aCzdypupoDHlUfHVME/BKnWe23VAV
xuDnrj0Zl5VJ6NqdMXRDwjWOus1AMx6X22UovPY66Xr8W4U03fFxzVHqBp7ZwV0mTl6SnNRGRv/d
U10dPjogp4FdUtuRjuuFsdJKz8hKXGd+nOrIWZinaG4PLHfuh8NSldo5tJBH0z7P1Go+W3Ev5UWS
QXAHtVmga9likzdbkI8S/gpWq5ulsWta2x4CRxWp4XPOXam6OwO1pST1ZWdaOAaaXWJY0JiqhLlc
/JzmQM9fmrmWmzZ2pTj086DXQy1mwyxJKrSnQfuZE1EBCDRhpZfSarvuWXaUBXy4kRiKSwbbxN3l
Mh70wzTBOG7yCPAb0y06y9ukLHN1CqO8zB4mjzfmtNhe1l2YA01RwHgYL/ZZt6zyNh3cIrqY01Zn
T2x7YKzg6UzLDXibV0DECKIHEzMYOJlrIyDSRi31Bnrb9fQuQ+V6TuZ2vxDMaXZWoDW5rsW2gOHs
hiMDWMsb27tp3d5yny6hUtCYwRAzu+nlweFtxzOoZZytT5CCwL4jZ/JOr6t7KYEjjJNthODrvjIJ
ZbTP7LRn781UqXqfpW4jL9e8IlDAspeq/zIlgwbYzgYScXZ9VM9L7FsTDAXUvY2W0Gw6byT7sS26
r8UoPPu2Ik2ks3fnBGMLYGOWowfCsOoxDXQxTdlmKdpzUWLfqWvZhqI80pezToemrAdnE41LXV7a
HfFL/hxmpnUUay2dS6OzLGMH6d4nm9yLNFtn3XQ1s5FTJM7b7KaDOIVrlM730C2ih0eKw3Z9d0rp
RN/qrDLzo+ng3T2aybQ0V8RgtP1jTsY6U00pxXxpCaNbflkamdaXyTgU7nYdpAcyqBlEfBjsAbIw
IfBRhU0vrgaz6KagX2jCPbY8hXQzrLadBZg9FCIQIc568dHbaaT61/lI1fWTOWVRd9X2q1VeuPQ4
rufP2Q0x7+h+GYOkc0X6DUjRAJeVnlF3YOdsMkFXcpwXW2bqjFsjl9Dzlj+19XSjjXZ0gsUwrJbT
xGta/D+1PL93ugbEYoZopb7p3DE3yM9I3OR9ON8Z390BFJpwBBkdm0ovFqwK49SD07Z2z1kXyaLp
/drriAkAYaL5zIUpMDeOLQ30Yk7UhNd27PbTjgso4Z5jXibjR5/O9XxZrW4hX9p5UIK1pUmHiwWo
fn7x3KIeb86hpM6hK4bQL0hvanzm0GjelA7UFXdbGPlbb1m0e9HFWGeuIf0KEhyYileQrSYDtJI0
sQrZvw2D0Xg+Tjl7Au2vM/A8NNb3jZk78WYcaRm/T5HqckekNIYwUj16oX52a1NjnShNCFoA4LBt
qt5PMLAKv/IQxjgBYo52+ABHikCLwWvM/g2wYk0MX/UMrqkvub72qx/lFfYln9YFNs7djN+Ztqty
Fir+QmQAnI0/TLQyNfti7GWSBnhkwxmKPib4y9q0Tow2afPvXduTN21Ibw/r6vSBicQNeNMD8QpI
/naeHH7aOI1THNVHHf+KM7N4z3ASJUGoN5XdtVtwgnXANWCExvHfw2E256UT+YHk+XnemCoFQ1uX
WN5AvpbDRoWkGfw1Sd7nNkW1iLKoyi7fmvo1FY9q/Gtukc8JWTJ3xpmpO986yb0HXJHIv+gJ+9yi
WBE/qsPEdXfcIE0wJD2aVx3X6e5PTOl/kMDmWJ+kyiBhdo/EEmbE4Pxr4irpT8VkVIR6dsjNwKnH
lJ4LVzf27dyB3LJapYYZQJfwOf1rTeBZQPvP5HOflJLRDPidGK27q6jnzTcJLq0r1LBNwKQGlQ4N
7v1JdMYfqAM/J2u1Tceh5jhqR8JF4z70SxUOmzpK2NIn7knE7ZJnkjOPzkv5J+/wH6iGP8dtpQge
uY/Ycqc8SmZ6cpS2DVDzn7ygP3r0T3LKmorKzo21RApVfMta63ny6vBP/A9/9Nif9M4M6E1RR6Hc
wT+zKrTLMRly5y8++CfJZG9ZfVkNSu6AoLcokeE9LDDHf31A/dEzP//7Pxj8wxlyUepE7SLT6Lib
j6Fvxdz3/9qjfxI721ntIHfjfbHXgrDpXlObulYP//rB/+gItX986qqFQa3nlMMldrX93oEmTYTv
LzZFWZ5d1H49YC844NqT9V/qmyRf9MdfGXvR5BJCJHf0+8oX0bTddWoBrP7rF/Rr0OE/ObvNT2e3
my4OgFAkdoWnY7BnXS4T3Ap/PharV8+CmZt/KYVVqn1Sp4/pmjxaHGnyEHbJELOlRPGWutH3eXTi
2vZ7l2Hst2f3P77P/zP6qG5/ex7d3/+Dv3+vatb8KO4//fXvj1XBf/9x/pn/+p4ff+Lv+4/q+q34
6D5/0w8/w+P+/ns3b/3bD3/ZMpH3y93w0S73H92Q978+Ps/w/J3/p1/8t49fH+VxqT/+9tPbe4F+
hHWnTb73P/3+peP7336yhTxnSv1XG/j5N/z+5fNL+NtPN+/YNt7+yY98vHX9337y3J+FMk0hPGV6
RI6dvXjTx69fsX4WJn+kZcI9mOIchVDS4hvzS+2fpSul1so1BYLds9G4q4bzlyz3Zw8bg+JnWDcx
Iumf/vPF//Dx/PfH9W/lUNxWKBS6v/3k/upD/+/DyaVpSHos6SwbFBSY6vOdMRlVw1ZF9DrcfWME
VSHzEs7XMK9it+V4cTu9G8gQ2epCxsXWzovwkqM634X53KDfS61tiOwg3IxOAicc1tHg23aPFNkL
Jwq27BIF4Qwl7vq66udt1PeeFZTJ1F5wvDavKzf5DYhOjmM5jw9FlraHgeFpO3ZDfGiaqLxJBC0F
6Kv6UW+kI4YWdYw9xn61CJKTbNG25dH2cnFK5iTU/lDjcCCQybia4CMaHwthgg5Bz8ZHyPwHYjBZ
+luiWy8wzcm7qmSaXLAbmtB22Vpdwiuql8704IEtiqrYgmqkPn6LggWIxUFDjHIrfUbY92VazeQq
aZNHdo41kFExHmWq2rczeXcSdhPfh22vHmCM8iszSe39PBrdllj+2E+WMj6OzPA+EWbH3mjzXVSV
K4Sni0c5Amk1GsSEZhlP98SG9kGmvSsKcvOTzTIExZW924Tk+YOqkvvQk+mxBG/eSndcvs5rhchH
ruZKSaVR4i9FD5cja3Oci6xKWNM7VMVcbtFLzDiVpXcy+iipfd40kfgoOYD4axJQC4S/rvdkRat5
C40234Pc5ProMe2Q0p9GzU3mzBSDeoXdvVUuntbjNFbDCe7Ebn0TE8QNm29l+QW8IcqiNnVr0AyL
218GFCt8AzAlR3wS6dtujGx46t4V8DtMmBfd3KVBWOcEG5ih1wAP4xxMdkp0DqB4ll6zGNvXyWik
Xw0ypXdhN5X7MjWALKt8zO8Bxrynuu8Aw3tvvsw6JGK95aKngh/oFl/AIPe+TeL1g2dRb+Kzztkv
g5zUc1VbJG3VEHR3GjnmDVrcsdiwtlaHQbr5odB4j4NpGJeX3rSjbw2j/l2HTGrrUMPcbNNkWaLL
iZc07gbi6LdyydswKJVK7tEFeuzxmXlgKZp3hURIGoTZWB2a2q2ukAv36MQebFq5AxQSO9eIn6up
mYOK+MhrqMbmaHVu+mV2m+EWvhb1hkDo5rXlTT9b186yWJuMWLk7wvydKyqXeMuQpQfcEZsrnUui
OXMpEXUOyxzvp7ZFobmUBmLKGsHOuh2oN14Do57lRhjm9OGm4ZceTcNl2jjl1dTo+RjVcBLw625z
ACIRl9VCPlu5dh5DAlrFG6JXjNYvx7A8DQyk4c6erMQNWqof7sok756trI0hIOLcveoQPr/ONhsF
YGoN9ul6lTrJmoXmiNED6KPEM5BszdHxlq+CgDTnofOaadPJsnrP9VSp6CwXUvWlx7GvEUw1Q2K9
GBEJHMc4dSVOqmj0oBgckZnfHRWG+rKs2Ok2cnESPgoUtP40uF5xkRg8fGBa4/IUe6a1kWRMv1g2
tVgXTPTNHmIhSwN0BUO6SwYu0z6XaDPbunLIX5JknvaDbg1Je6t6Rsw9XVpO312TEF4+5XAeXhBh
bkB5kc/mu+sSYNzNIUyoDRI5xka4G/s0VBhGVucGW8/yrexC6wv7XB64bS8PNHGguqvraOelff04
JUAtQW6uME5BLprqHX1hdbcKFX6koBqHzB3Wd+p7xm1pmzywhRQ8AmlexbwnmEh2j2BpAoeF23lR
0MeVN98vUOjj1u26We1I0VjFMUqRQvT0ck/bJAULO4T2TH5PMVCccVUW+JGPxeAMBcbbZBp8Cwrw
EVjGLnwnPkPJQiiCxjpPtGqP/SEaAyTe2dUsK4PbS4Rjw4rH8pzzyV5dhwTz62oNiCvlo8yjm7wr
8ssWFiYwxDzPPkTyCm/DAVhMXX1BNgKr86DVtF/mubiCSZ+eSPmNLvtKq7Mzyq6/DgitVEBwDMWx
HSC13LhD45wgPrx1h+4DLV6Rk+13yCLw/iBMiuW7KZoU+Uy26G9xY6C7r9NkKv3ajYn4WGDDAcHd
1bG3sBTLEohEisXP4iq/71y3s7cg5258CpUTJxtUjpHmDlaVyY1bme0J4zzILZ5TAXpqC/S5okJF
IRVnQWcUp2rJk8MUak8jcZzngGUeZcAU9/cuLQ67Lm/Nt6Zf78Xoeo4PxjA8mHMGYhcZnWFu+rSl
HbsoRxe6ec3UWxstZo6WaVYv7SAHHQgkSdEBEmCMt0OjVuV3MZAg1+wUOGKZlo+IqJMnafXTQ6/P
ZBSezf5BOaY+sewiJjRscW91jXgxOl2cuGCLi04alS9T1P3TtFytxCPNyKTiyfdkdrnq9YLyRD35
cD/re5Gj/OKGIxag47VT8jqJYVqCgo+SBbop2mXXtZNR7kUunF8YnBbkjAaRNHdOZMZPEk3q+dFN
75Qhd4j26Jecp3ROud65purrCyCuvt22YFo3Bi6f0CcESb/UuS4OVpmCKmfCbJyDNKwxDEL4wHkD
Jw24UxRtJjckp/BBw2WkxU03j3G/9cYu/9KATt60yFUWRD6DGoN2XEpmCA04Y7r58AVOBZ2QDRNb
RSHIUhTJ7qFDM/LmecSSBHLo3GQ7RBEXGrOIRRDn9nlHzwURlEXbXISxYXYHVZvTHEArdh9dHpsO
vWRTRDiZp4V7qAhs9fCFOSg/PKNJOuw6MRds8mmMLkj7YrpCnVivUHg9MteIsqF31h6JpLIcK1C2
xqkDMTXfyf7ID3WzYp5C+ZwE3hx6RoCQS3YBd6Z1S/hPyuSQmtEXchnaS2mm44uR5KBe0MTp1WhV
Tx6ZDTaqqySyti45aqei7dJtiqp92MRF+W4KO+RWFrava4kFqkXgzok1qOF6zmq2vtgsej+EAeKa
klYp8iEvW3a09jS3aYKo3zfC3rBQhqYx2nyEw19+DRn0I0A9awdgN70uaGtzP8OpHG0NT0QnQ3jR
E/a4+IPtweGURiNXwQBUqxUA2XHoEc/UbFakaA1X5aGziY4VKnAtR+lNCPAajEiTn8emRULk0G7Z
qt72a5B7/A7LugVa2zOQHkioUJ3f4sPeCXQZ8Ccrfqls7qsLBx2bPxWl2JpgvPEmKbLuZUpwcoio
nwPu+1xPMo7Ki8hzwkNP4dBlNUbTI1aqCZ8W7SSOJeYvulF5HnSt2XyL2sJDXBPHzve5wIEcjtsQ
d+SXOFQfYxK2vqHMiK3WHmGjkXRDmS6A2bCGqqKTj+glP0vidb+AJuMHQrf5agnuRi+4+IzCX2dH
3jow08c16dJ267R53hwiaqvIPtQDOtdBl9m3OpKE1K5cIIB7KnQMyosN6IBK14eW2wUBwiDuc5LX
95VOpuewnxtfTjn60A62dDDi8jTabgx43acxqoyu8GY0EqVTYEfU06OX5WWLOoIn7dBV9s21GBLs
JBNyU4yZ8dEKo2DqtBWPPXvtHVcg08YN4NQNB0HV3Zr1pC+FaUXGBgmcvs3Ssn0wLfww+1BlOSj4
UqLRBhrP0LikpbVhQFu+eN5cfx8il7PD7ctGnzjxGAyTMq7etBq6R2mNzuUgHPu2mK3uCfIzq7dO
DeHmO5FauM9GmM/GxNB7AUt94OhBUF2A4L6LftGggWuiT8qBKOJS6xI5kLYTemNzccpxk3Y9lU4E
Gh/yvBDo9zo3erVd1JYLhwo88pDzAfbUBPUBI5v1ptFnX8BER1eTXVQoI73zCDb2lOXkBYESDAcO
wYDMhB2ExtJdEinbrn4D24JFyA5NvY9LUXxwkUjf0mlyr3LPTJ3NMjfllvfMrKBpkzkYe4t+3jkp
YS1w7yP8SccTJ6sIcLoawVg71oXlJLPvORlSbTlMW66q5SZ2Sd/dJK4GaLdUiq8hWpfoKY1y/R7p
mlO7jVX2bSYW97KtpcaLgnir8M+Fxt+cIak3s4mGGzeyvasX9sZJlPW2sudTG2JOatYs3WonRnKS
ruVtRYuzHSB2Rp3a4YTz0ZYdp5bCRWiV5k3npgvcP8ivSRav3+a8oca79pboatFl+q22q3Kzznn0
gGE7e7XDwnxIKLKlGpZ7CC6bOpz2tlV2faBcu88CTiwTcsyUZdCTSnGyOS22czH1Z37iMEFoBGX5
gM8st/2Y132n6asLKlE742ZwtXtaIgQ0wYCu47mLnfgwrwwXm1blKD/bsovflUNdoVeF3raR1C+U
CBWinSzK+BTR9nCrrDA+5nwAj1qO+QPXi+YycngZTEZQ/CNEt99P3HCXdRkfIYMRKFMLwvr1xU25
2s5aRA9Ntf6JJf1H+BlEQXN/ZfY1yep0NZ2iP+JgtZSTizNv3TceGgzfQ4jizxUEJLoQ6P1ch+X7
PwAuv6MaP6AYPOIPGIZWmtByV2nT1K76nCnpOXyUDiVwe5Db9K6e1v4aVtXarCWKyYSIUsJP5z+L
3jjH1P34S10ToyzcrMfnbX3OVbETC6u0m817SJr8krmmv42QSW0cM40f67UddiyBZ8fn1Hz8+nL/
X4NsV8l33MbVL/1nlO0HYO7/IyjOkudP9o+RuP9Vvsft27/dtm/vH138j4jcbz/5OyAnfnYV/lSp
pc1yI85pR78Bcq7iKybojqUdT/BNHNm/A3KW/tlSynNx+XKSnuvi/xOOs39GO4XuhodTwoYJ+b9A
4z6xR5w6/Ar0qpbmmIJk/tx2rSiEGS0ibnftEE3dQzx43uPqGmW9kSwzN8LFHbsxLEQQpTlXO5J9
0m3eR3LzD2/bPzmfzjLwT0c3T4MjW6PzdYRyvM/FLNSFq8RYtL2t6H55zrxlQLOkw+MY0ag+ZIm+
JDrdX4G3ixDZXV0NBw/PGdaIWR74p2RnWFm1r7K4+CpjnNhljMyP0S5JmGRDeUtcd3hckQxsiIIZ
ruOU8Z/hTjIcIU+4izuo7YQs8qOHYgYszFgBDKI83BptNm0c6XKzxVTC4DtMrxaqRC7FSpaIcxdu
sEjYzxZCohJSvn9hvZ+tI7ax+a0ySiaFVFyz6RsHgpwk+FPXO2+kgeRX0iGN0icUlM42elJOs+oB
z5b5m4PF7h3YQj5qDoI9aQvjRZ9N3W2CjwgsJM4SlN5T9Y1Ioe7IXtDesPxaF2Zl2awV3rBTWnCF
UE64ESWzF7fZi7yqDzB2bLKYSZ4wwOYN8iwiiATEwas1hFjElGk/xbQTA8JmzjEtndBfR8e+bOLI
2PEt5n52Q7Wpprg9dMLUl5HhTMfRk7DNSw6SFi2bRjTDCXd3gtxKRNt6auotCzCyhaEpnd3iTnIb
ot8luUz1j7LBEKiTytm4URM/kGUgX93VC+EOYJ0dEisOdeesvLTmdj2P8oUypqsI5PZxoCr4hQve
uEsByw54Yky/rexk21Q1XPjaju9NkXpbVWTlnaDyGrpKGcMVjc7tRRI5YmOhWST84wpI6+CVxslr
Yuin2SCkwHRvXFaABUA3sgKQ171dlLZvSOSubsY6TuVp77vAoGhqlvygYmNThmsWdKgoOtXdEkmu
/DxGfuAOpGISuJAcnJHBnGoKbHNZ1r8mKd3V3OIr1Fq4WBmyjG/u2szsfuVyXUhs5ecaF6T1Bull
54CGGgfH+f/Ue9T2eg+4EL2sGGEwkQIjXUWCGT+PK+vORDh9C7I935i1sQYNmq7NtBKYg5btBps1
9pViWPc1APldnku1z3Ox3ok+xMOyGklQOGgVRyQJt9mSlDfY5KKtYydyi2NNHUm6EIGMG0xfJaPw
6Pb1oSIf8TkvHYdP020wx2eEK+jiF4c71taadPFIwgbiN9QoGx6DdoK4UYdxJhxsjmdxrMBN92UZ
2VunBJPxq8KNgsLQeosp1AvmOcQ4GgGhtejMtxkQw7x3ZYVcnlQJuRscOSKcRbp9jZRGbYAUcaOU
xVIcUmipiyV2QwCAWd1gfnfuxxmCruyu53pd93qsJGi3WPZpzmCMlNW6irz4RnOR2dqeuDGHIshj
NuTILIfTyPD5fana+JcimodA5/DrFq0MlwsWppvVdZrXiKv+AROSumjHsb4qJ9Ef13KUO4PM6JuO
px00WCDuI9xBb3btJRcqBXLrp2H43oq8uefK7GFoqNqvdjOkCN3SECmdIgGxRoNWIniNVHb0hAyg
HbGDhu4wLHu5NthXsRMiZe3qZtiFcTbtZKe9+pqu2KncEOOVXg1o6LCXGukOrJLclMpj7gxpBQks
zBj9xm5MhwCxYXTo+HYmtWHZe8ZtGN4IIklWfIYaIzfuRz5njRRBfiGZY7jDu6NyNoqufe4a4IDM
CqMbep+LC25+41Xo4D7jmrbsu2UoL6aliL9gcB5B6KKW8zoekUjPjs7oH5jKKLAxRDmXcZ3Ji3Mf
r2Dz0TgFwbGPdVk222noywuPGPhXkej+sKYVjv+xZwgsUdruS2TVKzEkuv4lAcyut+Ha9r+APXZ+
OK79a0FEzqFW1U0ZGy/NPHWH0jCBWFnbkFYTu++zh2pslkr3nP+r+IJ+WFHUHEfVKxHUOVb/hV9g
Tu4xnLBCLEVRHmM7nPLNb2E26GvyW4JHRmtfhLi6jipdRn1ZF6QdfihAj+HeSgvxQOaxM+/62qjf
Ok6FtzC0y+cqj40rsOgyBqzgBr21Wn5boVcyqXG+02PZhOI5GsfXrNDGifVgDk+mwKmo8GOpQPZo
/37LxaF0xLlADurc/xaOQykLYtFkUb9Yiy3vz0iYd5zcNE/v+q6rjpjVkocB2cVDbAFqAAs0trwe
MfL/EhWY0LZx4qqXspmd7/iVlmOPHGy/wO2d1DJ6H7pwwVZD20wPhmfJyzAVZEYZzdQ8UJ6jrsqZ
d5VUbRefbiN80RmNus9C1XwphGruBVfrh6VomgMZWeMu6iJkGPgDPAX87c1Xzho6ByGTCNiY2eXX
HNN+nFy2GszKNx0FBOnFmN0biLFOKbpuIOEs2ppZFdZBqs3GfKl0m3yZZDoQTlgnALpFHvXONqnY
1hSK+PImRb1cbfukXFO/Y0vd5pbRstUSnHJnlU7F5daI7uJJTq95W1tPjjE5D1VvFRfaopfAdubq
JsSO+lQqjeuQpEKkkCMPwaw1pQio23GTYxYnLMbuT5YLLM6UZqB1p9QQSqH739yd147kypJlf2h4
QC1eKUJHpBZVL0SJLJLu1NLJr+8V99wG+t4BZtBAv8zgPGZl1ckM0t3M9t7LonrZGlzSytzhHtfu
YZV0fusVs8RYig6/sVtLdVtZrT4mG5knK9zubjb2bzMIEMYyxUuWHdOhUT/pi5eYiWb+kZnVcPWs
rCI+lKOLVrYVzfyCI8hIB7MiOqcFyj/mldoephF0Rd8FAxBgMnDUYv5eKdgkHKqywm7Mds9Rndu0
1mwwWMtkHryB8NhpaER+opwBVmViKscVkLqvwEpyYtgt9/s+EJ7xyHB8Yy4Cjh8V1GWM2Fv9M9+1
c8Ra7Akfsr27curYpY8+0xivSd6sWRXXQz98tqm7halwVuKSJosUIP1yHVmgQzpHCxtkt33abNnD
vK3ObrR5Rm0oCBcXJE1YZH3BoDVs7a9cP6q+/sSj+gPifigslg16n/28WGaEmxJbPQyXn9SXzW40
nBYLoVqZR+Zr91iSrEwsmZYyLlG9b3drNYMuHLjQNGWwB4BLvlUG5V6k2IRFlrl7h7W/MX4J6O/w
P5ilEi8JjalqE5Xqxvo4KN1syChvDhGfCnapkyNszVYpzoUM5Os8pXloYmbe4x8qjwIQ0uPMcA6T
dNusX7NZkXLImkV8+GOQxrWG1BwHLD23IoH7FwmRUE+VNNVdbFb1oIs0ZKU1V+18R0zhxCwiUbQL
7Jy0yg6OWuwjFK925zJYutRESW5i8TqT+la+qyYHroDkqMViMbz0EKRpVx6EL+qLb/q4g43NOfAj
L9E95XuYrdn4OQ2Z9Wgv5kBdPaz6C6dNjvk1x0wc58jpcT+mSTWn80myS72X/o6BHAa9oWIpdloj
cjoOGsNUaj+2JR2HPYk77eQL8YPNvgF53/uUb93M8muqvexBcipy+4+Mv3pMk6QO13SNGcTXV7bN
j+Ggzfp7Szj6kQuuOzf6Yp+DQMP7bZvTzsbrDMWnSf84pVsm0rC8B+UUJgW0NxFKXDyDU7TV3jV3
4wxZFTP9KGhrfS/bCnJu6XTP2+LaaahG07r1zL+iItjUDwcG09PKKb43M03HowrgpzIQzqdyYNiI
GZcYWhejJbbcnBlSgrOhDhrLLe0pCorFOlt8QolYpZfMTFmAuHl24nLREGzpRFIVqXeFx5S/G1N/
60wXDYc55b5szAFeAs3NpXcyeXZBfXCQmOV0IDxL4Zbl5lG3nfUeSyAOV9bnsinfXLP60lL/YZx9
ZAxmc3BEpL4r8no5aoXPzcTKvwYZKnSNcXsokVN+zWs/PTRUX+QY0oyN2jI/4KVbTp7xU0ItH4mf
7qQl8e6p9YARIKeX2pZ4zddqZ3AhZeGcrQTfAeUciJeuUWqC9M6Z8zqnfHVBJ2RnuRXuNfMy41z7
5H2lgL8X4eRu49KYIT2o6jdqAVyxYV5eWWFFEV1nTeT6axvpnSxi7GXyKVupaNM+s8/+ONlPtlFB
2tHbORkhCMSe5sOG420/T+sdtGQ1vUEJWuv3x9CJvJVHQ1N9GTeOOqRkkRkLFSdfjnuSyrHh53vS
DjzTa7TUeE+oOooTuRkR9aZgsGg6ery63E3h1jTT0fAqYyc0QSTGdvq79aS3WYuiDsBSDp1ODbHZ
sx85JipA5orymG4V598881GnbaNFebWSOScDfMYZEHzqTmvvITcYH9AH7CjosvLUqm0CCmRk11Jz
4FEtwXzYZmF+Z75sfaAytgh9rjiOEKDfZZ02R6tutWdjnpxnuXWSsxJqAjySPr/0TNSvObuYE52i
7ZfBUrOjb7SWCO2x+W3lnYOCOl5UJ84whp141dOfuuLus9ZoYz1XhGL/in+bvMA6uyFz9OGgraV3
VOYUXBd3CV78VIxxDbspauAUxbNXWwnUCp8MenvRc5YbG0UTuzooLMumi9SrZzErSZ1Q9z/wDtlx
BX4psmnxjwMEIEI/2km3iiqp2VQHVG0cTl4gnx0yS45fu3eLz60xPzpdXScQFxssaXN0v8l8eagX
3TiAW3shibrLNMJjVX9IUQS5ltARU9hpEaXhR58Fn1UVxOZc/OgZbMBRgl2R+XX+LNRUHQIIXiHX
TH2x5WLyHPfNMfDl2cf0dMqUvZ3dnhV9nuPj/pD+3l5lE0kCWodUrwsAYGW2Z7P5i25hwfTXekbQ
o8HbSCVJHo7GheZCc4XnUP6yTNGQ4/Hw4aAou7GYOCOBmB3yhtm7M5b6PguqdNdILz2rkoQ2udzh
EMAaTMO6E96lyFiY7isvxnMxH1kdVe4L72hM+dmozMNmQWNojcJ5a1tvvOi2Z70Vwm45c+cxQKZH
GNrLqsJ1KdMVxpMvJme3DUX7ri1BGTPEX3abi+Wz2oL2TLZufgGd8SgdnXCWw58ntEQa4TRW3Vet
8HdBK0I9ynydXJEPiK/14w6/yY4RU3sUvkyjzlIyNmWPLGySFGeiihWDnw8ExiRHZEllf06a3x1n
UnmPaqqdXQqwDCt+EA4IY8ncKX3nzmM0WSkiltF8Wq6mP8+wUehwVLA+VfByyDxrbr8bHbItC6vU
w2XR+dUTriGFtUAm0QCSYHRxLshyRIpbd7l4bPa7zFZzzQrg55vxBX8vx4rqnYLgRekSI7X1yHLM
YzUWP5ds+lqz3rVCvW0oxM1OlaHjZt1hMPpmx7WpsVyihIVlanqCprbcJjkDDfO04sDNdSBxfzC8
AeFsjhfdB5yHHu37DS+UVyXctl/uYt602gn2g7fd1emzA94vpNbadfP8DXJJ1kfKsuSx4zp46Q19
vVlp/m2yTEL9jfaOD895qIQaf7D9qD3w9bCWlC0eDcTR6ujGKFG0FxVY18ZiY49QeuQ1YKE6E8OZ
cMxPDvCMnFDnvFsWXCmNBGjsr8Z7xQQ+Fq7fRxusP2poGAvoIA2JVB0BdeZqDgMP6I+c/B70lvtH
erAu8+JYSRXlS/XagfoJJTG3optR+bnAd1XaWgw39mW9fmqtb/P2aDIplpRUa0ng84Ume9iVdnEV
KVDQwBgfl76k1CPU+ZgPaP5EWSJPoaoYpU69yDLKnWeYU2gNxU6x3gtvhlkyyjPsm1KQo3xYS7Hs
RRo7NTyHQU9YzdigEhnzyZYXLdDP7VIUvI71C7yGcJrrUxoMwaEYppu7BaqPh2kK4qkxqtesa9Rn
UI8nbCjAm2g4wqpVB7cr1Z4lOmadlGptjgWZ0J0mXeOoGbl5kIMxP3bbnH3PpNFjwLF+0PK/ordG
C9SukEDmb485Fx4f2j+D0veYMxlKajVfNLekocZiuNOV5x9ssxT0JtMD7kMvnKamfbcMAQ9SrFMW
FppvJUYLXrEeZ6Aa7dpeTI+JGW0DfiNvc1/A4AHM0jd1bTAGMcs03e7ouoj3vaaKuA4UG52qOgzg
XfNB6dmeBQFF4pneiqeltYq32VH2jecsMaf1wvrh4UKAfgsboTP1OgJG8RO+d/gcBls7Yrgt8GLp
a8y/6f1qt3Q4QM14CVLxUplNvvca0e7J1cp3rWby3Tn940S+NRSFXiQSDALZbQ0QP/c8dTLxdZHb
OIcQm0mKzpgJ52TdPORTXevq49bKNuqW5ZvTAFRYOcWPbpHZ11I3JbGzXGNEXEp0Y8Y3VMuLsvyL
h7GSyC08Wy92BH8O0tQc51gxKVKc3x6jLsKlq/lYu0I9iSHrsNzd5+GB7pEkBq0lTTP7AJcoL4Pf
1KfaIruTDIVIiXynQy3DdFVivxDpBLZHTnmUFrvzqDQpqOQUVzY3cgFqXISg30x8UuMK3woJbM4u
s7uegapo74CvNsgXtB7JoBkGKqDDJmzCiRIGbVOJC9jh7Owh+B3mxdBJ6mc1T2ddgXCD9+bdPMst
SDYO3YFvsRLdLEYwuZb5XuATPBqj2/0Z8pbSMbWHy9LTMNWapT9h6c0eNLex9l3O5jwgKxRA7GEx
WJU4cfPObeVc9HmMe4o/+KtYQQVTikvQO+yLrszsxCIy85WDv36Y8Eft56wb8ZP0XbfHeGF15Koq
KL9lByeM5r/l6vO2aLU7bGIgE5iENauZ//BdzgtCQot8Mw3/OgWwf7x1qR9F17iRoeyvNNCtn7qF
u5NktZX+TsuieqUM+SYCB/lY9k84P17NQM7xfB94TQQSgY23pDG94ayUzuOKYy3y3Xo+KG2rf7RO
4R381hYRkQ49mRucURnjwThb5faoT3iS0BGg7a6ez9hMYtxNdZsBnQuSqoLXjf22vfnSgkbVKW8/
5uPbvGKs1s3+ozAwAoHlARZmOu5tw5NLGH7ovtuQhVkOm3rL3nImu4uwIORh69DYZOkrgFQ8uXfb
VAoT2/Wns4K4wIGnxGk1vT8F5T/w62qMJSMoTgLltLhb7vTiEpxQNGyIwdNo1Bd3Sx8nb3t0Mzd4
ygGfRcZctrtmNH/Vuc/D6BTWFeMJmEJxJ46Bfv9xB6VAyQ6+B6PhY1vKAQQ5vg3yB0QzMWCcBlVa
iiOQFONwN8OI1jwVVE1vojSg+uEhO8Cxyk6T8rUDjR3Bvr58GuEJhgphChfieDEo1Acf0p21MZVM
ZhxjRzZbabd5VXfui/2aswEtriVGdLsnrpdrLio7OeG1xvFt4doZDetB2zr9Ynj4ov2UzV2Gn9EU
SxkwGXLleazVs2H2vJx97UF8W4yTmQYvhKfsc46Ur/MShbqz7KAfBwmy/WtTitsKhCTKXfBIChCO
EW7S8DxcXhsG37ofdyYVDmcho1E7GYOZM3nxJIRmXBw5U4AeiPO6QM82XA5kI+jBuwSa+7vBZxyD
KwkiCouNj9cZjg2PYbzeQdi01LLdEVoX1zEf0kfs59tpHV0s4sFYRrIVb07mPrmDwOdrBz9cYZxL
MuRQK7297QyUgqv1FFAXnQuAQWxQxZ3Uv6+T+HTmhkEr4Jeoazw4AU/pMOfxhsDy0mMejkwNi6Ol
N/25GxpgE5mbvzvw0w4YLylp1NDEI7HubDO8uMtbO/FggOyrMQiz6UmhNV2zJRcnwbv2o1JpkUYl
PpiLPQKlCyeHNyCrnYsxmehinV1BtGvHU0bGOFZGfzRcztPQdgCagL6jGiyoFkLhrVwnVZmS+HZs
nZGjW++trgr4GPGmv+tdbt8LIEK7virrn4DlR94fYgcX/lJxgg30NvqMqErN3DWcb9dgxb4ZabPS
fm2Swoz7cHkqlm3G/FzLPAyAb3yy50d7pe8HLs6j/K7qco4UM/YcA3Y+PHAuDB0/tV1+d1Uw/yI6
S1/H0CCY78Yv6UAIq51CMr21p3dnHIqHWVO8xqvkQ0BjWvJbCg9gDbexoMwsgcW+loY7HMG2bhxX
vT5/W3TPeZtYWQpQDY7mtc4cfCwQk2ws341ZPmSYX0gblgpr9Jbdd+J5fmFj/zO94m0ql/6IHEUZ
V09msaOjtg8ePvstdJvW5M+aFTxyucyfICd/5RW4lHEdf9GWg2ftCpBxemf+Kin4ENw2Blb4VRmJ
DBO+zNkcC06Khv9isCnDdXWbnJJSdz4BCvMu8WV9uGqWO/wEToZDfGCT9a6dZue3oCDfAYhwj36a
uVdUVnWbemxWzowm3LvLuGuL0nmaXJsTLfcyHpQOt9Fuyl0L1Ebaoz9BFALlG9wnXXVIqTh/8dth
FfeogDIYojjoqn92lY0MCReR3ei2o0UiFeV11Fz1wmQt37FvINq2OdDvRsu7T1Fi4uf1E3MWey6u
Es9InZ8NQM05sUu9Ow2g6d/MMTBik6nsAeCU9VAumhwiD1sfUjQpB6tzqSptI9Jh5XDxqWKHorjv
Fh7gbPN/1DlccR/eziMPPisDtWA6NmZjPuhz/iMYmOiFBTUtWeP5mw00OhpsUgfS3h5BSJG7bCti
MDrpYACSK5mKaou79bMtYEbqXYhF6IYiiF9s6oy3rO3ieZU9qDd/ewf5osfQ+PtkEtMSK2V4YVr2
JwL1dB3e1h/oAvPdYGnp89RC5vAm97tKx3xNRI3JXofMdBV4fhLFCOzZlik7GwRJexYk5tsuz0X6
tNRLsRuVpr6lo/HFugaHcEtqP9R9X72z75wTUfp6iLeoeJpg4+xn8O1V1AcdIGBUFHdjW08anAvG
knQdWMFf80nHGm0i+CRmVWAxr0y9ODvBSkmQ+bYRZxZ3siO9CEuuelGrNA7sL5j3tgpo0EiDoyAe
QU0gnVqzl9xvao/GI/Hu0NkWQ0DYGp3+rqY7EXa6p0fGubwLswaI5mVOAA7isMqoUka73/tNS/Ri
Eexbwsgdr9L8jv6Wnu8xk0tJNRlVHQ3NWlT3qANH7SxEmaxof9dS5M6Hp20JPO1lJwprPQzj6B1k
2/bndjOKHVAG/TknUMwCCO7BcGwX9hRQtXT7sV7Sl3xW7o1xJT+KQBT0uto+I00bj/xWcT279tpe
jXRyItS1mqzM5pnYKFq228Pz9f6sa12Ve9QXekBUN3UCx40x2N54epilvmabPT1YU/uoZVtcM827
dmp0j7B8RBAC+GrOGcsg9LDTwerFyCrTjvCujIKt+dMtrsGiOxdJhdUO0+8S68Bu1Mr0YMGSzsJm
aM29QaFwhldwKKt1/CFnbDwJa4IWDx9zXbzz+X5fzU7sFUMEri509TCrDNo2lcauGD51W+T73C6g
e0GPcvrQZkzHcAf9To9t2wKNsuHcThbpIin2xnxme4Qb+V09fRtXa30UK/dj23kiHKFNsC2rOXu1
Mwxh6zpcNmjm1P/dmhfPI/AFxsVisIBecUKPjf6I1rArFp7fCpKUUTry90aq5HUIeu83ClxwcSbj
VEzCakP6bcibPhGkmrPQKCFwac2nhiBL/KPDAFvXBk8F0G1dWu33JYAgCx7jDoNUIPvO3AX5L2ag
dB5mZz1kJjQ0jEFw23w86Aj/CohZTSpvULZ+hg3Nqy1GBCbN6UhRat/SXvXfA9g8LubdWT8zfb5n
HoQjfqUMK2kT4JztrcUQBzw7wOGaqftgMPQND/HPRQUl17jbv1kmFJiicyBbcJ0WnyDeto9xZR8D
p5C+HpaeOp1eY6Cb0rFp+/QscRYUM6tdVP3kr9UWpTVM7LGCv2G25XKAtzVvEZO+cWcMWWPv6hY2
TraAZlvoREcNS6wV/aPBkYwldpvXP6F4GcT0GoMpRjaog6+BQd5yzd9rnTKfGlufL56G8jpyHoEt
Zji7MemPKdrVY+lk9sEEz/+Zj7X11kkcnpWGawW1R8fModnzfpju83FN9sZNmAtzJx07NoIXbKSl
JyFROJiJvIyboKhXBu1zwToaY4GTD7LmorMWJBprE5NPvcFPgrLlidjtXCCc3vBHGAXLDJq0m6Bj
YGfoZbklpmW8esz2o0I3yJtwmibou9VFK81HZ6633QDqNDSdzbvBjmEXT6HUz7lkx2E4+IsPljZd
elqkLbjphVE9I9IGL6Zmq0cEbPen6ePE1lYXXa3W55PoWQ9AYKEEBtLk/ou9ojLCp/gcmEPf99D0
2xWXr9zhpOn3XKX4XaAwkXaonrHgyYui5joIwDWxvfjvpBnI/YiuoJT0lXjr8Os8LrNyVKhPtnhX
3YZGQAQHc1Mxs4DC2q4AOOuolul8J554xyGX+7xa8pNTsWwBtpt/Eo5za1PJ+her8g91s9ZHZhlz
tBVtxRsBbANSyPa0iZ75Zu95eP/9Vf9MWR115ZWwPjTXevb7FNZxuzzmfVbHXkoXJ/shi9nwkMeV
Ek85OmGBG+pg+x7vTxCs51W0TF5LVd9kM/dR3cujRTn7VMO4Oiw0UZdgrXAl0zxZ19YLmgNzv1/+
0L7a+nrOMgQjX3NOdVch2uh+Nh0EydnPHOYPgZ4q2Du2DTB48ji4RjTpYy3qk9G405mZAJ4Q21Fx
YZjdewnD8eoTXQ9pk6Gh9AjVrDpxh/uRrnVRB5psl3WZOJhaga2jmbDt6B10MzkyAFDTauohZmWI
XLZePnFMEw5FklcJN0ezQ5PUASTPX21vMOsZMgLkxcJor0SKvHFuOWwbsNYTfgJgYEGmXu+G85tf
p8shmPztGYtlmWxFykgqMOrnjuLimV2bZpLlVfttLWcBE3dS81lVOsmVwPD/uMoiazFIaHMbTemd
xN5J3vyte0BeCj5IHK1xWzRMDdhbEMvalIkDFeooWMlxJKRqPhmFW9ysemBQvuUgmIPFGh+ZDeS/
ygU9OSzaGp4hg0jsDoZ7Xt3B/jTkojjPtoGpoXLO00Z+MFqlKvFtFegJjh386tLABrZmZL8YElJD
kP1Fl+7EU0ETXtEITM7JHz/vo6APPcWVRc5ZH79tqWu+M90ovuFP2x6YbVhJFqQau9cC8ZVrtvG8
Aj4/LmlTvqYizRNkAdr7WltDK2i9F0e/c+GnjgUIvps/zxnyedQSlz2NuZB/QBrOLzXXK8LMmj50
Qec4eCfK6lCNwk401uOcpsqydt3AXUPzXOuPZbku3xizuFckqzLxMcNLHnl7eEAxsF+qiQZca1b5
Ihvtpxh6Vnb23J9kp05shBqQc5z+IeuU8cOBDpzQOePAqJtR504sNIxBcIbHjvVGg4TfxXhmfgY/
RQFoLlMfl2zB3m09g4xWBKRrA9P4Ywo/PePQIQgBPq2nr02n/NGlOID/p9JTBZt/v/RdxWNLq0/r
zLQANcp8XpohfRZB0CQZRoDXOi1euF2peRx6aa5f8GOV56Gl5fI8yFK9uUu+HdYRrIetlYAPTMra
mBpZfgSiXRlGa2n+OdusdQqDUiyMHZhvA09CF9IIIOw83bLPA/TfH3VbuHs/R70bxopNSrScEbw3
riu0vhemYePBcby7u+8+e2/1afiDuWaN/CZzXjawZuS+pzLicyO4aBbBqZWLy0wDJYZXtQtHG1bF
CpCEucLqknzCllfwWKJgV+oGk+Op2owRZ9xIujhI/R1uMmrOrND2NdLNyzADEc/mwTnodgc1b2AF
j0NTufp/No2g3dpv9ZsE7EAtOFi7onSBnc5LeuvF1D/Y6SBPORw3WniMgqH0bJ9fufHFgaNd53Qd
xsRlCZQWOmXJGfS/8IoJcYdf7/J5cYyo9Jsvp2vSRDlp+a0c1wwJBcvwm1uif7D4eH6c61SAdh7m
G2hGHSdSjRlWzuwoyG1R/72C73/aLv//khGeV98DQPhfXN3/G5bitS/aqf8XLgUgiX9+299O+MD8
y7JMl/0S/wBTWHdb+99O+MD4y3D0wMQnw9dxvOOR/080hf3XHRzvELnwYVpY99Wj//TCQ60IzEC3
AST4pk500P/vmOHtf0dT+LprubbFX+i6jDsD/d+AKsxZsFnZxnTAarhGyISYfRf/UM3kdnAifvou
FelMijxymMbvN3QoZZofCIiflVfqzynVeeJ0y+9xLbxQjuxnH5U7xXDTGC2OXf0iWzZiMFNnyQua
LWot6Dp8Zk9uq8mYDis/1IPmh1nW3ryWqnso2E+2Ns4nSbdu507rM0XlV9ViKlxrfEdEPaM6APS0
Se23nVk3cvNmSNC5+543XYZQOKvDSCyERKyV8q9m8/diKA8a2Ak0LZgWI7sTQuKsjxm0vriAvJbo
HaeTYeHiaX32KnC6byeciRAe6tRTBJI5LsD5re8soXnVC/kDK/in1Edw5vO4blcYC8g9uHWpLmFn
5FDK0Hjs6blaBdYIaV9a11BHUzIa2dK1ian8aXM66tGA9n5VFN2OMf0xJvYArPTERm95T4S6dbw1
eZJ3g9yDza0oPjpsPMhxkaaG9KcFBPng2r13ygeq3d6lI22WwDtSP7cnvaT+HN31e69Yy2NVWwdv
YR4iExM8nE+r/Tm5gXZNXegYAUtrwmLEpreVjn3dJOEap2q+BOnkvRZ03kNPY7VbMlwOkzCgjeuN
HzHDtxOW68FIC7r+1FXKfPaH7TdBLrxCUnUPC0sXP61m/bR9enB83SAxAkHnNugXu5MT6Vfc4RsT
xgh+xp+i9uXB+8ekG5MZMB7w0WMJqBW3FbySSj+RQOMBIL140FkVeS688rVw3VdvHMTJ1xk5Yk+m
FUz7IUYZlQnkuwxEQ1ZSH7FvwyDcGG0ysJKlyIdobO03HO9p4kGTvk6i++B5Db4UvMoErEd120wm
a9WIejC3wysR5td8VYnbkKDTt+FdbLaMZ31GSa4txtMahlnwZ6C6B8r1ViVypLYlljewlqIZ3/Xs
rq+4/jMYhVd2aT3WlsYzy/sezblNQnwmKB8GM/kHxfax9CqQv/t9tY32kfsX4ny29u2jfde6DEfT
MDTL8gFIR5k0drYcq8LAucYz+JCNw3xit1HBGj0M/WWec5wFrGMc2+uECQ4nXtlbZwgP4nkQNpi8
1lwxXQ3vBo3dS8V6k9Pi+vrBGLntR9t9M7j797KYq3fIqEXERzUni7Oy6U0KUPHs3ky/9Q3SYCrN
7oIayz6ldXGxac+eDcfVAc85pf1XA5U0JqfPFhlF0+SixD1lCkZqq2xYm8tEuHVwgSX71oPep4jJ
qcOsNFiKp4WlfuHa+tODLjbQ7pjQfpH5PBTj1oXu4jUHspUALhjiPKVyRHLRCma9zHJ3IPPxPw3s
wkRNYXo8Lj5xWkzoB/y5dQlLAP111XSX9IE2faxD4L5N2eQdOn9NP/BjppGme2LnzLrYg8uhLva6
9dx5TvEWFC2xwKbDsgASxnwuyYjfgqrf9hV1zodbmx96jk7RQFPF2lsT7lCP7TibX3NrzM8Flp9Y
A4AJdGF2PRrMZjsR92U8N7Q/maEtXyyKqB48sn6nYHUR0JikRzYA70jzSor4LftgdWl703of0G9l
MjYNR7LbUVBXelSxj+k+Wj0rYJm8uXekZnXnS7Rz7p3tshKPy5a2l9QYxUNO4jtq9OkyuQULrOB9
ftQ6G2vMpupvY7dOFEy9HsP/gL8wrPw6xSbeWDBCy8qO0Oc0356UA2rEZI9gjO5SHFsxPXEPaceJ
1nvn6E72kzHzdjBK7TVT3d1tdB+SmfX4wPzMiX2fQZhV+1Ncm8VF+bkENGM3T0w2sCEyyGei5LEx
xsOLYik/ZYsUkGCeXXbaaY42MQvonDgt/Gqv97K/KG3Eu1x1jFmh4mKmsjiFizsmP2ffmQso2Q6C
p6p3fxWmj+dOLBA1AtIB5PutRM5iYRHOsCX/sKJWqWRPcp2+s12RW/H+/2BCfEGXXYgSjYH54ZMM
ikrcaglwguAqWWELwX92bEIbbO/6qWUTfHtRL/2r2fp/HCL+1TJx+hoH1o2wdMn0H2YLLIWapYXR
1AdPZC75tJt9SUWoCQAVRnv1dFe8t4HvJhjVl4SO7L0CS+ZoWPEJhPR15GrBt23DxNAF7e9G8UCR
fntlkyTbFtW6xHWp37Z5u+JxX6HRuOINdpd5nDQtQK7ik4YRkO4soEHQhzh6xqD+XZvbz8lrvs8e
OkKobVaelMTMsaUT0XJkXZxUmj0WeddffZ1ZEmHZp8JwQammKNhNPZuxPw12SH2MxiQ8kKWz7F8z
KxtxWmXd3h3H6oCT/AeUx5eKFBOkgDRxR+fnWpuHxXZ+VziXIrpFdk5azt8x1//pQvb/v9ynaxr/
x1r3/KOvwbLJf612//6uv0tdz6dqNbkRKFtNqlOfWvLvUtez/9IDm/faMnSdzGUAn+0/Q5/+X8DZ
yBTDL0az9Sy+9M9S1zAAtBF3CfgK0UJUx/9OqUuK9V+jxA6keUpc0BL8Tbw9fP2/cBYZ3Gith+0x
cejZ1np9YNXHH8OvdzNzKeAXT3Mj/3T22P9fWILILv/+L7N+1TQcg1obi6j57/S3LHcs3sFyStw0
6L+Ig+nhZNtMyxdnNrKjScgG/AHBVYtkvrY9q6FV5bFkg+mtMIb2D/A82EPsKlRgiySFN3V0Q8YD
+AHq4GpXMfiTQEBsX/1HbBIMESY0rJ3lpGaUM1nfb+7snbRsJOU3QAQAfpS2YblmWPHc/mHJiDy4
lvULAAlRKezngkUY0ajdXQZdjduTyQCXSeJqpn4ec8UoQvXi2WLEQ+pczRbbczWDHQOGvHkDcNRw
UmK5scflFTwY/x5GnGGvoHg/rU6TIJxfhCWGq4T5xnLVzWAyrXQmD8gJfPOyFoyFm26GI6XZb6MH
pCwaJiN7AHIAHaUm72EUaxqaOKRBBpncQaSxBA6E/2DvTJYkR7Ir+yv1AY0UhWLeGmw2H8znYQPx
ETMUswL4+j6W1azOqqaQQhEuuOgNpSiREeHhDoPqe/fec7P4OQU8d+8640TyKakpGSRZouVwRy2R
vSa7kbzS6GDFIRZjgzrTnJPRGg3/Vhtd/xtNMqCtm6QMjQ1ZH3yj+4AZ4hJjrOIWVs/EnY//SSDG
XeOpS+472o4KgJBzDs9ZxhnNIfmsd77wk5O0hD5pxwC6bbMsswz8JlNaEqxLlzTZyHx2zo3By5gV
gbhKO1J1Qz1V5wkKzcAiniU5k5LXcxMqq4BClKjaKXuYrvBv9ltYVqipLXfyjNvPCdda/dSQAaOP
o+4MhFPLUc+SKMdaEh3kLpFrPAKDPwbqDAWOt3UC8Z+48Dz0kAVZmeIWroMeEWew9+AW0zpUiVie
qcwC70fWjtQkmFuTq15d+PMt/51uWDtV5o9jeI7YxJj4NiPYs3Pi6g7hFUwEXufWpXTMpLRv6NCa
kU1UNu7iUdAW3wlp7eA2w/VR+MGeuUx6YF8y/G3c/atoFU2971NR0oGiUl49H6Kyw3EfIwVeD0PS
vzeV5EHKG/EaC5X8RNy2v/jOpPcdZopbL3fwgTVzMVcbrg3JKwi0CxdwSGN2X5cLuwuI7OxKQuDE
nBJzD0ua4BvbL/tdwzg8ukvmTmFkj7CNUpaq8DYsExPeJaKEK3Z+kGohYWb6OJ21KSkkzcpLYwJQ
9umrQTWJ0Ul0fTdGZvCOTy15YadQ+BvbbxWkuCKnnAUN9HnssZWRZjSnzcD6/6NUffdE3xJcC1m1
7keTEn9iDmVmhtPiOqFbZC1xSrMxf4wuNR+Svi6fRwfplz2v90rnhKTblag1dBZticeYPjIkCHME
psL5WT4ot7E3ZBIv7KImrkuSRW7erTuLjSYpBx9YndsWaK/uxBUnTjBDbhIh/R0kscuIi/mE2Zf5
AAb5ONKumbT3uFMaBoFYFKcF2ckEHxnxFsHcwU0AFI9xO9czhS5m7ufPGJvghwhoWJdOBU99CUGu
du1igNkvzYXRbhqYTngTSu8wgEMktEGR8gUS5mdng4bis+w9rNItnj1mOoztd6nyrWd+pM4Ksy3a
hOvX7iay3fYhxqqwtmsacB3LKe8KkyTTUnfIerU7Na/0sLF4xo024/aw3Xde5vxE/bpildp5JhcO
2yeWG2KppT80nmoo74CyyFryIUfu6ye+UgMXDZLPDHHGzwLKLceK18JIgbNa58Yy3mggMM8FlkP2
mHaRXTKZgaz3QgbyjXlpJMg2OE69EaaBg1/PIrumznE4QzGvn/x5YgEA+d7zN3Sv2q+6XOrvJl6I
YZTJwCs9FTTSQpZq0cjrIlkcdPl2jg9mZBDq8fAz3+BMFMlZcTNLNlBGrKO6TEO7rrD64DhTYcG0
NDC4XnNBTylxbjLjA6rUFIVzzEgNfKeKtl3VkanWAJe2Nlv6Yk37V6yoDiQUF/LgEPNrGP4BI2HO
pq9ai2DdRArAvDs7Hf+J6Tjonq0/XLUdwR+fsu1jkF3kKelH1zxJ7fuF5X6NDOg9D6hMlECP+WnJ
6FjgnHMvwfOZEzSvhvml9E1eerGf6hu7p8qM3kve1IibbJWp2GwwYzi2962w8z5MF8x/CqO1XOla
EE/0Bq/9nYcxucNvzoIirTLWDCLQNz6Aly3/0BFovypfKhW3xzj3FWkxzDtIQUWMDlUtp1JWgjGM
pjWPj97G4iv/WKhEG3RC9toTUBIWIvefqLvFjR0Nnd5Qa0HuIrdgI4Wydjyxj0h264unO/oQ8ewB
gXL7fL5iYAQL5btj8iKsCbxceSlZBCE2scjGLUHLZZTMr9ZiuY+8fuvz1Ep3F4tpfiNda165kmUI
g74s3ujuChjC8dy7UL3AVjG4eaRlJT5o/P9YK/kYUt3wrgenP9ueMd5EUyTPwuucH2vWRuhH6YLl
bbC+AteI7LAXLuZvVewk9VJQuRTZmVVb9O33ko6U3TtN5zkkPOmPuvzQmAPsZnhQyhwOA87g4gqv
vffmUJL0u+QRIW8zaVjPmUVOyeaQJQvadj9NkjzeZI9NCOvNf53N2v3gdEnvWLombGGiuqThV6Kb
kkbqawOlhG2Zd0tfu2pCe8RvfSjwFmShYREr6tCS1pNVdHwIEBKnziBGB7j+Ro3qZbyoqVAYp3WS
mbRzMt8mWy4G6A5Db3i4GNjRgJq1cCk3Mz7KsIzsbAvh1ajXwKF2ZhnN2HromWBQlf5XI3vrVCUA
gleTZ+IDxcTZ7RvKoCBcmdSQRM1TPln2p5+zlNt7gsdsE8iOijxTcklY2YPX/6LyZJSfD944bGAg
+vfkGuNoO4xAp1Y+9tSOHOGQ8em0BrQxra2Wh2YsB3Mj/AwnnT9gejjhhrJfND4bWLFmVXERgocX
2oJjry0E466/+ByXHPDmb5tHkeI9XcSvaVthEzAGe7qFLAJMRMzliJ+OXOrKS4C5XeVTOR/TJjU+
o7SlKgZMI8yvvPVFWDt5/45UjpsHQdt4j/E0u6HVzdnHpC3eAgFQLU1q0jAfKjym9j4eQUpxUC36
SVMxxmFsdFZ3mCOLxRiPgI7IBGUXopQlrHtR0bHC4gE5dgWFqGnJrlTNoXel911G0LkmOwr9IC8I
9VLvbPWmywbHTl70JH1maSTsVRsl5opwr6KVkiS5BHeGHw+sBeYU0/iazbh+E+i+PRQqbRtylQUL
C+veB0oBwGXVRbQUDUvNX1bH8nbIiPHF7kXktkaEF2del+lET33g4PyfM9++y2rD2OiyImPVtQUG
qMjmyB2jM0VfF1c8Cu/Wb8uvYJHmC0+i9UtGIdu01CHxCVNecPaGFlpsMtEjNGeFd88CJFUb0QfJ
gzGb5bUcNN8/PhTP2Et4XVF9tVQ7HzfxS2T73WMHI1tgf3emeT24cUckd66HX/rxhi8bVKjLtr5L
ylCRBLpgCtGPLb9Dkl/IUD/aNQt6nETSvtbI1KtU0hwH4o+nEPadrpK1Ocz6NzVQuOqlKR/0wktl
VVdRjTSA6QAmSRVDGox6fIJ7RN6JkqJ8mo/Y+y7yQFGOzAGctCJPEniX9mwlHGNVU9xQUDCU6xxz
oDg4bdGiTbrpQ503xr2al3izeHQwLhSTg55uWm+jpa9DFWQWq5Nm0IIiO9c45kWEID/hDiM2lLjB
owKPAMWNrBY2Giu/uM3bsWDTYzYFwv8C6QR5m/7MtWHPfGs9Wz2ZeGmwSEIn3AysjU/TMmGc7jsa
nEJkiuKFetOgO1IUlfzkXoz02tDnTG23UXJFhD8e9/BspHoW+O0fNTzsb1nGaq/neaoPA61Ir/Ac
GPNiq4UdZ6tYbBljnVuN0GiuLLDTlNbFwjwF8cj1MID23fJd9n1rjdYIKxVbHn2KNtbJu9bHKxeS
Cg7QsNOFC/ZAryGuxlacsak2mJd9Gr62c2uLR6rPrZU2ip+KbmV0HXZw2JkJPLursTSgmjpuTJ1d
q50b1Y9cIRMgaP4xLX1xxNnNA8duMj/0UDrOnRWDWKOjUfNzBKOLnFSzQZW2AD4cY5M3VPbtep1o
V5aXUlRGhuHOzaqT6S9ipRu8B1IuN1OSPyULBnRsdi7hFg1DxsZAogzQHSYrKi1hjPABuE2J7W5m
twcwWADHUR7Xj1aNHZtjr883w7wwWCxptk6Ggsb0UQsyuW26qxqzutN2X57LucVhbXJrxH0wtxF/
zWwXV6oy041BCy4RiInLxZS5tzDTum2liv3AwYa7VW/AhmtSK614FlUpAQ2hm6zLtnuponEAYyfd
+9H1/Q2tdvPWqaZb4tuTXktncPeUCwaHyIuIT+taxiNvKACQQdSkJxMjxUq1GEg3oi2qm8RXwXEZ
W42VMwoiDLR+9eN33q6hXuy3npMcYyu7+X6sgjeC+v7RS6T1Khs3Jh/MeAa+huGswJfZ2wOW1TqN
EmfDn5gb5wV8okcCjnAIRzL2mhIv9l4CzQTrSKvRo1UStsULTpM5LTt7z03Gp5oSn/cITyw93mI2
fsfBq7p3K2cM4gKQ0nJVRaA7d22Wa583qZzWPawkQVdHXXwbZt/Ckkm4WY5JwAGWTSa4eLOeSUqS
80QlpzX+LoA3lm1NH8zL4GiySAk72gCPuqkAoJrcFDCGc2bWfp06K6v2eVH5moj0mjtSd6z/fO30
fGlvvWsvI2W4GKTx4Bo8FKOQl/R+yZhAWzI76VCqzs7D2hssom6V6b73njZ/CKhIMhBkWsjsdX5w
CMZgCvZlo7s4tKqES7S2CvfHjy0qYtjknDrd6Zs5mxYPIG3CxXQwM/erZbuuCEU16R1rAbXvB8u6
t3sxlpvYF7wSIx9hgCVyPId13alulZbe7OzSNGI4v1B7JHwNKa6Gtq73WBUu4qZP+8mWyhsM5PPi
97s/Be7/vx/9Tyoq0G8DcVnkSdt0pOWw0fuPnAHrj28oeR/V999uPuKP9m/7j/GnSP8GPe9v64/y
o/rzl3Bk/BWg9+/+Ff9ntWr9AT9OUkdhO/QE8mX8Y7Uq/vA9fASOZ3kWg+lfXQTiD2Q1Ew+DJfiy
3UuD0L+5CMQfwkY9Dkz+OZc/8r+0WjUtTAz/tFxlt2oB5jMtEz6f4wX4Ff66XMVEr7OYBgbm0qdh
ZrHxCDN4m1D5BXSE+xdAA2crunvrCZ0nYLeF0tDgxy9fWPCs04jZYrRDkZfvQTSugSYA5wFhu/Xw
3Iz4WqOuPCT+58yHm4gmAnT6Muh3onS8jVsXIfbhEoHScr6FIry1jCOySguflUbwx1HexN9JxZLO
uZqRBit9rdohjNxf1BLWgIBDOdlNl1aJHquZMGH+VOvLvFMk8650CTq5bOYm7vn0/6K5tFs08TiE
Fs6Z9F4FSJOV/hRBhXoi7qACQCGOPS6XFvglWgRCu/rqi1sXZiyBhBwbPIM/OhCSLMZnwgqePJtZ
9hAXy8Gy2i19insDGn4u3CJ0yyvmuCzs6vq2G8hNNTFBD26PbobXjM5iztJsZVjYgQYbV2djvwlS
DvyYyM3FG4V7AzfvlsKo7YzBo0USzVx8YnmHy7Q/9y7L28j6yj33PCm+Vq4eDjZ8+Qwp6UkZy1aW
wSa22VBzb8UlxSqSVw5/apyk57ishxWsHGBDfnrTUNqXTdd/+dic/876/Ct21DT/lZJ4+dwJTwgP
LCTASFSAf3q28lFAaFEGYbClfGp7Q4W23Z2n0dknOLocCTOk8NxjnxPOqW+dcto5pn3qS9TDWVgU
YnQo7vQREEkt9nQTUipAuizLGTEj62yNajtNzoNlOyQoKUxurBT4+kkM9q6tuYPMWxPwGr21nI/L
nUN9ik/+tDWDm54fYT2nv3br3Dv5m8G3+eL4T9tyy45oG9Oq3Lb9utHWWmXdlR94aznh/GiNfb2I
M66/7WjZ5xmeoGvH1xOWkWAqd2XSP2Y46Hgkd0twtM13ttkUQQxHEPI39H1glFY42DwPvlTAU5nP
1bYe0ysfY0hT7IjlrJzS/yz7GcSx2MccSnyWOhHmw3K1TDDWWTLMNVlYTu+SPxC5AOOvYc5HXhcv
pGpvsupRti318TaRe/1YTe9L5kA9orcyzAC+QmjnQDSS4hVoxyapzZ2b8Yho196C3tw3Vvt9KYDm
rjjfxjONhHQdO+ugt4ZTw864dpf3//gxkf8qslyeEssLLOH7UiA2XTqq/iLvLIqYf6srhEKV/8To
9xHfvqg13xtqmrnTHE2vvYcrf7MM423ctZhap5sUIJKZd822b7yrHA0FOnR9aJfgNpFkYdL+nsOd
jW+fn7Nk/K2d6j95uukS+pc3JyxUdFrBC5wDBpPYv4B8uwvsfDTxnzQe0kcmrWOU8wU7Kpzol2Ob
4hANSvxdz3uxjt09JcAltqHhQ3rbqa5IBxfsjQ1WfW2j2fp5Hs8sNEGAkHtvyNgeu8UNlDKi3+PO
KqZzmg0PtWE+LRZO7FZ+gxl/KFGmI2IAa4VJYRWluElbt1ebyUc34N72K4YE40nfG1dWSTcwnQo9
STl9n4zjWZOFrd0IW7xbXTPDZlvgwe+Nx3rYysdH1yxumaOW1eDUv5WRJexf60fCBb8B2+nQT91f
1ygeoF2/lgQOWxhPW8f8rYt0l0wxYzhfQdwcWiTjBYh3nzjPujR3lq8xTrWfOsE9n/orVeoNQyx5
HmQH1ni581LVzARpgrNt2pROfy2M9Nz1nB61kIjqwd4w2XZAYXrJ2v6pEdylWKouefMUpxN++2pZ
jwMQPKPfWzDCmljsHfxsmCv3gnqMqifAIeqHImHpK621K/m8Z/QDZP6ZbM5B4XzXJCpl4T+UJsvr
oXTXgwg2gQkRKXa2cSK2/OivhFls9Kg5ZdIX+p72I+VEyBihM18LddVHC1t6eF5BQYiT7tjuNVse
qLwIc7hayXAixA+yNHpp+RbuZi9mPxmZ26Yqd37Oxl7jRm+t/pc5OiRDdB6EDTcke2uwFK2CLqv2
ErgWKRAbLqrr9S9Z6d0pBk4cow27ME0UpB7PKXGVprDHlSF/8VUcIiN4sUln0Cr97UNJpeqtWtFh
f1XxMcS/pM59k++5Tm8zVT+UGtZdnFHXhOsA1zZUcQfHAYuoiOktoLC6y/SalDypyvyV3AcGgGlf
Dgm1whU0i6gvn6ykeo0752pqreeix97vuK+QHx+ncugpTRkOTeT9LtI64W4meNRhqCjM+IQBHD0S
PyAYTfzYjr1c0R6+Ant/S2FSu6Nx/cPulmJDQuheWfNH3iSXUt7+9VJ3ugJcxh4wmM+tTYh8gZHk
1Qk7f+bA/JBL59lFHCD3zKiQZI9m574OcjgJEiJoAxSLVAXEDMKSGhS4EGdch+vciZ7LHmh3m4et
jVg5GDSqvC0NCWa2ukGU3HRjeoddb0O16LOd1b9LKlcz37FpCsjVWS+ySXf0iR1as7mPjM8x93+D
RbxP8YQ2OW1xEX5ltiRuTENJ7Dj3UfBTslMmUW0bN61/U5uYgm+rAWZQem6NS84Dk5qFKY3Kusx/
KlFc6XkIFenfCl16hAIns588nXeVBkPavXrBIzEOnEo2sutvkLLxkW9D/EBIdAe8hMXD3aU+IO70
vRokj4txnYn7SVKAlSxXAs3Um214WPOeQssDfZqOXW5ytoZBdlFkbkl1BKwGSs967dkoujOf61y+
+gGlAJq5/o7SYJZIefLSRBfGbuqsY8gxdAiXwy/prLCsg08ILsU2GLtPvC37tKWLJTW/R50RaQ4g
IecqWM+4A1dOwPgNObkPlH8AM4yVaAywncXlM9HnmPrn2f42WslS1fDXCl75Vqvl5LTVI7wpCEGZ
+Rjkxpua5xeVL3/6+hakyHCs25SB0KLgp4foVhWoE55LUyzh5C8i6zt/8fY9ECC3TNtQ+FynqFR6
MGx8rK2oN0hRJN/0Rw/4aiCZ7erIZBONLOx6n+U4HgOd/MCNfgyqGgJHJveXzehadVxNgqjMN5GH
Y0oa0Tob+0dKibjakbNeqJOqrd9cFGFmEkN0jySZ16Zqr9GIefva1yCsbua53/lWI9d2ZMXb1p7Z
RqNmr3UTpOveAcbZ2fgpipwV6P9KlkgW3sA1rXaogpAXh6c/PKaifG2XGII1+RqehujeSswj35t0
EwXzeOkimlnQeBc6ER4zYVwQW6X78N81tF7m3n8UKP7PKEM0AwDlf7n9/D+u8+uP72T+9xHsf/+t
f58ZffkHtYM27x8huV8wNP5jZsSOQ77o4rm5uHQk09y/Gc/dP3x+A3hY28bmR0HC/x0ZzT+E50rq
El2cAxcz+3/FjXOZQv/15mMK10X3wpPj2YLapX++saUmYdIlX7rtVAyJvRY0Z+7Mrk1uDSMTz4nT
my9+wys7bBevuEpRoMyjX9X9wddp9lDZMiXwA9Vk1Wg+nUT88dNWfVDDwKQB7IrV1JA8x7HiATMM
5T9zM+E2VEu5ngCsYD0o7hv2zk/QlB2uFVwLgRg+owdMBitU/Zg6NeQhXGrfA8M37ueSrJdd+1gC
luTQxuVwJuhUMMp5zqTCruhLPoIJ2Ole8slJnJkrd9UjEPoCQnKIMEI9xRCNM5QdYhpH2TagacnH
3vOyURYMp6V8qIXPUipL25FLgyrZ8NkaZ0CAVIN1wpbJeJBxMTYYRaP6m26tYaYoq+J9apWsk6+G
qQqCIzZPcjkzK7b2bqZH/dtubZVCPJvy8RkGXvCtwOt9wklQ5l4S+i65cRC7jDMNBTwNAiRlw81l
eev4XqWPi+GMv33k9YqRt2zeCzmYj8qVUD/ayL+TNksp6uoOCTYihm8DGP1OFb77SbupPR4sl5rT
VRO1vNaKxAUNkkw1ZDAonFvahGzQSKZ9AT7M4tHuVPo2FHb8PTRG+zWJzrspvXT2NjTS9Zso0TEQ
7rLWJw+7xa5CEPKhXbU07o0Naf+eEY2epGaEm5TWwL3GXIcxA/uVVSBGvy88HPf0TQHr6kUljjhm
85Ui6xn2C3aLFS8kTn2YAWlYD5xgWOgTjkcEEceGOLTDtomXimKvK7vKv4aSp2WqOEQ4bBWLjTTO
HnxumQiqJHVJDLDq8yMXRP7CPBjbF1+jmiJSDoP1Gxel/2KTby1CU3S59Z7UiLP4Q8bQG+Dhm0pg
phiNPcD/eB2wfd5he+6TdV8G6QnkwH1tZSmGJZiEjjM7dx6NDG9tW6TwP9LO3RTzkuwacPmsGiU2
nFwYxevYTrxqDelM/QpME5dszybwzRRYAbkssmJCOUmKrD5iaTd2nr/g6ZiLGDwRcLA1HOV7P9MC
cLBpNzs7IzLCBvaxsO3xrbU98CA1K3WygXD9wpHAob+99KtYexGVy4eDVSF5GTDr4CCfEo+9TMIu
g1CzofVBeD1+ET0QSg5VKdLqYEofBzdl4slrp1M6jkoz7tWWQ3icrkhtGMEa2nfD9cCXVrK1c1c2
YWJo87ZrU8AKtdu6bxbRZYPmnJjy4F1UDvYL/LnGuMGSy74odeCzbKeLiQ8KegfNIXfRJrd6nmax
ziZ+0KADKwfkkyXjarqxGy8ervGzahjlTSbKhzTgv7pPfJ2PiAyRqV96ni5KanBnT9soNnxukZpV
dQjlnbmuXjTr3iTtH0UGBgrLZNw85J2a/U1q9IQXNfVBV2OhuGJbTu3iTCez+dzyhcrQVln+U+g+
oCkgilo2E4hfYh1Ds+l4kBbG+s6n7BTciMnYWC7FL3nIJixdS4MRyuq8O/BkotXBTvOI+bT2HdJi
dVNVjvPtGhM+WzvwQHYObEU+raCgJ6JM8MMgEEwjXsWA3V0wSTjPtvnU2CU6jchNe1vkNtKQqJs4
TPzaC/HGN1RpmdSErCOnzLACJUtCIeiMqy+EftGokH8ihXxpHRn8IqTeVTHlFFNRJqXfxrHyr0dM
XC/spgh7a0fP+CpkfkSfwqnH2nva8B6igmrqAr2HxKqvx6AJzpGBUYLFY4I9Ds7InTMN9Acmlbwv
xyqxQ41hEBMgYNRDhPwPd6CgvcJs5vTU9yDvHaNtHs1KWi8lnp0tcRxcHFXgosppVLuSI7Lc0OAr
Pqd4LPD2ySnDAg6vgdX9MuzEPMA8V2ToK+RrxHBFWiGxq/oWL/rwgZljeseqaD93iZkf3GHMtoLu
73tOy9TfNabXPSp6Pj4bFJJv7Ib6Ubel3o5O9RDwWiKl2RAO2CSjeqAHEl25w+14bBpkyB1+mHhv
lg19dliKdmNVZWnoANOwQifjqr4Fzre0EL7dt9ir+LEOGHpOuUt2kcFtWFWpYhkL14sUS1++e16J
nVA5grFMyMHaUPzqr7GUqH1ZjmrTQle7cboGPnijoMduZ5N/MC5LhBJFZHWIMkqpZBWb9dVcWkuN
B2NRT02hCwz5E+CqVTXW9oHc7XjCLI8RXHm+TZpS9Om7AxXgbhxmWB8NECkS4RKLgut/cTS3VwvQ
zrdsxDK20hOJzHrK41NpluAZmpkXlWNN7X0JvVghco3BLV9L/17qQDznzGpsvrjH30sYNIfUmeue
/hVy4l72Q2YPArC3ZBsdlWl/w0+vehPw8NeT0xs7FgbOTkk7W6eq/sazuJwTPAE33FwgVJC5wKaC
45OMV5ocKgJOqwom8SYP1MjnDY7i2hSpeyfqi8JVDsF8Zw4Agh4qymmO0r70H5gVD1hsD1QIR4o4
+1ojYTI0ul3/6TajjZmwHu+mInCtg5NU+auCfB7fznaPXC0yu/pUuuu/IgsQI2wK1RrHDiQuBgTk
yGwLwtp7COhBge3rFB4Lc/y+K4xq/F+mToMa1TjmZSaAWY2op2kFYbXhF3Pa3O/sTCraBmkjxDVo
mc+4TMlLEUpZVMjvLgmWxHiTamdKd/Oi+1+qdRS1cSP/P21vw6+j+/FQaKe+0i7hNcdI67tcKRic
nTc3ydohwP5UVE21S5qyg59FB4twI/cI4YM/CABGgS+iKJIwcDsOG/Racm1ePvIVjgm/GNDKGOxb
mHjYc+gH+2joH7M30PvnD2a66KvvJqJrHcvhmE+sDSJdThfN1KTr5MQPvmFu4rdXYVPWpNFLr6tu
m5zkPRfThJq2GDSQnQI3WyMEsH7jz4x3MsjUe5DDdgodq9JbVEVoZRQP16veaeo3ctw06aYzVnvM
v87JjqLowxqGbjNG7XCZmo3oRI7IvOzg0c89vqQN8a3lAlkS6qX34+ZrEaohv668S52nMxp/Ng/e
wy6dLm666lFRIsgCr1Vo8346pqGu0+5QNUtsbaQdqzNvfbYhrRcsey47qsaDGcVPkVlc3jsA6O1O
BkSjygDOZkuaKF/PKqvK0Jrm5t1PM44a3wjI25eNY6/rYRo++l5REJNkHYN3k+e3VipbG7wbLW/E
hWwhcHV503XfmgOJbkTgp3jpg8egqXMiefxhN6Q+BaSJCfra5E32qwicMXnIpyE4NzabQnJ8lo8f
2+D4uNg0cSFyMp+reIaMTehZoI32/p6CUoMebyR1klZ8z/ZwzsedA3e7Wzlm692lS2Z4mJC1fHA5
dda1Gw/PCfCvB2uW/lnPMfe2BOvaXYGpfNyKYHE6riSGANuB1WFeteDYHkY3SG+zcXG55JGSuXWs
Jv8ieWjdNyT0OYksFbMewfK9cUbH+OaNl205n92tnP3sB/8AfVNl4kDICJS57YTh3otBu+9qwZUX
shtNQ8KcCD56xpmZuMp7y71xOZeiNT4p/M4exJy06UmSjz9V4+z9AqhI66sl7i5YbbKi35Y99c+L
hjReLMV48nBkpGuCayILhUe/+tZFKp7XacVbaN80pbufsXs+ufFcjJuiq7ud6J3+VCZtEHpzKrAb
O+ShzHlAP4OxUhxR7HQCMX2cXygv6jegl8AkefgXvXWC6WkLQ7imJBgG3tqI03ZDw0l6muJOHMxy
eJ0Ey+woVul6AXHCFyKb90jRn8fRVB+nxPIPKSIMZ1dsA4YjAEpTBAijdKb0k9YP7mMUd8vc9Fd2
i8+Fp5CVQhf8Kg/hwrXawxRH8abx+2JrG8m0I15FRSfZgZ8If/EtCQref6AAoS5OTIdGb+8UWc8d
DibIxXIagTwFSp2nCwajyepua85GtTc7nZ+a2Bu+oH3Ud54B3Zj2U65GmGXUIwp+vHXxWOx1EcTv
XGcAxQfJfUreatUNfKGwUzF4UI+98kYVnWoH6G4d0Bo5xUN3hYePk9oYl7VOgZtEbn8wFYFXJB9W
OmOl+++8qYTeZLqAjJ8l/nvWYIFZV43bHzUPSEiouz21uA+5LObZMejy8WPxm++lNrhbFWx0OE6Z
xmryzQd3blu8v3LZMQLFW8jFTLUp9rrrIKXtK/EcK2xoJVm1MR6ONJrcu74Usx8209SeXDA+V6JO
6sNsgOFf+04rbp3FicPCyNwrS0WPPPZ3SFyncRqerUXbuEtzn3h2seAwxISLxhSs+HFeKHhxxuC2
XPjqRl/BjYXi8IyVFf8rvMyQ6ROQTlA1T67op4+0zqezu0gIT8Lts+uZvdjelTQ4KFBK1k5MHbhX
ge/izZXiNq+79jbH3rGLun4/mFbLDXAgh8aqd3jn1kl9fO44r92sxs966a7LpGhOXZGV68a8NDen
pRV/YhYVnzHXDbqCyJXOw+xfc9FbTiPezpusGIeHMuHvtnxCiDGj8rYpYoBEdms4h3Ip5Y1yPf3Y
e9zN5y7v8Q4WRo+k5jvHHqFgU7H4XkHJ6j5hg8XbIvAmMGuRfohi+gmE34stwgKnGyk/xG7TffHp
UUXZruP4AlkdF0Ea0AdFQn89EH4kJqBSLP4aYpHjSuVDRZBDsnRztNkkocvUxjRsgL/C0AZcNjGG
8dcDPOE9evF0IZTKqmIy6ZE4ek6T71bS/BLmRUnpypJWLJ5b1hODJUlJeEZWx+cyq8UzKH3F9Tsv
z7hp5LsEGHorIZJ+d5mhsFxekqcQIk3rMDDdbF2vYJDwlil9zpsJnIbh1xJrX91V1R450d+ggPX1
xi+a5XVMAE16bIAO09BJ5oXJqs74VaW7vyxIPmLH+N/cncly3EjWpZ8Iv2FywLHpRczBYARniuQG
RokS5sEBOBzA0/cX2f1bZaqys6zNetW1qEVmSjHBh3vvOd9xtmMBGmXlg9xBxe0D5oENNVhPDikc
UACQHHC+tE8kOg2fbkmP3eqd6uCK7KPLm/Tk9f0AWlrD1rANfRbquhI7BKPMZxXOw6GvF889J9MM
xIRsG7J8idpb4M3aIBx33mTlA9IjVJ6v8Jlce99yanqoRcvrlTG5NfRaM9PlfBFDBL407jEXrfIx
sn+19qQvcvHjb/YEYWWVzh65LMUQ5m9ZnTHMJJWvIaCeYTUtram8scLcq54JB1me6sEZg9tqgj0C
1GgCO7uQLrHNjAXwhK7EfvDC96gC3LlVlG97j+ZcyI6UMTrzHLGcKTq7j6jmxNoZg4aqoIlPSLZn
PbcSijuWa3Jr0FMyOmvGD5Zc1l3Y8gP/pPC13iEn8H+UuZbf6Mwgf+U84iZNVlJNJvBFRK364XcJ
A7QsSjwyErQDkTUtv3KrtWLM1nlGVC+udpLpF2ShqwIfteDGR8MAOZfbEQ3bgkDZ4KMx57zAF01Z
qBP6ESW6b4j97YBqs6+1WbVtYgRiYxSApzLVokL6P7HcexLumKsSiY37lEos3yGrAk06hqO96QpB
597vWv3mxep6Ve4bcOsgJMrngnYg1lM6lnc15Qv/tCJEdg1yKQlWnNNFcKOQj30m1tXhqgH6rAu0
mtxwOKLmEO3myk8rcH9RG3wvSqf9FpAh9kbEI7oY9KHWfSOvIRG9j0Z3bZBJ7+QM2AB+jO6O3MTL
3QhHtFzHswYAVtXKBuSQDy1qk1QmH76a230d6OCCNA/Go1tXEvgfJoeNyKT4EdD/wFDslqSg+GUB
4ZI7z1veW323dwKtTrkKvPtKQPYpq6tnGpJd+VhbBFSb2ENcnXbUHvAjEkiP2JDqWye/Si97VbFI
KoKJCRGomk7tY7eyoM8bAnNJJ4i6WG+J/IWFAQpgYqQdT+9jQIHFJ5H9K0hULEUBDgU+dXj1JrjF
sODOiGYaaCNa9E9dps6zDCUCW3+QAfeEIvFOQT+iNU3EmH+6vV7oW2ST5ezmxLGJuR+xc95EoV6+
5bWm6OLxDOSmgDUgnBX0w+Qtw3WzJ+EwgJWBKnlXS6/GL2iXX/jh3DN6WoyVkFdRO1R92BGjp5Ph
VUUi/6aMPRYrsnWweJlFomovrBCZOz4zJoKGR+WG+E2mopB6QcXpMYmemfJQzTNOsqGkO/n3eDZw
7bTrKpewBJmVDLAdOE19ISoHjC4JRPtERqN3MtWol02WT+GPTujupWTcTDGWESC/KlxaerA7wnmN
TYveI7UAeP8CliuuOSBWyecUZuFpcjt6pVmUy0tOhE/PfaJTbNh5AnqzYv9fgH6hxwTZPyBULGuH
hk0AHgvLPOy4S16VcEoidNrvATStzRIq/c5K6tzbzrb1PmmTXt8yXcd+ZSwiwTeW1ydfMVardEe0
Sc5lj9wsBeNUsa9M9QTFNfdG/2aJmsVd2XpQwdpwTPqAHSKz9wPMapZLcCATSBvsfW0x9KOKtKB0
dZNC7E1ST751U6Q5iFOLlpm3qpGEwz3aKJs1vx0zPz6bCXUO4qd82So7x2hjior2V2FHA0NI9s4R
g/u0s3Aq6dvZiJpIMMUpsy7nlj5a1tk0k/owYB9Y0kheerDhdJk52SjB8Htt4jxHRyNB0QT7RiYB
11OT0CyaG95wckW1nHtcd/GurJxfpKvLx06GDp3HHAOabzXIsuz0Cq4QadmWK6sEkbHt2TbJiBiU
9ZBQashXN1vIDw1GSDsyHxSHizNaO8p6HxWSX88fJRcyODSZmz3SxfUBGNRCbVITZo8Fls1DKBkg
7NJiCl8JVGxPZFYnr3mVcpPGfJHfl6p8a8mN2TZZGCIr4BDZxprEzwT0brzRU1x/MtCxvpqsnZ/z
EuTHJm3wJa1Ctt35VHIUwm6VZXWhhpzkQZlrL7sYox9c5rrvdi6rlwUiMHAYnLWouK30xnIYNq2H
5vqJhlh7Ky8IkE2npf/TsZTZ0bXwdhMNhRMtHX+de0Lf94jkrk6CxgMGHprl4PHgPg7KtI/xglQY
eptD0JGbuE8k+rFnD0hhnwvc2dMpVRpGGv2VZLeYELFIZfV0opy2h5QQ+9gvwTBwoLKMRo++ZZaa
/EKzoZh3y+KMy22Luzw49JPwGM+kg/QxLrvOcZjTp1T5wZpO4vxpE99AwFOzaW1IwlItpSE3EKx8
Eyn3jTvZJDjb8jR4KihNMN0WEgNfFyTPzJnlM3dRTHx2lMK5sBlFke9WKLigod38ilxuzkxe6AOs
ZW9XP92e/Je19HDi1cFEs1/pTK0XdwJjUbHRc6Psgmr//2qo+ueZ6v/4/46UEEa253oIcP/PIdl7
nX92n8NfxL3//af+t6DX/y+0jF7kBwI8mO39S9AbyP+iHW4j2UVsh/3ZR+n239NZ/7+YafFUAd0l
W1gEvIl/CXqRR3pMEn3XdRx0wv8309nfxXQQHEKJ0jViBuyGTvibKC1ysxFQyBRuB7ajdEXQ4vwt
dYPp8qcv5W+0nb+H2NuwSXxkzYTZB+wa3m8v0weIaaHyB9vAL8aPkeH/DqZgwoE/FOMecen4vx5Z
nrfkZ/M3L+hctaJ/zpO/vmIgQh9umg3DQP42c46qpQDHGIOcdq5xnG3FEbHWFvTTVR169QbcSPYk
SY06DLF81PhWLfSt1fJRz56zt7kN3vRB6t04anS37qKprOfSnKtkWW6dqWj/gzzQ+V1XfX2//OQo
tNE3hvYfaIk/qRpz7N6zmepwS+pk9cVMiKDl0OH/C6w+mxyfy8okIX3sTDZfXWMvXwQ8mNc5Id1F
6Mb/lWhdvNBVg+4/wYb+59/v30SXf7w9WPKhg7CRZ5Ln8c+iyzBSdpvDI9pqcLDnbHFIIMrENdS6
NyksV5ohNL7b5lQO3gROy04OA/qkLe9ZHtLJD7+5mAjv5olMLac92qn1MEGa5JpAcgZ0KDUW7x6a
9z3hKN09OX7Ndw1kYl/Nqn3858/i/84HuX4WCX+EKaHnw3j7TWYsswWvofbEtuWmeculBocK3tNk
M7Uyhc8NXfEazCO2VtObrzowdNkgRl3LbqIMDxMgtQc9TcN74I9YzYiEu60KS7xNTsEJLc5hl7kk
bWUchySkAo7W43Fo0pSc5/y9FdeIzli8RWLwLoNFew1CiUS3eWgJC4XmVgYXh+v+LQ1i7sVuyh1l
5WZOvEtRsZPNwLifPsQ1osd456610y/JbWVZOSi7TiJQy3kg9YWDkd3o1FU2kHzSsyJGLUDI3v75
u/xj4f62zEIUHb4X4gjgtP5tmZFjxgUW0eKWWrC6a+yixk5j7GtC5j70nF9WbqY7PWeozKpJptUB
G5L5Faiy++63aiAA2IzViktxeDRNWW5CrgGwT2qiJ63Ya+/h0/YHJsvJdAJcMH9F2jhPuo1J/Cgn
643xU3LbLmSmrEvceStAJ9OtLHS+G3Rg/4cHh5313/YUVub1SJC+J1gKf10ErWTcTZ0SbPtCjZek
cpE789Uyz2Jbvwf8HO2UAy+P5sHy0CmZnKD7cgVFnENw2OLLF9GL+WdnEvvHP/8Of7O/SmQ84CX5
ny2D6+7yp92jTPDploLceSNdyuCu+ZWO8xGP/LQJp/Hmn1/sb74G6UeuG9k0thB5X+U+f3qxhvMB
avYgtvPch292M8MDGHV+98+v8jcb4l9e5bdVWtIdCHqPOy7e+eyn3fTN7azra1k91PPun1/rb3YE
GUWc0ZyoV3vLb18fj2Tetq4i/F147smzquVrgSR+63ee/ehO1/FhDWuxQQ1q1/f4hbvNP7+Bv/lK
EbIzaZfs//6/adobi/mYSoXYlkM4vjqG2OgphkL+z6/i/i7EEtLh4iDQdIWua1N2/PWXc9lyJUks
0HFF99j27hVkTSZ8xnSxYpiU3U01aRqT+ZqYDem0tO5o1hHvujRyQ/bovIkYYKGgAtAW9K3ZXzkx
KzE99m6rwBal9rbNEjjuOmXES+278qIFpKJRP3NENv/8YX5/PjAiCd/nrPSd6Hqvusrt//QULj7y
bWj54VZx7KxjjTKcdO5kswQQrf/5pf7ta8NxcD34kLCBlIJq9deX+pfgMSyD5CaeC+tA6NF4Srq6
3Hl9rDGKONF/eFGugr+v6j8cA5CsrjtrKLie/fV1DVMpt3JMvB1L84zsrdl6UD72UTyZN48klWDl
TP0j0xY0auY9ZOy5Y6jnfuYJ+tXBTtFNMYAIZYjZObjv29YmYdFTeyYt+3Ko6cbH2Xvs9u/N6Oxp
ChJ0IFG+EGTqrlRJUyg001EUIw0uPLv3UWCQvUGLjZjgJbjdSwT79mzvOjJbzgh/YBx39m3rWuUu
nAwir9i1aORVD1oh765Bz7CAHmcILmz6x8KXT4xc9N0SfPrt8lXTE72rl0ps0KYkb31j6TsLoevO
EAm3waIPy0BJ5pRM7fclFgR0p6rM32eAAldvZ82EeOrHL7eMOkhDPu0cun7++wTpbxfZ1XOLuL2T
e4QAhAElzo84E91WxLAgEXMgfhCCnJ6hxKwjGGxu6yxqDxN5oWt37iqUQDkj4ymgO+vmyNMcwLE0
xrT7E9GHPBO10O8yByw9pgrABZEzxtvFYKLaxJxSH0Vfm23W1yTs5lg8y+BJAGDfDMojvBkBo1+u
F5XOp85L/QdIOmqNEm47EUYfkXdO7sSyd1GX43LDWIYf2d+AgI9+zQYmg9HPatQ/c26Xr5nbFDsA
ANU2kuO3KiVBB4n3rtfDeI5d5byqPPce4PBRk85tU/F3laiSIxTskaceqgiMQKKvUhwGa0PbdfR+
E0jShSTUA7TTeNfhfd87Synuh1FWX3XPz6YBQPjE4yS/sL5F++SaQmgr2T70pXTeatWW30zm7SGu
NAPZPJO8b5qqfbAKmp1MwuxUEDGj5k2fj/NLycD4waPvSexzDofH6uZnK43bPfm/xYXJU3JYps56
LLhoXeC4XnO/XHvjYD7mlYOWlCcCDQsz2VvtS+fTitFTNwFDcrcjnSfl1zss5Lc9YAr/3o3h/D2/
fkJjY/rr4vHeTnzox882Yb9ria1JxfM5puG3z+3cHBunaH7EsZM+NzaPpPJ0xgVcAndShUN3vlw2
w6AgHF7FX82UINVTJE8Vqlk2djsD3EQT8EtiddtZoz/fVAyR72ohfyLEfq+Zz0NoYZRK0hPkqW9h
HzYHaK+wH2Yki6lHoa/7lAQzQ69Bd8m3ru2/tZHRECyYen8vG2d4TWQRHEA9VvvIm5stNDHwcJXp
bzsa7Jsu6oJDDtx+11kywaTDm0LBW78CkrTOGe9q0zqkTnZF/cgOOx1UpQz5hV6w5b9C+hCa27gf
f3oiIT4bVF2fR8jWapROxKun/AdWkj6NUyS3DEotHPdS3sV9W2yBx8knT8/feymax7IzwR39/BZW
Jw4ccqMQilTifmlt70GnFb+Jq0nfSnujMccxmoicId2lkTGo+okrcZk4h1fMc0EaCrRcwBQCFNzL
4AGSIOJlOdk2nUPRqH5NdBGuTr+fOSAUuVdOmn/Sp9O3YyLMBUhC+SDmxpwHYREQ3OLmQxe5h27y
rnCo7hIoBRtI9/St7G5DlwvtglXll6aoPQQhk/vDMzloZMlYVEVX3kaRqHvXqvBPxpR2wc6r/Fem
DII9MGF+lMIXc8ICjZitH5N4PkErBmjSH5cif46LouYTt8WDZ08g4OfM/SJRtHxsx5ybvjSLv897
F+cpbM18M9Gt7tzA39QtUH6EL08OSe0C4fRKo0Km+av39dLqbdS53+tRnVLkj6VffK8zZnlZPfp7
0wbuvrPsp6ZAtJVO47kWY3xrdAOOBplf/zYslbNpFca7j4TyDDd+XIW7OZ8Z7LdLdxquTlm38rZT
XyQXvfQ0+lzjkFPrLeSDNVOBzQg1gc6uRi/R1/4uiNADNya+4drR7Js8L060Ccd7y8nULrPr+jZt
mvZGBH3z6AfqIS3QRzdlZH1mftd8Lp1d7J04zF6vE5DtMPnZbRZ33hvvutmSLiMu9ZiVe7qTyz4N
WrK+wIzdAE3QqzDg5OxwglwnOtFhzDSQJbK+b+dylhsicqpj6wmQTTNdVaje9rk0rd4Nis0byfZD
52Czoo+wCqy5f5YDWtgeoMG9a8r5MUgKeaKbPKMuCvOT7XszYWZD/K1eovlNk4+6jtzSeWTQqfaE
53AWwo3d+x0iONkIvH0+TsVRyfCtTWygCWnU3ORewnGbzvfgylAlgZe9p7MDuppPe0uEkjgNI56p
2NNim8aj/ezaafZAMp+Ho87IWz9K9NaO8uQ8YtfY2n00Xghl+morReCXgB18BTRAxVNbpZlHVyLd
1SX3Rbx3190lSpEvYgXk3g9Xaj72PgAsq7tp9Z3AI1X1QQ0BHJpR0k5yWMNuireWluHZw4D1OADh
RbmvqjfisUAZW/7rHPsCG6LN8UfLeS/M2EWrAZzW3vYjnK9+UGH1VQF7mE+wfWh5m8zOkX6h13xC
pQ7vY1rKaNwxcUSy4RGHYc++jxVMNZvFr3jw46GD1jShXT0SBrYca2kDTx7Ce5JjmNNMlvUAX748
L5n6CnqCsaAfetyAy65+qjt9Qc95CHv/Vy2vQLAluRdFFGymeSSllNTF4wj15zkJM7FWmBZWtKPO
fcJcLImBlHXxrosrQySmg7QLxll0Z5xI3w3Qsl8oMQPoMGXm7CK/DtJV2I/dBXx//Bp2ofNYVYN9
dpnA3xAcNp0nCOFfvcBjsxoVVB5T82Ys2wfXNdnRD5ml9U2RwblzU/6cE0trw8gOskbGpW9HOCdj
jz8Ecehfw9sKRhNoS6+pt10U1o9tHdbHVOWADQxEf/JYrPaUpJKIJsxDzOaczHmxYu4kOKYibFGC
83qk/dOsqgC5ng8/kaNSqxhckIOR0imR2famSvazQnPIPVMF7UqlJCBClULlIcgb6MKlTDZdD0UM
cUoax9sccB+GwSaPLkT5jju3sMzGoxgixya2xHuiOILClhiMwNXhPkIwOq8Kg+LTmCqCsahwVQGO
QyIaLbiVx9ZSZPcqa7mbChqUmwHV3B28lP6cj/ljFSzf/TD/pitfE6U3uzcdGqKD1ssb80UW9FIp
NI5Fd9De0myJbqS7fz1ubDcMud12i7q2iKZNXQUEf5cw7lyvc3YptsTdlTQPDiissXdV8XQcUzzj
lQczsox2nK7YO70r4bCf6/xEMHT7Wk/LScdfix8+SuM+d3L8RLJxlHPygR79LXUhZlWJVT2o0ZaH
3q4ZXdtVeFvCih42ZZNVm8a+DmUwfESXCmT+Bo/AcqhKS4OAKVF05BJfcyS64cnqC/CSIBQx9Leu
vuC9TPxVD9YWWBfjyTVvQd+rWCQPZTQ9od31DsIhzaAlD2dNWVysPD++TOhkm1VnmCLTaIJdnsfD
E0QmtZ+nxtpiVQsPRPAkV/5WMX9pmKS0YkkUS/wAMg+5BHvWtYRk2DUPEk/KYbSd5CqeJHrM0RKP
Nyr8dRLdeHXRPgQF7RdU7BkZi33WHkNRm1cb93ZF5TJ6Cv+waMleW6hg7Yx0Nx0H2S/+DNqODoTi
Rs0E2a651KALX5YeOJSROZbSpL8LS/TSW5/G67Zzo+oWcpglcDoTXYjuKtznkT2wAfuNt3Yy14IX
GMknawopH0JaiACL5oZ4FvQHNCyafSfdiKVOppeVgP334+XBAS4+EoD4NdCC3E3eYH+yomHOeoYg
e0Bg99Zo6y14/PKaitg1R6+W1tlOr9kWTNKKMxiJ+A7Iar0VKbjJxgF5q2NJ2qznO6cqkS/laN+4
8M2+LzpBgJuq9MkfreZpEUSNagZ34GfYXPsqCh6iyLU/UlFGjxq7y9kN7XjFX5n8uG6MH9Cp0idt
KgX9yymcE4Zn3B+5Fb2EyzA8h0VURBs9ZD/YZsoLWTXTi7FnUEsZebw7h1Hch5nhswHJKQ4pSvnb
csiSC/x69cAQu7lp8tY7tokeYB9XDcYcMr6zVsd30JBqlhOdGBPI7AQfuP+GCwZLY6fJL+IG1LZb
dNHWlkkuCAK0HGR36TS7o084vhY+fcLJmqubBkNoRPKq6R/sPg1prizdfCAKLzoF5RD8RBLlqtWS
11hweVQfUKTMRBVYxnWPIqRaTktqy0PR0aJFKk8MmMplfUhrk3/r+6p7V7lvO1vPZoywatQCfIqr
ev6iHRFtwMs7Wx/zEcP3qqLMwWNq36p0TC9WYNdbRzTtAS0wPmvPaSkK0+6eQzPfdd5SeqySq7Ni
ljMmrrp+ITMJB30JMV8R8U6pWA+XIpweCEEF0yHHQh9aPgJ+NkCmjJ01w0kDdxQl+gzFYgUtlMnH
lEjxaKVJtgm7nDsJflof6XrSvziDQ/vUtrnt8a/Vj7LFSj8uo3vnQEqk2Of6c4k7a/wUaZy/1wJx
4TZ2xDACevdNhtkzHfal8rj6WsuMvqTB3oWMcH7kg9JQb69mO4NcCuXhMO+nMKgOhWfZ3msVx/2v
EbEYhTZ9xBpVPJPMNWWCMKdozgJ3tcROOG/KuegMmg6Yine2CAYJsiMoybdGx4c7q4K1IT0CGTxC
IqwM4TSWhQHYb6AwCS+LaOWWqtPcMTtWbAXLopGnFFmU7qoajS6KUq664SLb7dx3s3tLsy8GlElu
3TaQTb6shFHWcVKiORde1L9kMHjXqIWDPxwaK6Jtpl9LGy0VTWH/6qRrqu/Cacdd35YcmCQzcBjY
ZvRuq7Bavrm13/9K6Qqd7YU5Ox9dvevY9ECsYuiyHIxsA/w2fr2ddSW7i5DJfOkbQLdQHhf0QeRT
3NIbS9jdCfExG7IVsyt9tb3LkJZdGlvkHxSaFI+hUfJ7nncEKLqNX39TDqDErfQM13aD76Cxp+aB
ybL3MzJB+96rqNmUrR+/MWRibY1lRumXNU/1iCws7kRCj8Gev9cuLSnTowseCMVp6XDuUS/cFIUh
QHChKUY0o5U8Yukrnyc9DfyhNjm1qXTuClFYtEKQwuPZH+t+N9fLcJwr5W5bK+uGbeU23TcvD8ZD
zoH2msC+RGMncZDxaZz+plvy4rPhArU1phkOLNfkpKR27lskhxgoCeeTqwlDNBHL0wBAe5pm6JkC
juXan4hCyB2HUoH6+LsrlDzSb01O7jj97J3xZ9dbLzZFwTWkzzl61/gu2XgwcA3baCNq/dqhwLyR
URvd5n6S/RzhHpNf02TzhV4Xp0PFVRsPuRsCIPAdGqNdRv7Z1Fo/cS8B8MV6+6t3MVYgoMtIcfXJ
YI4ep9QHzBa4I+frMmYU+wEDznlle1joWwdbjx/z4WAtU5Qvr6LriLgpFvM9s8h3Wo9yGu6mOLwf
00GcB/ZhwceKN9kwQe6JCqAsI4TTY2f8YcUKebf5W0g7RYazoVQpSGSYcbWwTUybbl4+pKYzl+yj
yn8PO2nubIVJv+ej30iOYjRb9XBk6tVs6Td5r5xQawQOwA3yeBYXy8G+z+0GWAyYV2S1yzmtK3WK
gm4k00G1X3M50YCrtLWH7DqurSlvyXJGSEZ8KaR3EAmsBcsRx55LLgpmDiwDJpZjeSjcaR90i7Vv
7B5UbhdATEu02yJGseodAbXhsQldsPfsds5TKwn8oLkBnc/kcoLhm0/Hxekfq7hL7x2XTmGEMoSq
UHvnOAbdh8oaruDcJGspm/nALz4QmOr6jGGl4YlNo1MzRm/G8kIsBUFwU5DVs8Y0ghIVrexGcP7e
6DzwznLUAeDvTL2NTpCfUHFhr8BLtEVzbtbZqMDCRZE5T0YWKJRsa95GXsr8rqbiegjRwez80Ywn
TBzZj6RDPNWWMYh5wWCtyJL6pQpE8Zwkenm0rCR8ZYLfUCRlcRWDlCUmUYJLX5dB7hAjWg/yVVqI
z7y2dJ+GuY6ocK/YLn9oj84CU6H18GN2aFXXpCmNNUQrHpXIn6psb7hdgr0F4o0vEAmpBd4i3USp
n3DlmscPtlKFz9TCebaLGsNlH/QiLHhyBghy7lVb7fos1I+Dg1mj5MIP2IOGCdYsYBHJKhLGesjK
Ob8o6CI3knjwfdpgTzZGBLeYLlEmFk5NkPeSb8TYUxVhHth0uBzvs6m57yvPe3Ew3Nad+5E1wWdU
RoK0sGDK0JiNant1XfdwToL1MJfnQMfikCSp/dg2f6jePXlTzaY8Z33xXKcR4Tng/H4px3Wews73
n8m1jo8Z15Ctpcan2DUoUOPAPJrK2AdNMvFl4jQFiImcK8k1tI4lASBcVft+6DCDVPSdafF6Z4De
ei+CdtjpvoGXYNj3ZWef7KS09lNcHceyC/fa5zHK0+EXorDlawbZ7LXWtCZuDPisWMLVyCysIKX1
aLsN2dldXezDFNhjeTVv84R7aOa8JX0eNBE4TGg9VfMbM/3a2nP/w++r5ZQY491JPaC67QrfhnPO
TlrTkdr7sa13DSZirF2DK7euuFNCUZwNBZjsTvTEUM9XPsrAsLklVK08SaCnmA62UV6Tqmjp9yoS
X2RgJnttYbicawK7yDIKHrTdYQUNbt1lOFgtFV8zJGRqq/SObnDDNKHa4y55aCxhf0+xz7I1USC7
pppo8I8zyBXnpYh8Gg12iMMKw2GW0f4bdXv0sMkkuL+oJ6byy4NSDXq7+1iW5JbcPgeWWdYQ60us
KAmYrXQ5DiyxawVF0SKyY0iGJAL6CCPYCvk4Dz5RdydhkRjcLZTMAcrRVePhlJAYD2lbUlIIsvM+
amRiJ7jl/sZrAsp4Pe0S9tyNHeKs25QZkfZV7T8FKqk1ua1uSiSI5QY7f86HQznPrU/3pSGX18qK
YO9VjnjvRsdKPmP+Acuza6FDehEwTqJBqbdG+m/FTOAz67ZdU11vFylnkrKJOr2XXTY/xJYfP6kW
NWumoybC2+0eI+Hh51IuymU3Y6Q5GjMfsDRmn3BIORVDhNkAY50mf7YwTzGEdLw0+kzInkWWLTyI
llAP4lOQUaOskyJwzHsU5cVDlGAcOTLgzsv1rJmYMLIlmV1cM6cL3BNGuXRJgwHneXIF8tgMFdhP
owCjYJc95mYsnvQA9HbNvlHvvXyhy2lirDjY1oPwva1L/Tk3rvjCXkRyso8xFjgpd+ee2g5051Qi
2BtcUsdnZzjkguO+tPmpKQhHKsa4RW+CT/qN1nG3BTrUMdQcwpswEHT1MYn5/oBKfCkvAZZ9KmJ1
5+Xusa/az9S+ht8G5k5wvpNkdudZyanPsRb4jkHc6yd18oC5oj/zxKXvscrV+7SoFSg2+zacna8O
P/ImmWH/Qy3ImDdBn6nyaD9W0QfWzEehpjdCQnHos3BZ8YunjhOZxYlMhr1fd80lAoe9Djoe9Cqj
/ZgIEFRh7+hHzu6aE7Kgb5aXbbWlFKBaHSwfWWS5jNXPZcRF0vleT3gV7tQ69ZDAEpor/RFgBcqW
mNzY3jxdLZQviSa/Zco82talUJccSYNdFufes+KtM4XOxpEpbQs8Z/EbNUNlb9GpqU1IfPJxbLzh
I4N2CEstmKfTMvQ21HlR5Fx+MwbFauDQrXTClkcaHT2DOU+iw2w7mtBYSj32n6q52GUtnpSJHC5a
dFQz22JcIvL3PrGc/Tyy49Jtnc5ZI7oN7O7lbQ6p3Ko1wy16HWRAZHdBV70Z43gPhFbEya4fvPmj
JcbxoLkhn6HYBG+zQtvJgFNwvS4WsW7yObLPU2nZV9QeXwMKMSvfV2Ty3Xk0i35Qn1KJLHl8ycYE
wTA60JFv0kpDZxsLp3yhjMuwOnf7YnbXOCHtkx9Bu0rJu3qpBnXodGuIWDSvQ08MS98kLzB09q0j
w0PJdGmrl65f2wjgscN2gq53bt15CUNG9pXsZWhAJ/iypToZedBWZWB3v+olu7TqanmB1IQ7QzBl
I8q43aauN256tDZEgLhtsiNF26WuRw9DxoPIvrvaFS2yxtYcKmrON7uO6K4GvjqK3FVfdUFHdjMR
0PZisg7Kf6Wi8akUjgsf2BmKA6HpivbaEt6GKRJfdwpwFGjadXg5/GTZAM2ABlgHyUOqiguGBG4S
Y5vdMDth6OBW5WHqIjgAna2x9xK2uTxiA6oPSM8MATapdA8SXBFO8WvQtguC+S1nF/yxOJ2zrpHX
PAVtDPJjmNrsJBafLUuE4/1QMDgbiT7esk/AK87cljJJNRCn3BFcZkB29cVwb7kZ5xhbv+5bn3la
OiGIRlrO4h5slyCOga94bbn6tcBmT72xYIaCXrI30sHwFrlHlNoceyYVe9FzY1pRiLqg0RGuQ9Q7
QHRRanmoW4xPmfWTaAxr3YXaui2uN1yzuNkjir3m4kUAopuqzO9zYtsOLB3vPqIF9OqnbriVBCls
5LgQWSWAqbtL765F0UxrP8/Zp4jrvkXphBg5HLkrx4rsIcXvM3J322l25X3gkf09N911NqZi51tJ
i+EmZg60aYuI3IP/yd6Z7FiOZNv1VwSNxQBJI81IQNLg9p33fUwIj3AP9n3Pr9cyz0xUVL1XeCpA
Gkh4k0xkFTzC/fq9Rjv77L12LOR9v/jxFalN96flK0KKKHk8LFLSVRtgELSZj0YCGLUfN+hGAtO6
BUUiNbpX0BTug8X78Q4cJG+lUHRoDUt572LWglttyzVPmnaTcKgiSg3O0azNFAWFRtCNR97hIc6r
dN+3sgPpxdlWEktKSGLibdOZdX7i3OjpoCeWwG4pVB1VzWX008FJ++YOXnwz2229YaFokG3z7BWR
M3ftKZLMthlKXqlMsyvFfI4Mj0dMyKcDibisvXdjNN4Kb/4kEi+uiA3e8oZCr0dBWudZl9xGBmHV
DTUkelLQ+Z1rf2F5vaeNse33JYdlRDCmHTRwsea6KBBNx9wDWJ/E4ZOqzXbWDx6yRTRtU+Vl8Mpi
Glj8SzFYtDWrvPlpQ+wSqO6BEt1NDSL/WJiTWqepAXOfVlYMNFEXB3chAtED7674JS0q63W0IUxL
1ZJhp2VjF5TBciOhka9rpQthgpkQaZdZ5iu+y+4pXWzEKC+vEcQXyztGDawUjGPhpx8u3qYKzHTr
y2V+oOm8uhR0xex4OmRbqZr2RKspGPfFHGwWMID1mIqh4lK2cDYSpi1Cd9nJJXhzhF/StfqZIdYL
oYNdSwfHNeJKd1yi1HhPw1A+ExxuDjwO/JuY5PSeX8XG6uDV2FP/QdmsfYxHO7BWyh5h4EZWfAnI
Md/yXsy4PDvNWymH5CdgEnR0iogelLJhI8xMNtVmZnWMe4FCKTBpU8I/UzSRR+prAA+z2CDOaA5d
+2BNeXvtpCWkM9MrBsI6VoFvyRj7LYTj+FDHEdvzJTVv6R7QQTaiWgffirJtJTv8KeQFmHUT9RiQ
EriOqpIrBx21pyaz6T7z+dARh2GB6S3ZUwQT1q0N7FNLW14ZpfGkCuNTYOt8zCujBpHnBKRPpljf
X8th7cTxs2k0w83ch+pRQG26N+ah3CTJ3YiwuoM80b+mpWxvXUtMr7Sqd9sEE8pZlLG37lXQv3Kg
vMo0E1ezoW8CY55eE8+yz0XWmvssjPLbsKNnLYCP9DEMQburRxtIVT7EDCUm5wLmqgNTYByu68ru
aKuBX02RSstvq/GWtzysYReDGLd/knbk5tVWprHKuBGfkxhaUUG70KGmb2tDjGVZhxXgmtrRtoii
9ziUwuqYVxKFR3b7Rqj+VNGJs46kZb26flZyyvJdgTqNc+sOaTU+D0sndii0CX+qmnYl9T3HsM/E
baXqdpv7vrUxosI79xbiRVL8GlFm5MTTIgv6ac+F2YfYrymXQRKZ60CTL2uJRiy98M2Log8cSp8e
2uo6ZIMdg9CcNEuz1lTNqi4/U5mWK3pv9uQvSUvNdMymMzjqfLiEDWFOVT5P0H89EO+bSTM34Oma
7IyjLR/WdW85ZKiURZlV9TC3QLfg8ShIpYc5KWgRHYFcumyEOjAmLLG8HmGHhmRojsZhMetTJpxD
n8w0JqN1z5ZkG8QfeWg9sotOB+SMbXvM2Nj3yXdq0pqdocLkylNx+gCKTz66BbNhucQI33lp7f/b
33i5Ku3Cdzo9nCsK4s3d4oUpxQpx+/Tllvs/zY3/f6ggXmB2/c0x+G8wfazd35vfIyB/fMGfcD7v
G+00Llg+26Td0tMpjz+6Mj1BYTz/Mxkn4Qqd8vhb/kN9c21T4Ta0fFu7DrEc/pX/cL5pl68HANlk
5LJgvf/P//7z91wEcMO/++/fodue1D7J3x3cNhxlgZWJ5AFuStPlJ/3dR1kPMqPFBF2+gsz2CKJt
2fQz6+RJqXYzJFO/H+r8LSJFh5rqeW8x2wxaDt0eKwz/cPaFb8mrqHTSlySKYiwXi7yy/EIFxwmA
GW4mu+EuSt5JvtjLCHJjLDKgfSm33FVKbfwxxVJN9nFYXnwhy19LCZo2WhTHuSPs7oYk63RrejwW
fdgZa4e+sd1oevZpagb7no6t+uy0RXkikKYqgAHdMYSRMUEpNcQLEWbbOVddm5zJsLHtjMnKPaZx
sJjHNHaMs5nwF4GdSNC6IjnINVaI4GnC9rLPXcM9S0A+3+u4IgWbGB5d2DV8jGd6g8ynwJ1Hf9dj
5zkngmgcvoEEKx1wd/vDDwOusDLKS4T8Kdy5gwRIbSegUpK2jy8gBpWzbsAIwMtUuc/fLZo7oypT
H0oQ87sfw/seclVc4W3RdJ6UO/aKvGXe0/c90x+fxcY9zJ9gWmVxML5XpCmgtrOmp2zRmOtrAuHu
vKpNL692gXIMSWR0SO9aBMKjHN1y18+C2imIdgQtx1TsKsp+LwKL+hFpnJt8TlycuHTiH+zeBU8y
iV9Rl3G7l5GbGJgXnOZA5J8rRumbnPRTZ2qgSu+DbVpoEf7eks07zg6hlrkzqx15FvXglqbacVFt
PuYuQ7ZJsM8iECXiZ5UiJ1jdIE+auXd2oxaXsTfbTyNT8BX7gsRlIWYqY+cStDO2E2sDErEOy9u1
SqT71cd3AMLm3zRIXduaiuJw7Zbw9eehUED8kvEEHsa8YxWkziIxxi1JaPd7Hg08nAu3e3BMJxoP
Jeco8BiDQdCzYWGtEnfyr01J30wlMdXQr+l1V+x8xcWtlX00LQOrM3ImZWftAimxGHlJkZzT/ADw
JrmLw56a6ZSeyAv7nYfcXILvPnrdyUgdrazn8gxYJDuEdmPzMpUQ55ueF4rBpvDglQ2snNYFFCha
pf2ECCFqt1pwEYzakdAu4tiy+cRtjYdlG89Dc2+UBBy9OcEdFBsbvOXfqyoPYF6V8C26wXiuHUoT
GmxF4AcoX+iDcuPOzk2HBE1k2t/lPmpd0DgvQYS3p7fbXVkSiiaBGV0c0xs/srz+aeHEuc5l81A3
FWDglllEpFuiovQ/VfjEAVpCXqaf1EXfogVlWAk0rzKWfX4DI453vQRtL3fsW9NiA/2JyLIzcdUo
22UP+Ed11Eb37okk+hqLwciBAG5j4y9dfvGUQ90j9V1PBQaaKwOMIY4BbGSZg+B518kATjmlLA0L
QNOIRh3N9b5T2EUUvoOANfB2DaOfVIea5obThKwSoSr4O94yRdFe9Lw4LPYzYyIpjitmxxe5NAxR
Xo12JEZGutHtIM6Pnko/YlFQUmMlxs6TicvbosMim7vO3sSmtKX2BeAcfpf1MJrmPg8dGIx4ZIMn
xUur1QvCXSB7dl4IAYFSjFFTTrKw3mKY7fHYJWR6sAo8eEnDUsYiuU8iqBnoI7QxCaggvQ1oU9yZ
SRn/Qm5hUYY2Dxlq6cwZtmE6bWNhjNNqsfGtFGLo3xh+zUMN/DBcDUsaH+YAy11P0J5VSKvsq4bE
HlB3Lsc+NRSv0EWZO5u5Yb04hrsc3N02c4rhwcys5tXI+vSk8nquQUcrtW979gC8/u1tkpg9PA54
bz/Cqci2wvYPS+ieYcHMl85Ms9fGDtszFqdDv6QGyZ5BI8699H6O6/BGwsm4scle772iELd1calY
KEBDxgXXxfHGVmJ4ItihV6wjHldiaDUGysq4puPOrM5gkeabESce/Wmc8NQi+NbJGbO3wPe7NyJ3
6XMd9+UVL3N6l6eL853iN5lu6sacsLpnQ3ATRv18IUxD54EdLgy1fSdI2XT+uqUB+irKF6yrI/GD
LaIkqejFWUfIbjVc6eXMvtyLV37Gr24Z02yXLTlAd4RK2gHBKLx4Pi2Sc8XSLo8ccVKZ3sbBGKvW
3EWTjzqN+qM19PyScsONH0Cl8i7Tf7diD3HbUZS6CykhPtgYB35aYzTvofNz9Hk5ZEtRZOAhM2ui
xdehr/PC7KgVlxD6xcjjvmrqHUwHqauRx/vIb+lu7Iyw3HukAI7+Mof7wImqdRwE2YtR9MtTR7P3
ZWEKB8unkJFZENfk1yJhHUNTfIBaAZ9ijekPCBV1uoWDVT1N1sDopoMcxcavG3VBdk+ubI8G61XL
2epG+btoi5i3cUr2Gl7IjajoEUONDULBcsRPv4+cpxBNI1MY2zksyjtin1Z3HOt4eSwpVLVXE9S+
k9k28llvrZ6mBN0VE+iyj4OW7XeYiRsYiuGn6rtwh90OrvasM9Mz+A0H1rU/bSUq5HPSqPFRcdS8
B3AUOHRtmjNRWM0CxFniVk+KCr7PTGRwyEWpy1hjsDZ5Z71FiQ2Ppklqgb+g0qYEfzcBA91i6ExO
S+UOr34Q/mCff+Cj5bGq9hN23GDwqE4+0Ef2YC78nmfgAqe5Dq5pnKzBGdU0gPYjzkVoW/ZD2vAh
OfSwms5TkYAmK+g2MeBMwar1wSVHCZcOd0nbH1WSX5czcEZrtpujXRnuHu/KTK6jMRIWEjo/7trj
HY1TLfc9Og+jXPg7fN/jE4GubGctTbn2CoswJhiPp7RajI1MWaillOqtqzZz0GRc49EjOzw5M0sJ
0/bu0MHya/Jt3PdEnLxY82wfhybvt82AJAY4J92PJCG2QA7g/KjCf5UChz0NHuXH0MKzH9tl1O0i
cn5onLhmEmIUrOwWD7wZIYz28y4dohpoTbucJ6uUvxQWnXUVuNiGWP7kuk4HuJj1g+L3QQc9PDtY
T0ML4H8ejPic5QGaDZSs6VcQmONlQYiON1NuyOuZxfSuHafyRz409nY0Wu8c0lqwZ8MX38qZe5SF
tLBTHUFP2G3VVR/4ekpEgbYCnNR1O31gKmxv46q+7j3RHSyc05vZMrgOMIKv1CzTSw0fgebd8cKl
E8auXzg39B5TYFRxrJem4bCDTfemiukwin74zvxRYR1VYQjwvuxgT+A3UPdlVVWwuioTv2FtsHsa
oI7aONUec8Q2kgfzVMRrzMFsa12/Xmis7cadmDvj3jMBfr1R5Osp8NHttFeS1fqOqcH5xSWrZDnJ
BuqZh1S9n8bO+lTuGNYn3JDc/Rov9T8G8g7Wbml4GiH5sD/IXLVxln65MlsDTTFx77lMzifYQbpB
oU0vEHp9bnMaDALQLp5peLVawGiNKx5pxg4PeYuSRMlhgASbnIVbyWtOBDBwdZhfZAj3ZJWHIn6t
+IoLxJm5xUOdLtdN5+kBHWfCGy3L/QPyY3Ph8+r23L26edfU83CXGjX7LsBF3pVD+Zy5qmjztbcB
N9wNKXGr2UxWkT0slrTrbTVWOBDTiDqmVjflWrntXguM/hvKx+lc5bKa0yQF+QP4fefKdZu39Fy0
TPbLOq2J4m5DwI0wblk7vdBqiXeuwltOfZ1jnELFFcPp22MJU+t6wMeUbdgKXNmDVDgg8YpzAROx
WgOkzD/IBVs/EFS8K+mn6q1Hgz16qMP9SkryYOs8pIwbtwS6B2w+UO4b6DfFxigrq94ipHmPLUuF
ju1KQ5iIUPSK3bC3c2p3j30PPbGsGnh9kW+t5yRo9pxa70OsF58kLzaR50T7zKO2eYrZxdvhLRlJ
NuJDeAiKEitUElAekRtHmHAHdgvXCyHJ1SCrfJMlYfdgAnjZFvgz9/QhB5vUDMSa2MHe0CMGhLsD
L8SyHktKFbkb8p2cpFv8MjF1UatlHMAQmIjGXLgZkdNVjPGfApHoxW/GbD1G4WOH55ItffhkcO1Y
MQ6OtD119DRi3i1H70pomTg3jQP9V9OOYeQHmWLafxIEcNdbo3/zbDDD711pn0OT0cxtG3vT9Upu
lhH/WFpG3VGltHNQEE1BowwW0l2YeEUxQJ50er5PrEtrADblesyaXZ5RmZtR6T4gT/fRofMBnOK3
ull6ld6OGH4xIZjLFZ89B005QKJl2YV7eW6I9fhUAiVFG94HlZeyga/oCCfXBccGCwV7HklRS1WI
HS6GlEspMuF+stzgjiZZix0x1BKB4Nx7bLHwVF/k3AMD7jNeX6/J1J5VhFpR/jIcHEMFz71l969I
Y1WyhgLIwJJ0EmBjy1Z/s9jDcJeZ4GK2Mqz8Z8qDp/dOhMEZcMroHhoEZy407ms4Vn247QwKldbW
woBzMoUV38sqnCifoIj2UE3mtOLBYb6EIG8f4CVW48qAIWfuSX+1J6UUGKPBY4lkqqF6YRMLnpO3
otl5j12XQk7Ve788rjzCePX7UsWCDTJ9YN2UsGdo/W1lmcOnPfeRze3U9K7DXngHZiw03sissjd6
XiVhIYiXLCeC4TufLIDkxO9YxOYRvW+T3E8zj2o3ZoSzIz88JYs9HToPlWDlRZa/hXFana2QM59T
yByfQ3YMbyRR4n2MQkwPOTmtJ4+LC6quhJ2kWbnp8f+Krvb/HYXFkqhmAFIIbf9zDssJBS6NaGH8
XYb77Sv/1OLUN9+lvM5XPojUPyoUf9fiuOwJwdpHIbf9RWJxv9keEVnfd4QHyEWLdH8pcdY3XxGD
913lkqqW8l8isSjr38R92RSQ+/BM/jjHlUL//78lms3cTLhugO3LLWdp1hnk/AKzOx4Mwkxuz37V
DeQLgz7l8Fx1qUSs2pT+6nBuiJ22VDTTflfhTRrNEfqgcju6pGhCuPKmvtsxHnT3JZZsOB0l9X1u
TuSzmrP4ANyvOPMN5Sg+5XgY/V6OV7PL1HuRpdmcK2wPMUG9PiQjKkUUb7IsURGONIXekERldo+x
DK1pyed5xmoAK3E71SyW96WKqFouE4qisX64ELK8JOHD6ZMuO6T0dNwPvVsfsOWDjbWm4tWFYOKv
+8DqP/jhLBx1QBRXMhT9oyKdQN2sAVGOnZsV7MnMU2NojAA60BRzsXMdOVBfI2pV7oB8QGRqpyC+
jjsLCEMKsCnfhIpCvpOdIlSsgnECw4UiEKhDAt/CPDh4wYstsgfPXzwfEsZJVBjfS+55FJITw7uU
QUmJPArdpbVNEkgNsginJt75ZeNlc1dADkEnITJGTHlVYpfljCz7t8xOR2cl+678tBcDIY08E+xW
3Dvsu+IZ9x8KDoKq39aspmHhrdxqSrnC2OOtsRjDXSIoCRdU8TIIJVGYbed6NF7b2pmNDf4f1k8O
C4xbuh6CamMz5LESawfwekGJulXCBsdF2plds3aIyGrurmf9kpVJ1xjmiuxtUZ2gZ96oueIHQLFp
nm1isY6qBq9MotKFvBRNYGdAylyDK9jNdtPWtxUk2NtoaJqD6Mr6Pko887qeYtbHCRHbcZMBI9iy
8q3ezbabrs0hEf16rrFJlJVCAGs6WzOBCMRN3JTb2Bt4snB133fovLuSyMkuClNysDMhXDMs/ENL
GOZ5Ajf/QsIbRUws3rj2ELlfc83EtMppAhVNi5LTTUz8lj/eJJaHLJUS58PZk171xJN2PX/WXmV4
tAILy1Hbdh5r7wLgdcu3NC4MADMmqCujD8kmBE1wsqyuPNg5NQOFkMXeNaP8ubGcCp+qeJLCyQHT
AvxtfZJOw3mw+Ris/DyGIs38eu8POKTiiJ907E1vE3txe6YmxdxQkDQ/VUzta9n300l0BEojtQzr
2pQwBiH2+lxB6S9epXYQ3loUH98Je6BEvUimG97rjPJcfyrobFyePJy9d+yDqb3rXethCcflmXYu
eciU9oeNSa1Q4agTfM5oSHihX6J6TjGH/OqjJnlWeG1he/QHBxvATQLYbFyDrZW3s53XbzXBkrsi
d6z30Qcfv65t5T/YcY+VKELi4Mbau6gdnCloxYkAqC/mZRMKab+PS0Iap4KV+QQBMbxxhizdNFAA
fkw8VG+8RsjvSWTQcpC7QbiBSTXcC08Fh7nCf03fSvahWmqkSFmYNt48w51vEkVjOXU5lKbZcW2B
G/bGR+o/ll+RGsdq48F2fFpqU93N+XSr6CcYVlDu8oauCmvk58TGiSHFs96ECCMDwyUIvY2fZcE1
CKT+NHNG3Afg3z8pxJjKlRym+QUaU9atWo7mg6A1h8pVEVCv1cDy5jcvYPu0qU1G3y8shL2eiYCg
fHjf5GHxDnyXTz8JByyGXpXd0gsw2BiwwDQ3ljddXDvsrHW46HBQ1XE3JOnJtY8ghu3RmL5I3gNN
M9e70LFNpFFISafFBDa/aYARWhuKBxbMhJ6LbjhH/a1niYwecVDIzDskmddeZ7f3oZ1BgCgnItIY
3NuHBGLtVkpcZ7QFyLOQWXAf0vDyRrk75RtaqzYQrc0qny7Jl5ANnzG5I0OOvF1qpXv4Er0DEfbH
dCJTu7IMxn5Sj+IitVKeoWMRd9P6eaqVdKB2WlT/EtiZOZe7UdJidrCZOx4CM84eIzLZ322tzw9D
qM74zkxsXqj3sePLS2YP+SmGvB+ucYlU21Qr/nkxY2UsJ/eUJo3R8CHTy4FMy9/bru0kwiz9JO56
lH59xUfBfpJ6vxDWbBpsvXOYKVF7nwg+vBsQove1r4X+Ue8prK6jgLOM7cfBir3tovcZXh15LIOb
6ieJwfGdfnc2H6FwOw80qN6ILMPYHCRxKCJjXzsTq/gVtCVbFH3bOPQGssZQC2Pe2Hrh0gVTeUn0
EqbU65jhazOj9JKm0+uaSC9ujK8dTvO1z4m/djte5dfXfsTxsqJHQG9/KJd8N752QhGur/tIL4rE
187I+toflV+7pFGvlQK9YCr0qqnJ54Qne9M2d8XXLqrVaykMrmyoUr2sKoim8PDSK6xWL7OUXmtF
LgEVhMXE/lD5GNAqa/fUMwSCVl3/azNmE2OAB5zFzzyz2Zw1X1s0pRdq5Ifcc8Zoufel6z/5EaZs
SzV9sfZKfBzr1O61h0tv6eKhLR7xnrC7q/Uab6nJvZ4jMG0vGAPkRE1Hc6QBiYApofLyNOiFIJY5
+37SS0LHj9IdvGVjbekV4lIu4+1StP2N5XPorgzVdS/oIwCT9AKSiVXuM72UbBcvw4zpFfd+UDsX
1QhG0Fm28qX72md2o+A65IaOGxwT7LlXsV5+ZkGdvpR6IcqFjd1oUBfsSevWzy7+3Htv/kKH0xTL
V9PJqj1qEGWLWrEifLls/KZyHtmEpZRr6RnC/5onCj1aJF9TRqUHjkiPHoUeQuyveSTRo4mvh5So
W2hfwPkzHWy8qCcCO/1x1oONDW11HwTGjiqqCGk6YTAs4xGk89dUFKcaZYnc8ubBpmBq0gNUo0cp
8cdUpQesQI9aPTNXo4cvU49hlmjfCz2YjXqt2+thzWJqc/T4NuIatPRA1zgZzd5k28OVGshRL8ng
mvvJaFGySmjpDzFvk5daj4lxMCyHeDSGfAttLL63vybK/mu6LDGhhdtC2M6r33bzjwpDc4zFLTYw
UmSsTXj8BG1/WNoqiNh0ctHBT0/1EL9mbK04mEkk90yDMcMjL6I/UN8EDEftKYuz1kvU0/w7Fyhc
PumaDVhd41aW8WNmhuo2hCz7GLMqJvxD7cSxd8Z+YyW63atC6fmsiM8/dmkiDkk28+gtw2aHXums
s3gQjzDqA17yHZBvbfVwr9rcNC/kZZ3tmDP4Tz6xblVE+RHnaEGnwhTetl5X0ctmXas8tq4lV2WU
W3O8C+oyvqRLZu1SIoEw2i2esVilbQJmqh7VZghKe9fnfnJtQYi9hMT+0q3RstU+5GnYXRFa5m7U
MM48u7iDydaBphMbey4Mecal2z33YQM6WUxOyJawYGlFeOC+UqOdbETPLZFsZ5GRrTfQoVYubYBP
bKX8a+rEo1u8esST3HCeaRKdp+XkNUP92kpLPuH8ny8yU0gHLI4Q6mXp3nHYWfRe1mb0xgfYRJ8c
C67QBgluPjPFA4T48Kqi840TFZWG1V/lnWx+8F++HHIctvAF4TNw3zwWxM1jbM8FYGkHy6B5QJe3
wTOJNiIDXYliF8NvNzZ96wbYbTK7BpxqsnhZdyEtDE7fqnirPOHamP0d4x1GQftA6dwiAFmgflcI
cjcUFPZvJfwDAoTDXFwBOMDr5MluTeqMK86Ms/rGa2X2hsLMhMbaKclv2oLdxaqv8Rxv3IgtM3nM
AFySNUxYsCljgzMwVZbDTZO38iEYbP8lUD2DzqAC6JWp4q26zvu6LfHROka6qYqZuIZcrJe2NZxw
30nTO/vzOIJgscP4CdBKPt/B5577nZOAh2wb+mCwN+XNvAvMTpFEVDjMN1nIm+OmEw4jR5aVrLkQ
PBYeepk/8qya7/nMQDYQeTsB/iLv0HD6n6luw9ScF+fJE84Lx5J7L8H3IbcHvq4o6R6mOW1TblPL
y7iEiuaaCAYgx2/SrRs89YCW6DiXq/+USIqOoPrjXH3+j//6/pHHxSYmLhT/7P5O6DAtShwcqKr/
XCHZfGZR/O9/0Z+gWoUdydc2JE9iWOLffxmVFF2hliN8H4qZDTZT94v+JY943zwQmq4vNYmWAec3
o5L3zYFq6wNPw1/En2j/K0Yl7Xj6O58SD2tl+45jMUrhVPL+ASEbF5R08u1pepmWfeux7h4hrY+v
0QCUCmjdY28AhSpERzVAlEXVeQZ5whhtwat3xyR7y9NmeG84QI9B6vdU9EqXlKrfryyng0pFSudu
kuZ0zx/PNT4ZK879PPuE2/1jxKy8GRff2NasipHNnfIW6FLwyEKAPFFttS8Co8l7SS5ygxuEYAoM
n9u5dO/TkkKezBIJrgE5PpNoNbdUO4JAiPx+46dd+VCW/isVEngkRoZNatrYRhrGuDeLCRCAbZMt
aCvaJef6gQB1tI0o+SLBR160mjgL+r6rH5ycPDy5M5rExtbGfQKpNMaqT0WFPwJfndxDawf0NwdV
ccGTGf3wJFkEb267Hz0uk8ekt/N9EgQo8Q444w0RB8V6itZLIFcysL4jO8xr6biwY1heXkbinfMa
Mm6Zr1v8Dt8Fe51qRebOiYm8DuZbaSl/ZQYVCz0vpNVh1QzuldsNWNhnLDQEEbMWRDew07XwlmpY
wYbvx/88Ej7/d44EYLkOyMx/fh48dd17819um/ePzzb6/Vz48yv/VEydb5CmbRNruJTkay1U2D8U
U6W+AVamKNN3/jgTMA7+eSgI85vD8aEpqYJzCYz13zRT8Q0HpMlXIqh+HRj/yqHwj2BGPu+u5ShT
SpArtqVR3b8rpkT0fIlTathTjOE/jH0z3xRlIkkR+3Hzg66x9DyaGNz/A/Skxbv6H04ji5MIg7Ln
KlqVpcfZ9nd/M8cB3QTuMOyl0we7uGFh+Z7bOhAWDxZSUF9ZLObiZuxfsyqpFnbkZQW4XTFcroN0
NOXezCo0grYR2FHqIO5WuNJxalhz2BH4E9j1v66y6de1dqQlkJbBnp3myho7ymCq0pt/iLFeiY5L
+x7WsXrL9Z6G/Iv/jJbM8sbUexyaYFCHUHFiyvX0oserApY+g97/FMQJaQF3h42X52cnpjkYe888
Lmw1l+JHUhvrqCNPtJQWYmpQ/iSaarHMHREA+lS9+MAV9oLbLWS5ii6MCAmW7GkogycDaECyXUKj
PM4e4ZQimD9xDLDZRqkNBuJ1HUWahHujW7JKeAKnfCF4VaZrgBfPcazjMhXnnzXaD4PH6ir27Xv4
AJg1k4x4Hx28ekRybopq3HgTPZa2ILkUMvmvx6Z2d0VFoAC8GoyuijhzM9nvlYEsGvrO2XQRGyMu
LKFo9lQq78aG86dGigXo5++lJI/Vugs6e4RWbgfteDM2fX0xmUKOSwAVMciIwNLvCXSncXq6Ybm5
9yHx246Q0Tb1hNDic7fvXGQR22yJtMXCPTqYfrEGsWYGHdljvW/jvRgje73QXLXuXfpY0yDpd0EV
5qcoJwzq69UpXvt4v+h16kBnJJXDVpiR5zMcvAFsY3vHNDbKkMY10xVFumUd389LxgWscDIHSbPH
puJNZAdWOLIEmDxQzOEGOLbjbyAj0bSCh759Z0POUrlaBL/3GAvuWwhA8QrDqwU2zs4/6B1J1NpL
KxcDWjQCrivTizkZOGHGxoyvE9uvj91cs01l1Z2LqjqRuS5fcuBLvNbMyQYxI66R2+ZrW9769ERB
HSmlXMd6oZ5TOEo7CAtNPEN65W7r5bvztYefkLMuWZtbbD2rLN+nRuQ94NFtatohWOTXXzt992u/
D6HMuzJhaY6rVhsAbG0FcMJoDk9hWCEb0qaj3tB88Q4AQVkgoYkywttrBPczXUZHs4snQmPafADX
xz7iTWVwibAhHxw/cx7LpsEHCGccK4P7ZWuA0IDJ05JVdsOed3im5pf4quer8SGVky3OoeE049b7
8lJQBmN9lnVVk9TCapEylff7jr3PLx3K9HcYn2nDEW2N2Qo93MW0oe0biFfLOW29BBnJtRuxphUI
rwe+4+ixt2PsXjFekEabQrCH4A8htKoIeoFJWokZjCE8m5sARwmEuh9tHl2sgciDtpz0DBjwUrCh
DJEvbqS2ppDhuMQdeVtP21Z8bWBZtJXF1qaWfDEI2uJzKbThhWbkD+h8kn1IkwN3yMID03J1VdAt
srO/TDPaPkPeIr4F5dXp+Z/8xjLZWyp4oRVp682sTThoi/hx8jnQjElMOvmXX4eMEKoS2cCIN7B2
9Cxf7p5mdq0fKhnjE91r2Zmw1Q1AJhCrRPOIrEFmb+VnXdLQimm3nB0MTQYpFcDhXY6Y0LXtupCW
+5RGs9q1yFx3vrBIgUZx4G1wXA4nPC2flag1DqF0nF3UVMHGt2d1NQi6yZ1Ua/x01DDIQ+EtO7I2
hmkF9doVvVibsA3vFY4H8TgYSwNIZU67IwCb4WdHGPa65VqZbqMSBASzIhR48nrrmTnXQlae6Phx
Ie5wWoQ/vCFpNwaU0IPwJn4wV5loCyB2E66HjNZUmGGKprp5oqRxxpx+DIk7wtKnZCkMoBPYOWlD
SueySF1VtoxOvXR/8XTCr1/60ICbOkxYT1GAeUSAmjBUUXS+bZYF+EjchhaekrluPmIDg9oqTBuy
zbLAwGPTsotqj6lsouVvCK+maID3grexixuWLtD3P3VycD/HYqpZqnnEgurBg3YP68hB4B28a6AC
+bPi97QeJqs5zDRaffSDdG7bqQ5+zFlmOQ9tnXPMdksRAbLvwGLqREGTbCpuB7RXWSGko6pZrsKY
eT3pzf/F3pktSYpkW/ZX+gcoAQUUeLV5cPN5jBfEIzyceUYVha+/y25JS1dFVWf1fe+HdJGUyEhz
Y1A9es7ea/9sU7qnfoWSuBQOkZhZtDF9/W4ZhZ4lNYjNNpxQ3WAzac4v+6xSjN68NgwdcPTZ+DwV
gjDfGMzvLR24yYAD6cWq1FN3P4f1Qwxjl0ZZ1uNDrKz7crzS0KyJZgQyaEwGO9SI2capPWfDwIMs
n4TuTsBMJPR6srfYmXzs6y4ED75Ceom0/dUF5tfM+n6cBhDJoS3mY7ZEKVyUThwsC41Rxnx4I0R5
04al2S6q9/chjuR1nAgymtKEm0zWwjn3k9fEjYjDHCcegHhieU5c+mSjR/BiZS3pY2XaectcdmeB
l84q6exoFYubFCfuhohCZ0UacPZlsBKC1tb08IfQXWUWcHvma8WV5iFWyUCfrw1ohXCHpi21oAsE
kxGaNstLXGouZAXnpJJc2LKr40sTajI5h/Zl8lPrGdM5xsDIV9dSI1jlsh/3wI2cPSsQwju/TbZY
22k1KsEBDpPZQeauR95PdI+/gde3Et4dcYRo3MuBlMNeGw9Nicy2hB4lANiwnNK/d3nhM88/Uy4M
HxlCg3QFdMnHiJ4N9zJro23ujANoqDqGZhDY5WNAH/XMYLT4JvhHHi22HFS4nKJysM0bJUyjd5Nv
N4xSjaoZKdvxt50u6iB9PGX5WIoW+54d71H/MhBrMofGGD4APJ4JeDaZeGZvRO6CI+27G20Lc4fc
vkAW09ZRxvUW8oQQnFaM1nl1SoTKnhK45Gc71M4zMpb4dznEDINagqP3YZ9kBQuTQx96tP0T+ZO1
DWkoj7aJa2UnXhVc+3YCGx1YDsKiyhYMy7yQHE7fwxVXzUzcU1EmX6qobVy3EP8bbkJd3RdhaD2L
QOaHLB1w+5l82df2rN89nyhaRUiThdNDprcEcA87MTD2Oo22XUTw6dzlucjn+bfKZcVrGhbFIwgb
/RgRQwwsPpPphtJWIewXwS6PGeqGc2Pfxmldn9LYsfezIDqJzS9AFstzkLxnXudtKoJczr6xzLOe
Ku+ga+D1ZC2OVJMyvicAMLwALXXO0J8ChOlTse6SrnkHVnjEWOGvCE277UPSSkWYWGSEAQKVPGde
ReWe2iCaFttZSbFk2BwgzpkAVz9oOgqeKc4MPVZOFkzor0FYJecG/NUQxG/jKEj3NCw7HDo1BWM1
j4+SoNBj0PIb1OhoX1ypceY0/eg+x/EkgbOgWnPu2SLQo+L91DMLmCMJcoe+WJbDQLOzjnbSrZdd
hD3/VmF1AeMYfXLMdraWIG85C5mUI1GWu65r0y+KlnJryRYXYrKUV6mimet95U/9EVnI8MFLCyQo
wky++KbeFz0fEloQCPOAAblfwd+QFVzZhine7TTY2nw2rjDdw2yyrnyycAsEm7EFhMBJhAPeOkYS
BZGp7k289mjjs8uq0QLEH2pr77dN/lh5U/JMazP7XqxC7HF6JdCiJjqWqreHB0TNzodqIu9ZmQnD
wtyLCPhmEi1Em2X1U1JZKWEEMj9Z0nM/O09cxwgd6ncME9I82hSov3u3WU6oLNwQmZjpHufeYa1Y
OsECTeHNquaPXbLvDEF9q35w1Zvkdn8i+/BefMTY/XNYeXK8JXwdpu2STwI63xDy/lTw87Q758BN
6WnTrakS4lMz5czZsXV4CDew0eOcun3ot2M1g3QtGf+ewLoABG/YD8+Nw1R1Vbhde5vQOk03IKPE
pbNa4Gj8YFra6DY5do1yP8plSvc1g6nXFv3lp+BIRHO57R57n1BkS28SUw6bdgjD8zgnsFx4Dmm4
SPsTOc70A0VDfgRXl73miyYbBa5RuJXR7H3IbDYnPU7zTkdhcycWVz4kpJJAwklMfPBy+EFzWxyp
qNMbA7zu0BGxeFBcwk/ySzW5zpa8xwyAxNEK9gghgrssyOfTKIWzUYR/PNae5V2i0UWp6Eej7SBN
Rvpgwo42dVDO8bnpl54VJ4gvkGV/qCT9Ys5jHlRrx4TXdQwhcQfRuRqkjr5V2AbrlHD1nSckeoBJ
pK99GKm3KefNKa16fMvLhFQAI91LDZnplKFRJFeeHCQPz6+4NsdIbirvS7SYVFdZ+9tzAfZnySQO
9VDI50VH42lJbDAmyzi9FtcO3WAV6e0ALve+WXqcGT0Uy23ltOONib1p01tYmWVSpQ/62g90AfjD
y7k2ChVn0p+oWrwHQnpGHBV0FYew6e802AlIZN2bsg24fxOKmfKgcsF8NtEVtDWLXaHG5TOFLbRy
DGIKnNzUQGNOdFzaiIvGn3MuUVC+Z0EX/4gz1nw/oU5jW9WPc9LMPzJqsdt6RHi8DPF4QWtaPI1U
eVgtS9vbLcStnkgfay/xwCOvB9b7oG3UDyQ+qJ0IRP+cJU63VR5xpHZqHVxCPMWEc828XRm7yibV
xGssEXtKOPmaqGY01G6MCr5N8wuGovgVNOVw8ts4f7VIRVwNjDA5Cep6E7YzeaF4RO6JWxNAKPS0
sbQCCDi3+Gesqv72JsNUEuC3eA6pJ2/tij1vNdex+4VHmROWglt/tpMBpN4S58mBNCMX7map6U2i
EVVvimTqZNNYXvsGF6SLOHcZ5wn/Y/sc9GL4xDRHbyUoVFdvTNTV78NQxp/TaAN0jxLWlzOzeXm/
sPq9Luge5A1ebSQdlaxgT+dFGH8m48T5Cgmb+1PLWr42okLuHQQNwFwHyVVsB28NzOW1X43NTUKl
dtUPzDm/EKHSRR2Wu0wH3mNksXo7svcPXMnhrncGfVkKPX6qSumzAyMIx2wYb4cmKw+zcokiRKlw
M1xpimBKWrjJdrZLkF0/+miaGHuCbXWC9cgSj2GlaeqvhnRwyBVQ+P0DBljGN6SbAsOdEue15rSR
Ymg32be2PYIxenveQnE3EsfNlKSrBiXFW8EZcpMQkHFgKIbhkC/P9Eh7MQdqkQ5eBWpb9zcztvYP
EWXOc5DXPECZs/A7MNp9nJuQgZGVJDU+gu57KDIynbHO1lDb4/m7oQY9pr7FMgQmDWs9yG5fW9Ye
WNvPIqGx5TRMlIP5k/DEeTOyNa+ncXSRfecEyuvolUUGy2+PMCWexD5RmXVOcmifUYLyHkysz/S0
uSkUQQqpCh/HbPDuYjeubkh3uKaSeBVdABMXR3+s6zMWU3lkPMjjYNH0w+uAfWhTpu51m6p2KKS6
TQSFh61q4E0jAdxcs8AzMgfI2I2I1L0mhWOhSX6iRma6VdQ4LcuUTHEE3/5Fc4KCaOCOj1DT7ucl
dfbszdNjEVuEFDPE7deMuad9acE1I+22v/MJMb/2hD5sGRNsXrUwjTYgM/M7KjsiQ2zWq0sahOCM
Md0QxxJdOXwq5+BJQufi0X9bRqa4aflql+TWrCKkDQ+UBiWijrSISefOrsnYwXAYvVSu89LNNu6A
gCCMZ97LEpwOOJEqRoEyXuODVdOfvZ5eIpNSEb91CQHxoCCHj/waH5/DeB0wBlss4J72H9xMdZeO
T1s3XRffp8yHLvZ/J9LHUROcFbOmA56KnGHuPODPxqyXeVn4KJ2y3dWTpJMnat7TedDjHc21ASeI
O1DSwLgqtp225mm1eG2+Tbz5F4wW2CeCIe6SCPsL7l5x1PjHniQrE6RNJaDctpAT5RIWuyQHQ9X7
OAujge5bKgJccU5ehRdTjO3DYhngm6qz+SPLrQ+ymZZPo8vg1Ppt/iL9jlXQNENHvxFFPvN/dn1e
6uGOM4F4lemM7tS2NTUXCSruwGYGWXaVMNbnuEc4dC+sl3DU5H/PCFeduUq4m21qtrkpr0BfAdJl
Dq3jWMr2ZDXAG2er7n7YGQUI9jyGQQxaWIwHLJP+vnCq7k7bxKr0RUhXcTFspPwrmiIvrG6IdsT1
g9Am2NRp3s7rOYzHreemvOONpt0gwzneK2wraG1RVt1e0e2vksHyazjVyaZUMxYeOlcoSbXMGZCX
zKdwzGXtczFQjO8yfzCEagQ6r3dWSS/vrNNU0JJtG5R6Fc0PtUqLxHoDyzecQrJv6T1TRBfYDnL9
yKwN2xYT9ewJ1SM6XVweV5+Cj9h3gzRNfefAcveLmuSPQizyMTRR4+yCurS6bc5srtz5bsO6RQ4M
2I+StGQyJiJAwANCcJKGokwgnYTU+qYQK/3Ulj0v6whxoHc0Qx9LEomBO2beUr93bjztrbzu7gzR
sNiH/W540HOCuEWQnn3fTjTiXO1Vd2w3Hz5S2E0cMm0E4hD9sBo33bUEHGJ9C9zTEIrqNQcUB02M
dGewTCmK0topaaSM5B+STzzYrbmV2RBAR2+i5mkcNdnA8bw80770AWCK4N6dJS2GfArbGwif0AXG
zg2/6Bowu0xqERUr7DXYfY2xvI0VIDqjh0yacZ805j1jGulzGBHzZaw8YgPTh6wNFDi6WkbPBVBc
NGxQQguJCUiUgSEhiJ3gMLDNVKuMwNufWAoHWC2zUXB+GlxmZPNZ/kPYuq5ZtdNcRvC+Z4KeR5dO
7UY3YV1sXLdBWob37770ovHBncXyRuN8erCkgqQdOeU+A368H4fWfXHR72H5HL1tFlqTjT1ckANU
+vndoBAzbjHyyB9jW6QfmZHlebQcfd9bosDZszgpSfShYeriOCU/AQv7t4QNhmI9BpZ+n5eRYBpJ
cb1LfUOwBCKEOxP1Xr8KPKSc64IL8dCgX7HA1ohrgHUaKFCMjvOUxDR6SX23q6c8CxC0WzEHaJhJ
MEXrwcf0k3KQMpXr3/aNMzx2SUNW3OTWd7NF1szq6qj+WEyY3coFG+dKd6G82uPwVWf1FUmTjZ2D
CjES56yLJFFsXWYzd1b0P1HJV8Epn634V4b96BONKL2yKaVgW2m7m+KNXsiPkbPLMW7pdfnG06b1
mjwJdgK6nuZusN3412SN1wWOl8jHhvsWkG0IzHjEpifq4ETmgr1HIDScWdvZgIbI/ho8BYQOl5W7
n1rLepFW1jIV74MTQl0yKadRHxc3Vd+D8rK95LEFdRhGXYA4z5jfMo8hu5VqwxmizNejHOtD7S3B
yWfd3uigKZ88o/2TJVA5L8Wsvmocs+16kTOGqNKuD7kXYGAzSdV9Oi3U9m2iguaRIxLd77YeXgrt
hg8h1dmvpQ2Cp0X0/OhZh0C/d+8IaNFbEyPNuCML4PuPhT1tFdfwqZ6G8Rc7UBUiZ5+iZ2tx3HhN
XLLIts2Q3is8PI9NU2DyX1hbYA0ozztH9jjeI+kvz63DX3Li5urcl8G9NDXdBHuu1I+Fttp1Q9bi
EioQujFMA3eV1FP5iOmgwF8V5aJ9AhCxPJiCEVtKcXNjI/99YLhVH0vbSR9hQbdrURiCNXTHUcNr
+m3fOyBV0ym+q/QsT/y15I632/ppHKCU/Os7QS+kKqHm/eTIHN6qYFnuZ1N9IQfdVAVEpC5twjUp
WvNFjjPgtcmd9n0TwEdLo6c5w79RyBKwv6R1eUQ05ecrdzLZNheghICeUVfIgJdnbseNV/Jer3pr
mHaa4ysTGkWHw8qqGP1qPv4I0kbex7YNtM1zTf/oUdBzEih9hNehYpfTxrQnqOmou2aM0B8I+/sb
pqu/0MWiroTS4t+liQguEwKLB0M740cdYJVZFaAcR467jG9SxdM0ES/LqhrfN1kNxcmmp1D0Sny3
dawtbOUdQlKnGaxsTdu9dzaFP83V2qdEOCsrqN/chC0rrSJKlpQOZ+GIKVt5TFualXLa16sI8lhx
fbdph+bfpH0IydUGpTzbYbNH6kLUUpoYhlbjWP2QbjxcmB2qLRK38Bu96nCeMLfRC3bCDztIEW/P
qgytdWHr6AR3mEI2yJlbuYviBCOcdDoPYqCVU3UuNpI8pd3b+p+tD32ZdPTRQkA48ETSI8nIWyzA
QZApLmCcda1ZjUP65NfMfADETs9ZYLwvfD7mJwbR8bkziuwBhKbX9T8m70pGeQiI2DXmR1cwvwR5
yaGHFimlCXgCjlg6ZzHG4ov8oypG0HpJMaYXQPf2z9L1w2o7tTEG+p5kQQ5pkTzGDakXfClr4VGH
K5K2rj7O/piwc9VJQ/6Q35IplgiU73lczm9dWAjmNlgphGjZ8+vumj4PezVeN2QGxpsxwHqhspjV
e5wEcIlIDuQaD5W78os5+IXqP6OXZ+PiXaHNZ7cSWRuTxRsBHm+rLEVSP7rFyGPOLrYiODfXWGaV
291ExvAxReFhYh1Q3qwJG3DIzeiZo4i6OBsdoK4ZY8s60mSvAoicV7kNYyqnXMF5EC/MbF3i4hiI
BmuwMf5Xp7P6tmWC+sDmRe0C+U+tYp+t/TjalVNsArGYd/rNYtsXufWcXE9XVTguuFAiM6495oPb
KYOeYLLSvoSRFl+F11w3MZwqVlyAGfEcpeOdj4pgHdEcPi+V7ZCb1Znb+b8RG861SV6lgFU7rCs4
Hh3eLKKrCeB9IEn43iVFjdP18K5IbsDbUJfH0KoRxxfOsJnmTv92Wj+/KMqJW3FdnZOFIKwgsOsb
S7diTaJUfbPkPlgYRw32u42l+nbAfnwp+klsG+Imw3WH0T4DTT6+p8BkH3qt65um6AjUSh1r6wnY
1qUT2KRL6GCbtGF/U6kmvYuXLu/XgEuyDXbV5deQuOkhwcV37HEUH6jXaRNDA/V3/18u+P+kDUK5
gqDl/64Nevs9jP9r9btOPst/Ugb9/e/9XRkU2X+zkRhhcgsCB6zZNUb778qg0P9bKCIXVQzeRJuf
EM/+t1ww+BsqjMCO8DhGgpWFP/o/bkrfQ2oUBghP0dV4/yO54L96KTG7w01DdegEAbi0f9bnYJVI
upLx/L5H2L3rsLasdCKzDSmqIQ3r+fgPl+f+77i0f8SoOX9S1GTEacIRXhBwRZC4/aFOzIUBZGpH
9EaLIdknosiv/cbuQTvgWAgMmzYVpA28ffxXyGBnzfglT31FtynGzK6FS2UTh3rzH36va0TsP9Ld
rr8X7qDQA+wmMKr+oVO6nnC9fK7CPd31HyPE740z0aAPFv8gRu8URQvcShqOuzgrzSadwVop+3+Y
F339HVyHhoUtJBqtP7VSHEtlbHIV7lu683smPcD9qVme//qr/ps77vFVKSRd7L1udP3zf3DPBlxk
Fvs83LuNf/CL6Q03b3aYshI73jRM/+HC8pz+eV19lx4Ld9wX6Lv/eL6ATDi2ycNoD+hO7kxIakau
cN399Xf6U2XGlYt4I6KIHj7PsPjjqRJx4XSTHwd7KDl8jYKmByT0R11lv/76g/7NxUO+KxFk8n2Q
+v3xQb61cEWvj2+c0QGqrPwbmAVTOre+d/PiP8RQ/9sPw/yP0drzbd/+48OM8jDNDl6wJ1EFGQPS
41Wq2b6AH5Vrk8vDX383cb0Xf7wDCBdRXBFazpQo/ONeZU6InTpIgn1necDjdYN4NYjtx9JJ5bHB
3IeavpO7lErjgECd8Cq7in/SrauxFTNPov3b78GM641bIIRd2Vju1tLFH+T71NujaCvchmmN9kmR
JbV2K/b2Vd8uqV41Uzet23FhSuJfAWh2Lh/6quof/vo7Ov/mPY8QYYsI13H4r8/jBApq8gkr2Cd1
Ko65b4XHGZ8NwUD+izXXuxZUx7Huk+/AxTLniUI8T0yA/sOl/nfPa8TK7UXs4j4z5H9+B/sc2J8f
l9G+LBXtFQ91Cdi8lWPTYPzrL/yvnxTZbDyuCN0Qq/yf9zRtKWcYR4T7ACDH2qiQvlpTQRxkmvnX
n4S+/F8fICYTtoOYHT5A8C/G/K5yXCsQQ7D3qMy2BRghQE/C3HNGMo/S4kEQiNE5zVREGI6MO8bQ
7tYUry2288ZMh2iAIT0HwXUqpHz5pDgEffp0BA6MHsaS0Bs1P0XD6N3QA2rOsGeyfd2nM/RrR+Vm
V4YREZPKQRNaBepoR3N4aFNP0r1nAEzIYbfpexJrXL+H5NIpqGyYcBofj/wI9znBLX9Rae6TM+zg
4BrSQW4TbQQncmjaMTDKT2QF1dFD5bC1S0ID5wgLN4FYwbHoxuCd1BPvbhJ88WVAU2TFjL/9qJf0
80R8cXKS4TkpbEtyfGjrZz1MHAczC1qbZ0/07bvA9PoJ3SZE9d7V0HNAXDGrmAB74xbZ1bhqD5k9
5k+W3XZ3oV0BMTHMzvHRG8aGZnK799bo+IJCKn5NsdGRn9CFv+R0rc0BGH8UVv5WlwLFfwH88JyP
PRyY3sU/lW7o5R5cz6oOQLiJs+x1Ih7R9gIrd1NQXLbnDneLpn+UYErZD11fQMcZ23WoOQ3FZUfL
9cqjPukmg0jDKjXfRHSwUdvhQgUXLmIV0L/vMgLQJv2bkolrQifoJk2vXt9SOUicoKhhoxGKUa83
vDmozV59AjNoY/ntwPClt6NXyrYZMDUsLzRdlUd0DnqMqUON2Uvfu+m0rLY4oDFbZgkq3nW3sPUz
L6BNTwKE16hNocPsIBKQ/nXI/RYgAGgZAdz5jGUxbRLuLYsQRtat1/r+R9oKQmoj4X2gQLQ5poMr
utNJZxMroQs+J1Q2Qb4sHsT39t7cM8oGyfbKyGEsX10XOa227fxX5+d8hyD2eeIjtGqg6iiEGPtN
BBJQ4pyqAaAFUu7vJWEmtrKJa082NsiBfB8K3LOrvICzJ4oKzpQcZbPJStwFsSTBKWXIuxcYncWK
9aD6KV0f/D8gZGhAXt8d+6gi4D4hAU/HtrlIEseA2XgJ9AnGTNgAi6rahHV8WyiTHGgWA8WnecPv
m05IB2gaIo1eV4jiopWF5f9GTP1Oaac7oRPqz8lYV09uPdEmyGaM2UH6LGx4cYyUx93A73aYrIaY
hW6MDqFvV9xfA2dCGp6PksFehBlFyV0A8OpV42k/u3P3GyVKt80UZKQ+7aCZxfhrKFDd7mg5iIul
lQs8sBpehrMwFrKu4aVdWXD1UfDQZSK3ieQCRmh1TzvLg9znDln1afcJDL3amQ6h28dfJHP48arI
p+lB5zYyLW7xE9h5+0A2QbmdZp3uLcMuTCna/8ImPD6QDzsfosmq9v1A/Cb2FmcXwt1bVQKenaZA
NIvjnWMx5QRV4tboVe6tdHtK/CxkiBp247paSAIdhiRcx3n8gvCIJm3vJHckgIozutnok8a0+yIW
H4hkgmt61ccY/JCRxAdh+80hrcYMgB59bZ/4ILzejt7IluKYFnN6Tlr9HoZg6sPGpr/vM9mclFIY
Vpf6MpaocclPnpYN0JIrjafPyfWyaEZ6KmcAX1F4u/5yO+DV3wL3W55EFwyXFgjmT5Ox4trIctZs
89m+6wpzP+hmOub0JK5RzChqiiV6kZ2HoL+HvEFMGZLDKH9XMpL7ZrhGFNVAsRIaYWX1iBSqpJFU
yeOkXJTGRb5JFkwDJbFIu8aV0+96qkdaGC0dSt41y3lnOu1evHK4THGKOgcS7tpMNkYbb3ZI0HS9
BHVNSnR7CTHFL5tp13gQJ9C7cqBAfbyi4aUfEdnV2a73AtJCRnokeW19G3yf1RT4zxRJy151jNwZ
O7xOEq2V40j/mqPnXCC5PLRZf+PmdOoDx6I3ywqOebj+dBokb2i3jYuNPUuwKnUwNlYDnOg0W7yt
EcT+uWpyb7tJxY+1HVfbIE7QjYXexWvQAkShhaTKlXD+JtX9iKM4xO7qNGs5L/dM1sJdPiGAXkkk
P+91wEwMute8Q/dQuAgiGUiTR2ZNlFVz3b5Ql5kHQZbFoaQFt+8J6ARC1ZPSUiE6cTorekr5vh99
NGmoqqYkirOU4J5Yzjv0qk6pmmCD7jS2t/7cF5q0Wa4IztMluC8BgSJZZ/F602k//BQWE34E4lGv
jglDknAnSU1Yj8PyPaO8JljqKrcI1Cdz5ebI/w6HY2iGHURLfF04zDfDXD6y9m9sFp9bXsJuvwA/
ZooYFR/CdrsTOmma92pZGApehaSg+3dZhorRkSGv8dSf+yU2BNV6r1pkzOcj6wXCA24XNvl7ie5i
NyCPIBAwdRBUkk3Gk1sM5XoJvO5JSPspyIbu0BDiuorQOJLKwACWABTvUHUKeDG4fFZ5VaNK93ko
dCeYrDelhC5J+ybuodRPLerTeazEPb7QbFPbaf0BVGDYdgRAAi/Kz3XPamGGqPlmQ6KRTBv8sEhb
vyQEcJHpY/zpd18uvrdqbCID8n5YVrjwSCoo/XlnWWFzQM9cHads+G7g256wyDpPrhN1O6QK92Bv
i9O8+MT2RC5tNsex9KsuiuQb7mW/Tbk3dx19WrKBO4IWCLd5XPySIKAq/uqjTt06tZXsSkLoTzLM
kbQXuSoORttmT5A0UhMSnJBy2Q8dcVZrsJFit4Ta7JbYx9eWEPd0Il7KXodG2DvHBXWMlHPZEehQ
nMFgMjIaoQNNa2bJE7owLDPCiPJ8zWwZd/XIFYlkXu5jqOlHj+Y80dfyXHjqfe5NczGNuTVlM3xB
zFE3Xeu2m8QpDVNacQtwdNhG8TB8uoP0kXF2+lj5875orFfMNej01YJmFqFtfWriKt+mrcEPo2T1
YgYz3uJEoHfNJojVODnVc9W/eERxrmpk9RtCfvqvrp4Wdm6KAtqpDYgAlUwbsJqKKlYmt0FL1JWj
MWgzuSRhs4LMC92xBBToK31Pm/ytncEHNJa6SYUu18TpbRu4ChsUBO22VIRKNgzEVhowK+orpKaM
ZgfmOBexMDS4xrg9UNiTy5Tk8WZeMMFAKw4Fsvb6FX91tmuDeqsL+1cts4OaYMAyn2aWxyQONUGA
YBhpCHuf8Q5j5qP8JmJURUj7Gz8gfmIGU9q2VniKGpxHAsriwS2ftcET0EGB3HCE2tRd0u4p5UlH
TVBQyzSP9ynzakLJEPT0lf9r7Pz4PagkkGubt3maCV/LlwP6m5d5BGE9aHRxlnoNc6FBI8F10P1H
BFmXatMiqr15FW5xqTP5lGh2KFIv7pjS/06K3/1E5DriRrWyM+iGUqWrqmvRHQQ3me9cLMyW6zJQ
w03ZWzc9TxAa1ajYx5PLCMUE+S5B5s8uheC01XtXdtXb4n7Riit3oegc7KV5tS7Js1kpnzS7sBqy
Z9WQSzoO9Uu/hK8k5fJP91m08Q/T+DcpYChP+ON5QAYFSrBnrFulL6mIDuC7n6eQJGDRHRneEmwx
1LcgcfjdBdxV2WrmbszOV2MO6EFYKid9iv5F2gmMS1O3I+7lERusf2Tc8ZO2A0CeeWOFnQ9IBFVX
p0lSytP4IB2h7+oo8e/mNhh+j2UZ0TTzj0hnqhPGc7nT8QQzbYp/oubnYM5x/3nsUOZeD/m8spYv
f6VkuOyqwVsnceXv+sguT3NRohOMp/RaSskOTQTSlpQQd/whNVFPDmqCqK4vwmOiMdSGWqWNIw73
EyrzhCPCMGV4b32LGoYvnAtMOUYoTEGeV2OY435z0oRMZgVP5O7cee6UraXof+hq2UGwGFe1pPqs
QJ2s/Jg1v00o6N0I+7F7ITz+jXRO4OqxtyIYXgHpam0Gl2UPDGZp2fTrF3v0YLhrrFgEp77nDqkx
OAzaVdb8DCzvTZb2uIbi26/nduCm9cVrK1x1P5e6ejU0Q1ez75cHaL0O4DOSfAFnwGjqhvwz0wre
p5fiY6QhcgpgeK7moLNgtE9Xhlr/A9aQ3ntS8k1tJMBVru98B2QmEij0vW6pvoM5de+YTFLdSbfc
zShDdhbTjs1c2JeaM8su5/xzmuqY4gjToC/6+56gzBU5zd17eiUW12kMi3ZZnjogXFjisNXo5Bbr
2ng3dBYSStYOsNuxvDSwYCn6DefmDFE9SQvY/nooOTsbmSTVf//mFkgugPLaO5H19pY0YVSQkzTP
BMZydKlxZ049+oOE6egvw5c6BX0AIdVwS4Wj2oNILbVnv7XJXUsx2GBPO1XdoZ6XfEsQk7jYc1du
Ewb4xEOH3usAnfg1NP7v2DgC10at92np2m9Y3AjZhBX/1La6/znxbN+PPeIALDLtOndda9/CV9ib
ykCXR45z66uh2nq0cTYIiIOV3WV9grQTyyF1H3QY+2qaVAloDtvJeAwHenzwXMCMEFTbKnIMS3uF
Yv1j7igV0a8Wv+IkrbdZ58zEWVEKjVe5U4R4jF51Tq0Etv0gO3BYeU22bduP84daGJmiIduWvL47
dNXqGHs5LPQcoQ58K3OfMT2mWizaUxCkeoP36iGlEbXWFXd8maPoILRP2A69FLB7E3laYsgunun7
Y26X2zqazC7iRecshdwTc4pGBN5TVzIwvkSTosCty5R4L2dC/xCnx3bRRM8ZIfeEd/lnPocovaxI
94sv9AGXbXiKwyim59Iwa82o5jmAPWGPd38UNaJuacYvE7nTu1MkTJqX8tKZNH4rs+WL43j/GE1d
ifaxt5CEWGrYOQXMfcseXoTw3/hYkrL6CFiP8rZDSjk8ANFYQxj1ScVj2seN6tNbYVv0hmp05+Qo
2PSCKsuh65gRxxESaYtgs90RnEZWIYc+7w36CsrxoGnfdM42HTPDXYW1wpyKT2yE0ivrB3oV9Utr
TREJDul/cXceO5Ija5Z+lUHvWaA2EpiehWsRWnhE5IaIDEFpFEZpfPr5mLe6Ubequ6sH6NVsCjeR
N0O4O02c/5zv1O9ZnjgP6ZCadyBNnG2iuRpidUsVfOLwZ1PI8AE9Dmi3QQZIusD/xmjGnBEKBvFw
mq8gcqsrjKH51g8nrHMTHp66iXzSEZXcG3hn15jOyxVtNOlJJ7hqVh4mglXwCyRZzj/G1jUP8Rzr
16RSWNJpGkfh8H8ySc04HIR6zYAg3jK+rW8Lh/KnfIClyHgSunnoZEc+fveh69fWSpVxc5iY/13F
Q0l8uKrSMyFmGosNPKnzuZj6QmA8cIZ7nZnup44bnpcCTNzBwE8C2Z7E2drxZ/FKmpqSM3cUk7dV
fZJ+E2tQYu3UOquvkhjoxixJDNLXZqhoGxhT525cerpeRx/GAQZDrntzNz+Zdow3ZSjYIjUFr4xO
HjO/Z+EMVf4hoybZYfanH3ya4q1Z+hCR29p7jvLynHfDTSAtdQKh7gFiYwPhgS3m61JJYkewZvhV
xNxikGMCTjVnUV34RupZFmX1mi8LqFXBcS+7fAeoV1x5gJp3ZK1Ak2VBV77VVe2cOk/aUMnIN27c
qokOIIGH57HR82MeDc1TmjvutSlDE6C5a67M0oBSY2RI7W1RFwerDifFt077TTNHEFk6bbEwLiEh
2oCLQOI0JIodi9HYpjgloeUvDMqiI/beiBhBXTc5bOecHYH0R08do9+0BVPrsX7HtW57y3uSPwkW
oZteBv2XAv4lqYeIyn3PSx1csYnD6Ept9QBjiiUsf/CDUO7DIZmob0HBqEMzvh69/s6N8bUg5wzr
NhooIxmMG1R3ouERnMIhYvVlmLDDSMv4PydcKwbSdWlWr3vfXeMrJEMJOK1eDSEYSA9DE+2I7UU0
aZZsktwxuCXU/rvPfeoQDvgrYF922zHEwyfmrn/gXhmxCEi6Qcktgzit+am65HXUbIG2109bw8rp
95jHTxob3WM5gfev5vFCodKhGTusN6XGLBpE5l1rl+3WAXOyKnsjJ8yJWbTsKAjTSd6cnACIckdX
MB7NU+QSsV7zabEg8Cdyi7TTX4s2s39OwEejjcyktDiIa7HvlDnA7zTr7uyCU9sL4RnkNYHGfeKA
CPfEfOsXNJD6HuRH9xCPQfcahEFGHQsF8QX63c4alLjlQDcu6edgJ3kEN+Zgf3VJrA7hbE23Hu28
1EWGRfQTIZZjPqJ5fS5/NaO4LHzmamjBOu+Ikxn5FnQ8tIG8CrvuO3dNa9oSkJ3NjT9OzB6lV+JZ
aJ06fGZD7b0VJYRIWi2xpAPjI/9I6baaj12oa/gh0mS2GlDFREeUpBIlz55zf6Celr6JqzamIxlo
GaOXKDV+aIqRJ/xw2yKhB7jtx/bBG2t3D6fAvEUfEVxq2hAdo0Xa8wSerV34q5OmmRq7uK1z1uvE
hqfG8HJdqpIWHXe4pdVpA4WuxdqfbbkKUaCr6u9+Vs9lN4XP5TQC9wfRC48c3rXcCGt+leX0MrdU
LbnU1u+IUmyMNicaDtBsXek0PcUV4hCTnWNMp9OlHY10E6aImOjvZLySOT3VwKJgVbsQB7h+NbGX
HQIz5FY7uAYKTKKcI0dZ2oBSRQHBzuzYHlfVr8YgDyZ7uVYBAHqXwDEOagMPFdxM07ipWkdXOxNA
KARBESaPOFe9M6e/6mhnfrXFd18/+oOWVOF0PtWz4MsYV6N8+NFq7u3urnVIuLKIOf4TZG+abvOY
26Ti2lJtnAVQSdoJVqU29bTLg1ataJNRK3MU/iu/10zqVMJMaGg7gt854Ivi6lJgIotJ1lhz43xq
u+H0S4Il3OCCBJiBxFg/B3pZMPECoiXnC4HT9RcY50hecU+jAohOiXDyglVKvHY6EVeMpqprgsDi
gQmoOPq24zybHiyAje8ZScbx2h0x1xZt+DbooFqyPrI8YhWmt1i6JmCb2Ue9o9ua5ysbSFhsDMu1
vjBoOc/Yjc1LtIBI819M0i5s5S3RfPzPimT8vGpCN/8kamgeowl/rcmIhA7UhXSaL9DTgInFDy1c
cYvDvPhZiJkmpSyOb/upcjHsONhu2z6W75kXzqdauosNdwzRIwqDmxMmVDXAuau8x5DIF0DahdHa
4rc6jKobQKkFiX8HfR9ZImjaGKCwi8ibGDs7idKL2Ybdd1Xa1YVpUvQiY1m9GTz/W6Pllc94OXOy
RsI76DKdXyJdJa8leWO6StKoe7OV4b8jB7s/ipZOhqGe8RIs5mm35Sw/Oxh9Sj4ip9pwXbaVitIT
nPDfNrDWtYGAsy5NGlhazNoSLnDpXAxcTEdnMvU13NzwLcPYtDZFW+G1DNKTj97sM9DoavoqVPRO
FRSZpbYqmreg7KLTzKGb0/UMczDnJIg3TrbJLh68Jzaw8mso++qOkI65Z+pgYCbzFHEyus7XVm78
SNF9cOTjp0DEMTHZQtnYDzG9NBg6cLyx9DdbB7fZHXMz0NFTjPDlAY6irNiWNW2PIwWcuS4IQGkP
NdK1W7puurE4uqMOjguAA4ZpVX9mnNaadQWkoFlnliAwYgeAT9uQfqgNafjqmgUjqDduyjtn11pV
e+7Lk70e7IbrNFF+QE9lWmAuxYxqf1iZGu9Rrsc704yaRw+n7ZfX9MV1aQJxnfvI/w5dL7iOFuB0
7C7sadsanG+PbMIX3kvY1MYAprpcgNWZUrCr4UHCsYaaipdSjy7sQg33+MBHNdwkTEqfWq+xsNlW
HtAUCszNB2DO7iWmHvCzjNXFCpFHy5ZTyaCJjBICjC0SEF6T32Hm1+8S+IdYK0TUnjMVGX7I3Pl8
aDv0PeiMrdxxH+BFphKKQ4bh13C7s2RheCe/eN5kTtMbPXX0yXqMX1kj4jLYAbbqzuQKlNjkCBe7
cYaZh/9vkMXapnd8b5P9C1c1+8v10ED8XfGRsG/MXqDcia6DueCL+L2H85BvYtW+wuOps40UTXIc
pKoeEt4oCjSC1n1umRTqrUktyifHI3dYhanUH+BLR1SWAjb5oRaU6qwZHWuKSMYxa/cEmxeJEEuh
vxZh6f8gUeSTx+LsT9eMMz773bKzhTAq49lAvjfIg1Iaon8qlc8rRsjUeHHH5jnhnMRvwFTBonAZ
4gsmeCQ2BjpgW4q5+FTxGKFddlT7+BrPiGVdeR1aJnuBC+WUzdVNNoQ4J3uVeorJh8NfPFndMNDz
rF2r3NaxQ9KotwRtX26SoqG1VvYRtW5xFG4KJ7GIO9PaCKzMWwn69ANLqGbXdS2OAMxw9JlS44IS
ms5//YWdZJrBLU6qSOYHVeTOZ1Z05lkrt+SmO+ul412WeyenhrEAGE1iimkQH8nySKUQEzPBVO3O
D9E1GUb27CZt1H7MWW1xzLMN9UIMVsJz4ERRJfW3M1jh2TPc8JRhu7obZ8eAleJybSM3pq617o0N
Q1su+zrfUUgBaoOx355LTpVsuD7X300w0BsUFhnUksCjpgfzth038VMipZOu7daYDpm0kmHHAD/Z
la377lWmfjBAW3wYPhoPOIQrMs7VZ+852bMjksI8zGMVogK7zSsIBOyVcWXdFHVlPMSG/XeOjP/I
uuBih2Ljtonzu4uP4g+uqCQ3BXXlTbBc7pmicnW+Ez6Wy6IDrA1sKjdvB8vInk061bLVf+2ccP9q
9Alxo/iMQ6Fz4cD5k9Fntg1wH+EU7LUfd7ehX6vDoFrGCSbze2zm0IK5lzEhN7Phc6Tvi+FDL3f1
kFvA5tuPvCZnEQQS1bM2CcWDwt2UeOt3I0d5Bs+2Bel9dNBnpC/AU0hvPijfrU6juzTmtRhUCaWv
Rg+R0MGyVaz7MSdNT+gWhnhRQHPtCaXLKYfSjE1oQ8FLuuoVlbzm6D1NdHyvvFFbd03qf2QliClD
DN2hMVjwswpWFe1li2cKCObfvHT2X/2E8NHMEIAalYhMhf/kZpN8lHj5XE7smCm5O5h3rjvpioAf
deEW3qVRY9KgFptdSff6nLY0Y4XFllPAYjYYbYpq4hB/cjKUwaqX/jajJu9oknRYV5NxnsyeO2+R
cwB2suxQZrn4G4fO4ij9k+2KZgwmW27AfzHqLBa6P3z0UvaSeghVuDdVTQlVGQ5zsV7aFc+z0T1Y
0+BvBjbntdZtcrJMs/9i9NUfFc1XhxHlzbPKnEdsJJFYYuD4m8/mf/TDuX7A51KEWFT/9PrGiHm+
5cuQ/ByKFTPJOLwiiK7+5tsseLy/vAihi/WRR4Cl3frT96mZHLttVId75qA6Z/sWBrRk1W+mqfB/
2lziWSMpBSitqNxAWvEfwIW30waFHHZdZ4e3ZKBy/DM8LLUHgJaEPUiePJrxU6fmU93l7eW/fmms
P3sbWa9Ny/NMPJRQQFg4/vmNa4oGiH7LZ49GNhaF2S5hC5uohFA6SLNxDbmE+W1lphXEgoWNIKkT
TwaI09rVAFJUqj+9LJyufv1c/9O90v/f9d/gYjZZHv5zt/ZdX2bvP/9o1P79n/zOdfV/w7zpOtjX
oOf4QFr/zagtgDEGHiID9hHBBvcHo7Zj/+ZZOKdDsTy9/4R1DX/zXNvC1+14GKt98//Jp401909P
COMn37Mp/mR/WraoZQf7wzIRxzHIntJGDOqH9qDg1MMUx8cQBw6phcIgS9OYGiiRW0EWDpKVJ8v4
qKYgI5xVWsxYPVCipfY+QwWDr+Fwu+NRdJnmZdPZyMsEcQzKnPK86OTKJdY5ze9otncozBunh8Dh
T/JswFXejGFAQ1oV9SsVpsDPMS0Nc3qxK/czgj7lYJE5oe41BHUKa0Zyyaddg4K6Jh2ablNKZJ4L
L8VfTeNBccIzVwKv1vNtaQn5AaXCZJALTVanNgmfgnbcOtTcwhaz+qr2AW7byDdrReBi7eo+3agw
yn94kp6xeOa7RuTLgUFjaf4cTFZzKlLiF1e249EoK2cjfHwyTSnxb+TVO/Jhd8qIFx9HFUy3vREE
+4oUpMNlq+IkjjGxv0uKaTrATCrPFeBE8Iqtx7C5BLOWAKB41kxlYzVNj2nmxDdt4iJzRTCcDCnu
bCjezx3K3FdTpOo19Uf3Hq45lxMzCO/SoHHWk/qFf4rSRzhG9jG09SUTQ3PH9ZeJft54x57X+tzJ
KL0akqC8jNFk7lMTVvZEBnXDR2OtmiZ7H4GJ3CTAScZVk5K2xVYrhkf6XyRD6eQrcvGRzJjx1m3v
N6/QTqK14er6w5+jb9gGwbwR4fSS2PUhT7xTD1BqC0PHuh9o9iR2moF+F2P4Sg6nvuK8754duOy4
7zhFuzm2uJaCD67RGPYhHTmIjnMdIO8TBPiovb7Z10Esj+3E+CxP1HiSJjCwERrQAa+GhNEeAJAq
DbAvWnxF6mzZr7iqwQCTG35sDcoUCuS3DY1lwlvZ+MjBZuqYRChAqBksqJR3sV/lVD3M7T40Zo13
qrBusYKrdYzmi9Y+65uCCotNbA7LgbOBFcMQZe0stA36bsiN0m0YXsuxh8MLgalFhIicTU+RHSKC
/92PbnBD812H5auBOtQ1xLgqezp2bHc3EKGeYzeFgZBzp0pTgdNEK/EU5sawg8VYvJP8pxecYFTK
BcqIsDrF1jZTWI4aCix2c8mNc9I9cAhtNhu/r8ytOzPojlPdXEu/0ge76cW+yDDQyVncQj7eSwf3
pAhmuCVB5G68LFh7HaM6PdX7OQZ/Bb9YwSLSjEPWo11RO6v3llukwMMmjBW9md/Xk49rwKBdLoct
w3nX3fkWtx87SsszhvvgLQf7QDzfLId7K23GB1y7b64vf5ZzvPXm9qotxQdQTeAgUR4caqrrdgq/
JYvP8hUlLeDr0eKuX88PjEEeSDbolSxUt4F7oOF24WJzRgAK+JQbehTlp+NVNyqdYTx39BRavW88
VH7dv0AaBX1p5fNe5b55KypQ6ficLCrq4+6EVOdu+64WXx2FVTu/8p1rRZ7tLjGFtY1SESLe2byq
k2uzeITMrAmSrjE0kTKbixJrBGx9Wlfq6SWWUXB0yN9RikRe1TYFLhtBWlLkQ7sfKs6YeeVxybLa
1qcJI573UR/Nd0E8e7tY0MRB2Ysg4awn7si82zr3mMuBq6L6Jen2ecgg1Ig4H9cQZPZ2T33aApX+
WWcWrjOdV/qqUzCCpNlNJxOJ9wWSGO3YVV5fdbi1TmYzlaeyGAO8gGH5c/TK7jyixjIuys0HHvKa
mH0iolUxNpg3cZ45z9RdCCJzuqASppyYmNFeHBBRY+HbJmng7LIBK+CEp5Shn3wGnUvXJ1hVoyAz
zAtxwK8kNmwY3utQGvd9OxIl5zeH74Rmi4Q6aHyW4M6yVxUvnZBFkK0h4XRUo2fBJlJFqLEBeB4C
fULZRNjz/HfaW7cpZsKu9BD9RbHNzb6gPTRcG4RVQe6IK6AdIAucJCZvAbxvxpcM//yxnIfp7EEU
p5eydLtHTqwEMvvxE7hsfhjxk26iaLhOypRyMPyhJAuxKQWDWqct1J8ObsXeoQpq73is4J6VzWtC
Ss22l/PwFcbdfTKIZ2DJGAdp5aJ/Ja/1a52xbKxwSWTeYcB8AJvPpaEABBDAHLXvzMWtBaPgRwro
+8H0YZvz1QlxMG8d4rcOnx6i+xP30RsbxGZltONaFrHctp1BEW0RARSe2uRKGSbWsyp3jyKj3R1/
n/viydB5a51s3KQERBcfORORqH6MC0PtdUNudm0NAzQ4ia36dZpFfG64Y98KqetzRZPLlwxdXOve
tGyDeH2KXJa71kOw4jwbPrQ+V1459Vvf7F97WBdRBsRuzOYbS8bXlUpstlnQwhEDN2zMTVrRzpWx
qE6WeTKaBn3Zaa+cSa/lhHHJRoein94hP5XtlYXm0TUZ9nLqyumym7ujkuNqmiA3ECCKsYFnX1aL
rx7jYM6rWLS2enTisQHm+CVolP8GpBBRnkZAbYw8m0CtCkqGZ2nnb6pq7N5ntqGvbKY9rGaYfwdg
uqbDxJ+An4hsmJ9kGXRPOehtjNE6lzbmgbS514OJ56L21LXBRWvjdZIq99TW5oWlJ9s0jBawvJdM
NGwNct4urQ3VN5ShjUBPNRGZR6BY01EGepZ7P9ZRsiFL+lQni8uvCW4Dw+vhfATGhfjJvK4rjiix
WX8V9TQ91VJAumyJSPVuwe7tODK8D9zqMonhrkKVQxxObkCF7nyQXysuN69Wp/AiSbz5Ze7cc7+k
HjYscQbiILguIxq3txQgiteM/iGEUPtIF+cH9e7kvmLSCem5w9bFrK0HLe1iMp9dFG2erAoyPjSY
os3gXoIGhfN6qJgpasN8yM3kgw3tMqrhs/VcUHEjMeI4pmrLcsO1n+G98fRsse9yCouSLeZQscn8
WV/XjL7XEf6oDQDg5ibykl2BsA/nbUKtAMrT38Qm4DFRNyMT1TaDDcnV64nlN7jSzH7TVTcY7pYj
POBmi1Onm9xg6EjPxtQa9MuOzqGZW/OeU5x+rLJi3rnD6N1ZTGY9mX26MQdYObn9ueeNprO+v/ZB
dpyMBA5Si8EHFq7dbszaCU+RnXYbmnWmg2MM5rpSxnum/fqAb6W4GgPNFk2V4LYTFXOaFp9sNSfe
VYv/8o7jd3MKxGAf6mqMT02UnaUxNW+kU8SFHsdgYw9p4iB+G+OiowYPqgnq2zCyrMVX+R4U1HGR
GKmZBxJWmIR/REbRS3PAa+Ord9hV3iYlkrgC8b336dKBjW0ZL14qg9dSLsPnJjGeS1dtpF/TL07Y
CVmIl+4LMIdEhbf8eypocEtnpelRvIdB3G/y4tA1tIhzsT44yJC8qDK+ijBT3YlgcetArqZxr3+p
k665wsKu3qq0WoABDbKJ8huDhcdJ1jat5Tu4vmphpkbwUGQEWDc0dr7IwzVmVg+HQB8907vW3Jux
HWywV0cPjqodCC9xfeQMNj5UdlG+KFTlXy6yleF5+sE2cOlQuVx8VvBhcf/55XdY1xHN2zW84oYT
NEqye2XTCcrcE37Fu5Yiz/Zwv80HafbBzhxNdWP4TXppzYLNogDPjBEthuVjAvhwpHljCcLcPQED
EE1te4xmaR1MUeJ6cWcLAraw4RKO8tNt+vDGCGrvojHWUuk0+ivf6du3sG3ih7zJisdqnOwTgzbM
XpmVDrzoyM81d4AtzwrZonbZVsvkvs0gzykPM07ctpc+idyD0U4jzuchWvtjU4L17tqzND2xnaPo
ayxHZa0Ayvm7kqbNXT3RR5nPfvBmTco5xxR8PsClb7dTZwEYb4FegmNlKtV53g8uq812lnH4VXcR
NUFc/Y4Jc7xbP07Tm8FK0oPndhzF3bI5VUQd2S9cAg1lE1hrO73LjbHc9jFncgRL6wTo1ivXNiVK
9qxupZnYK4ALSI6ik6dgzjt8pHZ47ITlXGE2yL/5RenbDmtxzkUCXaboKkpKC/2Ns++jw5dEskbF
63oM4o2lJguYvcXUZIhZOYsyOkdJfIOJmTOjFV7bCzGPdDUuBzorX1KDeNU40zccDDOY9AyCcw+a
zptxY5pSr7FRjefles+4q/xqxnoPpCE8VwzNMW0nDE4Jd12SxGbgJSa08oSnbVMMOFj9BowMgAic
pBy+1hi+y+eYo3vELW64xKYHrL4xHzMdRzs32gVjRMC5yU+RpJF09DciHllWNIdx09wZsaVvNGH+
XRdThOloKiTd9udiYF6sedlNX+GGxRrfbpquAbyM/rRXYFhKYi30XxK45SMbScYjmX/bF8nbnJg3
MSvntiCft5wK0l3VGEDwa8PecsOLDkEmi03upup+WPzoZoLBfcDAvzWYkB3YI7KTNdTlqhlkcIuF
zd23s2jWpRdfD3jwsacqk4TJ1FuQp2wW9STPbHtjVRFw6zm0X2ybYxNOcLcpIGMUNJatqxrDBkfe
QwJgLghG6K3DeCVZBEGlG9Pw2HpZ+SYZivpYfq3oQ0XlbKyiRJASNpMGKY8e1HupLONhckndyKNy
h2BlBJ3qKccqs5tK5uVN1mXWD/Y+dVMbBRfcRPGDZ3kDpyO1pnhtGbBSnTm6YE90YaJxY1kxdOFm
iuMAmVjl1h6Js9uLOvYfVDlhnO/8nnACtTTO5Lr7frDVBwmZEDsGLOs3cBjdxyTJorQ1ZiyiKv6B
lyY8R41VARQbgkNoj3oFmxtjQtV2G76A+8oterwQVpKPXTO6N7mwKxg3ZTVD6CCGx3t6b0ubH4Zp
1CW2x6+6yEBhpBgbErJot9rif/UT7lr08AFgtAf4ty0NC9qNb22Zd+MyinCjUmZ3ZWTg2fLCpYaQ
IwUwqcaA+mWFGf5xD3VnznhszToUj7S7GtuQVg6O2pXEA2VubTUHazP2WLGGOD34mmEjKUG1hib4
NPn5u6pHrIr0wgOV/wQSkh1Fo67lAGsfC0NTr5zppeXaE/AMC8fS132of1RNaZzwECX/SPX+Tyue
+6/q5l1+tf97+cIfFdPglCnn//nnP7b/+HP8VW3eu/d/+gOge+jy9ziv9MMXUC3+KV/o9//nf/cv
/9fXf4c8YcGHQX78z7XMw7vS7+X7H8XM3//Nv5dUeUC4if5S/II87SJej19t96//ItzfuEL6i3Qd
+L+6qP6dOkEfTUD0mwgWtiPHdQSjirbqu+Rf/8UWv/lLsp2YPfL88jf/9svf/SNCzuv2jxfj9z//
kQLh/UXMBAFBQwCcBcdF5fqLdJ5bdmLneVLus8EIbiFdjAIHVSl35ZxlrzEtjm8YNKju8CFTc8WI
bHA+QIfNvKFQbWBPyTDbPmIXYV0eRBZeqj5wXu2xFDfzbLrPqQdraCQudNTSyX5Sf+jc9CqejiX/
PfhyKQbAGcTJqrE69zOfZpvMcdN3N9jB7SdXZLTep3hbvvWCX8V2XDzZOAo3ARHoU7lgWsEg4Wtf
0K3dAnEF04KTfQG7ygXxqowgupgL9pViu126gGADIwQ9JptwiwmVOOICjPVFQvdWjofOyRz8rkUQ
UUbh8QCVfhXfhKlT7tMWIq475RzBiF9saTYAUNUpsRomILC9FYQbAmIk63Hs6dQ3r6hvr6+dJDFO
08K1xSgy3ICddnfDQrwdOrO7rhYKbrbwcBvbbTFUtdZWtM3wUFAccBzQK1duYRJo6b2bqFdIWzBr
OO/34ZulXACSRjkwbrddANtNflssLF4vn811p2pUgoXUC5mdMTKuwl1VkLi1E6VXHb2A7LWdd1Ku
aWP+rL/LsquJk3SqQZ+Q+fiG1hFfuqWxTCdR+xQiqXwxfJrxgKJxDVR3WDgmtGmL9MgNlbaO1EnM
N/mrUMv9Va4VzGL6kWkW2V0eueldGQzRVRrI6RwahOVYvAJMoPMcpJuKgPJGq4LSCz4juLCx9NAz
UfdzeRUMvfy2lkqwiBYgPKHEUQ+qrcorZ2kRiyaveSzIR2zcRprIF+Jbc6q+h6TEvYL56zXRtHgj
FwozuAZ8vQuZGQBkeqlMI97gzX+wuTOdM7jN3wZt4CvqiDgRZH3Tk5SI9XRv29kngu4PbwFC09tA
SHkS0dkGMMXNk+15yY1YFlUiC1FaiBqG6gBmOqkAa6dzq09ce8WtZLJWGfnzlJSg0sYFVU1qrXxX
C75a24Cs4xSktVrg1iCat/aCu0aUCAnjzA43hgWHzWVRkw7yp1MDMfctcZRPZznm0lexwLTjusiP
ZT6OPySYjvcxGqZVQs5hg78uOJNMbzdpSFLd9+7TyWoARILtDvtieM+cprmguCcg18B71wvoe+4x
ra20Ey043zQl64mTAIisswDCWwaVK7gx8dlJqoHcnqpvvYmeArxA9UsUeuipCWd+xFIbE64pa4zB
5MqBM+lsHWH7wkMgLYQkVodbG+Hn0FH0zM9rSsTKwbbGiy9TceorfDliNqrrSHQIt4j9t+kctNd1
2VvbLunUqR0E5/FAZNSm+zUFt3kS48iPCpprIFJZXwHay1fPXn2NrW5Sm1E2s0WMYygWY2TdEABo
ic6Mvjk+09lHqpAco1lw9qI5CoXCCql5QfxBTMy8M8mXJln0aO8aNiHGV6ISO8J4rIOV6ExvU7tl
EHD+AV/ROWJId7MwkKwDq5lXiqX4DS4F03sC2eQkck9xiNG0T+HiKjDpEgbhRH1SENavqPZZCgGW
ugzKZvr7yRjKzxb6yLSOcLb9cJVHaqUkNPM20e3urlgQMU2LkuFFzimxF28aQY4sk+EEz2AjvJu8
scZXDH9zecLw4Pikfip9NEbTK/edxLm77sPU+AmU0wYl5tXitaeRNdiGRaDuzLoPrh2coCzaYwSx
n+qhAnRdV047ZCrdY1YzJybodmi8+clEQxLDG3yf2monAu8+bu1Dmto1ej9YLiYPsFC309Q50za2
LXCnrTFmSGglJQzIPF71mPoDQb0RQ5TByYp4q6kW8lvf+36C/9Ozu8c6MY2zQInZ9bLu1Fb0ScyV
r5H60YxzLL1ARPo3kiiQSGU6QrwcGSJQvtHqZJ33BrcLk6ZV/EkFNrEYHAySWZFbJ50VPkpHV6OR
Oun0jYGwfGEs0e5hRmtsWq6HxpdPTfGQ5iJ66cewvS5C97vRhnr30vDBnSZ8ejPly2JFWhJxCX/7
qceA/UMHA/Zgl/v+D/cXuiDm8nU0/RitOAWDvI+tQTyg5M/BXbzQl2lslRY+cKHGHUARfgEo/UjY
RYgW4Qvtj2tmONkzvczTGbBkfDHdlJ6HvnBB8WNbGFejr8Yv3C/9ylksa2s/TcxtkozetYGeLlad
a2FVwqjoHZky8twrHoTX2iv8J87jjPmlgEgtrZIPYJW4ld5zHx6wisXWc9/2yXUuPW5tOZJpui39
Mnv1BHgCHHWBPPluu8TN5jSCG56E7Yka1uYFkRp8xILor9cR9dwejXhO0a7pXHCu8pI3jpZwi/pr
s+UH9Ia4wJ7KBB8QP3JoaQw8MV1kFS8kbvoza6j1blqdfhnNIDgW5VIWG4k5Y+0t6UEa+dKMVRko
voX8+/t2cCKwB3k47oXnGW9EUKazrQPzGTg+mx7NeYCGyvASz5PxzFm9uHedKYZDN9FEl3TEfSBL
RGqF93v8YtHtbrPItTDYZUl3GQZXd5s5daofRl7VjBXRHXhGa+fRS0mbrlgVjZ9l01GMTNOpIvoU
0pRG1i/gqBD2XfGOrXmuqWcZ6HfAZwZFN0sr1ewzW5pUQ6n+scI4+cVVPpAv1hhR2Kv0KB4yJ0u4
d4wYXdWQzTAL8iq/o3x75uod+TbNw7E3nqNOOiBcs+R+7JKUCjLuzRsF3Q4NvvjJewWDBTJsDUYD
CbkakBPoPZ0fcpUQn1ikSiT4xuIByeuyovh98TbbjWFe6gyc8nruXcHAdPYl4wwhYsKuKuyvRGzj
R8x7zFabKPG6W5N6ZT6e+A/xquVJ9Br5EzyCEI7DCtBgdxtTaHChRMK/p7Uu3BR1yvueqbK9swo5
X88TRq0VcLH2Af2qfhiDCKgFBS/2zldWwBMfp/KYJhpcPh6GZu2yw/HJ8LQ4GFlv7ayK4Bxj85wc
+IwMPQgrSZijquyW2i1QSkSg7PcZg+HFaEJGrJbfmje+mnhF6N+hb89E7VnVLvEebrzBO7Nv5wNL
Dz8W1IXuElrTyOtL5GmDfTr+wOlQHPyiDy8p9pR9Qlk8i19n31DUlV0X2sNHb3jFvM+IrR3YaWv6
cHxLpiQYl/xElbXhVYRl7Tz9X+7ObDluJM3Sr9IvABnggDuA29iD+05RNzBSlBz7vjmefj4wq6sr
q7tqpi56rGfM8iItlRTJCIT7v5zzHa9HurkIv093Cek3P6Y8Q1eYl537O6/D4lc0pO6FjCz9sfTC
mK3ulvBKzO5NjMfwTPoe1/xXJ/R/qx38U3P4D1Uyf+oh/4c0jQq+oPBs0j//ceMILfy974kie2/j
P3WP//HFf0009WwQPDLAXkVXo5A3/dFBBvY3tnOw1nwbheqqevlrBym8b9zjdIi0igwkAaX9tYN0
/G8+MqmQPZzzR4P5r7SQfvifSF5f7EOSTVeGIt/v7/QwdpQC3kkhDvheBXxg5u7YTph93K0JV9yp
Wy+sMJjtMKAe9Uo6pjoeFhopMVsbiMucx4DCrsrJIW5oqBh+DVHBcNv380fOA+tJOngn9VyNd6oo
48u28O0ViO8Xx24musl3aywsZRd/4pZc4m2Inj2mF3TjE8VV/rLoMifjLy8J6SLfjANbqGDLKWnu
FYhwsWmXR01uBb3UKS+KIdiIsZAYM9v2Mg7wosxgcsTBVMOQbaNZ9/3Wz1kbHEsxNTdJZSDdDvli
P0ZI67/DqdWPlaigXdsi/QDtoK9N3hRkBZFwQEUVyh9zTCHQ90P7PsHu2YbOWuwTS7EhWxVpdOpk
gnyDqLybif24RWae7hkuZRRUM0mVfb13cPpsEySibIUY8HkDZPcFrv8HWu+52JTVQKPeB0l21cQq
+5hUuCCgAab0qfF5P9PssCNI/RCzduJjX99pYqAIEIQ9HboZalLqHPpiLS5S3oAtSiBC5zFkXc5V
y9qsjCIQsRAkdgtGc6TPJdD/ZW5K4uOXzN25tvKvBzVhzC694hfILTs8so4mTbMpR3aJdmi6qyVc
DTqyY8rLBE/wOoy9XtU8ut9oy63yjVCTvu4DRrbciPVbjHoaWs+wktPJ3YDkjYJAIT/C4VGAn6JH
shEqIYQGrGvccoTGBeubFLMePLaReDXXG5pJcxxGySmP7eGzbsspPriimk9DYoVHf/DZgAutzF7U
REUzNCM+dJ/zWD/3pFzeZQnLjUgN3VOME+xd225MEGFfNuFlj9Sg3vrBXP9sAF28YRhgNSMTH2pH
mLb1D2foUYgssGuyY5qW7aMDGxKhrEPVv9RTeJVi8borICwRdF3GmIc42dv7QJXzSwcPjBTXwrZ+
DXUq5S5wnPa752cAphpVHaHK8+dE6U5PXVlilNXU8fOm7UnBPk3CZ/05Yoy97FMMj1MugDT1cwMw
ZppeUO/XD7KvFmDr5fq5zVACBLE1br1aQVxG90NcKSIVFt+2yD40H671S6mUN15L/XayEy7JvTeq
4DzKRLF+k3gmhZfP9qtujP1d8cjhPWggaYRRwRsYDBU/tWsCyF1uw2C7s1sWjn5DYukC8I2dvvoV
5WJ5mzRYHTy4kAzcn9UYEjdmZ2n7If0Zk4TnePPbTJjDrhnwX2oW+E/zNOCYRY93ypAGXpRFjpJE
6p4/9kkca8zcvS6dj51Ad6CjRTDR5c8MC3wbmBeLAIXA1dTlITMuHewcRCdjYuRsZgFnltfbkZ3S
pnZj3NxNW6I49aOXUACrKGn1QlyPoSIVeKCFNcxhGlZvRbOLl5K6DxXRKiSZ5qLaw8tEbiXiJvmF
iCp+XrDLX9oZ7u5907vEi1memL7DunScQyNchu1Z0wxvDNLgRWurh8WdJQsf7aWQzR3akAI0HdQo
li3IZnbAkKiKfcnBQqM03MCHog42OLjPfdF13zvbX7Odys+sGNNhh+UbiyCBFJdxCJFnD94JhNkS
NoAbRHq9BHSLpLbM46sXaYBLURy/0ZygUSkl8pJBWLLjgY3ghhd0eMm2YeLxsyNI6KSL/icUAA9E
XTlWF1wlMtvqNG8+kRL6BAm2AxkQqBim62QADLANiS+TO9wbKfA+wF7wpNnKkpcmG+WfiMuJ8Vym
eo2YscPul/G6qt+ywca9iltWe2Nxaou2uYiQat4WvFKk5dUYf3YFZVGPqcbt4lNV9IKUY9XbJ2ae
YbdNtYuL0WFLR4M1AIXgt7dpm3g0m98zjqgLu69YtnQdFmiU4RxOCNofS4uPW7ckybxD3tO8AfKn
AK+Rsd73dSteDArN1WWciSsbjdpz2I7Nd+RSwUVAKJi7if0evWeAe+W27oPyVgnka0jvEGGF6F2a
rd+NuXswNX4usiHHa4O5cdminNIUlPSSO3y1zm+7sZ3gkp8wdndqlHTdcWCCt550VTDxueiu+dzK
4hRBSOFgmKR64mxqr8aCBcQUVeLgBo6/myMRy+1skaWK0o4wpS3mHOdgNVVylZrIfzUpPWQONO42
o4qGicOQNJyq5A5JPYnai+PcpZxIAO3j5mXQdvZch3CBkP2/1bbvPvUYpO6y3IjdkKWIBWRhPzV2
Zf0SaTXjjdBi2NU4hs4pkbzIbxIvesJI69/5VfJUMbG7iyqDg9uUfrMZY8SQmJEchIVEhG0nU9IS
cN8t8Z6ALphgPS8bon120pi484C5RFLnbg3TrYwO8xelm3HsGuoJujteId49dv4TU5jlZx47mF+/
aN8Y8eLbSuXdVVHjEawnleC/a9+KGrUZ49iZDhHnmc+46j0ajLergil7CPyphHeJz0MSUHloLMJB
cIgIa49gPtiZIXbZ23ZIa659WRQ/8hjTAZwCMQdwLTMnP+D98865rjlcOigdZwwo/VODJedUWi05
rJlNkl8HCqYgAi1h0JJZW7vz3KPHAcSqtRifgByGMNVzV2+7acoImCJCe1/ZU0crk07XQQfWcM+J
gGWsimL0H6N4tL2hvnOGEA59rwH62HpUjy6KxYb5Aou6qXPFMQ3m4MYstu4vCdcFXhPacY6ew8/f
a9SdbwOUpwe2zuHvtsGfx61MKcHMoAbc4ZBJM/FfWpBtUg9lfpfMHmZkgIc4mxz4OIx4e4BDPROG
V+B7uOAyU9/RYpIp73W44IEIOu67Gimad32q4xeGC3F7WIek1s0s2/jS0+my6+QURUc39hlXp8lg
pnMYYdA89UzzXkeLT2RZJOODr5vmiJfRuZ3YipAQIzsisweL40GVBLQqoB1vGjHgfWuIR90JQrwu
hsZeI7PACWwW4hevfOOaK3QYkOWYYg/3FLBTs4FWFX+PUQppBIAjDDr2Je4TFoXm1RVpfRd2abaf
VbvcBHTDxP/gjJp3khhnakL2jmwSC/+TQGeCA/pYmBtrBJoV1qXNPpr2mFy+3mJv4KufDNN7Zxe0
nnlnLEqAUldAzUdcPH6kIk8JUHMJgp+yODylwwJoMesBIXz9lkjRAWd4zfgWjv6TmwL6m5ZJvvLh
XIeKSVnfBcx+NnFTPMssf8jjItnNue6uQjwWfGYZ8W8yjyjNspChRjpLCEfpCt74KFLha+203CBR
PSGTVp6gifVF4L6kKiLlAFjfQ1hVCuOfqq9pXnIM8ib/zvoGSosiZfQnynTUGZkl2+2sfHkzB2o1
Guf9/CNIcGxfVLM7mlMWOmxJ41KQf6C0NqfelfJnlGuogOB9ua6sieJS12QKbgQpjTcwtBb69Sj4
ZTkEcJOF1w6wFjNcoAPytXanCt5rxk5uIo6iCpPnMezEAdxE+n2xrOXBDovIPYymCrnb4vHFycL4
wTcivyGje7lj9tP/cr8u3zZKCdKCUkQNocluj00HFYFBts8I+qmdSNRrtAb1WYzqPa6SZt6jdI7Z
uBHZGm6FMsNmXIR7G2T+BMxLkyQVo0nmfc4lww679LIM/VC6nOex6Tg0mqpIWQQJ+d3WTjNvhqZn
umcnLdp0265/elbTo85sk+uKoeZ9UkzNaxsu8WfXyPBEehYYUAdjOXLoWZ/Dcej6g0MGOghSIhzP
BMAt1jnDPX5iETRfZq0LMkIi5v8Bp43N09z2xLLHblEfMxWQeEeAQ3pFS8A6u53QZ82MfZhGkVLm
yJg61BDzRQZeWdc7ty6geqeRZFBv+7ghWcZ1F0WRki3N/iUBZBw51V2XW4R/MsBYFxVDepR2B29A
lhYTHyKgHzRP5mlyVPkRVEvxY+2ye76DixRj8Fzr0R7a4Q6HRPvKFBctseMWlKpc+Eg8IiSCTif5
k1WuNlmiuuxsU19VoWb8yMZrzQDJq/S9qPI2BlKf6FtRFfwK2KR8wvG8NL0fwuJ327vK5eNSHKc2
T++sNmH5b0A6blvogJc6nhkY0lfaT/D6woeV0rdn0Sa8bW4Gpq5pM1KQVKPbXXSJBFqgFs8zhFoj
iOv6xt6OskzAbuQkDnIpJwUrsr7jraGMZ9xsLkeUPxc9N9J7kinsvGWyakZmplPdBsMHdpK475H4
YkNGlzv1KTKXTsEEb9kj0LNlEEQsL77sBMmj0CeXzyJw1GGZ56Jfy8iiXmfuLSQnlSXnMKMum3VW
XcMe4ySxdBTeN2C4nwu59hR9IPMdChSk8HbgtLfegDapUP2KVB3L05j58L8xqSJpLIv5xRNKQCpJ
VXW2mjH6gdY0afCSw0AqQw9Gm9sS+fbqDzPwk9Gfuv+mYdY/nFP9aZr1/5ACwnMC8U8VENfv8Xv7
3rFi+5MK4i9f95cZlv2NdTyIDhUinbf9gCHSX1QQ4puSaI3/CxWEEN9spmiKuZcgIsFTfNFfVBCO
/Ma8dR19uQK7qYNX8+9kD/9MBuHYX5EOf+glzp+rFONLmYH6zXWZsDve39tXxWCCuRfWvDd9DYpL
sUfdzWNHM7jERPRmfThs+wLf8m7GFtpuAj0yUnC07bDJxomwZ+/IyUbOWvW9MF4Y3oyDvf4fZSd+
uo1yUIMt7pmoI7vYtD6EtU3u6zbeRFaa1/eSw+DV8pADPdrGm6p7dsIkJydp0mdb0HkTH8JSIRQE
c9ESUhTTXLDDV6zH1NixSUE1hHg7JL9+Wne1mGMrWeo7Dmjnt5NWHlmNdBXbJhvCc5Ot+25AHiA6
2RoXO+KcPCQLCRXZ7cRO/spmATKiyyT5wynxB/XsM4NdK6sxuqEJ9hMiAkn/eSAV6TtCbnzwhC3B
Nm18kaTAuhRBykmMh2eZWy9Fquc6HaCULqbZzWZSlqqxQ3rZ6DR+8gKrUIe27WN7Z0SLIntiMZ/e
di5JxzqZxbNq2AFZtmv0YemCMT9ZgZ6yi3au4U0qzj/ojb5no7nowpxuHXrvveidzGxrithVtco0
MEUUMkEYgUZLOK3TBvE9ysL6rXOsn7LtuemZJa488pDRnwpZdDCLVMSzYs955W9TMDl0exfBh4OW
m9cT2lYSd6Hqks/6kBm16OtSRxNSUaIEws1s0WKeYe3hcZiYdMBlV7Zcrr3eby0EG06t4Axg9Du1
Mkxf22CBLzeAVByvo3Y24VYmxC/tArafd+U8OxPZ6VGHFIL+LoMHlYP3qMbaOck+ZIbQmSQLzzZl
ZX2ZQRVE2IcMdkT3PZUnmol+1VEzldzrRfDvPTt9wzYzTqIDJfqYQ46pOrPHvCKcfezXCu+Rruen
DvFKfkpn1/uoKdOeCWzCE6jb9rPqIme+4KljpkH8hCF4vO17ilYHInHc2lCH847wc2YAC0xzK4Dr
Qi2nLtLUxlhD3zrTbQ2kc8Vs0jBAQEQk7bPV1QXC51VeUrcZrpskvm8Tej8yjp9pu2cQxlFjnfXg
xBfBNPk2hLKifg3g4z1YA3uPhcz2y1Bmp7ESSAUyvrV4jNpRAhjKk148sQL21cbBxtNsB7s2j0np
cpfFLJBIoGjZn9LqObctGfdA/atMTHuBgW480efA9UvDtj/NHjFROzAAxVtPf3gbpj42sTasDRGb
dkiTY0nXe2pMXDNNxe7PQM8K3H5PoyCvvL6MEQhok/gbQhO1czm4nAlwmArvuq1RR+6muDKodtIi
+dGH+Nr2voEQqhyN7cipsW/uKvTlKHHs6MVa8ui4sOvH50Gacl5bkNzbmNDlyJtfaT1IZe/SgKyf
pi3eTK753NSkN9ySuNBuPa/AqGrn4xNAKrJTcwxJbNvCGfKL5961oYS35kG9Ow0jnoQyYdW2SWkR
ixO9j/fsFFl32ZlJ/5CZiMP90vfoJ8lrZq7ju/EYHUMEQAgDdPwx19Yqw6YwHHHlOMCdMG8/JQp5
GPYYugcPkJy1idXkgmjxVf5Zy7i9cGlyXEbvwfIyOLr8iRx4DA/MRGZ9hHkPd6bIfE3pM43MIPV0
EzcVEXTeWqiMSOanx3pKIljg0sxUOTkz6C0U/sa5UCKqL0ZV58NxNq5DGPBig0/B3aOyLWxqSilp
Nx1sQ4PHbxTVNiRf+oejI798DtLOstkB80HZUO5gvrEqBrOoAYkILCzjbiD1uEfZku1Txq9LYtkf
/ZAzWRNghbwka9nuxgwGu0BBuAbRsavgYdosZZPmRC8r+Yyyc+HYZ4R90RgWKk8srdlgO1697EcP
yX6xVox0pbyiSkz+uC+lk0z7fC07YSZQgQ62oBoNfOlZl0AaUhrmqBoRGtlDdu2tBW6AZ9bA9aHs
rQF1g0FaC+IoyfSTE3DM7UY9O/2qfghBtsqVVRv+UV3rcHoODXHGnFdOAi2QVz7ZL7Wn7vO5sSCu
GIR2WyYjVPOoV/lBxFrkJ196IM6GKiZ9L8FRFVtUEOfkq2UIoU3u4SxhVXC+eoo+AdcYrY3GUDr6
TCJenVDvhmQKk/HRkvm89iol3JNPBZD+FXEha2j21Cycm2T5mTH9YDjuSyG5H4ag2vEtkNej0Fpw
uq4tUydz2qfkq5UCSSa8Dcx+XoQSPaI9wdC767LFUCC0rvseNAsXXbC2bGZt3iq7njzGvjMBjd7a
54WoILGp+bq4mVWVPLhrVzit/WFmdAj3dO0a08JGjK3J4Byvs3AxT+NXszl9NZ46a5v6NGMz+gWr
x5ywUjs30H8lrJiv/rVaMiYL5aSXahfAd9o4CTDQW8+kszmRHVCHd+arQbYmP7623DZ8U9LIewgP
iJdSFjyYAx6GIkwuWfP38S4qsf25HHK7SI8WkQtAWINh/kjrfNwmNWemsLvM/YFUKci3WizBa58M
7u+uxqYUezMWbouEW9A+Y3a251Uvul4AoKHTR+OluF8msmLR+BUEKs8ieSC01L9wGt8Wx9GFaVto
BccmTwmpdrRmfhyZmAZcAyDyGhZefiMhX/jRgrltQW2Bb0U9eLlVZD+YrWj4nBkQwCpeTjOaM8ZF
IQy7uJ5QM+X80MdUk827Dtf6I3DA6dKKJ+1tbTX1+9JPjL93CM69GRuLbAn02p/epGKWTuYJchpo
LpFiKd76Y1sdkpl8yCJWoNKQ8EL9bjmLQA67i8DlXvbqo7HimpgCEl6sizFNz45n5FG0UXCP6gtn
UZY4T6QA1D+kE3fVjUt39xv6RzlRG2SiuFV93Oa7OJ0sdZBiASxigpqu1CHz4FR52fyhSU35xDGW
jC9VRJ7SUVVgexpMCe39hEPG3wtIXSEIAcZzV/g3eBm1DgeDjSOqP12djw3ljYjHM+k4HsYJyjkk
oxA8wws2SONjYwfLuEsyq3hE0sRAtppVsWASah7Grs6qC9k2o9kgIjL3xndLe+su8bXTz8kpkaaD
sTG3PYEhXFl93hesxrx4rraCdATccoHq75KljXHq6eCiTMnqicLJvbU9D+Nd0U/g/GZ4a1FVg4lh
zcldTg3yiep1fpaELewHH2wMOSWCKroKXiwMqkRrEHnan4MyV+U7cPewPnLQhk+Gtd3nMDb4HbXX
lrcDBqGXAabJlr3U5FwwnWHgJCrsf3mjnVfByv1FUavddL3UxzBnqbBD56KKoySAM9/bSCc2M9DG
ZutmtfeTCzLfcWUFoI0Dy33to+5dtE0Ub2d2KssGIlv9u2Z/8+okcl1QQhOztjIaKDgwlpUvjR70
01Rl2AqJb4s3NvXi49Tks8QaHjbi+zJ5zTZslnz62XsF6aoQJnZORPIINfm7My9qS7/8mGbCOVsM
3ZiczsA0LgjgDtXJXpxxuWKinJkDFp4hZXM9uqv1yPJTFk0EiJ9E3QFj5N8Y8tncJfGWBIRAH2Cq
1QcGrijKBsaLT13TgVhJmNQDWsgYkQuPqzw2Wf3Qmk4/8Owvp4UxFfupgGt+Vy7DgCY0AWoKOvPS
zjv3ICyqgiT3fnlqFSLVZcsmpCUE6Ayu0sSvIBljKIECyjcKqZaKcHFt57pGe33nTchiCjaZ8zAk
+waN4QUjjmrP4hmkXzf+yIYpIcO8WzLMb7kP5Y7+tbmtSMq4n6xoOWohku81ry1w95lsdxeTa3Vi
A2ypXVZ4SbK3VexmKIQs6y3GhWJdpNANwg1TI/95ckdl78i4dtwtLMPqp50H/owvbWR67q3NGYFx
GRTPMIRFYeYoJyac1BWmqcsb8tnph+CnUOSkxywDA15v0Hlu3R09tyXmVoApox3LvFvmZvYTBS4n
bLqQp2qGNr6I3Gr+BcgX3pjx83MLnjQ5jWHlXdM0BNFFk9biIwW1u8NmUsgdRcYCKn4Jh3a7ZOTo
zsKwkBIl+YS8ixHO8CYhppV3rN/4GeDxPR9mBHsTcUAffHzVVZcB4NrEjs3tPuJSPbH8y+vdSLDL
ZDe+iyhTFrfCphjaR7C5nQuW35E60BHb7k5jCaOror1RW5pcVsBeJn7IngtsC6eW/tXTNut7QocJ
JWFUrMxzG3UODjxETekh6UrEHU0rz2M8OG+kK6wJrbI9ZTXHPNPQluGsUZw1WV/tCUMmm08GGodN
QZu+Jd02haknVPeDYWd0q/1RHqEqxC9tsjqHtanh+UbIPO+XtmfA2FSMJ3cdoHbAELpU+6CYV7Xp
pFMKSgH2bCvjcr4N6iCMt7pPws8khNTtdvo5DsMWD2sKtK/CxcOju/gH108gOJKFdGE6Z9oEXlOe
6zmp7/yxsXd1q1S7527O8z0u0e6hjdiEs+71zS4pk+5nirGhP4Qi7NuTD3N3bdn7T1L6xtu5RXbO
72b7bE6qdXIsZmO/o/a1dznvw28v85YHtHfk4OaJuvKGWN0D6vYwpUfTNQa3S+2HEqiGxKizbYrx
lHnqZzdQ8GSoUHFelxMoA7ok0djHLs2peEflvrJg++Rxm3mN0csPKvnMR8R1XeQWuzwhR6BIqZBn
R914YEEuCtnxA40VKwSu4QObM/2DmgJQK4efevSyd2TJcg8JRVLol+4uMbLcO14lmS3bhJHXPbuO
FRbAwYm9vHOPTlL6n0NuOafIbr0zKqDTUgYoDxV7RSzn7O9TsCiPWN3JDFsC+yME3HcJxXt6H+Al
7rwINPMh7I09n/KMxJA9h+T0cxkUOVHMvRuozTIgkr2h6GoEvztDe6t5l8yxzX5RjbwyA36Laqam
z5TrI+qop1MNcpTHpM7upsA1NwShERACXdNcTfNIVRhM/fLLpGTZMDBabYReETwZqRQcFGTKqis9
emIMdFOd2TtBJf8rt8CLtH3zdZl8b8JuwOyGGfy6Y9N0QJlTpduaLUd0LJhLn3rHHEmTzY5lHxMb
5K6OmAxwwjPlbsOAwnRAD796jrnWu6aT2e/AjcOzbCugICZd3ogxUg9lZWCV2jE7eMwphimxPThb
2Ivr7j4+yio/T0LXpAQ42B8zD9l0NrP9F7IqKXaswju4AHMQXfTyaszpTwffa75PrX3pO4ZVH8o1
+YBSGkRd0c73eGQYHNlxEWyR/H5nY2h/J+uPHLChbW9Ignf2XmnEoZbr+IyI1Lr0HJwLRt7FjVR7
6cMmrm2BttYMJ3f2iV7QE05I37s0UjgUUuGyExLrbSl6SY88JlctwI39yGV8AGtFead0ccVBRRrN
0gevpQXJB6RQg5PRJctcOPrJ5H44Qv0Z5yc8GN1hQnvA8xEO8jbQfqAIg1HmesotxFQDXpvKLYmT
6DVJcYuuxeXspHW/Z5p2xiPYvVlpYD9J1fTwCTDOPy9jSLWnM/e1mVP76BNGwLtK+lGteP/RMPUs
+vIUT/s8UYZMMeECUkrqnCXzP1DivyuLX2SuMJiofil+jcaPjpwP1QNr44lyKLJucrcJ9l40vSIH
GiFmFiVRe3FdHXESjGjPZowruX9TywhSd0870KP8oL3ZRJNMkKi05dm32+CX3bt35H1DM58tJCB+
ZO4UTDUWBZBJHfYyGKRH5kcW2lZMUmc1gz3amGpRL0oU8k1+batjbhIWbJd+09dHQ7+xtwjmTG4w
9pgPiN1kDWez/RsMHRbvJZR3AzzGVMmlx2lqsuk6HuGr8HfFCDnyn410RLe33G4+UXqb3zGm27us
k+LUjGOzb+0Cd6HNHtwbSBodgx778Ar1o5JCoy8oh32LLNk0WeAP07Tc226BOFZi2Ynz/x6N7P93
awX0qkL4HiP9fyyR3b0X7+W/vZef/7ZLhj9pZP/6xX8xWYpvX35Ih1gCqmJPwWz7y3oBJyUsb4pM
hvren4hxwv7Gn7BhVoRRwUheha3/brK0v7GLQ8wqbakIgnb/pfVCiAz3T0zFVbnLfsrhH7Yi0uYb
/S0xrm6pdL3S8db+8vfgqxu/Bb+gwqc0Qrlqp84+N1SPoxU9JVrc14t681t9HMIf8QR7x7E0fvvl
BaE8idTy4GAoT4m2Z5mHT2LGyLdOjePJfkEjdsx6fagXeUyX9mSD1o6jvZfXl067ZZRwUIAp0qa8
osk+4RA/c2vdq1beEFl7nBrv3oucG4+tuNIfM2lupg6BbjaPgVU/LnO0j5S7JQRsm8GAyPuPJX8k
z2KfFgvnBpGR3nTt18EZ8veVU3s3pTe/1Ayr6r68U9IGXmSOeaEQ7AN4EdHTglB3BynrqVP61E7p
bRF55caPQ9RUFHcLgHjMd/k9usoTxXHK1TOy+AufWMl/Tz1eMqrGoxutaA7ir9CYUS4CiCmuPKxz
f/Pk/RdWWWd9k/52Q/T1Jvo2Kx4eJp6av6ODIq4UhPUCPsmbZkdNuEHjdgUN55Y8x1v6RIxuMUl2
i7+3BkmdIP83eFIPxfaffwBULLZPrjZAZ892JUu5v32KkgZVSyiSaI8HaKnr5CoY2gNcHXI4yUXa
Z7G4paBRxxV8lTbLy0jQ4BWsROtcKBepxeaXcfv2sKhWbcfMTQ6+A4ckqparOW9PQ5Mhygi0dbZh
WBcAXKjUKTSP5WTCDfY5olW5biY35IrO1aaqItyYoXvZUIGiYCOSELnjT4OqekNQwv1APg9wG5ob
4by6jbiM/Pk6SIdLOPgQLZpaX/7rZoP/s1PyH/5f/xOtBF8nnftPF7A37/o955T8zyfk+nV/nJCh
/CYEZkyeHJ+N6ZdV4I8TMnS/rcheosZdGx+47fLglxXrNrzmgDiFBN2F/B4XsLt61//9hJTf0PwS
907wgJL8lf6/soD1nJWs/B+frmD1IwgPaSyTDYVf3lnxwn8D1cwyGD4u4LZzoHV+U3ttNZ7Tbuxu
GrcE+EFO7q52cM4Y0BE7BygyTQirIzlbeu/1wzNbUOuAAKTBspN2IIoIs9pJRtwHUnK7bewl+q3H
wDwTNqYlRH07vextaIwRtDI+WstdrbCXwWXMr43OGeg18TPmGzI8gCaeunlkWIwMhCGHfGpbTEHD
MDGlG3SQ7iYzRE/1RNz0MZSGWXjnL025A3TWhBsxxSEhb35tjuVCPhj2ZAy5R7vQMWrbyCO7AMZc
smtYVMDvc8pnoNvBWyf0Bcqm5QBi+2HwkVQlPZ2sqyh6Eag3vV/uEht/IMKLK8vV3skUjOiHwX2o
5/4qrlt2Xn4A3gqpC/61CytP5u1SMi5iYEMMojUsW39KqdLi4hJo2ngZtdWVn7DLYAguD2OnD2tK
+zalht0Xkk6tmZT+GSMjuShHHN2WTq1N6St5UxlCvJoQtaJK7PCNZVtzmSKvL09zUJmbJGmLmxj6
yVWSD3I3mwZ/dXFV1ZnaSZyXx8ae83fIIv51GnQOmK7gmEoFBIXdA0HHKPit9FF7BY4vnLNImJDU
AzSBwY7a7H5sZYFL1MXRWw/5Y9CgYcEB+zpk8cXs8Gd0bvVJuBUlold89GN0P2BGJRTExUwX/S5c
JnmaqeedHuuG7ZRfvflsuY4j5pKuEkQMLSm2VTKw9iJX7DG7YAmJ8wRpmQ/r0gbFQE0YKSK9OdlP
BEpMVkZEHXONPJzOjFJ2MirPbYHWZwDzAp6zv0uJYskS+TFNz303jkcrjkiVnha6eSZ49qah04gg
Gd5WSVEdKlfolRfkk9bY3wUxEtmwr10EuayyEje7Yeh8jCPp7CwwS/CM0APNKYLxWpjlJnrxrCC+
jpvhwrUyj5XLVNifTlD+7r0171GlJIM6O1rCTWnSp2ztLoYhRF1b11BD8XJaS3qyzHBvCTkSGdfN
z0OyyLMY/QNOcW9vVsLP7Df6VFQ6fiyL9iF2x4/VWYdCycsP82yCbT/x8QrxW0TO+COXKF2ZQ9Vb
1JTpMejh9hGGzF+6rkLconqAuMqmyXG9YZcWTCDsPMK32HU0Cb2V6ttZXUeTeWkCcHsLOWN3Uwu1
kzyA6wxkU9BNvA7wMrFS6tzc5CnzjX6YPbx07ZW12A9mjp8mTUwt71pqMwKqouolKx+RP9CQUAmc
pF8TcITre9+ztYOXu+Hxb29A1F1lkupkGc11hWJs7uxnpK2M/eAUkvqM5KxNzw061hYS/DMBfsk2
MCSxzKwRukMZl922+F/sncly3Ei6pV+lVr1DGuCAwx3WqxvzRDJIURTFDYyDhHme8fT9QZnVV6my
yrpldntxzXpTaWWSGEREwPEP53xHD9a+8rFJS+vV8Q3aqrSZ16G6ZCFpPukJ1AJoUQuCzcJcI+n9
a1+b/H2STrcOES6fPDffBWkHTyaK8Iitp25CgWz64HPZY3qSW92znGYHg5IqQUgVDzvyl4gSrUom
+WsrsGsWS8Qm9rc5+pW1KSv4a7PyGtpkb2SlZg2eH5/yuQnKL6jSa24mmZTtOs7tpD0UQd0HF5Ga
wUh4TwRHqmthNWwxw5KcCUjCy1nSsD1Z6TCcAjz0YxVssxkS1GqUEkpFDbmU7LY8xsCC5eEOzpu4
0cEoMbkrosMQq27rGExAA7GKKe2MAWbPvJdJmYGjcyB2BrkBGE7/jZFstWBBUnbtyEhCA3Bk2rEm
xPeasrbpzec5TSOQGbAXeE5MJMVA/LUq61LbrXhI2or3Ja/uaWLnNfiTYWs22JGBnrIc1OYuVu3n
tr+4M/ODwDdvkBGWNwSemCvRGlBd0QJSKEFbMxX6Nsunbiq9gBykogQk6LAOh6L0UuIy3k3x8I7T
plprOD3amwQJQtVwW7Sct25Tv0XqLa0M70SVDMwAIekGEshwsQvizFAa7FVY3Due9RAXuE0YFV0t
lCegRxUhfRlhkV3lqHOLyO+Qkqy7BttAsCDY1gQHG1BJ5DR8I5l2le+oYYzlMwoQIpT2qg6HK1+y
z7NVRt+lM4RHwBQ9ZLBiPseLXnscivYJ7/i0iYnP/O4VFjNd0i5Le93UrUnQmhep4P83yf8l+hBG
8L/0kP4H2cnZz2Xf7//gj5LP/c20bOGRds8GRXn/2RRr7zdMP/xs13FMR/z4k7+XfOo3ikSJywEZ
HLq6pYL8e8mHpVR4khLNwgRPdKL175R8dL+/lHyoAT1eCeMo2j5ea4lj+KnkK0I1mCEqKVYJOC9W
5mjgOeos4Bp7E6tlvkarm151xKZh7dGV5es+mFqk5IyssnXYqr5Z1dJUNc7H1trl2pzlys5kVxxG
g53CvphQV2nMNlvBdODbZLU2TiM2vSc6G/rqoGON7Xg99Jo82MYSFzmkBHHvNQytAzG5lB5Gfhkx
Zh6bwB9vOuF80k7ZcEcSY20iZ2cQLdqbuCFoBhFKjEdpSyd9Ulm2VmXXbeZ6mNfIHnKOiNIn3FYX
OzVRvTpJJ7a27IDhVd4NfEfrtjeagBleSFRtFJ3RjutNbBAsM5uNtyuk/VFSrCOOa97zLNH7pARd
1DZyXgEim45xWbT3s+cNpyQyww+vckmrhrdxyq32VY2GBp9o1jtsZgs1ntfUEfY6/O23bTV+sJ6T
O3NEceTExq1LQmERz28ATo5GYG/gnX8ZK/vcVukFINOmnboT6JY9R18e4tgz3h3MLjt/tD+IEdo3
DuPvxJ1QZBMAIgb7MfBQERcRgmb23uT/BQTckcX0JQ3lCL1TPbuxeYk5z1GpbAZCqRCMjNXWC7DI
4EJDEz8gWRfodbKsmPZT5OxH4MKYmtprUpe4KuZxSZwNMhLESudtGox0w67WvIeZI+6mbon+qZ3u
BahMxkDW7YN3sSx3wnjkJ3QkcubW4LzXDBj3PFD1XUapdbZBs3yvvZYBqRNheCyacT4nZTZc6jC5
M5cj0qkHpiHLyYkyC9DvcpriAmY5sxy1LIIfrArNR4fWBDpGsgAxa0A3y2nN8OOaLOf34M4PmgM9
4WA3gkFdZ/AkR9nDBY+qFnUjo0px9XoyYVmrv6cyHnfaSF8yBH43WD5Y9uI+Zi/VJA9KdXKryio+
jyZkicolYYqdxDYf7XkRkk7nNlF3FlLTh5YyzroohfB+bf54JOaTweMxc5Ks27U/np1GOjAdJ2qK
Z2rcc7EgFxzuu9jtPKQWEPRSsOjLMxlbLIopAyfWQ615CK9iO0PV18PNSjapO5vmmu27Ga9KcyTC
rFH4oqGAhMTKKuCFauOn/tBtg9haqggjZ29BKBfVheFEWXvoLI+qA1ZZg/YMfGL5xcACGkXcz7qd
2diiJl8ps9Br0WMxvJUhmIyDzpN6ggUYpsOOYGOKIHJta/0pE2x0jolMjYKVfDR7vG4M6NhswtRD
2WLELpWpn6Od8j0dbCeP9mAd9KZkjG27k4DZTDO0bYUZUcxmhm4+aALQ2RVAwHpojITOrbAEyxfC
WKcvzFC6k9fG/hWYKsSr2IfcvnKpP4sD1EV0NqIHcQa3d6RyYK8SoCKjCl+ViqSfugekzq/xmZRj
7pBWcytEFMJJnGefMEG23wa/KpwNa2X2qYytreSK4DSLd3A3cr3NWnq525Bd03TGBxTuA9Q37WI+
JWAIqdpsb6jAS0JCu1BZR7eqW2botdFFO08Bz1yLDOkpqhFrfs2Rv62hj4UPePvNLUgYXrArk03L
jpoLLUPVsdYYawnBkmDdYj65hhAvCYyZRajfvg6Y051VGo7VTVc0XY5JcY6P2ejOr1oiiAgbBJNu
8xi36jFsx2eEneOmyavpq5aksM8EVdzbMWEWXRQgyoVa9slRqtj1faO/BqJCU223zvximfPH4HZw
TMwuf/KNekMcI0GW+NnY2LdnsDQodvB+WtLmCB36DLEpczHyCnze0R6ZEkJXsEirVBvVHWQyawuz
jIDvYChbAeQJcznCUKDvqOrCp751RnZIYdV+ioFI2w9+ik9hlyqlN2PXuNgmFvvvRJE0Psg08mb4
7VWw6bH5hZ+g7IQfhptacjVEhAxtMHBFjzVg7/4lKGbwVgSZqnkJ42zcFdgv1F4JVqdhfBvD2Ncr
l+8y9KvAxSMUlDPsX+al9dj017adojvHyIN1D5vgRtvd/ZR0ztEP3RhrudntmnTOP9MQqYvhpePX
ZpTlfWkA5WOy6HmPzZyi7/HrLL0iMijechaNB5Tjw9HvM2WAUdLZq+tH1j2cshpPV+vdjS2b91Vr
xRqdku6+pFESo4/N8YYDOeh8QAqtrb/rdAYnPnXDdz/sB1KrPQQ4j41RKWYoxlSvmT6F4VYRuJV+
j7QLkjY2YKwmfe8+FIXlfoG0HO+jPhJq57F4Si9WjsfJgGvMnNSrH4uAUeO6SYb8m1C6+N4rY3ge
KtGVG5pLrNqSkLyVFbfEsUcjSl6jgHGGdNnIblJ0PY9wlKrskpejTg6JVTguonSjj1EkhRoTb0B6
MwyWcR+XOGhPLqKNj8Ko+3vyPfWjWeTphclNZJ3r1lef09qSL3PHEwS5GYckJPjg2e0N816gRs8X
7e14U0x2v9FCuQd/8PBJBtI6h4GABgjBiuQHJyDbtRtMgzOiqJOdrokvBV4xObhsPDaIY2gZt2RD
QRRDWl11iOTTGSioERU4moMsHzglq3Ra1SZ0i85kDr8NIQCfmnbsxG627Ube13GfPmdNwJcOWcFC
Oe17AjgENrT4BOPVno/a71r/aEQk2R1MB5IeX0xYBfe9FMZ0J10/FPeGOWHFIVa77XeGb8MAaWwy
9zZlyKVvhiENmDYbCXpfmE0JIYLojYNLlBNGt+7xPdxbtEDBCbmrNC9DHM9o4DyjZLDVLH7BkVjc
OWYy8eBXyKqe/IyNCBm9rDBRBwEsMbd5wi3vhaFH7IXLaEBZej+0lffojxlSCCoXgkt8zn3A9NHB
cGb7gKSYeaOIBFQgtHj2nGYHrZhK9Q6TP2/qoXAbcTNfGt8hvhfEjnGO7IZPoUyrcuAL0dfvTFMw
gJCBRvlgm7copKMNUtUHkxt+XTMF3LauCTY2LftnbXXVGWJi8DluCE1PGvwUK7N0g0dHBmGwpbrJ
+YSL8ThPuiovdVGw3WdgG3sHBK+aj7VsJRJpuPLtVdCR3+lG2TepEdqfnQHQw56kXswJhZtwLGet
69J1A8Q8Ism3ic3pibYtpkkFW2/quk+jHQ/l0SLJ6xSKOfjgMcdhCdxKsqYaQjs4pJFJjDH9x2tp
wW6eHDO9zk5xrZQFnj9Cn5B6ZYprZZaXoi71Ju9g5s34flm9PwZulMCUBiQ9GHJ+5YHBfE8J5N5d
Cd0SOl21GxhVHbHM+rhoHFV9BEFOCUa8NsYCYunTPuMBVY6hYmwb1SzRTBJHdpWt4JpFNg+C/TBS
tt/IsPX2TTEIj8XEON8lDoAaYFvFe9lM7y2rI5vEmyhjoocEBdGYnRKhgMgdrc9f75CWFdHPQ+5f
O55fNjiEx8JJKdrx6BD/CmZCNvUpT4348d9/Ge0sYWgC8amQv6QY9nOWF75vDEcgh0uCShBgtZmY
CPyLy1nAPn++nOXztRwb2R3ice+X17E8Q7Takx2IyLx7jZcnPHoDOoJg0ilKFSOJvqX9DAbZaTOh
/8WrLya0f3h5ZSNjJOOK7vbXy4xwERtlbbdHp47KXbgUAkJjJXKW4qAfmvReV3a1A10zfU2mguQX
qone9B5nqgvnR5nBYDNdCo8ced9+Hq+jAo3h2tVYnkxEsyWau1YRkDFE6V1T1xxVBVHHqzIOCRyQ
3u95cf+UxvuPF0QnDAABn9ziuZO/gJRmCI8KQGt5nKOmARCXwOFfkeA5MM/B484zPki1ffzrL8s/
viiaSEa4RDqx5lHmL9/J2veBZSRew4sG88VWADWy9qtZwxhXU/X61y+2tPR//sbwYj+gVBY/CXUh
f/5Tyx94NrY29rTHAS/EVtbiY0yMXWaO7b+4qn+802y+lpJpsWLIYcvlz396IUFGd0nCbH6Muky0
d45VshMIckt2h7++oh95iL9cEomRdJGUiQK90i8fWpBETixnmR5bxwKc0lFS+N0YBpDgPBs7GUFy
zZ7Uefq8Mhyau2RgXH7VllzzIAo/uh/VX2n1waat2dweUExTH9Y/asW//lX/4T2xUFyAA2Oww9si
7V9/U8MJ2rrQ0TEJQ1MdS92117EYaZb+7ddBUIziaAGToS/+5b1HpET0AhajYw5AvtvUSuQko5FD
f/rxOv/ddLl/uu39n2rItVj+c9T+c9nMIcpe38PX9G/X+vXjWxP+PCD84x//IZvxfjOXWES1ZBlq
82fZjPxtyUFlT8vwEJPAMjv8Y0Jo2wt0zrKRIigt2CVzYvwxIQRbbnO/ac9GNLOsmd1/Z0K4LJ5/
Oi1+31Qj9mcjzTyS34bf4eeb2FexGjAl+nsMewT89SSDmauyJIBnE+q8RLZQEBmUMUdr8ud0TO0Q
OBNCQWe2IhZ6fk5S39zTWmQhCvQwT89eb8PQpV5NLhTu+TMsp3rXqCGyt64dOtm2JV3BXwHiTB48
jB/zKmnrWm3tkNLiyKrTcY+NadinQbJrYRZnO6RwOEby8tPndf39+PiZyy7+fK8u41AmrY6DNkIR
xGp6v9yrQ5wL33dsvTfQpW2lE7vvddAz8apkrr2VV+N2s9MxoJDK0VHW7BSKTRiWxj2Y9unNVXNZ
YwGTIXrimMCUwMSh4NQGA9DOW0ScVjg7LG+7nE7SdDv0rXpM+NuFq0+RLJxy1VDsGf9Cw6IWxcCf
PlMc1kixkBmgROB7In65sMlo4dAnAc4YGXzyMBIib7Q/GXp8oYGIVxYbirUExHJRdcc1Mh5mctOP
qPuquswVFAFZW6zJUSdCSyYJKhZy2NRx2n8DNBo8hhlBEqoaDg7g0MqeSQUUXf2iYVYUxFHsGfKe
RCoQmCbRe1XhRrFnK7uOna6PPLiqDR0YoxqLhF9RZRlxYgmKwaRO7GNOpgKe3cRst3w/xNofUBn3
bh/tpTdmV8wo3gtVef7CdrDfDW6avwlGdLeQrKpb4CPhLhysbF+0g3qmQ/SPbkZg6LSQZ/i/alfP
XfSMB4+ldT+wlPVazcbXlfuhK+d9gSXyIvQwHYNQIxUdnNbfBa0IPk1UkGxoSK1BcBkO8OuTcJew
HdrzCaLAV+m8TW1GkAiUMEvUjV8/tYJNcWB75ROEWG9TQcj9jngu2OA3T5aIMWzUpYzPMH+X9U4j
5JPRSnHnzdpA5T4I3HheQLKaNotvVVyMT65RuE9SFfk1JHXoqhNJKN6S2mNbTnjBElAfRO8ciR/E
fBxqbDs14U+6GXEcdBZ89WEY7schS277Ie+qFZriaB86UAmhX4wbGPL1p07QpcGsZghXWOLNATjz
WKCg8IA7fib/c6CQn+UwMxaH8pGZSzSGLdrLjNplT9LKeM7pTy+ZTuyddtPowhifuTIyCZuIRNhW
qyCDNGbWfXlR5eDfgaEu7101qGpPez4dcP4Q8+zY+bauGVZCAkiuHU7dG2StLTbOnNlSYJcn6DTe
PYEi4phWkBIHdWS0s2aaczcJZj34DKsBDogRTDdj4xp7vLk0jY6C710nV6S0ehu45DbiNq8O+P7C
+wzMzHdNY/vO3hI7W023MtSYtHviGvMmlfvZmoHEw5NiC8kJ6Gy6wgyudRgHt7oOOT/TSMwccCEU
E6Enj+CbKP88ygTYu3DGU46xDFuwqKZncv70jtgUdZ6tonroVVWcF7fuixxwvaALVrCdYU/CQxDV
Jja99LMSHSPw1MJlkAzueFtRGBkHBTEuWreVTc6t6ZUkLHjG1IKex/T3OJmFvGvK1CGvrphxUNSh
3a50YSVy36DwO5Eqi+tIDBkJzVCcYpyBap2XgX4bACC2a6QjLflQIirPRHr2PBvajIg01Mh7H8kv
abQuZEKP/Qkf7GQwVGP81O+srFKQCRo+IrWEyADUThgMmvr7DIp6q7Us0JYAr1znnZKbUJrOLZyc
le+FaOezEOM9GDG99Y1uPAONQZ7uGePRlwSGtXmW7cuyDDeok+Jj3HUCTY4GjmT1nrPOwY1hFU6T
5EYiSjnabcH2iK3Fl7BwnVu2Ofohn5DlrWoIiDsR1t63ai7FdQQJjyex668RTv/PRhe3n3wYnQ35
qZ0CWBYaG8OvDZbN0L5hFXuDRhQQEuZl2N0BAWpyE/EsjTg3hLvM6MAKkEIYnkq/zG7brmfYVw6q
fhvr/tl0Met62li46LYpd6RvWvAl+/BRBVx4TFlwrI0yGNifuD3bHc2Ip2zo7WGHGlc5YxVU7uh8
yuLCvTKewCumeCSDLS4egbTB2CvMOj3aRhSjlojo3dBVIKQKrBKXqDfGzY1bspNz+8E7+Cy03kZv
7t7tIl/4VzONEVKbwN4NA1OhlYtNBRqlxds4EYCwZyDNXUxjF52UWybnodbGyav64ZDF43iCKYe0
iJEBFXnlBvdRYJhfrVFfZxrERztl7jsWRrpnOkHczwyynjdNu/fhJJKX2HZBdZqmtPHnZO1bAIr8
pezaZmuS7rP1igTQmOu/gVdiPJIJuW2z3D2L0uPLT+JjSoliRvcGtvdVbqdFwyZBMVwfJte5RlyG
z1R/LV3MxUWJyjKev5nCQK3UEvOGNzMiK7E042Kno7baLi3Jc9Ekzqmfmu5G2tCzA0t124FxK/9Y
zUclkO2vhlxXW01gyRZRhstoxj15pvM9G7y3aSyYeUPSBOJHkOQRbbLmboeVscpjMtQIjpj2nDwZ
GXqJ+RSPET7nInvCgS6encrqDn2Xll8GKeMvfmPW39BR2BuP8dihb2fioMwn202hbsVIuo7SKW6g
ut4RI4p7ssHe2Y2ju8UliCnWT7HCbvFVYPbvvMI1z3XplEeMojx3/USeQMLbh7kt461Vw1eNDL6n
5uxgqRiMjv7K9d9FzXIwcHU8rFVR0UXPRKsy+EHtNoY4QMl1w31WEYRnTeKCMC06Q1MIpnOXG8WD
i/zkMVQ8lkiLGttvPcKSGH9noy95BdsTmoAdf8qB/zWrmRHDKs6SbAdasCQxgyQQD9d1z50oST5V
Xu3yU/voNY16B/x8WZ9ElGfcPw3X3qf+kcl5fGbz2K41Fzqtothgn9YH1V3iwqfMkbFsB5gm+9Kf
xy/Ct+0V4yrkRqgp99GSJ4n+Vz1nP0Im/Zm8ScJnp52EnrizrU69ICy09gQdQh/RRtKtsnTirq0n
093ZOSuyVVk0xzglLs/vbmZlfl8yk7a95VuvbW+oOwJ/eDyWj02isOcRINo8iKCeQFhF0fwRE0lC
YJh+yto8Xhsdz/Z5ieMc+nrYa7NqVlNoI3XsiO2MSMB5Au9byZW/xHpWdV9zJPXtJnAE6wblk//J
o4TvN6Dm9pH+Y350GQeWa2xzHRwAeTF/BIgWXPMVTIS4ib3cXxl+4N7YDrp5LJ8kjzqQofK9pzzj
k+RRfYVoO2CCe/PRNOUDuqeVCObQvWPA7BzqKKEsMvKbDDi8Y1bupiY2Vq0gCezdqAN1OMJVkCPB
lpn8mCAAxjvvR9qqMRG8OqBk3eB+v7RLKCsF4bkV7B7NjoSxF6xUExG5wmktqMci/h7L4DZZEl51
XZr3SvrVV75fPLxcMmGHJR02XXJizR+RsREUD7k2eM7uPe7or7Nshs+Eo9lffTORX9wYZALhts4R
BEVMHhwRte4SVqvD2GJrmQLqWKJsYTgfSacDEKQixZqrC++juHQfpiUSFxDDjOs7IM5tCc1FQues
4azI9AD6AGFB2arxGWo84WN5gdOV+Wh4CByZHVMwCVv8XuikDG/8JJbUXmnA9sUb5ewYo8UHnHsk
WIRUslPqT9s+sghuhzCdrBALILqtbdO/yjQvj07VjYuOzdniXA4/10v6cI8/C0QHicTaqb1DkKYh
moQIslzks7HidxCbagk17ss2fsaFvgTwjEEA1Cx7CBj55ytW8fOuXx64mq3c3rKSzylEwhPz326f
+Aj76iTE7UwULalOrvPokSOwnbuyOMU/4pjJ9ii3MvoR0oyZCzkI9AMSQ3OTAxtlR78swOMVv0qx
br2s61d9Cwlt8nP7acK2SYIR/NsyyO1DmHBC4IwEJduy2GC1mh1ygVWxzXOSznUS4+8tOM3Y4A7r
IJGQQRPShSzfv8nRJede+CZ9m9W3eQyYPVqhDwadrBJwSvYWXM0zsGcH7SCzQnSV04kWHgFy7T1k
pVoLLx14bzPsW0SdZzdhIsBoD72CG4FrKxol4GQRKSBTOklhnkvFW+Bbx6EuLLQhPch20eTfMYwi
mx0YIeFrNNaV4Vvky/ksjogATD5EWiRfc1SAKbNL4T84Rk8ALoX2lV6lPTsRo2JzcptyJd0G7KPh
9Os2iMqv+BMAQ5VpcWa5F9P/lfGhJLnjAIY83Tt9XV1yO28OTTSsSwBA5ghgFLi0N+9mFVt77jD7
c0u7dkUWyt69V/U2ysQ98SImnJ/AJpspORdCnsbmMGnezy73vrIYW5M7ox9E3ntoQlX8xD7GAY9F
uKyKGpYq3IJHf4ivge0O3b+aXy9Sqr/shX+Zbwgas3Jgnb8Hp46YWzXoohuPhTOetuqdOAeyPszQ
exoqqfcuaaerzPFb2onYPwq3Eh9k4OQHEltYRjPkhOSR7Z2sjV/SOkGWO7ulWI2YV9+rlvIV3kED
gWMKbg2/GR8wLhtId5f+38KM+8FROu3HsFEPXDT8mHCZGPhpkTmr3HHDHfqE3eR1N2AU0rNjetam
G9z2WCHZd10grZOVm7uo9O7MLqoO6B67ZzeovI/EcOkMUH/6e4LXOx47FhvTFIfhRwDY96WDgHAi
IEBspDu2WEaK8MCuAZGPMHP4/lUHmx7R8BTpOxuJyHYScXEosM1vKrCIK0xLZAlh9L8OLgMML2b5
ucrQaOwB/iOoRoRdfu7novgWUfnctMv0ptLdIwYXD6hso6+2qpxFHYsOTLgFN5mmUi6xNy2THwya
TIGmLO73eprGdVuI5LnpJvNEMdWe8kQQlpnB7EqiCMilSwYa1cOnlBbgaE+NWsMaMOUqSFT0FiLD
4iEe6HMVNc4l0I3/Vo4kkFAISeN7j4H9JiMP6Llg6XjDB851SsRHPhb2YOlCBrL08o360aAsrYpP
zzIuzYv7o49J+54iLVm2boSODNmQoYtKdUcsm1hEqa7DG2Xkn5xMxLt09j3GaJ35TLlBmfSjVZKc
hGWXWEtmXXNgAVptMPxw6YEAVBVgme172UPQGOz4LA3/SdfzsIH8kz2y/8Nn0BAB086h/RUwBhRS
ocGc0tbeRT96t1oD9nCB/K/qpauj7t0OCUm+YsD+nsnwm+At4aGRl/LWsvr4iBJrxYduXjB/Z5dh
6RJl6QSfx94iUXmws6dpFOlJQxp4HHI078SXexVxcQYgaIzA90QD0noCdQDOUziol526Kz8ap7nz
mIatAVCVO2j64na2p2wXL50rzusFK7f0s9HS2WL2pckd2WztjIz3zIth+Rl13r3MMizOhtYlEB2C
dOeo1LtpMOuVPcYfldNA62rqfTkp9ZSUOElIReKExcwn6wnTyNJ5j0sPbi3deMjV0dISEQHpdaAT
r5bOvV16eCZUzhJnQWNP8ChNPsHDOPFt9OfSNyegH0wE1DIbIOm38WCnMzUAkuvs6mWSAN3iOnfF
ewOuTZPUsTbMYSPM1tjVxUBSqF0edIWwArvPY1gZNGHMLVBkI+cSoWts/p9M7f8HATJZ/HjYlf75
PP70SmjI3/7Xa1b+77+dX4EcRvWfRvK///s/RvLub2oR7NL+WI4jIY79XycrPi2iXBzN7JT/QMX8
z5E8ZizbkxZOVzahv+t5/z6SF78hFBEAMtnTmq6L4fbfAGU67p83eCSBLC5aCYDjz7N4IFiB1XHK
7jO/NleGsQAqQpOYeAYoPX6txC22no8GA7fqECLOapxkS7ZbdZ7G3j+iIKl2UwizmSiLcEMyrdqk
IQTAlOyordH6jOVLOHjFrpNWv6GPJPfNt5tVVbTTMRM0iymhSV/GpRlSzLC2TWUuAH+YLlYnki9B
7fO0hCa2z5Z2CttscvYCzzvmM9ISe2m7iI6pT0xbHUz8XvSKMNg9K3RD0cb/0bU1SwOnl1YuWZq6
furTFcp9Or1hafrIzKX/g2yqL3OHYWUdLg1i8KNX5LYVj+3SQLZTFU3nqupR8NZaXEoxGjtfF/5+
ovt04hk5sHbpSMmipENPBNZ5X5TOvlia11QmPaJIGtoq7svN2OTzVyLZYnzprX2wlhaYuO7psUtY
JJ+bANjGmiiEpWnucFStLDeTNzlC11UoFlYwio+zjFX55iQzGHdyUTY4PK11/KNFX5r1Is6TL4xB
yy9B5HWoeGjqFRMDtTYhnJyipfmfGVi2mHij+r1DunWyO8sVe7rkxERX08jjYPQkDIg4Mh4NI8Pn
OTt4KPbYLrzvnFgI3caZWjdKjfoMLrN8NcookRRwvbc2srYF1A9VxJ9jfkpUhui1oGq024bj65Az
wQXF4FqbOXWnTbj8TbaxU7IKok48cE5n36uBT2Ejart8Yh1Llas9RF+fOSF1v856QeAiO3/F2NTM
yEhxEh3cZa6yjyAAw6sk6nltlTWYoaJEJsLbVheQULpwuvrIvtmE4CZ2+JHiWvMrvnaoNNlBwIXf
5FMF20ORpEK7NRQ7f1bELjAErI+hYwBaIk37+1S6/E4NuagETVqhx3OHr0q49ZGhPSi38V9ZyeAd
IpuL/xktwdg/kvEm9CaPPr2y8osftc2mBWH4WEfMtlezV1rRrpvBhZD3HT1EThp8lwCT1iO4LGqk
COOKLCwGa2ldt1Syw8zQwdNp1x1ibZgfjJan15nx1mebl5WbwrDs7yZjQ27pQCI1RkbSLABHjYnJ
jpoS2UOftj0PjFwDFqKhQYuaiqKAkysdJFMwimA6Ke1cw2guow11e5BvodG5y8OsQ8ZHdqT8ZEcq
wQ5TGhmjPNnkYouRRFPOj535bZgq+M7I5UziB2dAsVWQo+8xTF+eLNRJ8GhTz3tIx/FdmKwTJquQ
704+pwdUVe3DGEjWgl1ALpFVOVfeFIauli7HpxG/2CsLteiYuXVyLCcfWBDP+GyVusgVVeIJirYm
41rnkOgquiM+J7hN7QLHY7lGCnzUrybX68rtwKrmQP3MBouMoI3oS+9bLRhcb8bWaJ9otcO3aI6H
t4BcrJ0Lxu52Zlp6jfLGOLWTzK6IjUHuBCQXDSvHmpwXo55shnzKhuuVzWZxQXQKaAcz3Qs/hGD4
0DSvDeLo9eB4L9BRiCTKS/cy94whMIJDzul1emknW75oJ4DolS9jVtXEFI8YX6NtqTh7orBM+rWV
WER39vSIx0zbxYlA1zLdaJaG0aZVwr/EsRoPkxvpbVizRtmOpfYvsrFSRdgS7jiWcaopl2hV85WC
zPvs2h26vKbxHvBs3E85CsNgHFGvODrfgcydEMLJrnx0Ze+dszIliMdxovdChM6po19l6NeZ6NlY
2vWxHW1lE2k2c0VyEJEhN6kMh62ssHdxq9fbYjnT84lQ1qp1jJMbjM5XUggQNEahU+8lNSua/DS6
NTj3bjIkKXdegwA4lH6/MYu6eZCc89cq6H1Cbwo9woFMqr07hM7V7Zzk0WqM8Jul6LrJcU76baeF
d56zMT6QthYdulwS/uUExomxLql8g8gLJkU0K5tyyOKbQGZDsrXsgbgvA0RlnGTRQ0ZreyRt896b
cY5uOC1h4wOTFV95bhNJVSeM8yQUq3sIpA2ldICYu/LM7KTbZsrx9rcj09ci/B7HSfDAWMZ/FCVh
1NwdjHEDItdYl9bOrRUIcsWyzP3CdKLejOas1140ZQfHaWe18nLL2OWsZxml9IO6z0ZbXdJ6djep
PQ+XvjYcDCChYrcUW/4J8RjJpWZAZoaIIMqGUKxbPKaEZVttu1Pgqx+kwnwRYdQBSlSG9Tem41F4
K/4Pe2e2GzfSZetXaZzrZiE4k0Cfc5HJnFOzLEu+ISTLxXkIksHp6ftj2X+XpXLZ/V90ow/QNwUU
LImZTGbEjr3X+hbQ+GeYtzpHgmyGygNw14a2N47nOEmjdTSFZLkS1nievaJ/Mtoo3TIEJi2SXWzX
+wWcY4I8Y2C0IXphLDwlpxuzvpw93NQsgdL4YvZVSX4hy2/WAteEJE9ojVRe+zmcQVDpc2ls+0Fq
x9mb1ZeCkca20tv+ronYhlbQRBBRMtM4Rsyrno2EQwGtFiO6ijICiNdT3iRbaaOrjBrHPChFKMeq
rV11cgddP/UFhbSvCbWrwWnuJqtipYMzmhwSPUJhIMPxOvViZ9fNtOhax5PczU5+ANbYrKHbGeuo
nIioGqv2drAbzhde6N63qd9fx/1Aoxu0a+DRkT15mnPJibc8tD0AinFumVq5qeOeffbVl/+SAv1v
ZTX/EyEK0A0QIvx9hX760kBQeFOUf/2Vb0W5S+mNPM7XhefxcOl0ar7hZazfYLt4HkvIQokxXerl
bzoZ3fjNJbjA9S32SNfxbc4I34py7zfDggLD3zP4W0TU/VM6GcN5C08gJxSlFSAPYQg0PKbpLKKL
79Ruvkq1ISM1bEMvbuOEFZsK4WokMlMZqnOZ5g2xbco4Oayoe1EgmaRwzvK1V2BgjTOt+2gNlqBx
RvP40amRDayFKKtDHuq4j3wv81x28A6zsd17VwIaonfoHWcAnmXL6rM12+rUlsw7jgotSbNWVaL6
bWSFxLhijXCyTQfcl45sUuPlSEH+B3GRR6+c8+2CHiSo8sAzUwJJOkQ8cjX141iiDM7cDwKXbrYB
vDSesQuHp7mVjeLAL5yPwKyMjyGkFiDl2nDF8RmVSD+3Gs5+ER173XMQAmfAlalTFMEsejZftvDQ
saUAyKJbYREGeYTJynFi4PzATjLFxp0oB8xwWeaTLiJBGzsEJ+rQ/wa8hiXGPTwgV7GLLXZjxyhf
17TImG61TPSHK+AAbns2HKtrie+lEwp/IUN4S1N+RAYO8V+sk7SoKVnH6mwoLWFwmEzNGYKCsGlr
oTNaOwgbmeHDZrgbZiQkzAQNbEbA1fOO/naHYGNg2aGVAiDuc0bbvaYQUnkVTG3GBSzGX49LIN9V
poX+nk/GgpiT9nssTdMl2Vn+tTEscdoQKZtx07ai+mCYJmvKnBZjuAPvnh3rZhQES/bN+CDqzL3J
pHA+i9Fjc1bohehF4tAjtCzyKEeH1Mk3ym6Nj1Il6qMX2RYKGAKnvbUnQPGucehAhCgUzae4QPqc
epKmU91xWDxYYxdPZMHjlI49rhDYneiLDSQL8zYtrGpvRzK5aQsLyFqvo4TSRcwIGyAwoVfUbcMl
6p+Y056ZBxFHky9WGZPuHM42TY2w90duQTj7B6vX0imQNsDLALGOzs/pzifpcqZZFY6A9TnMfkH+
ZGHV1nZAZ2LvJ6hmsMEUQ4dAORY0XNUr90nSNgU/bDpEsRADlwUUwxWOJw88E7L9Rv3u6DOkcf4E
lIdE1BQkhDzTsDE8qaAfWB57nVmGN0U/MlerYZhts5E3toIWQor9RPog2Dmja84SJOarSgBkHrxC
E+sytBWBRHlawSAarNjDP2F2xZ3vJ0AxXcUsYdXnhaHBMrea9KGe/cucWJQNTOzBJePc8QGwGpBJ
IFHtAU8NVDWtSB9IMxU7HILzxk2s+Rz5bX6a4t7YytEIQXhngztcQCDv9Bu9SaqHZmDM2+Pf1e0e
645vMpc9Wn5R3i1kky5vp36H0a0FYtDwpMgstS+E8kiFIONODFwAyd1KAD6oX/BOzGejRySxJqm9
UEcNd9r0QDeEPGS45z35kOY0OtmWOpETDZ64FMVCkWbJS6jJ+HZQpfOSkb7HQJg9Nj4MzOfmqwTw
AYQTvjJq69s16pUBuIAGn9vvTO9ATJyar8xITfOFhnfxoZs6OJrS7Gy1hRQxDYx3YG2QDt1NLPOr
sI09benmMoCnufGM/+RUtl7KCZbifyKRVPBNWte2YpJm27zb1b/atT8JVStkZMVYX7dG3+30us62
/7379v+3cljUqbTC/n5zPz9nbfz8Onz5Ur/Z4b/+3rcd3vzN1SFrAYH8D9LRtx1eXyhxpuN826oX
7NafOzz2eSgPqGcX/bdHr+7PHd7B2Q5ATtfxE1EW/BNdN32BH/2pMafhZtmoQR3qBFwBYJfeDYoS
emJjKsNoo6zZ2aadGB6zMGbBAVncH+uiyOC2WuWWAYOxnutqDpRB2O0qIVJwS4WSf9ERg31t5P6t
W+EvGlXErizbNg0vC6UqpcfbqqMIGcLYgpYSs/fwtg2VuBw892NihqSeYY7DUV9oazIMhwOUZgxp
CAFPI/EX616OaAMwW+8sA9Dz0OU6/NwtGx7ODZ9WF/QbiVOKjSg52+pKBwPODC+uiyPs3egXtos/
QANvb+9y2tENXdA+5Ra/87HQGihrcM0ID2r2NTQIdDEdE9j7mhEtzj8UwSoW/h2fEmAMAlC2fkmM
laxVS2ysn1YvKA5In0nyh9wvvF/I6d9j37jNHjUkB0swhQjql3//rrjrXYbgrj3Emw5H9yGeHBVo
wGMrfKKgCFYNgNUVnFbvq7r+bz/et43e5ZlzF3cPbikIERS4y79/d1nbc7KB1B8kwU09f4gICXzV
Lc2/ZaaqfuEK0d+/RRcCI24N2tq+hWNpCYf6/louchm6JZYfmGCin61pbmgbGfprJ4cpKJAMniAu
6682KZeMNCrh471phn0qZvWMvZNnBHTypT7k8YXsZjwWjq+/VpEnXr9bN34gy/7Lk8IL9UljBohm
o3ynsf72hU6aTBK2aQZnCFme6QpMj9ZyaQOr5QesaMQNuCWCwNbL1COyDaTatdI8XHfj8DRbunqe
zDY51/AhLo1x8RL+4gX+5SSwOHh4ijk1w8IEOvn2BVKtjX0EAjggxbt/xgVWUo+k3QLq7oC3kKXS
nQt3INoEtsue0N1PRpN2+1+8ivfCfZwByHFwoHHC4b/MHN58nkUyS6+J8mgDTJvHpq7FKpUOc06n
6sjDiNzwbJoLVTDuzxEjB3890wXeh/rgft0U/9NP8fJKsMK55nI644T0buVUEtEiFmItIP+8vxZm
pR7pIhaXFirYX7xr4wf33oNoAmkbQAqsz3fX0iwB/T+N3IDOsHeaTK3FXCblTVU142dqKP1VxktV
J+wlWA+r9JUboej3Nf+OIfF8NLT2WbDQYSJV6bBTTIc4PlWEWKqoZdw5hsO88QlB/MVCzmb5ZndZ
fBxMk/Q/9ip4p+/WcdIaoixvHD/gqr8XeZtchRV9UdQZ8wfsey0xWgXd+0YO/q8e1/cbG99128Yk
4AAfNOAPLi/tu0Vm0JPKd+PSClCLEyK1ifvafO5AOZ/seWsgN7Jot7CdzChQ7+PB7r9ohZw/jHRE
OaxA5Pj5g/uXO0Hs9LLYLt8gsjbePy0hoRctyJwYHn6rHiONGpnnNjyirSf4wxPGAFX73ijRzPz8
wn+Bi6IwZ98B70mS9zL9W27UdzeisUK7mqBIBcglO4hcsrlhsxlOgAZrYkVE0kN0IHygDhMJ16UV
glDGUmfW039bjf/XVnU/1V/+7/95fi0SxDRt1ySfu+/rwSVGkIXq7+vIa/WqPsdfmmb6wa99LSM9
pq2+ZVMVkjCIwXHx2H0rIzFUMYCl5v/WKeJf/lFGMvIliYoqUmew6hnLov2tjNShFxt4AX0Incbi
pfunprfLAvSmzuG59mAguyzJlDreu4fsz3MI856nEOlt62EPxqrnogsCUZT9ocPz3XNdmp+/u1M/
2DmXjfFnl363xixBNFkmWpA+gI9WUdxmtETmfZ2FL4ME+/Pzqxl/WVdYhJEReaYt+L4a711Gadin
TsdRdkuGr0VzNyRQnjEogEMj2wK/fxTwXnZ80nKT58pjVe1pJdTCxs+jHukpSywU0QPi3msOhBcA
d9amyu1VJ8KPUoYGt6oDF1GlJx1d2q8Wgx+8fDZOfAZUpdQZvvVuJ6GagOrTSwtaUlft8UBjx6k6
jZ5Hb01My2cwUPWE2DYzx2u6f8kd68eVMRIl0SOhWQklH7PZgZXhiSfNKs+xae2MKnuJCL4gWTg5
dJLp8zjws0bBGbdc2ubRgMqsikugdJM8RNIQ9xoZXNj+wQMjiA+mPlq5881EAmAKK72341vLTvfR
NLy0jHMzatRekUUf9t06SrIb5si3dT7dWfJ1WmbSqNg/jTA2du7EJLcjR+WianxYUXqdHWAYqAN6
EzRf7WKy8XgzxEA8WI1u7nBsRfdOJm5KKKao17myKfv8bETj9JwWnburEH4hX+uak4G0jLioUrjo
b/wmoOpKoLdA3yM7U0LByqItkvuRbTr0jxYj8rPnZTMJd2l7PQBkpe/elseurbxPpjBcmvRJdeUx
qcQ6V7MPl47zacxCf0NRbrzU9tx/wQAgaDieBiMeLgcxL6Y6r223qZlVW1i887GEl0LrZaajVupb
IGT1a5Kkr0lUOQfiyoG2GAQ5EIEKQ4UVv5pIecnyJ8YfR8l8De+fQWkp19TAzV5v+YU6DZP9UIRp
kBetvMBRvhlVdU+Mb/mLA5LBAvTm2wuynD3aMS0eSY4gxruzAPAjXdbdBJ0tz0s8Yhg8yAmXHbxr
0oHq3WIDvk8SYzzPsdI+LRhSuao9iXQtkdXZc80PyKjX5NfQ1VUEmpHfMt2Zmch3LZK2teO3Alxo
lX1Ek6ku3DEUv/+xIvzvpvarTc2Fqvzd4hk8d8//8hU9ePlcsB3ePqfPbRc/l2/2tK+/9a01wrSC
EpFzD0c0/48Jx9ctzfF/szy8w5AXdI6LdAH+Y0vDCMx52v8hONr8jYcJb7iNE9TThf1PtUbATb97
Njm2o3WhWvORTFHIvju8E7w3aqXWtVtRoM7faeHYhhdGbtPNbrGQHHhAmWHAb26dnZ+mjEYk38cy
gDlTXLaNv0DbDCSZBuin7QAJ+OxIPyPbfKrp3rvE4aJxH2y+eikoAUXS/bhIxs2ePcAduh1xgHTi
+544xiiytWFNqza8oNVKTC9oZucAfhovrlIF+ecOnOSnORnHIdCZg0Ybb0hRc2OngeIryjA6j17v
vJhSQkJz/WE3gn24njN9vpCw5DZkCWXknWTVppYqu+2NWn7uDaERdEau+Af4uM5LkXXlI3KtqFlP
hkpp1NsQFJnGtNFrL1ygewAY5EoSCmkjC3Ezb+f2xXhHTal2gJ8b4yxcqZ6miYScmsTDJ9OzxgEL
kagvE/ySIihKHcepUzJOXmeGQXBv3mnmHHD6QRvQo38LV32j051A+15fFTBWyfzQlf9UYyOInkXp
seon1QS1f6DqgBtk4dtGvGY/eTCjylU3xHrEklxqx7Y1F2Vp0as50AheMU8eZie2iRL+0wGJCwmm
Xak+KtWlqEi6ruUNZDkOZkBzxVamZfpidiojMMGqr/OksV5jXR8/+Irm1UpN4VxiD5Llsc5mRt1m
PYwIG4b6gV0ABDRjZIT/NqMbFAcS1zFNB/shVlH3IGWdkZ4z+4mPzciqbnUnSiUWy3Z86GlqXZe1
jG+WtPtmG06dv49R8exMMUaPaTS69iI6Ri1MxJMaGYC5av6ourpvgEgNurbG3qfpW6XhO4NK1KfP
dsv2usJiFpkn3SUvbWU3aKQxRfTaqhBC3LeyT5tN6DlTvdItIgUZP7XdYmh3Gcv5k9c+KFCh81rl
w/hEjeSd08T3MyZBTag2fRcWNQ8s1Fl8zw7nPRr9JcEQRYV1GiG8WW+Q2SOvEZXW7yy66mfmMjhv
2sGDTgce3c9irqqVLQRMvy/m6zDtzBxhjqzYPhkWJNIxr3Gfd6exF3Gzy0mSQ7gGi/oJkWF2cl0t
1ADoNc5nRL9uoJdM7beNMrtjEmKSQ/xPmEFDrvHGLyvnyYcY6K0KnfDqdaW0CLJUv7AJzdqARi6N
Bq/C2KXbqonVVlQCJdswaybczaGLbq3ZWMy4ceo/CgLjPqbkuL04vWcx4e8xegqNP54OEzlwlfdR
9cSFrStzQO7e6dazC81MXMHjqhyOjKCsVj7i4SuJ5nAKMqWsY9NbC5wy78N0aza1erQZ8b2g7PUQ
HrlgcnYN60C6NbJZmftsMia04o5YLKaiZy4VOuj9TojZGMlWiUssVcwhoV+PDHHQetkqEpskY3qy
IsCN6QxDJz0wagNvte/pi6It9JaST3QT6eTkEhOtyQP7XFlaQlpnrYV7w4/z10kqfZsyQjuXfMPn
lQsJ8XPjONUl6Zb2bhRifqDxR7sCExqcTFWkV96EovxE6mDSXEaq6j9pc4lDpbTwoYvKP3t6Gn3g
iSLRqvB5KstmrrZsJtB41JTjEPbEsG7EwiWSWWTs0JOUFFVu/zltrHGH2Euup3jCyBSP2Uh3Qlft
qej03jlHACXvWGzs4j7zvfDZSzXv0oh4ILaOK5sjtOrsMSEHXS24RJcww7zQPkKZV5DjfPE7nu2Z
PIu0VqhFoJrijHIXYotRvXam9PH4yMQgsI1Ti/dg0SDGxMvcXNuqnh4kQ7KGr9nAjL9dd4tA8aJx
p27vhpV974W4oAN9IGazWIRoFrjyctOmVXwy7eRTBCdxb2LFXnVGrZ7zUdV3auittdFOAvGfrd1Z
LGcFMi/p9vDtZ+ZRkZ8bG2ZU/TOkAdPZJ6NZXvuZZjTMu6eeANvOPri5nB87Jn31Rq8Gb6NjAiz3
TdhZyZ2wihHtPl6IB0nCo6Cf7eUMxHzzkI1GAa3VmmuWo0Hor1i53KtK5eYnTeuLawOJHRrEUT3k
0egl1/ifCxYUI7IdAFZD+SnNi3FP2uaIZ3Ooyd9VDnz5BFnVhmBsH21Vnw/ufaSp/vcRvW0R2EUh
PyFPx4XdtW0TQy2LGBFrRdWtkzGkFRRVbrEhnhRPqt0DPAP4EF6rhnhcZpOE0wZe57JqWRoAwBbR
Mxt3Fu4FvtytUfgL1Dcc7tDIjifGoLAKFNblCrrlqta9flOHnk113amndmqHxfRfaczbLaKjVsv3
UEMv4JZnG97DFdT1W5W7I5pT+bGKOCWHEYhXrJOw3hM7BPvWwLAcW+sVDiPmrNgHQWrXmPP6egqs
KUGsx1kxlO4Xe0xeusjSCK5jVr9onnG/EpHCjBEF20cIhGRyVQhRke/arc/ZrLIG84AeG0LZZJHq
eBisEAuFrVWVtTY11HSkdk10DCM3V/N2bLxmBDHvvVaVBEBq6J3+ENeehpVPdIm9H7LcGy9nHp/X
0HHmaj30lDpWnBddAB+hIpg8nbazL9J9RrjDBkogkN04709q7GA28IWgqWkm6aHqcrGJ0QneZjax
D3YfEn5KcNnnwkuM34E2d0+wqtpgnKf2RZMmkNzZsZJgwLusVpYdEoLkVMQN+ENJdl6ZQ4QXDRnv
5ymtNO2DFSc4pAkASqo1zXTSNAyZ9POl9Iik2BQ8MFFQwOGaILF3pr5Bazoe6kQzLyUxpwlqPJM4
jUpX5qPBOTQ9+LPZfiEawmDWDyNlZXl1fiiKFqsxKwIxBibjlat5JkNkNZeNfzHMtX8WnTERGqCr
+KWoW/NoN41GBhrd9Jfa6LCRk80+feKU2KXBhGPLX9PuJ0RTRSiBd6WD452mAWKcQ+TkiOcnIkWC
jLt8oaMOhzuame6S2Ogcs6IJ17UBjRA8sdE+UETNySpDQvS5lVPzqKouPuaF7UExMDyS6NiUxsuI
8zM7id8Ibe3qdqhDV9TTKwVaCgyqY3dB7WjxHOhwbJxzHxHQaDc6XlfFYrcdBhyWlC6uhAOLTpDV
PS/mCzvna7rGtu9heiUTc0CxiIebpunaxht18DTXfUwHqdI9whx506d1RAQ1ssNpo7DVqzOeSZij
5JJGF3j5G7UGgkX94vjyxqgL5zZsMRWTlup0zSrqZ7NmrTR4TnqboX5m5koQP5IGjTeEgO9jXO0a
hemNHdnDSYXcnjVaQwi4LOP2QzZQFbNk0FwnlK/MMLrHlld8jOy0+kIvhaDprJtYLqJhqY5STK94
MVWXP1MohLeIjabo7NV1K1aVBP2z2AOigmF9gvJ4kqmBfZ6+S4dNIO4estDSOdeyR1+pagpPper7
DV+B5kvBmPZ2yPq4DfTaz2/iedQ+GFL4Dwb5Kzuj9/0vyuzFh0nzhhONce0JFy5Bc6FM55uhStUT
6y/lgiU7w1oXXguRt7QIEyeswzuIEpAwDliihBV7zEfHEnWHHMkipAkgYppBlklcMu0wybfrCDVG
TqUsMusgtJwqpoVn0Ow9qv+j4/Yc0Ks+Ng9Jazj5VmIpxtYfs7utmEpJzHNmHCXHuXOyk60s+kHK
wsyEQZ1YgkD5CPv7si8+t43nYZJGfWFssC5GD1Y6gWt34oFgBZArVbLINxpUvglghZ41K63TrT0P
oJNWeln52jNyXHfPuC9fQtln4NaHGN9eR1ZNz3EnQCxWeY9EHererV1Rl+wgIRu1RdIkmKFVGqpn
G0VXO0WEmAydVmMDzt1NZFiVthuxLh5Mvk88mLPmFefY6eoRd4HVm4skm4LVrFyPZo19L9hv5mMW
TuFN5lMTXOcK+Si5mTiujDP52Fq4iwuMJZvCi9TGANJFGJoJFZWTSl7azZSsylhKeQHOnvKoRgSH
AkivC8AeKVqfo43yNL7yBlc5Vw6aViaYbdIt8vnyBtmJ1M4euuSafEm0RztfTra5hTgeJweb4Lj0
ERxgU+ztJpymbZ15U/upmIl69Ylgdlb1hJMSzHKEJd4dI92lSOrMMOJzH2AioCduKTMbEKdr3ZjQ
6pJ6a4hPptO33brpGhQ8MqyNIEzsyYeLUMFQysCSHi1yhZqNgfp7z0Am23VQMvBuhM54F5ddURym
BHr7Nm5q9DElOdDpRWWBvGGmp1fdpsvIOyEMvdeCLhqc3VSYPhaSphrVtk499i6cp254LKWapLFK
OkNMzAlJBdloQHPapzGj3K7lOMHjXbrka+Q+NpozZ+i8+liKcgIRgpt1WnV24cYPbFJOu4jKSsoc
MaBoHvAwEPKUtH3xIcb1n77ofIerm0h1U1A69RISL8OEo13r9ESn+f4T02gbi/rU1W7Q8naI/m6S
ad7rkef2pxhjN6CYkAYuPHcXFbSxKJxmrwEDW2RPforLeiX1OrqOMyR62HbrT5o5IifPBeFsJGSn
vRSw8ZIMpRoZQZhGZrNPd9nowI5JQmiwRoeInCdKC38nMlMzDrqbcjKixdDH6CTj6fMUNaZ5aAdi
XKjt+/aI7UjdKV1CbHIi3IKGPRWH3pSahVAsv2WMyNpU+m12ikCRYg5u6c8FoTfZxIZoUf/Suh5R
KahgBegRpylcKOica/ZJ24CBavspemgjsqZo7s0p+alJpF9NjpkbF8g7QRjy24Is57IXWgAVivSX
qohHfQ1Vje4sVo5XydJPzKY02g+tjj8DiHndPBcQWQ4aaaHr3GE47NbM39YYQHRQJQC/8mAubPMK
FpV5K5PK2qEjLQ6pMYn5xdS5Hc7gNCeey+6eO+/vLT9Cc9hVgOVJY2oPtSjH56gV0cM0Jd3HSUZd
utNT3Tj2pu4eMINP+lp5ev4UZb0LcKIpPAE+RBdFMPR2jc9HQua49BUD5fVsopvFCxqPRLZn/slz
5qlYjdkiuy09TD1BzWE/aJvQkUFnJygF5yQVfQDtA/u2JX3n68Tgv627uVzoc1XjYIkgePy/f/t2
4aVZ+OZ/Ngv9Y7pRX5rp9ktLuMI/RE3LT/5n//Fb+/EXjUt6g4vS5e+ncXcJhLY32SfffuXbJM4j
us5DmPU1D3RRYH2bxHkesSjCMcDQfVVm/WMOZ3jkm/CDPv0sHSWYS+P02xzOcH9jNGsI2p1/5OAx
1/vHW/82/OKu/a0oYZGLf9dPRwpumWhdKCPgXKDUsN/pI9hb0RijLdpbfYw1oUGPEVXJhYUR8OiO
A3JhOZMHv/j6wPCMH5Ihi8jxYP4rRRcHOn0Umpa99zmNWz0IWaRuS+S4h0qrcZC7469kJW/n4n99
vcu47bvpNE4xp0u8iSSqJB/2k6UXq5r9jw5gGIiaLhpqUnHhFyLcffeRfrtz33MQmXz/4la9GxzW
jlXU7CzTPolI9Zvp5IBQkd52Bt23SZVWBbNPyLDS8XZnhn01IoFZ0cEtAggwDMBqckSnGRUMXsiC
dC6STdwmvgKIybSp5u455niVs09ehB1ExwQAMBlOpdi3uOpqnJdNniy5C/SoIEUzmalzr3+EbTbB
NZGDvK7iAhxdV6i73hTROWMJXWU5gWJ5bRTHwhfVha385AIQ9vAUq6ELdK2uzsTLGZupmOW2IQta
lJ+nPhYHpis7rVtS9QhMCaJBFx+sAei3Cwl9l5s5AtQxSgiiUvRI/JZM5spQj4iOxS4uNfIeKhCJ
9EWSTRMTVVEZ6Qco7FdqGm44PTbsFQGx1I9WW/qnLk+L45T6H9uZ3EIbUXADxDuYYsc4p3N0URSc
XeoIILA3pbQaVbIzB9gCvec+A/efAyJOibXx06PZY+Qx+umK6G5728qs2yiBMxX2eHes0fJvCV6k
ssCQVYWzyTFV7Juous+hzgEtCoOoQaCESMjQonWVSvqfIW0wU8gt41tA7FEBVmE2+l2VetbGGAjp
K8cpCwoQchveWLw4CzpONo74NESki5DbAIiOhtJEJlZyMyjfPPKtWSWaOhHLxXTXM/ptHY/3Y6/1
N2MxUoYVFgQ5R9EpH+q9iLV7vRyHDexRf9Wwo6/iqoqvfBWZm94087MfL/NZsOOt54QHr3TErkvi
8GChBSf0FH+nrJx6nSaOTcseZ11PBMu9NkpMTNFGq/p+TWDIYTYb3JScdjdJx9M82nSZhhoIiPJ8
bJK0yk5DFBPmR4jADl38i+WW911GzUYa0E5KDwsuOQOCDYcwSg5w3Eub6mUF6H3vmN2wzkCir0sX
UyPcS/yTJB8Q6rZSPbmW+DnchSqyc+yHsmzh0ps0CmMbOyCnsBSSFeq1ME8ZxUrGz66X7mQ+3Oql
ECctwg3lDMwyoNNhNq479zSR6XiXmroWQD3YjYN1h+eLE683akxUSErLVHrpeKOxwgxuBF1FO7ZL
CfecNGOnDXj3gJ1tLAd/mzFihoUsH9nZQRbebeIx0pHTeI9g6WTXYAW7+LKnyAKSQRqo22/G9mHO
5ZUr9XbtCnWLdsbjAJYliwZ2Q3b9c4b2n1CP5qLJjGAqyntcgRtj9LcyLj7jr9p0lFoBWRz9mgol
XuPGuPQnJ97p2KeTVN4kg38kd+5qdKNjGpbGReFIhPZU5O42Cp2yWlVm1b4wtILvzAz6bmwnEIa5
catRfmzDZCDuz+9HpjZE5omycQjUG03/OSadE2VYnRxwd2E4y30LviweCDpHNY1s4uPXGObz9Ugg
6r6pQVsbmaGt0KBGQVNk9o0XGuEq7zE8pkKqfa5F8eLUbmg3iA8F01kCK+VwmsSg7hsf/8GMd3Jl
Ar/bMWxp9zmnfo6aKFvPujuKgy9VcyvDQl0PCkREUoEAYQTAD9LLXHNoj9dd3gjGZeEVwc7HxjCn
je1k91OZdpyjMMs7mfVA2zLeNOTYkEYV6YA/0EtoRt1cGlBY1sLjINJZOSAj8p/BG6FD8Ns2OUTu
CFxNg3OhRUmycUUfsti19mPBSMgNZ9a7lDPy7NGDGCAHMsKciZB24Vnp1e9uVO5peHU72zGNtdZn
2b71kydTa6yNlYQ3wAhLELihtsW0Oaw4s/ebQUv1Ay2l8nJu7Nuf72PLgPxP+csfGyhyDpiqLvUk
RcS7IaWuWSRyZMsJyq9uyPN0IBEuATax/TUE+e9Li7cixL9e6V1pkXVjGRM5ZO77SOFMDf0v+tz2
HDtgVNFde3EMEjhGG/MnIZvM9yAsBz9/r+bbiezXl4DIyTJt3TARRC7VxHfVgleV4ItbcitZrSim
hWUwy1KtXLqqLuQUVwsSqWd33Vx3+6zU5CUI+hEApC9OIg3lyR9oC1Vt9ejgX71BVuIHGcdLcgXw
s1/aEPgJYhFJkPZ5tKfTWO6NcWw3Dfw7goLEsZGgo9w6+h2Xq7ZiNlyti6a44XVom4i2z8/f748+
2+/f7juxDjgkTPA0QSGutMjgG/rgE4O2gLHVvP75pd6qqL7dWRdYv+A/ICeXf//uzuoDx8qOvgcY
H/f3job/arKtTyYqrqCx68efX+wdfvuvV3snPNcSuEbkthh7oKkAZGzzowlI+5AO0aueNHiTnay7
pjkcY1A25n2nMcQ0stoGtxZ1F34KaIBPMqDFscsdOW7TVnVHFS5uWlKugiThIyREVQSQe+3AmEAH
izQuV3XWjPRvdf5aBbiObJXzuBQlcilPLOqUn7/Pt+LzP94mFb/uIG3x0Hy+l0xnBUxbjX1k70g7
WmdOKNaFaWSUbo52nfRkq62UJLHl51d9F3j918u+q6mNDsqEqHD5EsXGV6OxX90M5Tg+RKaxtHOP
5TRehhi6r/OlykFqkP3ii/rDl8CihH0Gb6tHjMbbxykX+tjWRQKiOcEh2rIlgpS8ICUiJJzJ1lZ5
7VzZnqDeNJ1PrPpy+/N78IPHGR39n9d/981Rg98yvie5usvVJ3Tx42VXhuaxkA4P9i9tHstJ4d0a
zDsVNp+xTibK+3SNeEg05Oie2Ntmm56JEB9WSYtf9ufv6QerwZurvHtPrSnMPoefvi+6UV8NvMFV
W1pAYJ36Fx/fj97P8laEQavYXjzEbxeD2lflPDtiP4cDxlkJQIRN5hdv54fPyPdXebcIcPgg4ono
RLaS2v2SDN1VarjWzqeVsUomZd5lUcdUmEDH+EouVbJRd/XFz+/pD87Lllhi67GhICri4P72rYbx
OEjmfuYe4U29n4emv68NSz8kDEL3tTl+qGo/C6KedOwEbM+aeDS5ZqghoMtrz5qbZJsaAaNcSovy
lEXFR6cx82s9MR7SBnXQz1+u+e/sndlu3Ui2bX/l/gATbCLYvBzgbu5GVG9JtmS/ELZss++D7dff
QTmrjrStkuB8uMABDgpVqATS5iYZjGatOcf8/c0IHTW951KR4BfLozGgGUMWFkvLT4v6M8La4RDE
OnGkS677trZcTJ497epeP+k7Ug6jMQE2B4Rln0wZe3dZQokByrBthzJgjxru0sqg18WBptOMGRVl
87OuxyjQm5VWYokzwxmaTULm3IZeKaxODYRrvVRsrOqQCO/8h5noWErHpvB1exDnXdf92t/8fytA
Pa8//df/IPQXov2VkPWfq1R3X4sk/z+XX7/3z/V1f/+xvytVhGaghSNLg1QxpuFnmnH7Lzxp4Lzs
tbT1S3r3L8249Rd5Sx6aHmKeWLgkm7C/a1WUt5xVNYzwGXceyLA/ggusY/W/Z80VLWBRRuN/8M7A
FzCPPr22sdzensDz0XwgZLpA9qY1XwphRX5Ln1NT2amgR8FQzt6rOqG/P7o4pkLHlhTxLCgh3NHR
5IP8SQfLWec7I9eWk1ChaNZWr3jLrn2jeszMS54CcaatcuhrPTnHbqQ/0hAgxQw3Fn4SJWAYecsy
XQ4SsfO0TPIMHcq0aSWR2E1LhTppO+8CwJG77VuC3U5Ce4nmk1CvtyHHlg/sSmV2UdPWZsNj31no
b3wnMvkLnaWCQkJj6mo16az+8O6CBuuaI8jxHHLjss9tq1YbmXfWpSMWKgp6Q4etLqzlQzvTVUKs
rd05i8B07lbe1WgRqeDgK7iIslXYpWnzxzRBB944YU5G4QSbKbf7A4VveeahZDlIpsBgwZ9pkWSu
aTRwnVjLTohLMwk3aOxu22pJPwYaeafWWUO3sT4IxwoP0L5QUWnoi3wap+4XNxSphZivNm8QGEW1
D66KGUdpPLWO8ts8pN25AliEhoDD8ofCioYfRTjrn9H7EFalSyIXfZ2GWe1jySdiMYriDLjwWNzi
qrnvG03uhpAYAs9UZ24pzryyrE+itAUT3rrJIW20L3ave1jExQSLBrrAJu+7Hq09PPfkzAYco5Bm
T9Nlj4SJl0VQxeBOxSEHMHEwARGsOFe3Oi9NxwzifEJnM8TjXWRV6QE9CLrlFo1E16GjXHped2dk
+tecus3OLusu9D2nmA6Z5l0VFPbO0YBG+4za4wUxdFTSHIpdCL5nYF+de2KojgRIvhwJ8qk3zudk
jGsfSDqApHQM632t5bx+bIF7aj+C46w7bUrN9PaDMBFKqr67tyPDvV9tERd1WjOmI3nmGo21gRAc
rVzc3Kd3LC6sufXuBrtKEO73inTkqttZ+tQho/HYbEcNawhvsLsjbCHHGSnb7NaNOgCtg8RNTJaB
t0YfZFVj9BuO1uOX1O0tY19jN9V5xHrZbLNuSPhaDJiUe7EQOrKxRhOEA2WD5dItHetbCX7oBmLB
6nBMVX6YVwX3aIXOj4W+/60zdt7HVXrJzm2VgKerGJzsLXFnZeRREfAwNQ6uu8xDzjUNVYtYRIbj
3tA0uEueTFN/1BOgQlPWRFWgsmj8Vs9T0m+GFA9u2hqt8cV1O6BywOogXBouq/lip9+6qc2vgS5l
oML6/K5LTHlSVk3Qlehd3Hz8uaw94aKdACyUlvUTaRHS+6lLT+ZIJhdNRlAV+SDZ1ghrlKBRYw2X
theDSJAJjZ9+MtRHm+zAxzS0yLqsbFSo5Ab7ZTeOsR91hTzJ9IZs08TouovFaHHMWmV7jwsac0k/
Gpd6tciv4TKU+36skp8mxvHdSP3/ptQG97YaPeNrES32tdEvPcEVLNnz5HYfURtUh3zo9HO41sVD
nMrmU5Va1kdcpSKIO9SZNY2mcAszEIhg3xN7UXddjo+nhEXlJwSyto8ozcroLLZa0GlFmrvio0mQ
ADAt/uRDu4SHkIb9zzC0bOdEgClYdgaV4+XEHLVFbFSSzrvKBnYAyB1oAn1XQsl70CB+pAPBQLA2
25vO0PBZTCmke0baNG8I/pqZkBwvgZSaMBsTNAGLI84qZJAEq8zlFtwIiA+ncbxzVc/FKfxVgz6x
yGimu5rpBmHjGl+kJj10X8sQNLoT3ncWsJZtqg2jtk1LNvS7MBz4bIZEC7/S2UXHFypvPItmOX7q
01I5QUjvO6QXmS0fjAbQvU++zrALo2T6Sv5vfanauDNP48L1doM2fyY4vKQyGPFgyiHXbktKXz/g
tw1Bx4ZqNzrm0O/0vqeIMg+zarY2O7QHBv8S7YoFloePLMezwIsrFM69bBD1NeNgj37hNDBheow3
aI/G2vg81YO1ilsyA0qgTtS03Tfqs1aOndg5WS3uwZDoD00SJb7eLOZj0ivTt8SCt1ct7V4HeHY1
ogP93kH1udSbyUsPFugU0jLtJVx8AL/VYY5QF/j8a8kZOkcEX1HtWHchJA3EM2TH0BIRqkF+0fID
imzJUMPHC5q4kURcOL9Zyh4z67K6Zs4UzBfxgs39UGUz+Jgwkj3cbqhC5JGjwtEOBVoNjgDruoM3
q/rE0hNGWxA+Tu9XkI4/ZokiQb1NvT2vDH5+6qq9oF1y3tQhCx4KTm+jN446HaoBw00eWxqk8qoo
r2kckwwl+BxquEAg7GZ53YWITXZe4VhX6TDYlzSUWx/jUnlezC0SGyRCZwVFz0OcoUuC3WmTrUFP
juBdr7biG83wDBtJ2soMEsOorx+6xiZBteYuIpTrezoXjNt+TrwJVqfX/WzhlSESy9Cz6QqyJ0Vd
dkIe2qyHQgxiSxyS+qBl1cFS9nQdj4Z3s2Rj9MlQEtrnCqwBn4qIu44p1oqSsNoYbNJ5F0fxVed0
fLamrYmPedUMjwPoOb6ZpHU2ph7NE6cIW1+woYJHsIRsL9wlPp8JIENYw4LcN91B6BVEf8eM74Yp
HS+HpeYPx6LJLk34jojfc+tSTIZNXJSjJTeTUjrpN0o/iyH0L3R8iJtEJ4BaYwNVyAAcb+8TfY0b
tqxH+DlyS6P9KpsjfVPMYQ0hruZ6/EF7P4SFc6qqsTosmW1Cu6njvaitcZXZlu41IUkglOzOsIpt
hgWSQrldV2dV5oIq8sSI3oBBxT6IjdDPYoiXS2x60ADdRFuAfKY2WjmLqEWkWPwgjGIFxjST0jaH
+L79QZXZVQfhJuqxd+MW8KYa0AUMbV2fODgkzrO8HMwNnMmElkzhzJKplSywjWcU4RiUiV3zV0dU
JKE0r5QiJE9n3ayW3h+eMEZOJFkP65VupFbO0djo+Q5yHEKUdatib9QTFIkDoUh26cpKWlZqkmjD
8ZOxsKX0QcJmp5Fr1YRUQZqjRbdyl8gw6Kadgf1S8Ug977rp6uUy09vhpF25TU96Bt00Uyg1UJ2m
J8DT9AR7yuDI1kE4JSLjR9v8kmHlzPirWngNisvaH94TOGp4gkhZ4DVu5S+0VDchMCufkFP6VLXn
vQbHdTdzij+PVzqVegJVoawHWsV7QaEN+AY7jPEEtkro/HXn7RPwqnyCX7Woe0ufDCbo1WAR5/Aq
0ie33KZP4Kx6XnhA6RNQK2NDLPdyhrM1PCG3+tBBw54OpjmcenZD8BRBDWw6qtw77QeHlmdMPig7
YApzG0iZkKnC1OvYrQH+qlcEmBPrNmo4Lx1ODdFaZ8UKC1ueuGHDihDDxzKUZ7CDIIvpCfkKSMdw
J21dTA9sWWsQPgspvF8B+iTTNtQWZH+OzjZqB9cRgpnJyWHYK93GQsE7gXIGzD68z/Mh/dTO+ZDg
eluJaFJxKM+rtkcL1Wg/dCMNaYOsBDWdVSWYiZhHxL8i1jAQQHpC1KPuedv1hTCWNEcvBZhNroi2
sMvNs0Xg4PFkCLChSmG5ySeuG7e+m/kRPRYAMV3Wg8zjrRNHJFKkbI8IwfEaead0swG38Ozk+koz
/qgW5OD+W5Np4eJanFRXOvXLMgz2DNXniVC70NBzFMDRtzIpb+nAPVhecWvKkoXVoVjPJvNLlw7L
h7ev/7Ks8uvyto5egt0dButj3kwWdmaRjZratSHNBG2py3Mefv5OOfjpRPv8xLveJTgCTpw615He
0aFz7pbBHBeBGyZC8twPPThiR7M090TECzzhbACHQN+7jL+XLE8rvb4hx9BA5f5gTLMMZq3sz+26
UDdZ4ngX6yPzbWQll4TJzQ/YpWpYWuj0/J51UV0jI6zCX5XV/63HvKMacjyYayuY4z9XZA7V1+el
mH//ib/NjgIDvy0pMVKWxvS4Qjz+NvBbf9kSoApkj39JgP4lHDLkX3wONp5tglRXWBS1/L+LMcbK
h5RwI4E60GReoe1HQqG3hEMvC+YwefhhKJfWLwCuCUGaLz9A02GZkPk47oj0rrBvk16DvQp4tRFX
G41wsz9lAD1djwtKkAY8j6NCJnI7XGBkre8WwRGfCeknO4qUSiJO7mfv4JW5hcbgUa2He6OXsNLr
aRw68hgF0tvSJOAAzC8lMeRQhZT1Wsc1kPmZ9UWG6eOiX6z0kJuq3EZUbr7beTVcd+WUBYUn2FOR
jGWc6jP7UFQG4OcRz0ftvSA0kEq/a4Oe58QNoRKh+UxuHBY3wwlZlyaXaDa8H5OzGa3qByEldK7d
zLgr3FYNe8uhW3mmRKtfJzmQWr9LlnCrUkf8UHZcIf8Y08F3u7z/2U9gg2G6hNuMM/O2CvPl2mvY
IFOen6MD6szUJ7Nw+JDai3bG6V4fThrRZxzZYo+f0jusK5SUVyE+EjCq2VGO7zDCaSVIPtWcQ41c
pCLFK0U2jssNDQGMPzZTljO0Pwv65adOZwdOxHgwht7cafhYytm+I/iQ2nIGM/h0ibTljFNyeT1N
OZ01U+0EZjMc+/UDokaC53TzQyqW8lBK53yeelTfHnWbpqbnZ3laez7T8/M5BA1QRaHj5wYI+q1m
u9TSMpntDG3KTrW5ewAon24KAkpQShFeRzOW1vPg0OVJyR/pPD9GHetbxqSAqXP+Csv5gBFspQtu
OlO7mZthS0t9zdGY4gPKPYHV3QtMHB7AGiwu37ZUngwavbgYUSil/J+1QqOTnNLlymPvxlqO407f
2oKLm3YBIcHVEQQBJe6rlk+njL5GZnZRlHi1TDv6NoYMdaPL3a0otQN6jQ9V1mJu4IlmFotbKOJb
LKoRhgnzu+zDcyNzgoYV2s8Jd2U3Qe7iSBHM7KwPoZVN4EGN76ld7LG7Nz4VHAyg6U/dBIqahe2D
5B+G0L2E8fCTDdJ5oaJTzGsGy8xau4+bW9DDB1rLG3dGeByiv6YfGgMZ3oEVZNyBtMDDFjZNdJ5a
gm5qCnb1qlHyMtGqhxJvhj9atNetMT/TvemHTdzJNptagmELXl47UZgiKKHcDGr0duyxM3TM+PgS
D0BnL7DVEWJ2aYXTtzjs7qfItHfSZFefWTiH7FC7C60Iz46jo4sVkMg0KmmmA4o0C7FF2dFZFHIc
slvzAfshNxCitg+5XD5CbpTikGLehsGOREk51UbUFcR+6ikIi0wt6Co1bNtOjj4v9kPMBtkPq5Ee
SJ53G6Qpq1HPXO6UhsQh7Jy7UedOS6c4H0reg9Drb7ALql89sf9dXN9ZXA0WH4Pz17OZ/TecwP/F
7Pafs8f//Rf8Wmw9568VcOIhq0Uaw5ab9ezXYusZ0HLgnjwhqZ7wif9aa02gAyzN/NsmsdjCMdme
/b3WmvZf7PItGrz8L11q8UdrrbHuZv97H+gir2CJtVFaOCvvDabXy8WWExHnz8QiY4DI8WgTo9W/
FFFGXN9cZAcUepxXCjlTfgij/UiQx8Ey85AcsbIM7DJXB0zj8beORW0/DM17YLOXm+F//TpogBDW
MDge71JpJmhulJoiIEnuvNPMbzhHmnc0CutO9/gJCMMEboneX8IhevkEQo+UFlJWZAAIgLqv9/3Z
yHhlzX/tFp7/9bSwnqtZonEmBFvx1+dFnJ9oVAW2rlHcvH2Rl1umX8+JQUYte43V4UG9vEjjjFGy
kmcDUXtrMbLvdiFzn5NKYjDtcPi18f6P+qvXBg1cNqCgwoMldvxaRhuQg4ceN5jT0LuYdLv+aOaG
uKTLXN+9fWevvR1KxVReaDOwKzw6jXWUkXLdzWQwhAkxKnbVUCcs9jpyoE1mmLdzobnbty/5+xvj
/OfQ8+QAKFHWHw2IHotoOra9CNpKkZVWQ7pNIoOk1T+/DPJxPmQ+PQ86zMt3Vi500BXx18EyRrwl
p/9GaoX+axb/j29qFbe8HNz0MzlHPu3zbfuY9SbQyGF+aUQgvf1eRXjSzXf2tK89LTRwdODBWnKS
ODpIpvps23DGSeisxhJhel+dyih6Z3y/fhE6NbYkuBlEy8tnRRQSmAqOp0Etcr/QpkPv1h/+/HXw
Mv59ifUnPFOdzS3IvaqNRODi81cdCdGYgt++xGsvw3JNKikgZiRi5ZeXcKbOoH/HWMbFBoTEi1xi
e6IDLpxvfZjsGSKYjV0E3P/gsh4HDi4NAvF4cuhQz1Bez/mEAMyeAIFVt5kep1s8Tu6my0g3LXFy
fyzaPn6nyvD7PEHb2LQYHOuFEUm+vGFBkuhAWpUIkD9eIE07W/I5SCv9nVf3+xzBZRjbawufT/e4
YlN7FSYSCkKBXVxrfb83J/EPvlV+Hysl0wJ95qM3l4W6UAqeRgBt3Z7A9q4p65FVPv75m0KlBoSZ
SdxxfruRWnN7ILuClPV73CcJXsu3L/DaC3l+gXUdeTbIM2kXBQF+rPZRm+9NJtIItvcmEXP7D57Y
qkGz1+eFEuRo3tatfkaRz5XW095n5RrTLgkJI37nhtYHfzS/YTCCHG0yU1uMtJc3pMl4BnnC/KZk
VZ+auRN+ps8C70IWdflxFGZ5mwgsbzgppvZjPArxjmrrlZnJ5O5YLyhP61QNX/4AtnxNYxutFXQK
yzwJTh+WAW/M26/ttYsAYUMagiqCvv7RiuRZaYPjeLCC0hnEF5oAGoaKsHunDvLaVSjiIM+ReOaf
6jvPB4ckEiPWW9sMugjb+ljjDYxp/r59K7/vVNgxPLvI0TQbjeXclgUXGdxK80O7nk8g1WtnbZ/G
HJJD8c6je2XE8zVhdWPZYDgef1KEtVlVGDf4SnvrdNAg87Tbt+/olVn9xRWOvqk5V8x8FldAtLt+
s7Z1aTdK7LoKphBUENLLLUKf+zTMd29f+bUXtpr7TGY/6rnHs1KLmEkNOOwCuoTaZswoxqRGm/2D
J+gh6OdvExRwj79kogWW2IW6EBBnVJC3O6oLujvqohwa953B8doN0dGADophAen30TgnbhXXGElE
AXmxgo5l9Dh3Knrnfb1yEWsVlOFbX7crxxDaJl4ESVWODJQyDYiKBpUhxw3//FYoaVPiszyQt1RF
X84LlPG7bhx0G1N7VfvQQgB0ZpZ6515eGd2I5uD2c3Jbb+jogelLDlojr5zAi+Rl5F01WXteD+8s
rzz432fZF5cxX94MoRPpYMVTHyRSGoAzKvWVGEtvryboHyu1oVqGttvlKvTO4wnlxUbDMXVqq6jR
/bye+Bpar6mIlbEW9dAWQw1XbRmzA+LwmxwbFS/ELwXdutrE7xIuZJ6RZUN/Ph9XE+hoDOcGPDdK
KJlACgJYf98scB7kNIlHq9M+L4OHLaftyqtmstNTLIe4C83wuuLEe+5kheHXmd3fhk1FYsugNxCU
4tF3EgRdCMAbY9nHSQOSp046tV+S4TxWPSEdmTHsszhzTjxruMllFz1YlTGIXSVkdJc7WXnfCADY
Zl8W10NpEZCjjV3/qW0qC/cNmqFN2eo7rx2qC0irAKAj0uqUI8HAtOv00A9AMfxOWp+SUazI8gO5
XMZtAqnU3A3dWklso3nTAD7dlKrEZ+hOlE2BtKprk1SST1Try4+gQFnxiK0LP3frMhhZg9zaUZxc
duu6q9YVuC3L5MAzJaLRowkZLEQ0+mlXxkhxnTOiAS46OzN2pSth2wmc5puS3CBMnutT0ePLAmTD
tTLL9lOU2k2AoCo8oGCPPpEsQ6GZEwyN4ORs6jxCf2N4JHQX8d6dKA7uEVnym3YtEcDOITNQdZQH
UQoFYi0lTGtRIVzLCy38sy2t6pso55ScA+KgexV/INDz0ZxqQuXX46X1dNAk9g6VHEc/bUYU6FYS
wQ6mxqRZtMssSV3iLdc9rVp3txkNiw2kOhqjbj3Ee7vvQ99Z5LCfUat8HkwjudPQx3xq0qJEErno
sV+tk5s5jemHZZ2BWqSgZ3KdJVCjKrRCKEXwKzrXTmykH0u9y1bMO9FxG9cLVwqILgBoKDs8X6K8
AjwBdsGmgwtp20ut87qoCLIZ6z1ddwNg65wV21LzypW2OFAE57BZS7/RGszA2PD1n3GCvGoHS8zD
WS80cVPGocjR+xXRQyNysz+4bjg/goBX13Wah9tuKsre551hWbRaMXyN024KpCsLBFK1nXwWmt2B
zYIg44+Vrn+YkDwQxGjagQGgbGOVoFJXTYOJSM4Ywztlm/ODMUau2pSLGSrEGlVygtGcYr+1tKA5
xJwWcld3jnVhkk57MU5U/60idw5QAxHYWUnRG7dmW1n44xAeRHsWTMu7B0DXBHODx3uXe3j6fNSV
ZnOYJ0ODQ5hHIK6DpuukfgVqjSioXQPjyNunuYMjlLRcPd+otULOXqJ+oB6d7YjkWR9WHPQqJhay
rMcdf404AxjdnLiZW8xr1kYZoVaKB+MK1WKEEsTBRJqOSNyMcAUj9/p0oxL9Zzo3867MMtMfO5OI
X42GgFYDWGobw8TyCzh+gK546TlOTEQRyUjzItQ+yYwZnR2oM2wD9ii2ltc7t8Q0BXRujJpeK1he
LUceJtLwtktdqs/5cG+SsYc7pzxvRc2y4cnvBuyRcmjJVIzKg0a06wFoFtwimgE7ZtPyIjKt8tRm
2NwUxI0G9jRkxA+Suphjmz0UosAEx6TQ2815HGk0aV2aRkvo0o/X8cGg6t3AuGnO8xhLvqmL+LsY
uvzgotu5T5QsLwcrkyf9YKZoLiqq0l7cwyvroqvMrZ2dlffVjdOK6rItEfaITC67BZYp4OVYDz9G
+XSbKazMM2rHYO5HyviO057WdrxW36tw60ygyESVfquM1LptyBfdR2U0rPLjcG+HOV7GEkSIITxj
M4SenxiqvyAuagGcFevNLp1lf5fH9fVQt4cBvhOxcNLA4wvH6CqMEcPJZVatjxQaMSn6JGkehgYF
1Tzc4HCAh+KggCvrH32fXGejgZI5JGQuV4oYsrRzrpTiK4tcrV+TNY1NQ7jLgzC8OiD18Q5ipU+o
usaBI/yeG3ho4Wxca8ui/2jThJFeUUq1nX5jjDapVB6W5zabfjqlOusRxPnNqPHma6sgIjhj0QpR
BrKqk5oayhY+Ea5/K1HOfpmr7jyNNWcDdJIaiFlN/ug4YKJnuTxo/O59mobLLs5Fc6DNMl64cWbq
vquBiJPVra3C9DRflbseCKC9ObbODuCp2AHXLj+0HQlthgOopLaL5XJRGVCfGZreCcm+tB+wj/dw
T+l3+kLARp7hI7EshOb8KUkJLINBOF5C2Kx3kByzHXGh8lE17c+6sawtDtjk0A62FyC99XYgJWmp
ZED3JKbjDbUW83TKrexbVZflntgIOiWAIMtrFFvRNh9wOQqnkp9Jt1/1kngCsX6woBDDPV5Tu01O
G3IlAqTL0WWt1JembGIfzYNxFqba8glTzYUsnQa7N2id0lmd9NCty5F416m5f3tH/spGCfAOlX4L
krD9W7UyEovKAfzpAdFn3a5Ep32azt5tv0yHJJXmJi2au0Y3incOAq8UQLgslTG2gdR3jre0zP8y
m5peD1iy7R0x3t4lhnVzPhmViu7Sdub8ATlBe+duX7msy5zJfyx0AYa77k6fVROAkxlhHhdLYFdd
UX8YF8XJF4WI2qtVV72Bf68T9zl4OLDffs6v7HtdjnP06ymeUlw62vfCQejpO5hzUKUdIrdKDnW1
L9C87geVvnOXr5xYeaa0g10Q5hzyj+6ysseqI9RuDmyr7U6TeD4Q1WP7BLwbPpKoq7fv7JXTCXU+
5EecOcBzHJ/pnJDPERrbFOhxcsE87NdG+OeHhueXkEc2bRdjvhPPyRQM3oUGi5bzwDnm87fv45U3
9OLIcFQXcTEgMNlyMmk5khRp8jHWJ9+zYRe/fR06ae8cTtYn+mwUaikk6HHmSuaQmLRQVeSdJiWx
1k0/jLS0lXPoMecWSAhPIaIWEM9kAZJ0IihBMYi2UeQmeI1zYMmxFQNVhBOZ+hykEx28bE0UJFiI
cfSTIZsf5bqhd3UCQkEDanTWVWWdhKA1gHw2nknOLjPgutbYX5OFXZ+E3BpoofkxknPPubaNoE2w
T8oWGLha6lXOhtks+jJUvbf2ueP2omh6eWEDYPHdKFvQypMcuXOXqbhNCbXcpMaoHq0itW/dGHYq
YpJk29ZkCZtNyw5m3S/5MXyNb3k99NZuSkNgKTG5gV6trEvTiuLLWZvrz/S8GqCPdAQwI3uxudza
sss+SzOvv+I+h9tVzsqa7nE185BklctLhQ8oPozCjiCxkRT/0Ia1XX7XYpvk7RhM709l9VVzPdPM
TyGufYs9a1w+1IPwuivXJYjyOtMpU+zypRhvBkp3LRqUVBm7eTCrXSyGT+NE+eh+mM022hcpdYmN
xcTdfLXlAp5MdJq8hxuYX3teWF4sQLkeyE5cWILXzSdx5sY3p5zK0jfdGJIpnI098l/r1kRM/9jG
Idv03o0+Un/tV/5QlDwomp+4vQYB3CthAQQmeO+2Ubsj5mr6ANwk5ZDBBLGbF51vheyFrTVXFpHk
VnQ1Vm3lKwQ0N45TzGfaNFko4SLTj1Ew7a0pfzAtyt1wZE8d0H6r7Fldc4yYH2lksGsfJoVsRqMr
iOreBMhQP23xo6ftviNNnbVuPQSYYHK/r/lG1xOC15slWox7fRrSH7kkn57jrTyNUK8EZaTrJ9Ey
cERB90s6eO8EY4Gs4Z3qxmsz/7NZSh7NvxQiQtHh0Q8mSWQShk/DKNlFVv/kMnSt6C2RWIho6uWn
bdYyGd3M5jLgfAmG6NPTyRvse4bBZ9Ul4rFeiwBvTyivTFxQ9jHjEEnDf49TvcZlcWDTZnPQjF6k
ofpmU5ax5zysuMPbt6/1SvUaMz6la49YRoRf62N+NnVNDFJXLhzMtNlDgU9wZgFbhBMnEPF2OAc4
Q/UD8Ssi+sWGNIIJag7e/gmvrDdUzdEHYry07d/qo14z5EuEbzvocXNzCtunbJXevsQrT9Riv2Ou
ukEXXeHRWwTAMRuyaQkpaJbG75zsnsfRUAZ5d1vw6s1IVHUrEc3xjjckcymyvvEi0ghaRbiebRNn
0Ll/XiZ3IJth1SSzEKrZ8cpWy6ozmoh6b06utPurykMc5D94bHzhq2zEW2XAx48ttJMJ1utiILty
7paebHhEcdaeU6L+5206EpsYBpQrKSMe73A8PcqmRCvhwmiTGdSGeaCIhvOOyeqdD/q3vRT9Od1m
rCOr5uaO+7gm2/VchA5QsjJMJh84bL+vkK9fRCnGjl0rWved8f3b4Fuv6Eocthj2IWAeDb414ky3
rLEPrKbN1bZZy5YJu2XwF43++PZA/234UW2jcg0mhQIz2VNHI6OXi1nG1dAHBccMd253spjfaTe9
cjukqeuCWUOgIz3WqpLFtUQs6z3aG75TJaoLaEmrSP3T27fy2wTPraC8FeS0cUskmLycmaB2Drnh
tH0QTy5Vnu4q7Goca0RILwQy9dk76Z+v3BZSJj4q2qsokn5rcFVNbfSpPga5wj5iL0PDlN9uPfBB
b9/XK6+IJrEBTwK5gvVka38+4wL9JZk1nsfAWHAuoCCZU7ggwvvTL2ptRKNftsy15UTJ9uXjo9ue
kqwiBwyMMNH8utBwLoy2rO5pPIzF9u2bQqHN3/e8DcodkQkDsJTv1zT5h5fXI3uRcIdYjwPX7AYQ
zsZY2FuVVPNVVxbWx7GiAl93FdSv0Wqw0BCoV96VjTZD0COVto+AWpzP1YhnM1NyOdHM1YfSrjUL
vBzG1G9GHYs6Nq4QTL2JGgvAl2vEAdY4d7yacKTBMsqW8VNnW9nN7OilBWXeswd5VieLe7EwZq5j
9mQbgQeO7C4snjDRTIQWmmVq9kbG9n3WzZU/lNlsYQ/XJJmeENHGTejY44UXZl0wjs6M9CMtz5D3
Tvs8/gWUnegDON4pQtFx45qUwmmJRBSrQvUJVke9tYFebVrwhPzGAe+c4pCxMTSJS3Oi2qrcCsq9
WGrfhgE+n7h2q1XYjLAr5Yc1AjPZTOz4T1p9lsW5IxKS1Fo72vCNaD9Q98yEtyBRy6OqWfxW6NpN
ltn1bqqUxGTdWdcdlOlbQl53yJqzfZLgZzbKBdXwkBrVVYG+znd7zb2Sypb3pVZjmLTgTau8qfex
wr4V6TOsCz1Weytyb2PplvQMvpTpfDZ46muljEMfo1g3O11c1um3YWhvPCI9ziuDM6rUFpS9adrd
xHqGGrniwaEB8Mt+FaBWo9BOgMYlX41GgpyHVohAezhVWnljjn1yGYcFojj0CtdDEp84dCICiqEZ
xkA7/9Q6Nbm89C+aYHF62h9z3ZE8EEFK9Iq2fEhnHNy6WX/j3CD9thXolxevxFhO2FgDwu42ieQj
CpHppoqpFzFR95cd1rNor7lxp/kuCvYlcHtDgAYdEPB+z2dRP8Cphq/vZlRhDp4Y5CX+osGklCjl
dE8IqtFv4XTWX2cEyJ8J5xDLrQw1Djpz7XDosb2o+UxET3zprmeiZD0djes5KXs6MkXr6WmIM1xR
hT1wpDSU5NAPyMlZT1wkSdi3FpbNRys3OVCYqy2onPoYpxznNbme3PL1DAeitL3onw524XrGkyC1
b1CSiAvU+tSxm5HqdI9lH49TskNG5d412doQWE+PoN44SDoRkOuTUW/yUzxdnDelBmVlA0M4uxmf
TqXu0wlVfzqtZk8nV0GZHPsUo6fZ8yjTcZMuFeWY2pLdKWbS6BL5tcfjNIEbz86y7DLhhh/Kul0e
KIiKH4D8+xMaBgp+obVGMNRQjkEYm/B/3b48qWdvoWbnJu60Q2NefrJlml0sUSYYLXZ/E6We99B3
lnGXFELbk3Ed3SwaOWgbi/CD26VvsjtjWXi7TUJBdRG5fmq7I8LvRsgK+n7nnMdZPpTQHxu5cxWl
7hgx3sYoxibQLIJJCCcQ6pbVwnmYw/EneRGNua0cygss8/+PvDPbbhzJsuyv1Ac0YgGGwYBXApxF
iaLkml6wJLkLk2Ge8fW16eWRmRGd2VVR/dK1Ole+ZIaHRJdI2LVzz9mneI8td1yPdmpvM+KWb+Ae
mxioaF9Dlync/L3V4+HBqJT1Ek4SfKXIB3KeUStosk/ksOwGNzfflox2PrRU7RUwbHpJjNB7r9p6
ejSsqbghrGlmq6kQtDwuhQGGDvqxWls6LX4ro8zYRpmL89k7VrqrNCLRa3NaxLS2ezpz+ANJNPrw
u+lVAKhNnR68DCLlqemtGI6yo0ax0cnq5RjoMEG/6zlFCXzoWvcZLGXTsUgSmkmyVETdihaX6EX0
4wwasZqSHDhO0xDWlLp4dZsmf7C5Ru1H8u++FdURMY7e0oLWCgvPt+G+m+RNvfbAU6/tA30eJkWq
o85ngu+jeOtkNWe7yRrjD1orQEvmoRqgOQBGqUWYNyxlZbscXVZDOh2H0XFmR1ltzLGT3yExGzdh
4vSHOBVNtpWmWJ5IowvqWzpwjFSCaN+K1o7P1Ey4HyUcgofBQKCdDDxj/EazSfEuiPgUkg8ElODW
vEn8JiocbuAVcCQTexBRx3yMVoiduVrR4BadO9vDMK8n2t2cTjztpR5bPMYXpX11vVWkqzYX5KPb
VrdvabZy2HIpczjVS9G/LrFpfkQarSkb3vP1D6CU2d6gIReISFJHL8VEgpu1sIxgalvWl0iGIYjz
CBJC3iWFEdSJpFwLHuOwatKsfjLAII60RXG7U5rulitOUXqdYNtf0SPtlAH+W7pjS2D8LnVD78LP
p7gdO4NlidM2r3k9GnDYzQIAHpp7BSW1rl7zrqTgLHc7ApuhlthrIxqnfUPV49bMeQQEKcv61Md/
x/sxrabyDmZrctcnItrVmtm6ROMhKDYQJFpfSTWQnkBLQ7tI0NuDoum8J1Uk+NAoJPhmAGX6YP1m
0gVPFtda1QRuZt4K1CI18wRZPOm8CeVnfBG6/jBoXf2YDzWM3n4qyjuI6Xp5HrIp3pHTtd9JBkn+
EeaZ2wTMzL62R+hVk2hf+tpsv6ZId/NAG0vIETrCF5aN6GkesVCzi5DxHtBhTNOidONjBDE627C/
0U5Rifdo01fEUGN6XXwjMeNvLB7EYS7MrjlkCQUSQL3g4K0iWjdu4Q83dzBLIEcSRLo4CTIetPt2
LynHeuXOPj00wqIWx5i0cM+Gz4k2xmSqfcGapNkQd8oZhnl30muJAnlXG4psqk5AwCdDOW/1ejTf
h7lo9n2tQy8wMko2PAlH3WosyBYs+RjB4rYBj+/V2nTWGvDNWDXHT2lG3feoUtq86lM3p2WvH66L
Fp4T72xhB3I9gB983Nl1MIBcmcFdjhgso3R+isZUGRgsNI/eba9KWQFX8QircUDnwryYU/Zy7SOh
aM6t9+nSd4+WrVIjsMKpZDZTJoDmSCOBYhhWfXI1eqoUhWar3u2nl6o0w+wu13KH93BzfW5WiT6b
AQ9081hDp8/PsA0ZAwYWuMl2qq2ZAUOWCw0AjEVAMpD6THq8eDMrj86euos+l2Yxjy0NpYir9QS5
yKN/je4bqn6ObapqWAAj+NnDqAYt2iPgACAJLUppKo+5TacA8NtUe/UPOxtdmkC84tm2s/iJlToN
VYPQx+2oa9cePavbOg5OlrmIXX8hw/qVGePMIte0oLMkOVARv27dIZiNsMXgYmtbzqQ68LKZ9aPO
DjEXku10NGfZKo+k/WlR4dWvHCg1j4tnqHUh2H1GnnOQyWBtZqXMdQE544ECFv1WjbhABOiElRe2
EyTuKS0vreOFn+VS0QthN/WD0qe5CqK27TfU4WisOTszuSyQ5OnJiNWz5WnDLUaY6bGsZLFn43nN
cmmlfpfI0Q28ogpPrdLtw8AH/nHuru4bTeGzk1Pio/sXX6UrizsbvfGRtz2jcGodjKQ195MRdi9R
N1jH3DGWo1yMaYeU3O/7CGJl3pnFVmT1qpX2A0N5cz/KqT6S0rRu4t4sd5mTOK86v7mP0CQ6hlBh
b4bEgoKzGNlN1RfJuZUzuAXPYjeU59FqFKzH21BEX64VfwsnTe0su1rnjQIuQjOkX7IehTRjN/BT
uldvIK9XZ+249WK61uKyzgIXjA2MHPfZ44F1KuJq3Ntt8mlIiclDC7O12aS0pZj2arRFfxAxfbKQ
O9UxdFPQzAWCf2RM6i01RwRlC/cLzTINL1K1O5gA3a4jvxzQdZ9u+Pu0G5lYZB69rVdyeP68x/2l
yNUp+WyAvn51P+sJ/lZX8DNO+/f/RY0X//3zH7l+o7/9mf83Cg7odsa4evVmc7lnefZT4/zXseWb
9+/vWfyH5PI/+wJ/R8rhK0dvcTC3m8QPfg9WSfEbcpaOlkBNOUIdcsMvopx5rTiQ6EG/gsqSf/Qr
WGWK33h1Lq4Hkv8myQ/5V0LMaMV/uJNrwqAvBRut96f1mqW6MqOIKt7RB5dvel486VtIhp7vVjll
waZX8NHSCnfbXxeKemfLQ4kSDATKgftPzRMLcLhTds59RjVPFDhzJ/Lc+Yk6EA+gReIW1abJ8kyR
way9CzTn9l5mhAJ9mRImWJkw2xKqiaNIa/xqMMI1wM6Qeti0FtHH4A5atR/oVju1wjYPMGjH9yGc
i48qzuyrCJdWW1g0VA0sNiEFPsct/M0ROfWtmTMi2WbpTfN21jsdmD2ACDBUJQh1KpBiKw36ygBu
n7pOcj9VLOX9dGnqR1v2+UPvcpY6WT+E/sSO6FVgfCKfa8yaPw0iG/BsLApfOjo0A5kd6691Omcm
n0iNpZaXdfIyFclQruzUHD5TW5sOXprz8KIH9gJFqVjXOC0fhJ32z3rY2Odci/OLzDOypZ1FY4qq
lu2gTwXT2bWBBXSYGcylzWgeORPB2FFzN0Pf5JS3iz7+9EZWbztNtbG3VsIZkL+ycTlWmmN+jeEw
Peh1tIALzXOCmVFVvy6wWoDnz/DyCRGFjZ8zuHyT1nW46vu8O8fks26BdoDj9qZqsalQm4dtRsXM
RKPBMH6ThqM91V4SYxgbpf6Nqy9ZX5Ahc7ZOsP+cXYc6bnaA9bZZEAkMga9mNelRe6aGF3cJLopc
UqEbekd6ububtIDTsarNptjJtE7oDMprjzJe2hQBHGZaE9hW3/6I2I8+2kM5jmStO25lbqe5vgx7
90RXn0PVVlkoFXSeJbZZnbbene31TLzdnBYIud5gxdBsFf0e48I5A+WlLi2AJ4Vmbrh+yx8FqWwr
iFVNJB38OEXCTk1ozNc81sSrzm6qNy6C8QtqASHqnGPqLsc9NeDZQ0Thh6HycYeRA5Q+P9ip9xMr
x2wFuYLXafKNJri+c3yx6WrjaGid6CVvzfArSSsUmkaJ8EcWOt2OAGFvfFYcTjlpR8cYmJbDhbfU
ZHflRjZmzJyqhHHTezElU6FS7j4ex5aLXDyttYZjLNCTnP/dila7MbSkzNYost6bVS5Leu7iwaH6
j4JHGNJz/o3pxvqORyd5naKMWHDjhbIKigQTD/2h9ibVtczyLaMY91UsyV/HqSPh/WgEKwJR1Mr1
9TLrDH/won4zezqlt+Cp3B/e0DgCpp3H3UBSKLZimSjv9T5s94MzEBVWlKU8aMprP7zGbp9TBEKw
SMuysfu2KwOaffBFVo033Gua1T6PDYpbY4/lcVmMGmui1J31hIXQATcbDmsuTDQ8aiWFEKJiTFpj
dMHNuqRD9TyT9DkWRmbHayd1WFqlDGd7VvET00VoEsfgXTnCZx/pa4xtulrJBTlrpy2HT9rQppoZ
pJeeTy9dd1KZmi+Oh+t8U4ZlFa6VPU/bOtLsLVd2fS9xY1DJwa/xtfGy5TtXqMhZi06fT3reaace
UMzJa5n/rtWS8jLmVfIwDBrwBDU4xl4fgehbbdhcEkSHu5awN3bGsdCCqOyLFxi/cj0sY7xpwxDj
I/eXhAK0aKGmY1TciUk+rjXqDgt/sdz0rUjG8i5Vjb1ua0o0Um+a9n3YLN97xBOXbte4NJAhSlOu
nGHmd99nFd43i/g8RdFVxj0jEuOBVTe4LYTMhjud3n3jt8O9RKdN4M7Mx5aQP9eNg8aNHCXZbU1v
W7ppSZEZFg5fbykt4b2alh+KcMdjZ/W8CVHxPYGXqk7fjBLVzMbFQLlO3eCrFL0FochyFoHZNUuB
M3QShWErKLp5alMjzS7CLXM02tnkoRPpVh2YWqGLY5xSrhAM/PgXakrhoa8IcQzTTigS+HtE0ta8
q8AonKIFOB9VCx4dJpj5vNumlupjAgL2FWtNGVStnjyCVWwZuZTJcSMVLd1pDRLQR0yVa/aGmCDp
00p2FhIlzomyng7WUFP9Y1LZhZ1jcBbfHlTODbbsuGGlYqCXMKItYnDD6TxiQINkSAP3dsBttze6
sA8G2SvLn1iaTxv8aemN2SAG+6LszJ0OMI2t/F3TTwtpaCa1asVdZiH7j+WXdnM6dujyhd1RO3n6
IVknrLkvHccpwWmbUk8aISUP9X1VyvbZVO6IksrEgduwsxGfKDC7aq5IiREggAMfm+tOIMPxs7K6
doe9a9u1anHoEVdUizYU2DhwKlERrjNz4alDbI5YBI20YfaF7G1T57gsBc8hbiqNcTHd6V4YpbdC
sV6+K04DDuqke1SFco/RUk7+nIeubxVtdylCymrh0lF5E3XmgbjEu2xG53qlVfCnzWiHPt9+Myfb
xDZr42+NFXEWwlzWjzrxwsEv1QC50DDMTUY5CqVhkrI6LhH52pmTfhd6Bi5NM0loiR+TFF6VWXc3
RVTqgTeE2UnZPMjXZMlrirynqJx9MiEsmTqqcYDCDZqxbfHPAWUh3bxfkra8kA9Q2AVH8wa9KT2i
3VjHPu5d0NCUhLwgZkFmsgv305lD9F6nsOo7K1cu1VG63KVdVxi+VYUhfSSa+E4FLI09rVFQHER1
Zo0wbq3zDFi7bnfVN70AaD32/PopFYF9RxIg586S0aqcONDh6KqTtwVrjk8Dp6y+bryx9J2mq966
xrP9BQziYy3a9hMRtzo7wPJOdCrPLoXHaXTb2i322VLiqLH1pAX3UJmwfqnsovHQTOnuvnqSqJO1
6CUa8+gHImd8l4eaeZP2lcyvJLKazUzVGRygZd+/0t8p1xLr+oNmUcHJAyCMXqV+RYJFyTC9aU6s
vWHthDySdun0VHmps41x8d5dwyUHbxqzL15vc+ZKO394S0+SY6lmdPgpaWgpBmHbPXrzmNertEVe
DcwowWrv2PN876KobCDOjU8LzsiNrIv83cOxSJdUCxsQe1Q4AlNsOprsRW1GW35V440RRUBJoZ43
90ljOjXji5Olq25RPKlEOXUKhDhQgoNMtb7c9ji9w33VXJ2hrjfR6Ynl1rhtq8p6vnKDaAZq9Wze
JEM+GGQnXDoDE9G4xySSS+6zZ2i7YBhRD9gs6AtdzqJ2oG3MY/M6dklDGWsS66WfLCo8JQ7mnYCl
TLznHeItfimS7h3XP4faCDrsghTFz791e2ukXZkmCDHl6smy4vpS1QpZmLIY85LOlhcMxgDVWejy
mLS2i/28138kBqA+lictraKcuwUPQEFj/SpzG/thVvSmrJOZkWA1Nm1crKNkqRJqtbjCnPHWDSFB
FtvaSXo5yiDL6GPieCtcLqccFcNJJG0VotLlUUTJbSm3jtG5F1o8qpoysdFdVqWnrK8016D7Ypcz
vnk0oL0nrqZ/d13V97uSUkG8v03T9QyraVGs6r6eKl+labVWbUf/NdWGX4JSt0sHMQkEb2UkG2ZM
NoxACteLLJv73i3AM8uGR1TRus5mZmpLA/CMApuw6/Kc6mH6O04bvntjLS56wYixZurFwdfknq3W
U+WQWgkjtFv88gszWt9QdMxffMWiuNyA2JzWDcnJZmVxLgMtmnoDm69evpuY1MQ5HSK1DodrcLcS
07nUVTX75KBHsdLx+iDCNjBywryOzyG6yt7MXMzteo60PTutNLgBiXpZNebIZkfyJSN41Ravidxn
9VSNkh6U2gvVVwmH9tKY5DkYdTLwztiVAw0XciD7iV9yM2m7zmy6tROa8NZChEIkvajRg6joqBNb
dN6LFXihla1HFW1JWnPMWBow4LMv2Wmd4X3NlgwprtUowDvRl6o94s3mq7Ats/eRREDjaDccAUCn
Dw905Tafs/IYmhfLiC6c3ADzTMCMRzcsi33V6Vm1mqbS3Ooa5FEIHixFOUPWUSPqtSNiFMsilcve
SuOUeKvs116JiNjPbX/iRVsHwr/6C3NAjaDtFZsM0ZX6zk6hco/hQp0R/eaI0FECOjfrL6XVa0RQ
2NCCtqkpKyhqPbmXJNnW1AmDqLrGU496Lhin7Cxcs4j+YE71tjqfyTVFWu0aA3T0RsKo+5h13cY+
x2LmWvOavUVtKe+jxYCbzu0gPYzUIWwXLc/9mdrMx2kKzzMLiVfAfvG9nTR8LsUEOyl07Ong1sO4
syoVHR2nyvi5O8nBjZUXg/hN8BhnuniumwXbBQE35zqh5+Ym1snWryRCG815Uco0i2v0w+YRs0sY
S9cZH5z2NBaq501kcjkGYsrsquGaDyJzwbpR9gzRep6Uj2XExMsI55xRKK0HaylNhOhWO1MIZa5H
TNbzivDV8FhrFXkrnrxi70Suu5YTxe989MLX2BELj7aQ8jPXw4WwavsBEVgVen5boLwezDBmkYuT
nJoz152JFzl6drI1k4VfErMKFQtIoRB01V2j6mgObD3XgljHR0jWaG6DsE+7h1lQF9irfjhThmx/
8tk1zkbceD/IxbcbauRCimshKlFLNFrGMy0wTPUG9eSw2tOT1PWOFjBs4X7e8bxK+l7geHPzlGbA
Pg4I0+VbfAZUHXratBcVpSLEQKajpvjLZpIvsgq1omZkjUo4TcrsnxuOupjvVqsN8jtfU+/UQyiU
+9gB6s5Wc1+JFh7t6GzgpGBkMMV0KqHFgqBicrHJdcXFo8HeZOMQ6TiXlviSXAY5ldEbKXjvtQ4K
7SSfrsfnmqott7godmJPDocyv8ulLt1NP5Tdd4TZ2f9fXM4VsF9T7UzyKTTZNtMU6E7K2nqZY/tu
4UjpA+WlevvfUBH/uT74j/Lg/6T+CTxIuiT9/g+umP8NyXRKoHO8/6Ep9e//2i8QE20SJm5LUm7/
0TLxi8IkfhN4WZHPEZ5dnSTD39RCYfFvAK7gPyaYTHnV+H6phcL47ZrwsPHnuYZp4Z38K2qh/Sce
p3tVCjGN2YxZNjOu/mfV0MRrWhplOFAxUccnwfHnV/gMLwrbTNSQyOEGPjryWBk8wJem4LaHyZod
BVdnm0DJwsOVTbp8cI3uJEw2qE0zvA0LnHI3PWluifel6CkszM0vYPLZne0MkB+MxKvOvbvMFhZT
9Sbb5J0mKmMz4596iZ1rNbOMaEjIYeElbRFgQ/+ovdFAzZo+RIjESGTRdi6g4Us/HsMyqPOXNurO
hdO315qGCLOF8Oc+o6UC9/uKdrYv4S3hXl9y9dx4vb7uujG/JSO0nuZ4X9WD2CzW+NC25slkJlfF
vDbKBTwfoBHmmenLKQzlzxVhynisXkKNbYh1VQTsTsfbk8vkBsb9cRIoEm4brseuf8+LJA3KiWgY
Vg5zLW36ZYXVLSsdi3alyZFnbJrDza3zINTppsKU3HK9uvbJKX0oP7Le6Lck627kkB1l4QUibNlt
MbFu1Fjm65SE45GPf1AmSDh1msT+4shLbOUDyeNcg/WYdjtEaWs11Hbz5MZnR2SPE255H/DCCjbX
2SrpLy3mIAqn5861ol2mGc0pVV5y0GO4h3kecI3f0K39xHZ0N1DZ1XQxet1gcIibZW8xpnUhYpT2
0ETsEJXlshZkn8qz/D2q409nsGg3YR9oRQKW+CSpAV/u+V1HK1jV+aYSo7wh2pVuSjm5gWGNY7CE
+l0EHXINZ3+PK2LfuFxWk4Ywlpby+zbnZKDhkulAX4YBll9o+YkdUwglWifIWR9H8VU+5TQPRskf
G6cQ429S2/d9Fr2hP41+I64Smn7Q5/4VofM5m2W+7Sq+saPB8zcvi2Swmi3t4rnRnpt7jeRVkPty
ucdbSbqqrVKshryzD6rodEjwlLGSP+UWLRQFenKDhBliaZEDXhh8bFqijQeCAvFtiMa7mgVisHJi
3RepRnWAeTOx/V+7w8D/M8elX0XNhwUx20ej+TakRCrjbnyVWTP+wFFUrMh2/9Cb8KZuxVGSd3tY
8NmsJo+FG9qa68Mu59CY6n1HPHCN+YLKtS67IUp4a+kY9eHzfC9gk23ha5Ig5FZBJverHrJ7DQr7
kWBH70vcQnXJe5Mkb+ezz66Zlcx0h8M19RvuAFU/bRE7N6p0vmd1/Zzb8WUaCPw615Gr5Q24wQZj
nJoa15LW0NvrcsUY+DrOSMje6Olev5lYCyduo9bt6OXnaJDrUup304wPj9K/JPLtxntxU6pMy/4q
+J+XHDOaoXWI6/PzyLUuybWPuBQct5bXGKjSM7aPhV98rJ1+Xk+qvryD83SI1ZdNOtPq+vXSxfqd
BlUe90YpEIzJCdo80CQZ/vcRUdWb971Bny7hEcZOYSAoykuCmYJGkeYjX8L4JkFd23QYtqEqGjmp
QD3mUekuSfIjmojklA23inyVM7D6VTU+YUrnrqz5IjqZsVZv8kGu2qXxS/D1OGzgv0tzNfCT0+zl
aZkW91IbdMfEMR8HBEC9v1j2lO+jUb+MeLCgRCYPeVWCMIV6PVH9uKL4as3oQ6W8lrE8lIC1W+lu
WEV8VXQt83ft3s3c0464HMGd5qNvtiNG/AtmyX1EW8tqCp0DqO0XpBELt1A8xN86M69Tv1tMfVsm
afpVtznjfy2M9mlscv3FnXsqDagvEM+zLQdmbXJyr4kqMwIGZkZ7QmJHNM27w5prgIAnupSBymi/
yBouYnSpVl8VH7XdrAGl2lrk7ModhXLsKvj9GBuC2BI3QvfzS+NIz32ZY9jipUJhJYlfxBTKlqU6
6w0MW59Pr0i3euRFBu4Yeh/YGOUpYrWpPIo5MaPX7MiS3PN7yLamP+SI0p07hGfsK8uupYJtbZOa
/eBCnK961karNK0fzaI82nXs7lgtL+dRL7hTZQXWGg2P7MnsPW9tGbPBqVFH6uKOjnZjIUefQz1D
cxyEfDe1lg6jggHbN6LO2yaNkfdbNdMdMlLfuB36KryNKEXY8tR48QYzL3FHtupI5tjecFzjb9Wb
98Ib7fOSJXN3I70Ol103zxXVvr374mKtW6EgObtJ1AKrnZElL0MBTNQgfwVloU/Url+s7K4q8L2j
kphvVGm4gUm0nlwzxKN9ZNqKVZgwrW+6TFpqdFkg7apsTk7KK79bzLKPmdCWdZuV8hYHmrVaqEja
l2G/vJcOAAqhnLz0R/VqZ9azOyDaLkZJ+UdWfE0DS3SFow/pqVNcpHCdEyCOtO/8wNXDWKPk+Zib
2zVlJBSil97a6a2aNzdrzMUU0bplOv7mkRs3wpglewFdgZk6odQddm/gmGHxgaWqG7dTKzHHmgVU
SR92hriTXVq9g7EFqaXa9lHkdrjWG5v3fJaHztkQkbpztQME/7DasrYz9lSa2M8mTgR/mtL8rW5B
LEjFp6sxARIHHND9w7XWEjQExqve0wfw/OGFCp1uVZqqanijmst5Yjtr3DlDweWIoh8WIOxvfo5G
8TwbAYrm9wpXcj0l09ZNomGfNlP9VLktSAEJLCTDPDQKjgDfS6OXv24A+C+M7v81j8D/oIK5n5O6
eWVn/WtrQPD+vXn/t/fiOz1z0Xvzb7v34YdK/tEq8Pev8h/zvjR/E9fpHZMSm3gCTkzvvyjn4jeA
oqSuTGjKLkEv/Pm/DAKCnjqsBGSHTNuwfya4f5/49d908gnXZIcA5aoD2/m/gJxzcYDmBU1d55WA
Q/iTSyAFaD5RnsR4inGbffDWseKN0bLQm6ztP/yc/gmB9Cdr6O/pgOvfHRvCNSFwDUtza/nT94py
jT2TzShsF+VmkMNlzutdm8lNwf5x8erXXLf9bnz2zI0ml7soX3QuyC/kGFcimY6TqjZOIXb/yav6
Y+bj16syibHgtcADcSXu/mMUA52r9Jy8DtdVPK+7DKaMM3b+KOTGIH254MqVWo6a7tC6U6ww2QVz
aOXXPfvW7nxLVPf/5xeEDfEPjo2fr8gVpkt8hyAcgMY/vaI8lpVGGAq7xNLHWzYNHMK2dQE8Ed5N
MbbrytbUHavjvllNznJIyiLnJOZ6n2YDHM+4eNOawr4PO0MdTbpDiVYne+bDTTX1xEaL8U1On4pe
qAGUkVMWJ4e+dRpaJ/x8M5slQbW952hrs2XujD2kZer4yiWoMc8Xwj7ptRbg59tUFqUjisQqJuM+
Tg6OdhkFY0OYBwJ/mVUPmKjn64wSjL3HGSQOkRNu+7q8aR2xw+WGTfoFasVeo0J0GT604gijgiNp
NA/VvAK/s8u8p6Efnge2latmpiW+muTe6p5CslRAupGzyi1SZpC3iuxzdL+AvZHprXLZe1z7e2AG
5zI82IgjMJuwu6kblgMP+VAcsOHQSG7uHDpKfVwRmzp1542G9VEIiQsDzivXGnSW0xA7m9b8mnBB
uxbfU41UnAKrrzGz2M/Iggdiv74s8OcqvAAKX3UybHB3+ald7pp29CPV8uPh23hWUNXjpWzse36f
qxQUXM9ubbWMQyDtaSXSJjDqj1jesXS/KTA3JwmLGrw4uu4dKotP5uCu9RRQR/KQgV7Xmltm/w32
s/chDdeWxZlRvrHsIVwDzL5eZQC5Wg4kbz4nuC9ceO65KzeYTH2KTPpb3bOrh6QL3yKZayeAOBYy
cXanVel4QYYrO5/mqZUAqnUmwVB+RmbNPrWq+KHlQ5UyZBbqR4uR8V4sUfnumYm8umauH5qQnT1H
8l6O1oM0evHNyWA+tWPUv1KuUK569IYtaRos0DQfRE95lVFsA8WDg7xgZScyIB2rkHTPg0uIeGMg
gwdds2hY1MfrDFahyb/b9MLsCjvn4jnVQ3SKhyq5MXvzDhCXc98sg7x0Iv/Vp/yXXHL/nx6SvP2v
GeF/fUie3gvWnM2fTsVf/9ovFcz6TVpXAJ57DVVbuOF/PxU9TkUQk7RuANmFiXX1xv1+Ktq/YWRD
ICMRKEyORiAMvx+L5m8uIjE4W85NxzPNvySEIcj94SEMyhrsOcIaCT3MeFLKPz2E7brFyk1QaVeq
jG1JFprsLr0DYg1R6C4S3ECj6TEjBLa16KD2o3iZvuXQNx8KI3mOqBTxq4RSsyv09iDM3HptB+ve
KNhZmqZ7F9Z0wok8TFnWlfoGHlYEGqYJnyzh5qcug6zZEruCrRbtVNZetCLjaVHyNdb2QK+aGNQ5
dVMWV0T82FS2zszONiu2OMQdDNWJtwQV2hprUva8U9iFPGHm6tSk1hRf14DTbtHDdJuAS9tpBf7F
ndd60wO3m/glqaofQIAKiTuAvCpb1/QtEekHWQMm/FidMN7fpgVdS3Op3pMJyWYEixe0ptUGhTV/
IXwoTsgIcyvyOUwJe4ctnO5CmBOXlIQCR4a9m9nvr8b8ykhKbJb2zchO3GkMP7SSNqARDxPswiee
BA3EZZdDKqTzYwXxQQYpqHaEsj7aEKgAh2Y3XObGLq8uDC4NpIsw9M145l7vDfkrQLE7t9XfcmOC
vNSGxbCdBdk8fJvRQ582CWeMVPeDcrStGu2wCCpaOu5xsrvUrkVjTF9UYaDCZI7HxlIuZi5XrrK2
3FVZTSoaBXchQREuxKk2S5BXOsSRutb2+BiiTwTKkgdotKkgVNw0WHoSPhUbeF2kCu3xBtjVeLT1
4ijSLD6aYZquU8HjORNeHOBP9nxR4N4Eo3FZcoPMDZV/N07B7bCmfg8PQ2f7BHlw1k/hlniGOICV
6H4Y3ILJHUTlujZjpa+zts6LbZsZV4FmKGm1cpZk3rbhEieBo6cNBj/G1BJjAr6bh2RujfGIJYQN
fzra+KXYHdKm3UA+1/KA7VfxFNfecuYxb61aVjtJ2aRHnELWmWwL5nk3jIrX2bBwxdQSvxd9dQEG
fNb+uVOnd0PVu98j2CfrpEjvG1WKA5+WIihZYhsnYJbZbe4lVLJ0LNpTX3Uwg29yVzjHeNLkHQEq
bSuH2Pp0w0HbGlwez4Tr+JTIKPoM64TgEAmV/m22deFjNxV3nCT6fTI45IoM48NSobGj2zWHkWrX
7Ozz5qyu+ZwENJfKy3lr1HTcjAAAJWGNoxvVbuAA5F6PZCV8hmQu6+6q7uabqkOmjhaKxo3039k7
k+W2kWwNv0pFLe4OCiRmxI3uiOZMipKowbKsDYK2ZMzzjKe/HyipbKlcLlezoq8XzZ0tCQSTiZNn
+If3gIbw1ggxpkld5CBhEDbUy+IGj98UR5puhUoZnN8oW9qd+uDKol0YufQpV8FIIncolplXbVQT
/UIRbIEAnpax895x8VDLvXXatB99gV5Vap/LyLoyUqr1RTfUDwDpxHmYq4+p5tpnYZ1pM2HKxcLq
cNNKRbWH0FZuvPH8R2PRe8D/rt00hlVexnglrstSHwAI+xYdIPBPTVN+IhST8OnqQ4PGwEKKC2Oa
h65FN9X3TzX4aAN0o2Xcy+I8ye2zoBj6qYqQyzxJpH6mmiJdqLiiT/Mad8lGL4apkdXouTQRJo7K
JtTaYF5Z2YznbpFmZXU2ZKKY9UPfL00tK6dxp9BBdjqGdsJfKzFWk9B/DHhjwjinmSYuQz0pd3ri
zlW78deg46MpjbCK4ANaa4O6hkKjR4q0xxKuGIRhmkph4yJVMjaatLHlFJfQstRYGdtQNKTAqgbL
vO1G3sDYsOoOvSuj65X35qGj1YzNLV/3q1vEdel40dEPPpdjG6w8dMQQf/LetQIgxVTBPQpyqAxu
KoLA7GqeO2+wsUeIN2LumRc587wIPkpkAkREumFq21uQBowX2pZUMrauGODe5UlYroB7kvB5zjap
k4/uYF9nErVAa6wUe5kpgDqK3vCqKczb6rKOnXXeuZ+Js7MUnyC7kXdK5UszbFouZZljJaXZTLEl
L0Jd6WZweT7ikY2J46y0+BshsrtYUoLLUpbXCOT5s7YoQHnT4HuXFQjN2bmD10smORNDKneW0ZPu
W80a028OK32IyOu8mzLCWDkHMM1im8TmCBxXDjOVmQYPpt3DhRZxWk57NOqgVUoSnlLmEpKWBz85
bSex6W56WItLRExnJixERDRsgDCOSNIz4KD2nY9oogRNfKabRrNExzK5xvNpEWrYCaE1Uk3lxOYs
rRp9Fw36ldm33gZvR/hljrUmfe1mtaaedynLrJvXZT7UdEjbYCUZ1D8VOj59MKLAEUJZlbk66wyU
kCKGElS2DzhFwYcOxTV6yPeqB96qGTRjoZXWjYSm6WNbmXecKRaaa+7nQyr138Tzzx1xxgySseh3
Es9H19tH+37/jdSTP3xOPZUTk5CPuDgCDEigjpPWp4aMZeMtp6MVjwkNLgevZrDGySirjqAC+kZo
1NhfGBuKfiKjfS1GDxI0xU37LzE2lDepJ84pCDXTjcADDnE5GyvG1x2J2vEqgFWmsSrsgvGbkodA
hix8f4uJAJH/0IVRtAHEhx8pLYT6mg6z5c4NTISHBWoD6rs8CBDrrAwjnAFjA/MfM2dypnpbdfkS
LoL6zi4ZYDhtK0OgkxDxVfXEUKdmZ1sM5TQtsFf0zq1wKfdWnm1lKe3WfcmERdddgpjlIOdX6iba
DA2nLm7YQrqxmRedWrVZ32Ua2V8SYPIMwAWEamJdyRz6qAnAOejTZoJAI6iJsGyKT0BvMtTC1DLO
0Sxw3a0Mpr+aFJh0bnWvzKJZq3kAVuvIWjIZjlcmtIiLXPGVlaNb3czVB3XV41CwUrTcnnLu4Aod
R71x2XqqfWOltrVsRdieZVZkT3EYHokv+FuA883wkrXJpD2DbJo+zm2TWm195eBEYE5yMJ7CljJK
78zv4znMGFXeKopDNo+deHOJYBG8UzfhsN3mfhW0QEWaRp10bUSMsxMCMJ73DupurqSOBtZpgL2d
K3rQM6BVJXE5CIQnLwrXMpJLgVwD83Q5R0cqxFjOWXsZhsrrWq6QkXY4BsDTBY5o5nWNBNlCbbzo
DnoA00tImZWyEIM11gKeooVTpVbCfqIOZVMvHKNslmYlew9ymrnmNM5ie5kUtbjFEB4fcVd23QXq
hZ9tuzutAa7slMRStmnRZ+FElaWVRFPoDpIdtveys2u7xJgYeVsRILvYPlOLdgbFwr8UfigvDBlr
zjRyCLG5DtexBN77oDLQWqWK5PlLvxl8MYtSOZ+hTGHd6GaAQkNvppwgsV9Z1xETiW3r+AOMdF9n
8F1F1xWo5BmNAtDZDHWwrFPTjWwm0HJLvM5l39rURT/KoonhxoEnvACLp28MI1ChMOAplwjmt1Y9
DdOyvO61AFU62ggXkitALoIIBTCFLj7qx5CKsN/1gNbm0GvcZSq10Ra0BjlfoJKWxFGMDS9Z6UhU
9G/YrfVpSns2mDKe79tJb/vBundDEPCMPWaoDBuTKHPrNXya8MImSf2ADjSHpps6AiKL0vUuRNqu
kyeDxIS7KEZyY2zedr4fX+Z9ukwh0M5zm0F7HDT+Aypy7bywzOw6rt1yaXp1wLoH/dII0JEYxz7r
SBrqs6zqH4HhAgXLeiWeW1R/zPBxATQKUwrBGbTGdZsyBpoKkMT32NozWpFjQ1uPtNZFhz3LzFcy
dW5ISk25mdcLmWRliZwuM/JOR/ZVqOEi6gJkWAs3WkW2tIHyYBBh4g6DFbm+c+SSYW7pRjvXVvNN
CdVmw5jWZmiZO3utbRjp/PdYTCq/6n/oWNS+O7SYegwsfMYV3u/PxfEvnwcVBvap2Htw6BwASNin
vgwqjBMMHuhUG5xLT6ClFyKjfEKlLeMdx5Gl2oc2znNHRpVPaN5wkhr4wwlDFn+pI3PQDvp6eiCb
KCZRcKCjxfmovdUyqj3DjOV43O1tkb+LUSO7y6GsnFkK5yV0l6L7UEnyRycUxaNVqMl9W6OJbTSe
V8+1sk3nZsPo3dQl+64QTbpp4sydCcuPHvTIrd//dzP+0GakaWYp2jiy+OMk7V1V7Qv4tezJV9vx
y98+7UdLnMhjB5Asja9c/ypPM80THaycwkxtNB750iBUxYmGbhcCfxo8JQx5uJGXBqF1wg+gYT9l
duNf/YW5mXLQvft6PwpV5e112GdkaLY69i+/nhuNLuuq3vveKsVGIMnMGQ1Div3GNhGHtPwF7M90
FiSt9A491u7GEsK+660mu1C8wT21eiX/4PgUwBppRw24Q3GXXt1nN51qDwtZR3UECWsf6QFb2iG8
Dj9qJJWGNBagkExtDaoQeq7+HcsmSTM/SnBoBemwzJBgR6o8RAjFlz65RupCmEJ1QwpgklPC39Z5
KSiVM33u5LZAr6U2TyvBLCvIbfoz3Ps0CXX9XItCgryuFvoszq1hXXimeV9ZWOvqCuwhpD32qHvu
sCm/1qj6J4zyQ7pCCmDdwesvmzpBcSUctujVAnsJrcibyAINFcxWPeYpUVcM4UR2C/1BqXLQy5IG
OBpaUGyBBpJE+n5Q4kiZ0ZGA6194RrN1TLNfe3lCmkUH1rhM6YdeQFMKRnVV4Zz1SI0/0uLxHzJn
aOjhSfQOK0+5SocQxVqGTAjOg3+cp31jnAL4kVa6EuJSgDBRjlRr7Q/zPpW7x6bs7kpvyBdJrfsL
rYijhd6B6W1ccO1GBthbhaRGAq2j0JCTgJkTVPcGxDAacOFi8C9oxeqLxKMV5wSxsfNBZVF3do1/
ZTquvQaS1a5hBWKAIUOxFfTaPtP1sZGaaNvuxotbXZrWnoUXgJUntTmFj5RulTKhaybaFCqAE2JR
oAhTohlGl4fODWJLLKQC8DgAcS23IITUXKSfYN+i5GkNqdgALe2vIRvZ0IBptO/gGVdbG77rLvR0
ewJtwD+vYRlok8JFCAzNJrHIUrtEQkVNTwsXbcMJqSBfUCFVNFhThEK4khHfxrrR7tAoNbBNqcJu
2RYeuhRGq0wtr7chNgOrmbseMCa7jSH7WjL+WBCXQJCuqtzsphYc2E1X6GRyWhbwhYdsXAoF1P5B
xO4zhoegEwNA60lT7bSuCJa9hX38BPcv9WbIh+us0KA6SNmVpPj+KpNYMJWJ8xWJmIZiDj4rUl/S
P05jf9iYaCmfNp7kIYHiVJhBQ2WaepYLp83ie5h6tOXek17r05pzb2dbrXmb8x30yPTHYov0GO3Z
TqOvFQZFeOaFFeBPcDFo+gTT1o/h6xnQpBE+cTXlMiNfolerSivsHJKRjE/RUHbbTBgejy6UwtjP
zS03KW/hcQKo7E3jFg5IszPiJLyyoJksdcm1PsAj+9CVQfjRAAvFplOMiyHVk3vUBJOl5aUjCBDm
0QrMbDG3oSY/9MbADDRyPXUao800oW5RTpGqNt93BuC4ihYQbGCVrzNR6EJCnZPWQSZvY6fip7Am
gDsxcRHMEevmHbBgc6XHnbmSG9OZ9VV6/dVR8A2UgMYI5ysNQYQatNFqFsM2ojsDGIvi/Ou4WiIr
D7Yll5Y94NNNEvrrSnEAX/WYViujpomCasKOPpckxnIYKTK/BiaFlfyH0vIw2ijo/z70Td1uUJHr
TyVL0KPisLhTmFjcqla2rf2knNcyki1gb9orKBwoOoFOCPleYfRTkSA0JVce/A2nCoSJiY1kbkqL
am9e9dyVaitNBb9hSPbFAP18QvILZ2QYgxluz8S14BDjhkO80w6xzxvDoD0GxO8vGE2Ityv25iQa
EQ5fyfd6Tp8VNAKUpRvoMVKBABiGqaynEsYspr4vYSBein5E52HsOUUbDqY8e8RQFsxrqkWrm+3W
LlWfwCwzkAjqfOpl7+ohoVPbDFPTDPWZZ+TR2qyy5qPn19WaEKPS1qxcCT2EIVEB0qEgjH5wbIVT
Cz+jKyeCjZlU+XABChzb8hwJkwCtP0j1teVNcMnp5nLYMnvKike3aJAAN8OaAX3s2/ARhHUuV7W/
ddHznfdK4DPTqgFHKqo316rYn5dVYKEsIOyp7YGWzAW1nheo9gPhlskQADYZHIujLdO+lq9N4JcX
YWbkS3IEcxarXWjCdG2HDTAxZSbbZblQBmCeU5XuvT/xlGIf4WAI6c2NgmVs5UA+3KYPW8hmDWRy
vbYu2yhAMy/PIOpbWvZRjqOcICBvEUm+r2z5DPUL2vwaHNY+2jYNqkh6f+lJwGR1rd6BFjgDf1fM
Os1EULHwl4Ph4q8CqLUCvWZEtLKlOKNx0bXVzEM04Kai0dlRYDeODCjav1TS4LQIO9jzVqzNnESv
sBYim1iM3t3UtXYhN5OkVtK9pEr9WQ9p8d5GhwytJSvbQf2o0+mA6uVNRHt1AyO0XHWYqJ4BMonw
t61UdyaXoBMmleOAjU2vLZw/Zsb49DdjHCBvbt41h+CQuXqILN8A0BPc/pZkHvDfGE/KMbLUhyDD
jsMHfow87RiDkjEaxWNcGg4hClSN/+CPcUseI5h9CGbpGNfQJ0jumzHWmWPUi4QcfCyy9APJiPnB
HmOjOUbJeIyX5Rg50zGGZk/RlLgKH9qd5WOsLQi6NHjc7ai+sSjGiGzLGIA5Y5Q2DwG7OwRvFCl8
khYiukD2xEo8WMKHcB+NkV+MZ0A/FBwH4HzN28pUPGVa2i3zmdzvrwEod2vY8mKniAjTC1fPmr2q
w8J2Qk5IWjPBsgmH6r6NnXbrJHa5Apul3pSyxYkECre9UKWguI8Mh/Er5lFlPm06Sc/P7cO56RzO
UNzeyokZhhLmKS16qA74X8h5nL6Y+vI2yXgmN+PprB0O6nI8s/MQ14U5YgMc5SRSqCy4tN7Usonh
tirOXPJlptOmDkMgHNOBYEwMrDFFaKuh2mKfIu860eBjj9MJycSYVmiHDEMbkw0UeNwLuepJahQR
KAtg3eXcP2Qo6pisxIe8pT3kMOqYziiDmpw5zRDuStDl88pBFaWKRERppnUr02xRuaqkNru0sta5
sJgLbT0yxGmTVR2Sn6alLsD4MKKzjcjfKoGjLMy0N7aC6H0qQ0xYgqaD7C1n7ZlHC+dezyL07Con
bVRA9e8yFCJQH8xU50YUsfJRKEO6dNCzQbU+L671JEPQQ2sSjmnhL00U2PEQauPwHCJoe4ksSnfZ
63RWefCKapohzjYjtGJiU62kXC5WZtp421B35BUjb/RMTSnfCQNMu6+b+m0uGS0sCjl9bGFiDoBm
UxqbGGteM21SLppS0W+Fk5Pri6wNTqs2gPJdmQHTYnLFPFHVzwlqHowz2+xWT2Uxk2C33PoeNBZQ
1vj3oKg3zFWmZosAABlostBbyCXJUDO45TTXigDPqVJxrzUzdhYeKSdOP1aLpUmYqFuXXGnZx4a+
xPLLmkP3H2auCARo1Nq+S6TCXMA1qK+QcnF2/BNSdNWad34r4mXsFt6iAsV0rhjAjJi6Jh97kyYo
2I74HvFe+9624nhXGw16D50EM3PA3ioMjGoeN4XKnE8yFYw7mnwu8jjWpnoUepsQBPYma9CBaGur
WGuDQOgNyNM0CP1PCsnp1EjKTYbazNLkdIud9D5Th5zKojav3ByZrRj1ejwr3Js8iJrHpERGwgC8
u6wKCJKMepVczI1+YMQPPzPzaEa37ULqVeZZFUzbbWYiSD5opCJFDYgAeQTyBFlJVnowTk99faKp
d0VfbPTal85E2qxilzGc6btnHYKYsAe6uejppscBAEjcOot5VYhiivxXksHOrXwU72RdjTY4NZby
hO8EjZigTjBu8OpuEVZBtKb5N34W4SbzokPTxCuKe9o0ROY6NfOp1arQqgYZqFtRDj2TLmWYK3lL
UWLHzZUqFXo8rxkirzpB2RpbFkrCfWdP2uDKHJWfUG0pd3LJuZbVaoiEAuq5udXHmw6bwnnCnr+h
HaOyYzPtjEb9KGDkZDNRJv2paEfeL0xho+mGZdIq0Z3onIeQwyuKnT0FS7lq42jOqgCtgYFbaYwK
9RRtQ6GlUGkk9QqeTr3RMGm+1voGkchCCroLz8QLZIJhQq2i1CxrMyPpxCJGSxIwjSx97iCjbYSS
olYl2/kW9Ea9UnGR4pip04e4ipuVpWTmplKygWaZTv3pJbuxZcQQth/mbhM713wBMWsKDmeCj6W1
txRUjzXocOfC7YIZv6iiitcxppeHdIdIobwt6dje4eeI2KDnYlgrS02TLVolKFeIutDgtcEFf44l
LNzhidn0nUONEkdFHNV3rdafCyth0mkkPt4ZWiJdMSd1EZvttGaFY3AtT6UyMaIlgoLpFXmGn5wB
jwdtLkGIAzPAdb21XDIEmCl5HrQXiL8UG/r7ESBQ1X+MiTj9xMNPcYrIDW7bquG/U+MYnAl4o6kF
FP2mNJto0SkgDvm3qa5ix/MXaqBgDJP6DEywJaEDofgrSMLKHEHY7Kps24tRojrJmHt0RYlTfZfO
avhp0OnhpVekGNMSyACEk7Z7aP2u+9xmykOJvuA9Sp97I2vkcKJrbnoBg9eAhVBXK0hWdCBStd2a
aoGQbiY3p4OmFGjBQokxSw+rQMwXQZxgpavm1o0ytPFpqaDcqSDCNHMKmP5eaQq67wiw6JGeLNA/
93GXTNoL+gTS0kHPj8FCXC1bXRiAeBPjzAh658FSc8DHReEuE29Q+Rrq+MbXU+PMVy13JwOxWJbY
miykEXhveJFx7ZpusVUTjs5poAzBTNcqFCoUVJI2vWQ2i9Ks3HXRmflHAdNtbuHZt4v9op6jQWRO
C0IUqK5AP69RRZ9KkaPOXcwBIBqrtT9trQR2oe93+nyI1BwuUiOlU8VvzbnnyJhk4Knpkl210jrG
ffzUtIpmLopOW8WdIa6dyqZSz2T9rAYXs9J7LVyGfStQvkU+LVNKFa3Epl37kZPuTESF4FOixFMg
9C35dxDTq1XehtmVjEj6rFN890LzE4BP5qDdctBFPH+FRZWAQsVcQ9p344NZWJkOTKrazZLPVhJa
Z0apR+8amlZLo0rkOcgoZTWEcErsvNcWTIBkfAUzRD9Dx+ao6dF3IBsYqdNJty3l6lKXywX5qrwN
zSGYW1HxXhr5ncwFz5te+pA0LTI8bqq/UxM4KoaFyIufUrxgd1dOM0XuNhno33nhJAgpQNNr53UJ
qNWoY2TK2BjIhcdV1F7J2JLfyNqgz2DpO3yCzpwUTun8iW/HwZjj941DIpky1hoAHV+XazYqqzC4
ezwRJ+b1cKfe5XvpLr9qz8tLRCiTCyn6E1eDb7UqhQy6f+Qa0N4y37QqW7LbGOloZwnax/mI5IFf
MWwN+nP8NgZlShjLTos+Z4Aj3ND7KPQBmXfNCT8zouzUSd/7ziIJ2p7a2ySczQdHZQEVZD/lJcLo
0vuyyowbPintSSNBvn8aakhAgKbvi1WXp/lWjQv8FMCErdlG9JTIZSeGaV0hbwTUiGefTC8OFtiQ
5ou+bBkkp/pwbyCGvi5bJ1o3uW4tqz6S3sV+W2zrKgkvvbhxT5UI/afThmh07dnGwGTJD8JZhO3c
DH3g4lZzIVhRVCrRf7jDf4RI5jNSZOSezw9N+cv6seivHhmCV8htQq93H9Pxp7vUT6qb9N/7pe9f
6JfHHxkH4OcDJ4wOz6thwOG2Dvf8vatEe4Zf9cPjP35VFFC/wO1BVjy/fv0lShP3+cemONHH6gjg
328/5v2+WqU/Wofvf8SnBf3+77z6AJ+QZavGL8KFcfFqsjHGgB9ZgjdXeLUEgJ2h5eN8fnjBFPp6
CewTdE3h1TC3O7yeNAr+80uwf4gBaDKXL/xP1aslAJP9Y2vw5hJf1kDowHbQCrfgKj293q6BDWIc
0ATCK+Prac1/ojXQGKG+FY/4q8+CsE80/NbGMew3N4Jxgu2nDZ3paQ1GlNL/y7Pw5lt8ihbrh3/8
KgwBa01Xf/CJeHOdr3aDecJeH/FWjPhePwoQYTDC05+X4GkU+RNtA2Ewljn2WYA9wZGuaDTLD683
8YBtwHELg2wErPH66Z4FZfQ9OnIR4EhiewYWYCRKHl6vdoKFagqlICST50fl53sWRnbLsYugojFt
MbjTn0P/m51gnSjW6GlFJ/zw+ul2ArOSoxMEaEGjzR77/VtPg8WPAVMamv30Rj9VLHjCSxx7Nirq
Cco9AtzD8wP/OiiyArqhCWjDYGjGFxXAz3UsqHgYPkXqN+nrX8kTjRP03VkG8bQL5NePgkW4MMBk
gNR8WoSf7lEggZWPDYqgrizAUaPb26toaOonDFXB5qjPGeTPFw0ZgBybHin2CYAzAV3t9Yc3TvjY
4JIwKzy8fr78+Bn8dPRxIE4UhuakP99MDCwFSBXOjcDffzwC/EC8/K3sxJUnejgUnP5j+a269I9+
4aXO+v3Pn2usQ/JIIfXqF0ds5NN7f6lH//kqZzzUgV/98KUuPLzP858/f8Dfv/Wr93r5VC//ufIf
i33xCVWAQyn8fJvn+5iS9V/Jg4dMxK7YPzyW3u8LoS839I9fX93uV9nAd69flq9F5nji2TrHXnbi
e/vi5TLjgj8dzsdedrUv+n2y//rC4ulhP/rKfrz/BOPjmyuN9SnSCse+xWYfx/Uv/7OPs//95XRP
d9l/tULkHGMie+y7nO6LhI5N+HqRniqFo6/NPo3eXFgbU4BjL7zdh6W3f2gfH7OXix2eUnyrOcuP
vfrZ/sHrv/0MPeXNx77BxYPP7b/c6Hjnz1XJsRfe1Q/1J++xKPpXF8erWbz8xzdB3b+1iL736O/q
JNh/fLnO4a6f0oZj7/pqH+xRS96/al3Roz4AxP+42/dDN33th6H/ShVTlVG6fPkU//5q3OxjP0KK
56F+udYhbHEGkgEcuyIHoPK3Qstztnrs9d8/ltUvk8fE3UcvN3u4ezLYv+Huz/YEcwJWVbza489d
qGPvfVkHXP1Vj++3bu/R105f3fF4XdCAL0v0728WTuV9vE+e1Jv8T+lH9JvWZQQOvXy5+Lj+NE7Q
avobgvq/ijr54+MJNVlQjn9HoPyu5uyRT+5NMSp5vPo+ngVt/4an9y+JaR35QUa5rvGr/vqb5pMw
gkMq5OhQ8X3FkyNv/exPWK1HXn72GHn+yxKMD8DTsmh/wxM3++15Qz77G2/xN5yHf8ptOnJ1pp63
ryq//B176kvFdmy8+wFCzJEfYsNR8IeEG5pPx36Cm0ceLfdtjv+l1X/s9X/UkO/IZfp2PPqFc+OX
P9zJJq0WeHEEEmZPtJ/EyEz7/uf9Vr3528Dy91XoyyDyW3/2usQef+NT9Lgv/vl/AAAA//8=</cx:binary>
              </cx:geoCache>
            </cx:geography>
          </cx:layoutPr>
          <cx:valueColors>
            <cx:minColor>
              <a:schemeClr val="accent1">
                <a:lumMod val="20000"/>
                <a:lumOff val="80000"/>
              </a:schemeClr>
            </cx:minColor>
            <cx:maxColor>
              <a:schemeClr val="accent1">
                <a:lumMod val="50000"/>
              </a:schemeClr>
            </cx:maxColor>
          </cx:valueColors>
        </cx:series>
      </cx:plotAreaRegion>
    </cx:plotArea>
  </cx:chart>
  <cx:spPr>
    <a:noFill/>
    <a:ln>
      <a:noFill/>
    </a:ln>
  </cx:spPr>
</cx:chartSpace>
</file>

<file path=ppt/charts/chartEx3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Sheet2!$F$2:$F$75</cx:f>
        <cx:lvl ptCount="74" formatCode="General">
          <cx:pt idx="0">11.5</cx:pt>
          <cx:pt idx="1">7.5</cx:pt>
          <cx:pt idx="2">10.5</cx:pt>
          <cx:pt idx="3">7.5</cx:pt>
          <cx:pt idx="4">13</cx:pt>
          <cx:pt idx="5">12</cx:pt>
          <cx:pt idx="6">12</cx:pt>
          <cx:pt idx="7">17.5</cx:pt>
          <cx:pt idx="8">14.5</cx:pt>
          <cx:pt idx="9">10</cx:pt>
          <cx:pt idx="10">11</cx:pt>
          <cx:pt idx="11">12</cx:pt>
          <cx:pt idx="12">11</cx:pt>
          <cx:pt idx="13">10.5</cx:pt>
          <cx:pt idx="14">13.5</cx:pt>
          <cx:pt idx="15">8.5</cx:pt>
          <cx:pt idx="16">10</cx:pt>
          <cx:pt idx="17">7.5</cx:pt>
          <cx:pt idx="18">11.5</cx:pt>
          <cx:pt idx="19">11</cx:pt>
          <cx:pt idx="20">10</cx:pt>
          <cx:pt idx="21">7.5</cx:pt>
          <cx:pt idx="22">8</cx:pt>
          <cx:pt idx="23">11</cx:pt>
          <cx:pt idx="24">7.5</cx:pt>
          <cx:pt idx="25">7</cx:pt>
          <cx:pt idx="26">13.5</cx:pt>
          <cx:pt idx="27">9</cx:pt>
          <cx:pt idx="28">6</cx:pt>
          <cx:pt idx="29">10.5</cx:pt>
          <cx:pt idx="30">12</cx:pt>
          <cx:pt idx="31">6.5</cx:pt>
          <cx:pt idx="32">7</cx:pt>
          <cx:pt idx="33">6</cx:pt>
          <cx:pt idx="34">10.5</cx:pt>
          <cx:pt idx="35">10</cx:pt>
          <cx:pt idx="36">11.5</cx:pt>
          <cx:pt idx="37">7.5</cx:pt>
          <cx:pt idx="38">10</cx:pt>
          <cx:pt idx="39">7.5</cx:pt>
          <cx:pt idx="42">9.5</cx:pt>
          <cx:pt idx="43">7</cx:pt>
          <cx:pt idx="44">9</cx:pt>
          <cx:pt idx="45">10</cx:pt>
          <cx:pt idx="46">10</cx:pt>
          <cx:pt idx="47">6</cx:pt>
          <cx:pt idx="48">8</cx:pt>
          <cx:pt idx="49">11</cx:pt>
          <cx:pt idx="50">6.5</cx:pt>
          <cx:pt idx="51">9.5</cx:pt>
          <cx:pt idx="52">10</cx:pt>
          <cx:pt idx="53">9</cx:pt>
          <cx:pt idx="54">9</cx:pt>
          <cx:pt idx="55">10.5</cx:pt>
          <cx:pt idx="56">6.5</cx:pt>
          <cx:pt idx="57">7</cx:pt>
          <cx:pt idx="58">14</cx:pt>
          <cx:pt idx="59">13</cx:pt>
          <cx:pt idx="60">9</cx:pt>
          <cx:pt idx="61">6</cx:pt>
          <cx:pt idx="62">7</cx:pt>
          <cx:pt idx="63">11</cx:pt>
          <cx:pt idx="64">11</cx:pt>
          <cx:pt idx="65">12</cx:pt>
          <cx:pt idx="66">8</cx:pt>
          <cx:pt idx="67">10.5</cx:pt>
          <cx:pt idx="68">7</cx:pt>
          <cx:pt idx="69">9</cx:pt>
          <cx:pt idx="70">11</cx:pt>
          <cx:pt idx="71">11.5</cx:pt>
          <cx:pt idx="72">10.5</cx:pt>
          <cx:pt idx="73">11</cx:pt>
        </cx:lvl>
      </cx:numDim>
    </cx:data>
    <cx:data id="1">
      <cx:numDim type="val">
        <cx:f>Sheet2!$G$2:$G$75</cx:f>
        <cx:lvl ptCount="74" formatCode="General">
          <cx:pt idx="0">10</cx:pt>
          <cx:pt idx="1">15</cx:pt>
          <cx:pt idx="2">12.5</cx:pt>
          <cx:pt idx="3">12</cx:pt>
          <cx:pt idx="4">13</cx:pt>
          <cx:pt idx="5">11.5</cx:pt>
          <cx:pt idx="6">5.2000000000000002</cx:pt>
          <cx:pt idx="7">13.5</cx:pt>
          <cx:pt idx="8">12</cx:pt>
          <cx:pt idx="9">10.5</cx:pt>
          <cx:pt idx="10">10</cx:pt>
          <cx:pt idx="11">10</cx:pt>
          <cx:pt idx="12">15</cx:pt>
          <cx:pt idx="13">7.5</cx:pt>
          <cx:pt idx="14">11.5</cx:pt>
          <cx:pt idx="15">10.5</cx:pt>
          <cx:pt idx="16">11.5</cx:pt>
          <cx:pt idx="17">11.5</cx:pt>
          <cx:pt idx="18">10</cx:pt>
          <cx:pt idx="19">11</cx:pt>
          <cx:pt idx="20">12</cx:pt>
          <cx:pt idx="21">13</cx:pt>
          <cx:pt idx="22">12</cx:pt>
          <cx:pt idx="23">11</cx:pt>
          <cx:pt idx="24">9</cx:pt>
          <cx:pt idx="25">9.5</cx:pt>
          <cx:pt idx="26">7</cx:pt>
          <cx:pt idx="27">13</cx:pt>
          <cx:pt idx="28">8</cx:pt>
          <cx:pt idx="29">7</cx:pt>
          <cx:pt idx="30">9.5</cx:pt>
          <cx:pt idx="31">13.5</cx:pt>
          <cx:pt idx="32">10</cx:pt>
          <cx:pt idx="33">8.5</cx:pt>
          <cx:pt idx="34">9.5</cx:pt>
          <cx:pt idx="35">13</cx:pt>
          <cx:pt idx="36">11.5</cx:pt>
          <cx:pt idx="37">11</cx:pt>
          <cx:pt idx="38">9.5</cx:pt>
          <cx:pt idx="39">5.5</cx:pt>
          <cx:pt idx="40">8.5</cx:pt>
          <cx:pt idx="41">10.5</cx:pt>
          <cx:pt idx="42">8</cx:pt>
          <cx:pt idx="43">10.5</cx:pt>
          <cx:pt idx="44">11.5</cx:pt>
          <cx:pt idx="45">15</cx:pt>
          <cx:pt idx="46">10.5</cx:pt>
          <cx:pt idx="47">12</cx:pt>
          <cx:pt idx="48">9.5</cx:pt>
          <cx:pt idx="49">9</cx:pt>
          <cx:pt idx="50">10</cx:pt>
          <cx:pt idx="51">12</cx:pt>
          <cx:pt idx="52">11</cx:pt>
          <cx:pt idx="53">13.5</cx:pt>
          <cx:pt idx="54">10</cx:pt>
          <cx:pt idx="55">7.5</cx:pt>
          <cx:pt idx="56">12</cx:pt>
          <cx:pt idx="57">11.5</cx:pt>
          <cx:pt idx="58">11</cx:pt>
          <cx:pt idx="59">10</cx:pt>
          <cx:pt idx="60">11</cx:pt>
          <cx:pt idx="61">9.5</cx:pt>
          <cx:pt idx="62">9.5</cx:pt>
          <cx:pt idx="63">12</cx:pt>
          <cx:pt idx="64">12</cx:pt>
          <cx:pt idx="65">11.5</cx:pt>
          <cx:pt idx="66">8</cx:pt>
          <cx:pt idx="67">11.5</cx:pt>
          <cx:pt idx="68">12.5</cx:pt>
          <cx:pt idx="69">12</cx:pt>
          <cx:pt idx="70">9</cx:pt>
          <cx:pt idx="71">7</cx:pt>
          <cx:pt idx="72">6.5</cx:pt>
          <cx:pt idx="73">8</cx:pt>
        </cx:lvl>
      </cx:numDim>
    </cx:data>
    <cx:data id="2">
      <cx:numDim type="val">
        <cx:f>Sheet2!$H$2:$H$75</cx:f>
        <cx:lvl ptCount="74" formatCode="General">
          <cx:pt idx="0">10</cx:pt>
          <cx:pt idx="1">9</cx:pt>
          <cx:pt idx="2">9</cx:pt>
          <cx:pt idx="3">9</cx:pt>
          <cx:pt idx="4">10</cx:pt>
          <cx:pt idx="5">9</cx:pt>
          <cx:pt idx="6">9</cx:pt>
          <cx:pt idx="7">10</cx:pt>
          <cx:pt idx="8">10</cx:pt>
          <cx:pt idx="9">9</cx:pt>
          <cx:pt idx="10">10</cx:pt>
          <cx:pt idx="11">9</cx:pt>
          <cx:pt idx="12">10</cx:pt>
          <cx:pt idx="13">9</cx:pt>
          <cx:pt idx="14">11</cx:pt>
          <cx:pt idx="15">10</cx:pt>
          <cx:pt idx="16">9</cx:pt>
          <cx:pt idx="17">9</cx:pt>
          <cx:pt idx="18">12</cx:pt>
          <cx:pt idx="19">11</cx:pt>
          <cx:pt idx="20">10</cx:pt>
          <cx:pt idx="21">9</cx:pt>
          <cx:pt idx="22">9</cx:pt>
          <cx:pt idx="23">10</cx:pt>
          <cx:pt idx="24">11</cx:pt>
          <cx:pt idx="25">12</cx:pt>
          <cx:pt idx="26">11</cx:pt>
          <cx:pt idx="27">12</cx:pt>
          <cx:pt idx="28">10</cx:pt>
          <cx:pt idx="29">10</cx:pt>
        </cx:lvl>
      </cx:numDim>
    </cx:data>
  </cx:chartData>
  <cx:chart>
    <cx:plotArea>
      <cx:plotAreaRegion>
        <cx:plotSurface>
          <cx:spPr>
            <a:noFill/>
            <a:ln w="3175">
              <a:noFill/>
            </a:ln>
          </cx:spPr>
        </cx:plotSurface>
        <cx:series layoutId="boxWhisker" uniqueId="{F5A5059A-628C-4634-8C80-DEF845B8FD59}">
          <cx:tx>
            <cx:txData>
              <cx:f>Sheet2!$F$1</cx:f>
              <cx:v>K2</cx:v>
            </cx:txData>
          </cx:tx>
          <cx:spPr>
            <a:solidFill>
              <a:srgbClr val="7030A0"/>
            </a:solidFill>
            <a:ln w="3175">
              <a:solidFill>
                <a:schemeClr val="accent6">
                  <a:lumMod val="50000"/>
                </a:schemeClr>
              </a:solidFill>
            </a:ln>
          </cx:spPr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7DB397D5-8FCD-4325-A74C-35972D894C6B}">
          <cx:tx>
            <cx:txData>
              <cx:f>Sheet2!$G$1</cx:f>
              <cx:v>K1</cx:v>
            </cx:txData>
          </cx:tx>
          <cx:spPr>
            <a:solidFill>
              <a:schemeClr val="accent6">
                <a:lumMod val="75000"/>
              </a:schemeClr>
            </a:solidFill>
            <a:ln w="3175">
              <a:solidFill>
                <a:schemeClr val="accent6">
                  <a:lumMod val="50000"/>
                </a:schemeClr>
              </a:solidFill>
            </a:ln>
          </cx:spPr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8B9B6922-52E4-4798-801C-E03AC559BC9C}">
          <cx:tx>
            <cx:txData>
              <cx:f>Sheet2!$H$1</cx:f>
              <cx:v>ITC1761</cx:v>
            </cx:txData>
          </cx:tx>
          <cx:spPr>
            <a:solidFill>
              <a:schemeClr val="bg1">
                <a:lumMod val="65000"/>
                <a:lumOff val="35000"/>
              </a:schemeClr>
            </a:solidFill>
            <a:ln w="3175">
              <a:solidFill>
                <a:schemeClr val="bg1"/>
              </a:solidFill>
            </a:ln>
          </cx:spPr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 hidden="1">
        <cx:catScaling gapWidth="1"/>
        <cx:tickLabels/>
        <cx:txPr>
          <a:bodyPr vertOverflow="overflow" horzOverflow="overflow" wrap="square" lIns="0" tIns="0" rIns="0" bIns="0"/>
          <a:lstStyle/>
          <a:p>
            <a:pPr algn="ctr" rtl="0">
              <a:defRPr sz="100" b="0" i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IN" sz="100">
              <a:solidFill>
                <a:schemeClr val="tx1">
                  <a:lumMod val="95000"/>
                  <a:lumOff val="5000"/>
                </a:schemeClr>
              </a:solidFill>
            </a:endParaRPr>
          </a:p>
        </cx:txPr>
      </cx:axis>
      <cx:axis id="1">
        <cx:valScaling/>
        <cx:title>
          <cx:tx>
            <cx:txData>
              <cx:v>Girth (cm)</cx:v>
            </cx:txData>
          </cx:tx>
          <cx:txPr>
            <a:bodyPr spcFirstLastPara="1" vertOverflow="ellipsis" horzOverflow="overflow" wrap="square" lIns="0" tIns="0" rIns="0" bIns="0" anchor="ctr" anchorCtr="1"/>
            <a:lstStyle/>
            <a:p>
              <a:pPr algn="ctr" rtl="0">
                <a:defRPr sz="100"/>
              </a:pPr>
              <a:r>
                <a:rPr lang="en-US" sz="100" b="0" i="0" u="none" strike="noStrike" baseline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Open Sans SemiCondensed" pitchFamily="2" charset="0"/>
                  <a:cs typeface="Open Sans SemiCondensed" pitchFamily="2" charset="0"/>
                </a:rPr>
                <a:t>Girth (cm)</a:t>
              </a:r>
            </a:p>
          </cx:txPr>
        </cx:title>
        <cx:tickLabels/>
        <cx:txPr>
          <a:bodyPr vertOverflow="overflow" horzOverflow="overflow" wrap="square" lIns="0" tIns="0" rIns="0" bIns="0"/>
          <a:lstStyle/>
          <a:p>
            <a:pPr algn="ctr" rtl="0">
              <a:defRPr sz="100" b="0" i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en-IN" sz="100">
              <a:solidFill>
                <a:schemeClr val="tx1">
                  <a:lumMod val="95000"/>
                  <a:lumOff val="5000"/>
                </a:schemeClr>
              </a:solidFill>
            </a:endParaRPr>
          </a:p>
        </cx:txPr>
      </cx:axis>
    </cx:plotArea>
  </cx:chart>
  <cx:spPr>
    <a:noFill/>
    <a:ln>
      <a:noFill/>
    </a:ln>
  </cx:spPr>
</cx:chartSpace>
</file>

<file path=ppt/charts/chartEx4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Sheet1!$C$5:$C$18</cx:f>
        <cx:nf>Sheet1!$C$4</cx:nf>
        <cx:lvl ptCount="14" name="Column1">
          <cx:pt idx="0">Andhra Pradesh</cx:pt>
          <cx:pt idx="1">Telangana</cx:pt>
          <cx:pt idx="2">karnataka</cx:pt>
          <cx:pt idx="3">Odisha</cx:pt>
          <cx:pt idx="4">Madhya Pradesh</cx:pt>
          <cx:pt idx="5">Gujarat</cx:pt>
          <cx:pt idx="6">Bihar</cx:pt>
          <cx:pt idx="7">Jharkhand</cx:pt>
          <cx:pt idx="8">Uttar pradesh</cx:pt>
          <cx:pt idx="9">Punjab</cx:pt>
          <cx:pt idx="10">Haryana</cx:pt>
          <cx:pt idx="11">Chhattisgarh</cx:pt>
          <cx:pt idx="12">Maharashtra</cx:pt>
        </cx:lvl>
      </cx:strDim>
      <cx:numDim type="colorVal">
        <cx:f>Sheet1!$D$5:$D$18</cx:f>
        <cx:nf>Sheet1!$D$4</cx:nf>
        <cx:lvl ptCount="14" formatCode="General" name="Column2">
          <cx:pt idx="0">100</cx:pt>
          <cx:pt idx="1">60</cx:pt>
          <cx:pt idx="2">60</cx:pt>
          <cx:pt idx="3">0</cx:pt>
          <cx:pt idx="4">0</cx:pt>
          <cx:pt idx="5">0</cx:pt>
          <cx:pt idx="6">0</cx:pt>
          <cx:pt idx="7">0</cx:pt>
          <cx:pt idx="8">0</cx:pt>
          <cx:pt idx="9">0</cx:pt>
          <cx:pt idx="10">0</cx:pt>
          <cx:pt idx="11">0</cx:pt>
          <cx:pt idx="12">0</cx:pt>
          <cx:pt idx="13">200</cx:pt>
        </cx:lvl>
      </cx:numDim>
    </cx:data>
  </cx:chartData>
  <cx:chart>
    <cx:plotArea>
      <cx:plotAreaRegion>
        <cx:plotSurface>
          <cx:spPr>
            <a:noFill/>
            <a:ln>
              <a:noFill/>
            </a:ln>
          </cx:spPr>
        </cx:plotSurface>
        <cx:series layoutId="regionMap" uniqueId="{86E056C6-D189-47ED-9E83-F8D45C60985B}">
          <cx:tx>
            <cx:txData>
              <cx:f>Sheet1!$D$4</cx:f>
              <cx:v>Column2</cx:v>
            </cx:txData>
          </cx:tx>
          <cx:spPr>
            <a:noFill/>
          </cx:spPr>
          <cx:dataPt idx="0">
            <cx:spPr>
              <a:solidFill>
                <a:srgbClr val="7030A0"/>
              </a:solidFill>
            </cx:spPr>
          </cx:dataPt>
          <cx:dataPt idx="1">
            <cx:spPr>
              <a:solidFill>
                <a:srgbClr val="7030A0"/>
              </a:solidFill>
            </cx:spPr>
          </cx:dataPt>
          <cx:dataPt idx="2">
            <cx:spPr>
              <a:solidFill>
                <a:srgbClr val="7030A0"/>
              </a:solidFill>
              <a:ln>
                <a:noFill/>
              </a:ln>
            </cx:spPr>
          </cx:dataPt>
          <cx:dataPt idx="3">
            <cx:spPr>
              <a:solidFill>
                <a:srgbClr val="7030A0"/>
              </a:solidFill>
            </cx:spPr>
          </cx:dataPt>
          <cx:dataPt idx="4">
            <cx:spPr>
              <a:solidFill>
                <a:srgbClr val="7030A0"/>
              </a:solidFill>
            </cx:spPr>
          </cx:dataPt>
          <cx:dataPt idx="5">
            <cx:spPr>
              <a:solidFill>
                <a:srgbClr val="7030A0"/>
              </a:solidFill>
            </cx:spPr>
          </cx:dataPt>
          <cx:dataPt idx="6">
            <cx:spPr>
              <a:solidFill>
                <a:srgbClr val="7030A0"/>
              </a:solidFill>
            </cx:spPr>
          </cx:dataPt>
          <cx:dataPt idx="7">
            <cx:spPr>
              <a:solidFill>
                <a:srgbClr val="7030A0"/>
              </a:solidFill>
            </cx:spPr>
          </cx:dataPt>
          <cx:dataPt idx="8">
            <cx:spPr>
              <a:solidFill>
                <a:srgbClr val="7030A0"/>
              </a:solidFill>
            </cx:spPr>
          </cx:dataPt>
          <cx:dataPt idx="9">
            <cx:spPr>
              <a:solidFill>
                <a:srgbClr val="7030A0"/>
              </a:solidFill>
            </cx:spPr>
          </cx:dataPt>
          <cx:dataPt idx="10">
            <cx:spPr>
              <a:solidFill>
                <a:srgbClr val="7030A0"/>
              </a:solidFill>
            </cx:spPr>
          </cx:dataPt>
          <cx:dataPt idx="11">
            <cx:spPr>
              <a:solidFill>
                <a:srgbClr val="7030A0"/>
              </a:solidFill>
            </cx:spPr>
          </cx:dataPt>
          <cx:dataPt idx="12">
            <cx:spPr>
              <a:solidFill>
                <a:srgbClr val="7030A0"/>
              </a:solidFill>
            </cx:spPr>
          </cx:dataPt>
          <cx:dataId val="0"/>
          <cx:layoutPr>
            <cx:geography cultureLanguage="en-US" cultureRegion="IN" attribution="Powered by Bing">
              <cx:geoCache provider="{E9337A44-BEBE-4D9F-B70C-5C5E7DAFC167}">
                <cx:binary>1HtrU91Isu1fcfjzFV0vqaompk/ESNp7AwYMbuyh+4sCbKP3q0rvX3+XNu0O2HCgT0zfG6cdMTMe
a0tVqsxcuXJl6p9fp398Lb7fmndTWVT2H1+nn98nXdf846ef7Nfke3lrj8r0q6ltfd8dfa3Ln+r7
+/Tr95++mdsxreKfGKHip6/Jrem+T+//6594Wvy9Pqu/3nZpXV3138386bvti86+cu3FS+9uv5Vp
Faa2M+nXjv783k+xyvt336su7ebrufn+8/snP3n/7qfDBz1b9F2BfXX9N9zL3CNPauVSl5P9H/r+
XVFX8e+XFS4T7XlCsx9rXtyWuO/Nbew3cfvtm/luLV5i/79/3PZkx/jXT+/ffa37qluPKcaJ/fz+
pPqW3r5/l9o6eLgQ1Ot2Ty727/fT0wP+r38e/APe+OBfHtng8HjeuvTMBP+qviXm9t2luf323SY/
zuU/twV1j6TrulRpoh/+PLGF1EfacwV1tXi4yn8s/WCSP7+tl21zeP+Bkf51+bcy0vX34raKbys4
0V8VK1QeKUI8V1N1aBhCtBLa/d0wuPyw5oNh/tRWXrbJo1sPzHG9+1uZY9dnt+a2+3Ew/3mwMHbk
aeZpKn+PFf3UJvTI1ZJwhZ/8iKXHNvkT+3nZIn/ceGCP3enfyh75raluu9v8rwwPcSQpEUwI9lIq
kd4RRapBouEvwteHP7Ojl23y6NYDq3z419/KKqfI7XlyW337C+OEH3muR5lWvx/7U+xCgnc9QTnz
1INVxI+lH7DrT+3oZas8uvXAKqfHfyurfPyW2uQvDBRGjlzKiRDc/QObHnMucSSYcgUn+iGO3Kcm
eXs7L9vjx30Hxvj49yJf57ffkvn/Afli/MjlioKAIcevf+jTfKKOmFLa45y+iF5/flsvG+fw/gMj
nf+9yNfnrkMp1fzVBJl5R5pxoBl9MNGBjRTiyvO4y35A3QFBftjVn6DtL5vo4PYDC33+e1nosq+y
27sfwPKf0zFOjpRgVLhrofgIzKR7JKinmODiwWYHYPb2Pl42xo/7Dqxw6f+tMsvxrZn/0hKF6SOq
FdUCx/zYCt4Rzp8JIn4HN++H5R+y/J/Yx8tm+OPGAzsc/+9OKi+LDY/rxCe/+J9qKuwIIOQSyCYP
Pn+QSvQR97gnIbs8XD4wxu/Sx3+/m5dN8fttTzb+v1tHCZLktutSG9+a5Ic//udIxOgR87y1Gn+x
DFHsiAjKpEsAVI8rwj+7m5dP/+ndB9EQXP+tUOn8FmXIrU068xeSXqqPBCyiwHlfDApUh0Rpzn6X
UPRBnviTe3rZOE9uPrDN+f/nWuS/1yX/kGlDFOabvb77SJp8/er+vSE5H9z6mvT14Psn335+j6Kc
UgGy9IdyvD7mSXBAG7wtb6t3KE3fXaRf6zvQuxMLhe2b/RFFT570/dZ2P7/X/Ei7kMY8VDsc2oBG
cTl+319hR4ysIAhh2ZOuVIDIqjZd8vN7ioJVukxrTwghCaPwBFv36yUP+qgQnlaSwpXwC/qH1n5Z
F3NcV3+c0u///13Vl5d1WnUWD5bv3zUPP9vvVXmEQiEiHHRSE1fhae+ar7efoOevv/4/1rbWq9PJ
7JKx5H7mlndVo/INl9L6SWSabb0U952XNsGi87uaWurr2qFBOxB/Tmvu96qyYTSNbhCN6Zehnofg
0SG/tEXyfIsgs0S7nsSJQHl8ukU+RC6heWx2qowm31kE28RJy/050WdD294KPl14tg9tzKyfe20G
fvSHlf/8BgTXDEcltbue4aMzYjlt1CgKs4tibIAv0xA0tOA+T6NN0jYs6KMo8nvdnfZJ2/sZxT5e
3wLMfWgl5SmOBgsyKlEedL7HO7AiZaYoi3Zn+nj2oQde94l7kbbV2evriPVBB+6AhTwsI6ApMn7w
qt4S2W6e63ZX1UN93MWd3squuanbUm/1rNNg9qI6aD3L/WEcdSAjUp05E7tyK1qdlZFyNtzh0a3N
3HFjJkY+8ZwOwRoXO+1O5qSv6nlnSpFvnEZMfp4LuXG9pvFNP3Qb2cTLNurZZeskBfwPBzm33q82
sifEWBWKtI1O48pRvsOaeWfdJTmfo8/LKOCt5XJdU+VuxTROF5PN7ylf8o0dirvKKVVYmOhiUfr7
kJSf+CL//frJQUE6ODiEBAGZoSA8QqjVgo98RC4VKeK0bXYuj9QmneZfsygKlTBdEDGWBiKJtS/b
QW9fX5et3v/UYsLlnieV5GwPI08XLhstG6tVtlM2KTaqK7ITqZbumLGGhTG3NkzlMgS1Ye6HckZA
VzZrAqkqGLSY2KZI4m2vrA5ciZjilOWhjqTy63acd0UWdYHSTOT+7FRs88bewTYO9+5RtbbeiKc9
SQ7cmvRaDLNMip2mrApbx3U/xEneBHzQn4qxrze57IpdF3XlRTOpk4HTkzGPT/tCWz8qvZMHABLT
tnbPPOlNvrI997WDl5Yz3sYreBpMfPn6+r6f21p4DGqhywBI6Hcgazy2dcdSh5gB2x4dw30hAAqK
6PzhoI3X6KDtOx04omBvxecLB8YE0x46MJRA3H+6cs/KaOy1KXbRYJtg6LXyddrZ8PX3Q0Z6ZhbO
UEMpgpcD4DxdpSqakjttUeySWVY7adr81ETJ3euLKPEc1wV6qpIxJqnQih1Yvy6NlEk2FLuaFfeR
jEzhe1ZXflxx60uBINfOiNwydN2mokt+WrrFPY3FctUs2cat+gR5Z9YBFYMOys51NskSk+PCwsnz
bGSBIU4a8EpdO54zb4knL9g0m5N07FWYT33mD7TQW4eP3SYtCNuo2t2RCfjm0okFaaudTZ3iZzZx
6RmR2FrWFwThgftFq5Q/L87kswV/a6fJOc7iuPYblupt1TuVn+hGbBmzX6ZOWZ81Y+ZHXXZXLumd
m/Grslmi06jJtC94dm9YXx/bPtE+0dWxM2kS9OhKb4s6vTdxpPy+Bua2XFZ+Pmg4HIV/I4mzYGiK
O2+AD4o8/twuzbIdCn2dwDkCp8uxb35Vpdo5HpOBbTjrbmiFaB9X9J7n3P67mVzrC8eocJoqFuQC
ixU6E7eUzIBlJvOwGNM7G08q5G3Lgtgr2iBl7m+VYVkQ9yX7NNQjyEO6IBEvnrORRXZPE7z0EHcq
LEvsN+66T4bl370c2XPkxVk8jkMwKAD32Dd2kyOBhNm0dEFpnBtJGhuKyOhAJ1yFruJR0AubbIFl
1S530zsuYA639dLAscjAxdxxvxTlmVs0v2RUX7e2LBGGpgvzSCU7kB+OxDKIoOAwTWXNJy9diF82
/UcQjF0kqztDrDmxfSN8RxZ2oydYs5wBlqbNvEAV3rZti/tKG+Z77fCh7YYPS5nfF7LSu8nONowF
XtSOpeuP/Dzi8EBVDSpkRF7kUc0C2iIH5FzkIetbEkYN/LxeU+Zcg1/lFEvNQ37vxA48FpadZXzv
0hqXSOt+GfIug8VV5TNR2nCK4vtawyeqBGhN0lGFTlKfTdJmfpIjUxdLecfrsvjYa0oCb3DUL5YV
2yVL7jxO6uNkJuaDF8lr0hV4R9DTMy/rwa1Ww4AZXFjPdJucInnsfXce4Tak0cy3UdH5TZLeqQic
0Y35FVeF3nVzcafIkPk5PJx2CI2945oF+46qaSsnUW1o6e1mpq4bDSKTtCR/CIESHkYpv8IIiA3d
AeRTiGY5ryYYq09XtuHgeXXZcF8l8CAo1JVvCcKl6WviMzYkZyNxnA0dozRoFJy27tK7/caxXbCY
vlq2mYOcpjXem7m9/XevR73tOwK8biaEmkya81rrdpMOsJ2cdb5ZWnlCvQl7Kpnjp53Ogmwazuqx
joMsj7Lt1EWVXwLAHLsClnRxD94Drps/GLgk7hUr2pu6QVx5U3bfeth11GZ3e7joZX7fTeDRagAS
VFmMBaxn/a5ABmm8OfMN7azfjzhEFAPgQwv4FFiy9AeXHiuXZWdFrfIwb4FKAKp84y3Njcvqs312
0gReTGKcgEtFdMq87H4mUXTJsnpbgiQFqbeIjbFVs3UnFgJPv1UFwIQzeG4F0uVbm362FnEsHDx3
ANbmXo0DmdydkcVdB361wtlc4SCSwrvYg1LvAl6Szt5kE/aW9t4Fq73luC3cK9Q71S6lCBVPZXez
k2aB4ibziwHG3VcTyUpYvJQ7mzXteLW82L/hOOf3a0i0qXu1pgLpsauuwcb2NmiYvkhLZ/RJFRE/
H89UnLkBrVa3qVTpR8wtNzU1NyQT9Mw12X3exMXGLHAVQ+CMe6RTAmDiJuq6nl0gqrc4G6DJ+NGq
udtMDuI3Q2RuRmfBXUo4x0Vuo9Nutc7kwPPcpT5b4oqEboY4nJplOt0jcTqtRMyLi3BMFXKGAM2a
F3Uti6ZdfNzhYSdq2toJV5WFAfq0b7Zp3S9bJy/Ti1qTPFRug/RjgQjwYTx+zSs8x6bsSp5zz72i
JtrMST7veFQjEGcc5Oph04JfJg1oOpBmOyww1VjD6YwG8BQN3KocgD5qgGm4BqFYrWszc5NWiHCZ
APVRBVW7NsYD2wFVwR5/ixUdozapdlVOue/ouj5uM9tt1hxnNBaIE3i12yOA5JKfeR52zVrATdbQ
PNzT4T7Nik0/mvzciYr5M0na+liWiG6egFyRKb/b+0rVlXeZSu6rZbqOSDYjYZjWHwYc9ZptIg1c
zDuEQGS6/HySXh56jkd8MRTMF53JfZelvd83VbuVwxLDtia9GFOcqktXfu7Kbda2yXHR1Eh4c9de
ACXbD6lIuhMxVty3bun5E0+msKeL3ub9qDZ1raMwazvh13acRz9KXHJsmiW+S+TUG9BpkW4H2gx+
p1K70zIB1ZjS+7qtbyJTddsJldVXR+fLL7zImg+kyqcwbrpfsqqNd6hz0pBFlN5AzUv9pZwrMGKe
hklPo5DzhRzHRbt1F5RJQx2v1KAZ6hPjJvKS9mUXjMvMAjFGDjyhrU/UWsDlCXhyu5gLThOxlWKi
p0THd71TTGEmmQ2GPOIBGxe7zUeyfFgMwqmpAPZrmVfLJg8TmuK/lLVb1x2TY+2U7UXqFnk4VVka
jHXRbVxRksD2pvanIhbgKO2AAi1H5p1xYgMz37MFhK0b3ManbVUck6jpNkyKk063N4Uupa/7ZvEH
7o3nA68HP1fc7hpqsiDNRITlMzysw8ME7fHsper9lNJ+a3r3tKiH3+IiHr/nnUmOy1ZF4ThFSYAC
6msjx00Wz1/7CeTZoQlAyyE2qNWQ+07bFQG8wfhZXqW+R8ngR6JmBDVc6vks5cdOlmQBtyPZDLEI
QZ4vnTEPHAMAsKTfxrNJNyqGTePk3BnNh7QG/oph/EzJeGq8QvkqLRtAufO98eB8cmT5hk2UbfLe
uXU7oG7WUn7SLeIqzjPmZ4acGYfnYRUDMknW29Ck1Dlu04SEdioRtWvls+RN5pMFsJT26T2dar1N
EvAnGgFp6iqZP/NOtKuFl2AskIFE5UX3Y+bUAaOq+FK1vfggFnIzMECFQ+1NFUHiKPPWfI0XLQBv
Vb9ZPNnt8hokOJnaZTvmYEwENVzuZw4DcK04Lpz8jBPkuRjgQKjbbZyh1ru+MbhrrehdDXInOcJU
NSAyFaFXfFLGL6o0D0wJv61XF0XBvBPjeKeHXu3yarhKFDwm0qXxnWoAaCIVrPscFLmiUB921qMo
C5GtfQ2a3dPkLnfrG5L34MguubLLlPkdkfDQxE6nlCa1nxLZh42ML6tiPGtm+hsKyHZLBtd8sISZ
z72T/5ohp8Wd3LVs1qejAaixMcvPsxG7UWBVvtUd2PUKp0tXLud5j4w3qK7Zjq665ml+18zlGQjG
dLnIyYAF8vPGgNc4VJ/RLPVQN6o06NiY+sVU/qLZuBlYsmw7VuBdU+NdiDFLLomhza8pwdlXoMkb
msuTQsDDmgLe0DuqBsHCmZbFiHMWUn2peWU+xE46XpetQ/zOwN3YKl6l8RyMeZ4EswKuRRY8J2+T
6cJxOOt9T68gXaJaGYYG3Nt2C14WHJMtQ7Or0sxva1MfFzHdRaS3J1Rn95WT3MfI9sYgD9nKvYg5
9rnP6N2EImylO+3qqzHc5CISLqo8cAIU12yT8dnZONiwL9acWc11Ufpr1bJMEIik5+ZhH5ubukTq
GcZ+/Bg3CCm0nmDsqqt2XT9HpzOUSV+TYvqYe13+qe2HNCgJ3TgxGYJJJmB3qOg3+yxnuro6SwcO
GiVmFcZK07O4wTIFgw9PCV9+K7lMvpl00gFUiwEKSO8Guu7joHfgTXqOottitHiKKe/JQshdGQ3V
WYGst/d+1JubTmbpKYrVe4gQeKvC+6SmdIdxvqsqRpq0ETJX1jjfV6HKFUt73Md6OHdbWGTO1xwY
wz/7mg2BBYcCKMTNldFViWSmmyChThYwklzMKWAMYmS+KSXzgtztTp1+SYG4zYeZLctGtFh+LhT4
qgDBSh32sTBD6fdCjr6TjDTUCVQpeDtSXA8TDZW42udePSFOExGhsfOanOq+JC9AY8S4OJMeZklX
eeWRVDZkgxzibM53ToWiM+cQbN2uu2kbiIIZKZft4tAcbwErd0uxbBNW9oCa5ovb/lu1zTVRKUUM
o9BdaUYvibNBo/E6H+JLwqYl4KV0jllh+jAZSRU043DplY4NmepAgLv4817I3NdIkrJvaVcm997U
DYHbeVc0X6pwdDp6xrx5OvWaqTybHApCN6ykVKIG6jgwxMicob52wb0cQh+KsJ5y9alX3zInMh8q
2+pAxCsLTNLa91Dzhm6sopOc0ul/LpGjI8DRKJCQAonmB4pUVqRJGSNSdpFFTankGJ3aHoqEx0C6
ytz9ku6BFzp+kPcINzqCNL5u1hdEMbSuoLJhkA69lEMtjyvVuinL+10mrfAtW5Jja8CTEq8Vfu5k
Jki8gQRDkfI35Cr6goyI8h3Dx5wDMKAlPXUoRDbt01z3O9VOg+8C1MMsdeindPTKUCxN81tPsmgT
kaX2aze7rIdy+EU3bDfzid68fgyrAncgx8ICkkqupIR7H+jAPetJk9RjvhMrCKyCgegQ0tJO3ca4
4iqNga6vL/lcsxfQR10p0J4gFMT76evzqiMoN6N+ZyOuNkU7q00b42+0qK8nawZ/SJwxrEZTHKfx
UB6/vvoL0Yw+ATaA4cp9K+vp6iUOlXeV0+1aBTKWQ9AJKhQUb3j4C8cKlZm5nqugez5rUyGbMhdd
sm630FQE/dKh/Mqm35zZXlhd/Dp3RfrGivSlF0OjFo6rGUXfZ/W6RzDVViYGLSm7XZxm9kPUQTBP
O2FOAAmQckZ1nSB9+g2Besa8+K6cink3TLTxp7jtg2JIvy3Fl9fPGkMRh8619hE9dz9p/8y5Gqcw
qSYNYizPfqsbd/7+QH7zDByvmNqHD0cevhu5fPDaJ83B520nTAJKKaD6K702Ip8eQc+k40VVbncq
lReGMR1Wjltt6kikAQFr9ung3Yoi+9yQ8qQg8rNJPccf0vG8Z/m3To2Fv7jpcv76Kaxd2YNjcDFi
5bpwdYS2t2+JPLIMV1MzxzK2u1IP0GkKkGevBdT0pELKZOykr9uzBCLZv3nXNFtbw0ROUkLSdeob
aiYIU+BxftEw5uNDnBkkg1+MtDN+l2VfPXvsdmQKFwEK0skTbvkVA8fp46Txy7jPNk4XbxIJpUYu
cRJ0FXpLa9cx90jsM1JkgSi7LLB8ra0JYX4RVWVAIqfE0UDKWtt2+8SWLcScvH427PnZrJ1kV6Cv
rLXyDvu5mg5Th8Kw2cURyoXZbeNAdvHgF2MJXUy2XTAnPIV0UAq/Gwayf01Iq4Eo2hqEUEKqjZDp
lszkpw3pnY1L0CUaVt685GCltoyXc0gSuW8UlNC4fBPP6POWlsQAKvMwG+yhKU3Wd3xkX2gZwHkD
sglSav1MKyeEpjb6lTQ3PXNrP/HKM6Vds6GZbH2nSLdmJM0bsPrc+SVGk+FeDJ17IsVB27nMFt4M
Mm53zWxO2YiDYfCEtBq8NxZiz5EGrUN88STR4ZVMHiINuiBRy4q82UUVVMEMvIfO+bJtZVfdF4uF
wiGhSqWrutxOfe1XucFmej0HUTnE4dgkdwwlfDqi3yRL1Hs5SkCcb76p15qxQvEOffvMcPTmeQEZ
zolQu7zueC8ZDQ08NEBdSVz3Wee4QuXK6JI0u8SWNGSFSH1TTU1QWrDOqZzaDR/7b2u9NOeQn/o2
uZ9L9QZiPQdIibEI9BM54+J5mihYb2VDabMjov7O9dwGOAYsVhgWjPNbq7HnHSwpOT6+Qd+XUyLV
YeataaeIxxr0L8d4mzf1HK5tycWyONA0diHgglAvHZocTIn4Y7nUN/VU5+deCXIvSHzXKDqfF6Jd
jgcU3n4uclTmJSp7J7LDecbHj6+b6XkexY7dtVEsPSD64SCBcSdZ2gmhJZ053dW26UInhwLRE9RP
kLJJOJDijablC4Qfq8EjCD5GAmwfRlIB6jDWLat3UQZhs625QCE+sbOsFtNxUnbQU+OqREXbn1jI
Ux8wIXW11wyhtzubktUkTCtICBEaRWGXDxZCKKenkFbotgWbbThKzMRD2c3d7oYt4Ft7TaSiKJwY
2s/bTq5olrrQa9f2i2B9epWjogrKmifHYpFiF+c2CdKIfy5atvjUQVOvwVCvv6DpsE3kSuajUe/c
tUMpUcVNI3SSfW+jLgTx0XP7ulbCXtphuYmgQxH9xp1pCprGjttlgRu+bsoXYcPDSCvF4QqCmY2n
MNmoJU2MAGzEc5dc5iXamBTly5a5ovMhLNfIgShyU83uIJtDzXZh6GpsVTj2rNhUnhlP5QyNaI/1
JRvRGp3TBpqpbdyw69iv+9amaKjGzE9pTku0uy+SDEZ4/U2eE1gFfAV5xcQJYcQ9wHsTC7RgjbS7
SiIZ99NYhaVcQ0Ikw4fY6DLQail/FSqSIZdD/kbOFM/xF7PZEh//ChB2Sg/ne7Sacj1OVb0jBbpo
NTPTJc2h9yt8y4yWpxZfqsYtg5Qn+UlPESO5QIacHOjY6fo3N6/asCeyDOMFborchY6SRAPIm8Vv
hPan+VzfOBbi677/AGmDOtD5oinbJFFibtxm7Qa4ENkziJI7Uq4a37TKuUuTXpl2FF9I4YYN0Wdm
YKnveou7ndeZlzLW9/gPmh6FQ74LmxW7SmHAJpdoN75upBeYhWJg3xisxre3BB9MPXW3Ab26KhuT
eteiSbFvEJRibQlTdISaFGG4dMXox/lyMpGc+EsKxhClX9A8aE72bZiF9BicMpoHyNZXxYpvrXct
siVFX7z5tUJHP4xn9CIkKefd67t/jnv4CBKMAnG/Tlge1kh95zS2hPCyc5TY0Qj9xRUq8hly5F6N
KqLyDdRbR/SesFQJnwI/RVGGMQck9nVLj1hMQm00mxyVIKTtxp+bTvrp2rnf92Ls3rw9mkID8AWT
HBga6dc24NC1yuf11G9Ma/KNi2EWH6Mab4HHYaLcb84Fr0W8rVND6/VHm/NmlWVOXuW7NMEcQWew
hxk0ol+7rMV6Kq8f/wvLrSGOSSVOUUw8Szt541o0IvPd6K5eK8uz2QGhEha+g9rxrYpYHbJgCYwD
omCiE4NsFJXj09dLzIBuo0mTXZIk7plOBwEsNDKchN6i1aQTf8zBSDAFiZwBGnqcumN0TKlTXYha
yH+PotSX2dAfe7z/aD01bVqv83wxDu1mRIyGUFfsh0I11U6Ps+c3XZWeVTzTmFYp0d1cumprUzw8
HYy39q6vUsjhJ1lf0W2d2TZ0alaGmVLNMWoYkQROnY6hiN0sIDwZTqZo3EKRbDcmbsWuZDE/xSyH
g45K/tHORAQo2/hOMo4zpCY981onC6Msjz9WqJO3y+AMYVEpFfYJLiTMuaPrtB0d2/5qBlHblkWU
hTJBpRbVwwDZ0GVQBA1k9RR96rDKS36KAVUXc2C5zkKvbKtt1Yj0tM/MMGLSosqhkkV8x2WrjnWK
PThNFEPf/aXpxMc4SVnoQB3+oDxngfyz0N/6UfNdJ3P3jUDjzwNNgYQxDNEClQjq9afG1nFrtFMg
y2OCQh3v6x5eYGqksgSdbXCpjJXkY9O21S5qRhHwZRYb1qwGrHMRKtN56F/04PXSyCxMi+RrwTK+
VRg99JEZPEhKg9jMjspCBYAMRWWqLZoIIlhVia3ii3M916M40+vjs7r72CXs2pWYNhknD5Mkbs83
vSmrY5ZZ9YbgdJi8MPaHgEIEg8cAaMiBqwM58bVxm6ttYpadSWYfEtEb0XsInvslJCYMMbbuUZcc
HDCqMBdCQKwwMJA1YT1Afh3MgDKjWTAM0vEWZ+O8VRUdkgIsCuwUIDeoJwAbBwgVO8rLvMTIbVvL
doPmlwmahbRou+UUAwNo6TnctSe1IVEguty+IWvRQ24v8akwCDIDgYeeCsXlqVfNbVkMWVnLbe81
DvrymYW1+RJm2bpg5OqTRndqB7S7huyQ7wrhDZ9fR839BNxjMXG/B0jkDLUMhn7XAfHHKI2wMZIZ
x9tmXu6Ew9za41Jwg0Kc2MU3Q6qDtCT2diJLdIGDFBf1hKnTqmPqFyeXS5gM0gR2FNm2Lxd1QyzD
UbYW7C5ptmWemE/jPNsT10i8TpfIs7YV3plsxvYLizGV4E8VTXej7i65jBs/GZziDfLlMrzDk3cE
gRUePlnk+NaXIzc/fcc57TzRIoVue0TV2cjNtCVNTAM91MPp/iV0nxSXZIzlmU1wAY3HKNALWcKC
YnZkAQULObSIgCdRfKzjRIWyzhzENbEn08LuG8xiHDuDhxEyNSxhGvOrnJV805h0OF2WxB4XrWcw
AbConTfJAV1tu3HcLMM0h9duCq9bMOFTrz32ytmWDVtCE7l+3CTTNjetvZhw57bxBoxYJPGn2XGd
wIvG4nJemi+LyThAqD91xx6bFaTw4zYZzlkquxunXr+Cf625wp9lWhwnRHjMVEpIwfyw1vq/5H1b
c5y4Gu0v0i6ukng5D3TTtNv3xHHsvFCJJwEhBEJcxa8/q7Nn73GYcXw2r6dqamqccYQQ+i76vrWW
dBRlYsG56ZBLg9rJQMyOleOVyKePSgXZzh8C97D0bhALarOdh4rXrgw1P0pesZgIVK8k+su7KoKZ
lfVYXLYyd762tmRoL0fLJUahV+PYDOgIB/URhaQhxqLTVDrjy1Lq6BKnPGfn9IDshX0XHFqvrQHq
88yO0OZxqOxwGGfyoFCQ3svFvJfZBH/zVoGLMzcs1g85DNhdbagSkkEU5ZTw4I4I3hwchS/ePKEJ
holniKDcS4aG92k/zeTgE0UAxGmLS7fs+dEGQu/LIhtiVTXqk8jP8A4Bs5NLF8qYhyU5eJPGxqQ5
2RuA4/aOwR6xfVPuXMHL3eBwN7FmSGdbuMASBB+n0X8KiFvFNmIfs0L8gbPOEGv0py5VT9gxB2jj
Oq8Fv+uRTyZFxdskGiscx+tC79U09ylFbSAN0PI7oDGJjT7ikXNU+cnvN88/7R10LgIUveH7/pYU
2lkU6FFi74xV+ANsA353thUz6HI3ufn4ThmX/S1yBfhEPhBqqOR6EVuDmdWAWpUz9PCwgFPtS/Sh
nwAsKy71Urs7Z1HzwXey8qagfXHpcQOHZ5B+uRMWfR5bZPB8ynboJn4eo+xqyul1toTdwQXKZ6Yn
m5fNvrWw67EE5BW/u9PICfckwr40JcKHN8Gakbb/aLp2ufcagPncdhm/u03THQcfNqBxKLwqO4cm
MvfzQwFI/KdprMwHNPyzvesV470WYtkFHnAaMnBR4qJLm+QERxuAuaILdGTve/BjjpG08BxLNFwr
WrMrA3bF9eTALXdaykN3ng46ptU5ER8/hRZ7qxsRZkgxcrULPVYemraHFfakvPGcxglQW3O++Bmr
AJFx0c4uioYcIqNQdh5zcmixkHHBXJoUqAUhA4VBLO9kBf+wW7BJzmw14NHPUfJXx91RWkmVAxXL
DUA5ZYj1MzpEcGqCZs9CGMT/ujvRVQQiHSkWDurh+pROZQ1k8NKEh0opJCAa1gDYXHQBzBE/FkvY
vmMN7t8TSxzbQrwbqMQRmnnRKgXhgLe1Xp4HB+CY/ERYIENdl9MrodCIqhenuJyjQCR5Rw+6GczR
dHAXVLZ+0igYP5tqtAImlu1mnJx30YBA5Yz41E4TGIAS3D7VLV5F0MZ8UB3cdVifg3uYGUQeUd2F
dfPVnt1IXocZENfYdNStvgK/2CYlBSq0bATZ56hNPjQcwW6h/LoaC3lAl+FH20TNfpnCH5JVX70C
cydOPx8sz5bLM1k9cYcZhZXGPHQL9rpL4Pl/hlYtkWoZnhdPQJT5SaQAuHcB8gVGBNYURYiSBbbg
ZVNUzuXUB33a0HM0VRJgcI28RArEmUENS+ycbdV68B9GDfZbvcC/yRH7fGmxxaUx3RGoeMQeCbfb
Sd0+CiHJAevmJ5XBhDRjzR4Vl2UfkQJdANvOf/7fCvtd2IEcDCM4zTdAhuwHb2p3M6AFsT1H3bLw
uotASAZjgbsQ7oR8oJ8XLOLcXRS9w6/dFg38ocKPUZ/zY8dgoXWBX3FyZBB1FvX7rgH4G5jvPjV5
Z26ECxRR3WcN4gJek4RueTOSZdnr0e2SwTY0BUcpuvCUwNpVIU+rhX6ilr0o4HV3sgq8C1jneAVO
jZ/Ag2EXh5anY1shZRFIo3+ae0SxfECa4gkEUUBHyHQKhfUvIr/HoR2f46d1/cm0/LPZ929m4EuD
joXIgb79yZj874//56FR+Oenatxff3jW8fvrp+v/CACuf+v8oP/+Ggb+88FnEuUvP/yN0/kGa/PD
T6nAN/7n/xul0wW3yPdwdnjlZ/5G6nwlLvYXGfTV3/w3iZO7/zqzq/wooBjPg0X9h8TJ2L+Qa7AA
9BUXYDbqhX+ROKFVd1Z7AooJchwctL3/kjihcncmASPKco6mDxQ7/hcSJ0b8NYnGrFDwxlnlJ5HG
h0P+1RcLCXSpX6IH0Tn9BwpQ2VGhwL5r8nA4AJ45fS+5BeAMLcPj0Ci7Y3PVHcaC+ke6KP8QNWUN
QCNOl4Bhu1N439GpP7iACV/0plGAdcv5hmUIsT7P2QXJoubQ8yz8w3hZc1iquWQYUvffOpE53XWJ
mowTm1nQJxq6xWOv6+76DBozMNFeZOD6OfySoRAGLs7UoySWh1F1xMmqjWU+md0wBARAjnp6QTJr
ElvzSy6n8Yl6CtXWBhl4jOUQiH2WBUdDuTi0ZNESaSYa9BNM9lOtWKB3dUunJfaqOQJoMOCk3tVR
rm7lHAQN8FCurvcFicLrIeOiTmeHhZ9q44zP6PgsNp6Z6HHKKzNQJMRcobcrpUX7lgJ2Jc2EXjOZ
aR73aKje9lU1Ppo6FMDSGeFc4khWgyJpb1zrjkfhdtNL4yj1hfhV18Zd1XW3vZxJsZ/qatzZyg0f
M2fyr3rfJw+FZM75cCCLmKLgfWHbcbofs7xOjJ/nf3BbYcFzOp8nXvkHLTH3AUjWsOHm2AzA/juV
6IsYn7n+RgcdXnSFExi0nx0Pk0QnMkaZqUHKXrq3noqyeieZRfOqKfMq5sTvd3lIRepR3tSxdc1F
UKAqNHbTqWGdk3iDR8o4n4oPwyxIPJX56MYIHmCA4tyEUDUs01dwdMvTZNl0jQ01lFlMuSYpVSil
5BVje6BT9+PcNXvpuOM+Wgw9MqLEo+6afr/MpL10SVN9IISpneJze4sCSJ42qrHAXU3+bRFJJ6l4
mR/poJxLfNHswiNdizxLOl/aZVlORZBnd4BBlte2xEY1zcS+9RJUFMeHy5eNB3Aw6GFtO+2myDS7
rBzQSJHztPMioz9pv8kO+cCDr8Id7KVwTLDLfdMckPrESMS7z46jn1UhbOwyII/wmR47wFXzuB76
OkhAJRYf1TwdzVzeac/dgbR7ovqQs2WKJSCn6HWAmdAOejiGNaAK6FZ6CFe6y8UD7IBdd6DLfIhk
SOsjgnd5qgqSPXXgoT4EfQmceoNyK0/xS0LEevZVDrhoZT96rdMeJfbUDSgxiI5z32foQEbiQkW+
JrFqKHoaJQ9uQsX9o2tanP2sarI4YxNax2Ol0VFXdR/bOeu+OZXKz0bJowdWuwDv9wKOIqeOQb0/
pPauCERxH7SS7hnOfu6ZEpff6bnNvb3tc/Fh5txqNGALlfgRHZ+1KPWNEMF0sg7AosiuAbme/HHB
SFUL3Ojgfoi8lh350vogy+hwfODR7H0aFJuOdJrtt6gS6sH2XmOO4LQE37C/xQ8gzHz0/kIXNfTa
esVXN6uCatfOfKyBzWfstgzaOrGO8sLYL5XfHmRTtumUtz1YPGFWpHqQ9W0hS/9hRNn1lJnQ+yhV
5wOD3XqYpKrpXSEGV+092rqJY/o8SAdnyG+XqXTvR5PTtJxEf4UKi3opsYXxVTPfe+yarr8CW8RP
MhdoT4CpBM6cFb+pa7UUcWUssJ3MzxxwsrR7jNopvwzdsbxyuZTA9EEzFRwV4roPJKRTlzBakQT2
y26Y7NU9N7nzIfBmT5/bln5x0svEPuWVcvzdgHzgZVqaZeegWrQDua5sdyZsd3Tgp7K1IWy+xAEj
jubRJBlBNUuoqQUpT/Di5DtVcZyi+sYpTU/QGQ3JXvvIgoqod48zd9U9LftpF8Jwk85RIjX4F2rN
S/2xG30b953ocDiObsdS5NdyVvxF+pG4nvJMHlyvWU6tAZcup8o7sj50vsmlldfjGM4oQGR9WqiQ
XaKZgm/o5fQqi1pAdYdy2MEX1Ze1teWya8JhSphS39yuahIgos3RB8L9MynaA+XD55JWOoXpFxeu
xKGo9Yo9KeX4R9CI72WnWUI7YncFKkq7sSEAYvvtSZCgTcMhDC5QBLv1AFHehxklaN7V7GhRHbvI
SXZychPSGIh1J+krYp8suBIFYOi5ufcyIBb3eU50YgJvv9TVw6LYfFDhyA9NoZ8qx3oXle7dPcgo
30oyTtUJxy3mxzoaUGDPgwl80GGZD30WjB/cMSiv55HoA5e6PwOyLgEF+jLM+hjUIBXU3SLjbu6G
nbKze8Mb78oN+gU1/II7SCdNVMh4ippg37ChvPRAjQV6XS+2iOcwq5BWOvjPoQlUCtDwycgMJass
tK3dL4XjBHuX91YBMjXp42iqr8pW6kQrOjz7FTjou6yw4rq0/ZjWhds6uxos4g+gVJh0aSdexQbt
uR0bZxQ+ilyqg6dMvu/sAuD8QPzvCjglkSDEg0MXoBqJZIbkFU7hgxh36N8hDgiva4Bq8rq62y1V
SV/qphtuGe2nWyGLDjyVCtW/CUEsigYLrqd33TT8Fq+FEj/y7PLB75zW3yGxnxpwI6b5McuKPyJs
9+clpHukPddgfw0H2bXlVzjE9oOg6Lg2fajQtpy7GS/VtKBh5N59OYrlmeStk+Ssmk+lb342YheA
Tqbe7vzITNeMy/Bb58nsS44Hx7nbz8kZRhsrRdjB+Np8athYH8GpTaqOdSeKk9KdLrP8UYZKp+p8
gkNzsXqaxkAfPLYAOs+rWolj1efmONURGDSjNhpwhRqaHNAOqe8QA6Z0qOR4w0O+nDwkZI8CRLfT
3JH51Ho8PzN5nQuNgywCEguvlrFGx5h7gl8UBmsVRv3y4rWhc+T5uQkeLtmhUy3QRsoNU1mEKSCY
nyyVS9yHAsd9nLy0b/YeasvMQV2Gz2CUxFwNCbhd3310zpCdYCvKmSZQRQH6pUWXv58A0KVkTz17
T/zWPzVoo1xIbdGRU1nzFZREvesCpBRhp87Mmto5aMiNI8J4PagxnN+Dogf4ftZOqMx22XU9uWUs
bOYddFXr/Xg+Swvfu8nH4dLz7A/X7QoRjwhT8w4ouvCPAVTfYAlBYfGQat1EsgkOdT61lz3AfSkK
DrHTTYgqkXHHhx7ssk82GKrdLObxMLnzjZMXBoAQdHKdgqIJN84gpk7n43KGw5wNNLhycGXFzvfn
Z/wl1GIVW74ZvsxJVjrlAcoQ9ZWjpf8Z6801iGlDLYEaEeygCxkkYe6QYw0e2olljN3rEbEcSBjn
smgzeQtccHVjsyW7B7KBXykwyK6A95Ue6H4yvIOFouWsdWGucA5R4B544ffFmXP0TLL61p899yYc
PHoaTBV+j4osuqZnVQExFeKjb9r2EtINwRSXbS2eiav6a7jN6qJd5LTvWvaSD2N0ZHVZgfxcDjd9
4PLnIDgT9su6rmMU6MF9s36przU6Ksj8hS8uGpV3KE+F2sJ79CLOl7k+VNC/OUaG0QsSMvshK8tu
QYlgODWCoaVBovrkz9I+Tn5X386qeGooy+7QW5fPk8Pbo8+02FuJjqRBDo7yH3h+grqJMnO+RxGl
uTGsRKRDlzLRyJuS2oFzHiIKQgsQ8p8dHGWwzFzdtgMcHvLH5qmoRfglqit5cvMaG9h0wRV3e83A
2BwGHaPFW9znXkV2aqADeorL/JLZSp7JqzbOuIcn2248dAxxfGYsv0Qv6xPtx/wzJxmyTEWd/YCE
yJj8YsklAK09wBKq+jqj+3GHiDo7AAOoZu+ArxxLh+wdkPL3OGb1MdfTi4CWwYOMtDqVZrLY1uN4
4YeuewL7sEq8Tjr7WckM3H8OyqiGg2zP+iDVH9PoRH/kXPsXaFeCUi2sg2pNZV4sKexlNdIcDGxR
SVS7G5JmCnw3joLSoV4mLF8wBbck5DZdCmnupqGuAb9q9DcHG+ZmgODLRen1Uyw8NA1w9EE6AS2F
Y89sf60ip0CNRtiPWSY65Atl9VW60YJX0VWi6qV4wWHMuwAFC3oAGQniMerbT4Qs0wc5LkzHYMi4
zzVryBeFcs2hFY4+huAty1hEFWAUy6xw6Om5e2eA3t5BKWPfcdmo3RhF8sC1tWwXTagF4yQHlpDu
8L1CoHWebD1P2FkTTRtSA22aDdc+KXYUgCnWoD9OB9rsRsF/REj4wYG9musI4+t+N481KlTC2yE9
dU6SGgdsHPW9neYjiBYPfOAYxh3FnUBIjGVV22PHWX6wgWmhatL0F9B06J9bpxm/LqNrkohl9JFA
IOqqsU32QpAzoX8w1AMar2GU4vMEKMyN7NpfKn1F+0A9M54NyI3C8KJxkNIOPiGIgnYG2aPyhHOM
FsjvxLVL5qu2ruHiW6Gi1POLMC6AzhNI9Rt+yFAaf3EiSwPwwkIU0qqMfYnApEVvyOHyUSNFSjQI
NDf9tFRP4FuI1BaZANPEn7/SGhzPGHAo964aLBC5Qb3c54SMJxku8z10WSYUOScJ5hV0QZIMLcqL
BZWKD5GKzNfcZiBImUk/acQ3uPjOv2A2UAmVk7nmPZoFcdtrmgw9+Dhe1jb3PSg7BBnLaL47Sz4+
kJpOLO7GoLumYUOTabB+A/Krx5+rzm9T1nk/hKyjU1CgWRhbK/w7nkMeYYJSzCMcRw/REKhw7DUJ
B7CIFw/KJ553INaqpyGUyFwXVt3VMPe46KvmJjNjeFMZs6Cm2S123xT1BIqW8ro7aNfoWyTXpY79
vLFHU3pn7hyC6Ie8AWQhFkVYXQAhCnaju5iPpUYOGyOFU0flRcE+winmysvdfNfito5P1CFgr0CE
aGc7mT8GJRdpZsD4iKNlLC+mmnpx2E3LSSE9O7XtMj2Niz8+RMhC71EZRTRZSv9RebM4RaNbfsvZ
gFiUTctNuITaB3fYya9MULrXdTe2ceHWqEWWVXjh6HFuUbJdPNxTUdLw6xigJhlH0ne+KurKFsWD
Zf4cyJGh1lJGHQoPfYBWfQ7K3CVZOjfxG47TbpuR5WCZ1NeI4/q5mDP9OLI2TBYd4GDAUdG23Gtu
fR7wT5RJduIArMbg94YAm3jqJmwtUqyy72Qbg143Prmsp/vQKYvbLJi91HTuwkDPlPR5cTOCpMEB
71Hz6pLIEFmnKFkTkyFoE9Zm5R2EFnJ8Wv5VT6iAFCVJFxStDo7FGRzv4e48AEBGz0c3l8O7yolI
kFvOtQdX4Su5feTuDanUJ5Ad21MjwcJP6qWn30iA88W8lEiXIkmpiBlpVY+alUZnVOT1Dm+N9JbQ
+aPIyupaBGgZh95c78I5ADr//5fS7svr+1Bea+xBCuR3Rd1f1EPPOnc/f/9PPT4GMV54TqgweqEb
oW76n1Iu5dCNxR9xNH0c/u8i7596fD77FzqBuPWC/hsNchbxQz7ypx4fdaANx4Hch8ovIKz/Syn3
154oAXntDFtDA/bXAm7kiZF21cySPiyqIl4Waz8XHp3fwce/NfwZhPEK7lcyIi2amSwpgCoE6IMu
Tv6Qz0vz49Uy/9lEeM0Y+rUn+Nf0V0CVCCU3PsiMJqDtdNBnchHm48IvQzd2AlRbIHHU9tnh9w97
62VWrKQO3wilbihmzJ3PUe5x/NzEjaX8y+/H/xVI8N+XWaP6WdSiQIIQmAwAzV27LsCAHyendOiV
5X09p4Qt1EAZqNUffv/AN15oDWDTHB6WnR8IEDmbT00xZMMuQBgS77Q0z22Av7A2f73RCorKxTI5
/eCHCQj7bDpR62feTsvOK65CWZTetTvIQe7arq0tSsMVGowHpy5G87+Bqv6awHnfvNp/GqQDGXY2
TIY8H1ucM3kKYsUPHHraCZlIPp0JyZYRCOvkULBBBbsBt47k3HsPlvvWGp87KK9mUOVWAdUwYQmA
ct6hiPsDZ1bxzvu9Nfj5z18N3sBSJwjEhAmyffbkIGeLs3Eo3+FuvDX6yjegxC1o55swkb4Q3x3c
z3VVEyGH3bbdt/INDZlC3RZhmFQ9Gx8BEYXWQ7awbZ5nDWEz1VRqjYNt0jfokibOTEazp7pp2Mbp
r7yBN+fuuR8Cb9AEKFdZSucgbluY0n7T+rBVb80roXwIogyBJKZl9A7FzKJ/VH1P3vGdb3xetkJX
dtwZnGlGo3hpXIWDK6TY4llAWeOdBfq1R/hf21vj0CNgXKvBsxlONWBRAP4MOZqkmqwr9tAQCaKN
j1mZuI/2C580YWnfo8l3rGmDliKQPNWcaAGs1TZTYys7bpuxzXwch1JwJpYHaWxxW4Pq9PD7b/3W
Wp2/0StDBiicuxPSg9Qjs0BBzjD/Kg+gh/pZhly+R9t/64v7vz6l4LmWnGmemiqwF0Qtzm2Uu5A/
/P1LvDX82qAzHOaxODQdWAtBC6ecg2e6NDrZNvwq1g8jaxjgQDQdK3yBvspVEgwEB/Ntw6/seRB+
bQG8Ad6tGyW+geUzgbSORbd30wPWuCUZkbCFtAUHaQ+o9gvtos+cmBI9ubttD1gZNPOs3+GYTVOc
hMB/gU7S3Szy1r4z/7NB/UMwp6tgDr7AFJZDzlKFTnL2gSnVDo8++M/OqSdFxO6hEe3Ti23vsrJq
0MOgzAzKZ6r9oBfHfvHnCPKCqAdts2e6sudZWDArPMNS2eU6uOgUdOcAWw3Me7H5vOr/tFwrk0Yh
MHcgZsPTNrPa7MscR+g7RZaRnvI+UzKZc8/WTxUaoV8GFH7rd1ZuBST/r9+lKyuv5jxjzTLB71a8
0qeCdBlDZg/yCerY/VSCpFf3JehjoqBaHeS85GyPWqvffBydng4bF3jlDSw6VmhCkCyFKsqw98XE
Us6g7PT7/bGi//71litvEI79LIDwjVLfWUwD7UPItSZhtizVUUOxxN7mnWp+aBJMCjxLjm7vDIBN
fe0xzssnLgEOfWcqb7g9unIcvAaMuZlEkGoGFZQdXaLvep7Rl/j9m74xfLhKAyrjU9cC6JIaoqc0
B4IaSG7AYf7YNvzKaQwuUCygfoOHqmf+HCKU3qD9pbb57DV2svXzugQSANxEqEMBpOxytUBh0Nj3
aBNvWNmaT9YJFLq82XCIgE6Zd8EDY5xvs3ZhcYUHuGBci0Er1PSozl+0WqBuum3dVv7DB3wGm8jQ
lEKMFLDq1usUKqUBWEfbHrDyH0uwQFmTGpYMbegm1KKms9CG7LeNvnISNIucumznJe2GHOImNSvR
ptXlOz7orT27sn3o1xVkRmhIUXpUwPq76E/Z5j0Z77dGX5k+Tj0Nd0WzpB7OjbFTuJ/rHMDWbQuz
smaX6jqAdOCS5ueuwWBrB7lAW7jvoYrfmPyaEFqUQ49+pV1SkimgNccZcq2oO6abZh+srBnCEaHu
ob4J7XIPJDAfGByoIrwnUfPW3FcZAK+Br0EFEXPvvWInfegfUsmCbRs+WIX80iEGDdxuSVtXVAfQ
3XPI5wXL4fcrc7bLfwjHa9J6nYXFsrhkSicSfsexU44HsLfAo+wn9h6F7K31Of/5qyzeH9FRhzjv
lPowXID1mzJxg0ZuO47/VKd5NXpfIxWaFjqlTRDSC8iQDPvS1hvdTbAyWbcHM5Mv5ZDmXRVcikqx
az1XG6e+slgE6kxCqBVaTU2ZuYAAQe6TFbMs9r//uG8t/MpowyzvwFlDmQcYmPkkcX3EFa7GqLYZ
lb+KwKiPktEdyv6ASzCm7qOPtm91GxpOi207319ZrXTF2OajNyMlHJYdOMvPNrL1Oxv/jbVZ36wB
5pAEGDgbk7Yq3NjvBi9uAVLZOPWV0fq6DLys5CNWnjwbD/ldHc3Zts/6kyfxaseD5mkI6eifUw+8
Fp2mkW6d+nnBXo0OFleG/qg7JlDjPit5Y/Ru+8KsAixIaTqrOow+l1EBAqCEwCX1yo3LvrLWArzN
Bgx7jB5431sRVIdc5BsrW+dGxeuFAVCu4iLH4NEyqLRiwDAXks7bcgN/ZatQiWJZZeWYhH02xbM7
ejHaU/228L0GpCtoTdeN7wwJlFqhNV2I70O5uNtW3VvZabeYXjfFNCRgsAYxhFGeydh5GwdfBVcn
C6GTVBDcRdM6NQR2xdduWN7TQ3jDCXgrM227aC6RCQ+g70CDgJaiigfjsY1TX+XCzC9JLkiEqUeD
ew0goH+XsbzCpd2/o5i+NfeVnc5D4NXggw2Q4DNgly01p+Ge9IS/p/X31gNWpuq1c6QGnY8pev41
8Pq+DlM9ef3LtvmvbNWFBKZpZoXImnXVKSo7F5QjCIlvG31lrIPBbQ65DYe0j/wvbundd4F/v23o
taV2tlTWQmFRFOQG7vHZemxjrdBdxdRIAIzm1hB1hrLLWS0ifGhwVcU2J+Cu7BTCgcREfBhSInrc
R1GyKwZk+rbN/vNis1dhA+3bCfAoXJ5RV/Mfwrqfoe9/uWnB19IDXEw5aAzEphi262PIqxdA8nV+
vs31/lSOeTX1EawcAPtMj6soIucp6OEHACVb3G2Zxk9hy1fDD23lOVXWDKlqzLJvZvatgKjHxmVf
GSl4Mi0bBfjNoTV2p5TG1OV7ndc3PMBPoddXM49qCv41geQmbsmLrnmXu9cVyfTnbZ91ZaJe7/Wm
NwLbEapLsa+mJ+hub/ykKxtdggY0oQLqtyYc/djl8/OZPr1p3mslCoDt5kn4GJuU3UMw2Gto6LzD
xX5jwdfKHs2UZXnv530CdUqyI2V2hUtxNtYHnFUkhQyfZgvxoM7sRLfKsmdubLXNtTirQEoK5Omm
wZpURX0Pif1Dpoptnnyt4BvoCbLAKOAnzTIezeRdBuG2CLqWagGquQdKEmc7qvIr3sxpjSvptu2R
lVmKqp+LYcCktfq0jMOuZI/bBl5FTVwEhessJD5iUMhvZo7u+UK3+anzReav89uhHeVsJ9qntivd
hwVknrQc/PfE5d7a2iuL9OvsfBtF1Ke4lwfEkVoeoyx62rIouK3115nLSnQhrjSENqpAdksciODi
HrVNHhYXo/06ODY2VKMdhORC4CqDsAvIHmjJ927V/OdlAa/919F5NwKbF46QpqYfTYMLCrdlEsGa
LF+A7he0he1TiKwokLm688Ue9GHbgq8y2wn9LosLhrrELfRxqtDbB0Gl328b/LxUr6KOGQZHkgqD
8yq88wf9IgJrNn7MlV3ijnLrtDzqEqP8uxBjz8O4deyVabqTYOAUQEVg8XznasB9R6c2mOnGVVlZ
J9Stxgr5LDYKVHDixSk/VbTYlGBBTfDXFZ8hhTDJCJY/+xZKyU6Q0WbvIQMSm1xLsIZw6QlSN+jV
QLs70F/JNH5G8+HTpt2yBmuBYOgY6mNdhiEP9+0gBYRIPLYpjwAf6teVMcXIUI+G5Es+z3e42ewE
pZONFnqmo7/e56WCUiErcIsOl/51BcBhwqFFvHHFVxaKGzqAjRzGPnV0dR+QaleaYlOSEvC1fYak
trmvutSD2tpuUi7uUAnKH9s+58pAQQyBJJvqO6AZ6HOOe2EECz9uG3pln7PpM8k9YlLrAvxcgfpx
qFW5DYYRrIFVTQjqF4DYuJQ4gjxGvTQ3zO/ewxicl/bvVfqArwx00KCOFO5k0gZYmyrGRU7kkoyO
/bBpZdaQqon48IrBgC862j86ZHBzx79tG3oVPQHO7goN9ZtU0vzDrPUFSPfb9uEaSDVmXNKyCsBm
HNsiGSewm0lVv2yb98o4xRJknZkhtR8VuO8xsDeKv5d2nk3wHz7mGjKFawA93MTDcMU3qJVDDIpV
ed3iFgPw9j2QJLfNf2Wk4HzMtWxCk+J+jy9VEXwmWj5sG3plojMQjxW4Xgb2P3bHsTNuDCbstlZd
sBZfz70iFMb3MPHA/axG3MsUEP24bebrGDq3Whqn6FLcPRdMyeIPNohrXhVyv+0BKzsFdTAHuehM
sJ0hMaq8B9FuO4v/TSm8EmGLA/P50nMb3feOuM18uqkNFawvAKq4zVQ7WoNLCpUHRV6vv3fzSbyj
C/qG71rjozw2OuEosBNx38tZCahN/WAjOg26hb/GUDVnpJ+7wqT1CKFsZ4Q85QSq3KavucZC9SaA
8EmEJYd7vBytd1mF8zYbWos3R6BED7hCyqRQcYF++fJ/OTu3HjlxaAv/IiRsg4FXoKq6+pZOOvcX
NMlMDNjmYmwM/PqzaqQjTTiTiQ6v0QxFG1/23l57fetDBnvcg++9W6AZZgkYEdJcCJoWGRkfTWgP
vjf9ebxNg9sJ7oMRcLf0U0PMWyXHY0ncnpRRLZGWYmjNhWNk8gwi9HwEkeDYfrhXI1nWwpK3z0bc
29QwW6DyrQuyYyHoXooUhsizujgcQaZhugXJc5th4B/wYwMT747Qts2gSmtXrJts1UXqOH+nmnA7
9kX3UqS5jXkFrd142WCqVZApesZJeuz2HPfvP08XF8D9PF56TJc+i0KJvRaE6zpPs1kequFE8S7O
hRYYtEz0tl+EqH0CNwDIdqoqGo/dI0R/sxT+kYyuEjYrRlfDJQ3Q5Qbg3aB/uCzxB5PGeLdWCSwX
YSoRDDer4KkENAzcGvDNz4d2sL/NXv/x9kmyLGk4gz7jFKdFyCFih+Xrwf0x3h2nVkGBN7FuuExR
ImxONir/kOvSiWP7WLw7TRegFg1MQYdLX7dgQ1r9YVHk2Jm31xsp2ns4PjiMewfT73UKp7NXfX13
aNz3eqOZwWdlUH64tFW8fQp7GOECqDjIYwPzt+XqPz4rEMNDTNHPe8m6apzOiUtZlMdVz8eDP7Bb
t7iMk303AEvSs8lfjUk/1KM6VpuHCf3Pm0IiNfo4rQHzJLKvjZjeemlfj437LQb5x8CIagXWT4ER
lHTZ1673JK+j6Hfa2ttD/iVu3wuNRpTM08DBBARU1fRrgkuFOyf1fHDK7E5WGwYLnFfi/oKVmuUc
0pc8gCn/6djA7JaqWUHEHRSeHs+ry2My3MPv6jdL6W/82L8NzG6djnDRgGMxeDIzl6JCt3XXYrNJ
mkUWQmdC3ulh9a9OT+oG7wr4xdb1GL9Hi1syvkRZPJnXLNH8TuJesr8D6jeC9btqUIwXy5iGPt+i
djQf/EgDV4Tr2Mk/+roO4JeEwJKWBG4e7pQMbnGwoEaVrOC4pV6uboRD/IUmSx1d4aTm14KEqCZ8
DqDsXc+EtdMNX7LgmR7ubNtZjBksa0JFN3fWQI9uMH3VrPu6JFFUvVj4orTfJhKP4yXdaDZfzIK/
txzsFgOTOcdp0SWUwGsCcBd3JwhYT4887dAXFqJV+xV2Xx7Ny9xchwYgxkvYZ+l69nA1j8rZADVw
mhMfoYStavjUCzVoOJ3AImEtUph0JPAIawx5mEZYdZwVsUn4sGG0YfPE5HzdtkA/G/jNRGUUzqAG
tGhF314VafvkWBSyV3vpJXJcOtZfeFz3qPoEMH+CF9ih6blXerHo5tIBDvkFJLG/qki+Vklz8L13
FbwZNzELiJSY+a66gE14X8XkWHHwb+/vf+w28QxlCkEF6UIzmLpUwIbnmSL9wTHZbZMmFIyDTQqc
EG0BLZXjD96aY0Ef2+2TIL5mc5eE/cWtboB1xNLcgRr5/0NR/m8PAjy1ft6Fa96ErqN8uggjo8cI
8SuU/85+OTZXdhul0WIGCHmGW2Iq3EeTjhuK+V1qDw77bqeEr45Fm0jWXzIUlWH+2j7WmzjWaRbt
RV4hlnAcpUN/Wfuh0mUf+vayjGFzMMvZy7xI15AtgLvPhQsdLyf4csG2NglALikPDf5e6mX1CHp9
bfsLLqp++CG6j+HweCxFo7uVOsCYah7XpIedcQYdmZ1glwnXrpb+OPbuu6Bmjkf4bzjQ4dQI0+Q8
6UeGO/aU0mNaDNBRf573Hm5nBFZOCBCAWMhd4ttT0zQHA4Q9Q2cARLjdBI5w3NHA99kRXgyBDy/H
Bme3Zn2IVukYVDd01Sp1z2GRZXM+Gn5M3x/R3aqdWqB9qr7HNty55L7uWPgVOe16rBS8J5Amix43
PSFeRSlruVYR4LtJaJODk34X31CmXNbcTqe20QL4jlHkzmp9bMPZS76IIYtbkCdfgrVjf8HXdftr
0w5OSYc+7F70BTJk19YtqHQxT+bgKrObmX/lffybu8Nf9NUBEPPzrEdva1VxlXaXTRFm3g+ymeHc
mnR0KOH8G7xHwxlI9plqS0RxMitEhmT0XAdx3B/7+nt9GJqCeehaxJ9+HWGsFegWBhS67gZ1LI3e
C8R4yDbkLLedqbKkgm+NQN8ZbBhtePAj7c5jkNgM2mtpdwF4p5H54lsf5a2M5oMB1s2u5Z+JEZ82
bTqKH1gdXFPrzX2Cev/7sRm2W9rK6tVmbusug4EN5CLYj83Cxv3Yw3fHsRg3Mk0y0RfEtmdF5T2l
02/yltvg/kva8veE/kf4poMgFB4OIhcbzVMhQU8BUGx7d+i99yIxWysjiJ+BuHImPbmaCvjZNgeP
yr1OzCfAJAO/ALKZWYJvuvXsuwlw3Bx7992Kntqo66OO6Atiredk3h7UKH7j5fKLMd/rxMSCe0Zu
+u4yLbS+J8qkuYB/6bFDbC8Vg89Uk86S6QuTaS9y8NzG+zpxXX1sme4FYwD+9ox3ob4kMQASYwZS
QgQX4GOjvluiZugEWGmwPc+i2j9ORkcgRbfz2/9++i0G+ZfJHu4WaeblOnuC811t0YiQP5xEdlIh
4ConjqyuOxZj7TVk6QprLg57tUvowPqGp6QFp0sGIdgX//13/GoC7c5iHTTTOMMfFsJO+ups+E6Q
6tC0Z3sVGZwsQA82eHdU1+KyAbwFPrjktzykf/0A8Kf6eQeGu3caSKgCTyQx1bt5DYbXro6PdTOx
vYxMNR1xIZ3UbQ9O3w6axRfbxOmhQYcl+M/vPqC6EFa6U7gMR1WiH9O3QSSaQ/Oe/c1S+Mc27Fbb
rW5tFBQCsHAq0Hw4ftlU1s8Hn3+bSf94PgxpKnhCGgUzueQbakdPOqk/HZmMbO8SFs0hbqvRIYim
VeCK8hGGc395Nh6z3mBwMvvpzWGu3HV1dRv2Ia1QcJzSq+axOzjddydrT1u3bAYvX4kaZScCp3JY
qhw7oWBK8fO7Z3xL1nhC/Y14S9aya6BHgH14186Hii+4tfj5B9LZVwMiW3UhNV/LVIThS49+vneH
vuxeVbbyBhUuP4LmQ8TS37chCZ8phSPkb95+xzT63xoJ2wvLQKilC+cOU4e7GB63hHTurpHzaM5I
xBw9x2CfTOUYq6V/DFZkBY9D0o76CwVm7uw43a5JFKwx3CYrB3eFNZDyje5g0FzocVybAm7J1fat
r9bGgRSKM7dwcbt8ZzqKHuahtfdrU89nVsHjMtvggVHncImPtvfg5K7tW3nzqXgP+13ApZGwRWAH
aeOLOoTy87kdagDC8F9PzRODTe98KJBke0Hcje5Hbw3JJ1HdKD6ZzB5pQ8WxAxags59nTA/PyR7V
UXmhS/gXp+PbjIiXY9Nlt8cg11x1wL28sA06W0WjK/iEvzPSuO2y//fohoXez+/tXKDFNi3yMgIp
wa5m2pQvsxWqh9IjQxBXnnFVH6quQSn584+RMYt5BMf3SzAE/BRJr87boMSHY+O023PqtXLIEZm8
zH0Ex/9q+2RboB/+++G37/hv47TbckgoGgeDannhyjWvUFVHb9JaLH8soD785pLmFz+xF8qFVZYI
OozyNC0MdI3ajgZOvbNBsR3oHHS0/Sap/sUn33uQQZ4AI2+uxEk0FkA6Fy8E6rBAnRpgQ+ELPx+8
doLXzs/fW9SonVRGYdA6GkDoxj9hIzp4gCW7uCGA4QgKAaBaE1zHWebPlpHfbNC/+hK3f//HqQ4w
h0w39OCWUoyJvWZqis99muHen4tZhYfUBSzZresYzwbKJQlg0wEjQfS6i8/ZmBxrbWXJbmFPANg1
DdBolySJ7Rma6xRQFHIsWWF7IR3YQkjFHakvDSS852FedQnizKE8jiW7hRzygSiVKFAX5+YePJU8
6vnBMd8t4xV8ExCH8Ohti06Ai5x1Qw/lh2xvNbbCda2ZMlmVsgGqIw4eRn6sisf2GjrICm+GtU1V
Dq0f79tpspcgZq//vbPdptu/7Gx7CV0VJ/W8sgCTnYjpNAwmArxURedjT9+t0jCTwOeGQXNJmml4
gOr10wjr74MP361TwRMRzNQ1F1Ds1dllFuSkUR2TorK9jC4AViWOAKK4NG07lkOdPgaJmU7HxmW3
PBfgz9zE+qy0OmqWM6X+w2CkPFZUZHx30tY9fPRV1GVlN4/PUvWX1vTHDvG9lG6tl0VogUBKWdcA
ftWFoLPEv9l5fzUZd+sTBFS7ocMPi2ia+xyqsQKe6Qe3xL2UDhAT8Bns0KBrCVi8TgyAu1Smy44J
0uBl8fOxkekVPRcyztBo1QOWnqrKPPSLbI71QQJE+PPzHe+qLgEjC5zgDXe2b6EC+E1083e78L9s
AnstXcQ3AnMqMFDIGrD5IQT1FA1GAsah7+GU1F+aOAO5JxlnHZ84qmu+GK2MZ9hxDnw9jy6DA/w2
EEH/0ElM50uVsiY5VIFnexUe4HAEvhv2li4BwHVtWJi6Uz3JqSsPrcW9DK9rgCVPSZ2Ui6k5Nqi1
dXCIj0Gb/n7sB3aL3VjptrkagMcBCOqk08iXQxYdqjSzvQwPIVvMBgb2Drn5fnnY5hc6Sg7pq0ET
+XnKDQnoChWo36fZwbtZTdGY94oe0/iB4v3z06PaoRseoIsTbUGaYxI0H1Qkvh0a9L0Ir5egdIas
sqeZ1hqcwwANXEsUHjt69iI8Aa1pGIGdeOqhrMl7acSzSpj9eOzddys98sMA5uVoTyDhTEUkNwEi
cXxwYHZHcmM8INK9sid4VFLgLRb5jYdbciwM2gvwtrj2o3XzdAJ3RBVwroYjTFQdcz1h0S5mVpll
G5Lv6dQkiznHlYW/eCCP3bGzvQiPeQrEirTTiXldQ3Fl36O9evnNHvuLo21v9uX8CMusZJ1Oa0LA
TQ6lKRJ5MFaJdus0lo4DqYVR3zTsWkAk+xGa+lgvIYt2yxSwVT0CPepOAt0zZebrGuxKtHIemut7
7deGNoiqmRFYJQP9Nmn2qmt6rL2a7aVftUZJuR8idwLOM8yXgVanqoKM7r/f/Bdp4t7lS4GGQmXP
0jOvVDy/1E43+rxyqsw5MgNOwf/+mV9MnL0SrJpZFZEWfwTAw0E501gU3eKOKcHY3u9rqKvEWo6n
C9E1ZQoZGDjh65/HXn23XGWL7QB6RnMalmEtGj225aSrYwffXgmWDVFodRyb0yzdfNZ1SnMYGG/H
Tj5Gfz6bVs0434w3J1tv6gyu1YeNtPHBT7pbrlsNznqPWs9pSOuk0GAqF5CkHpP9o0f551fvkjWx
IEQNp0AHpmi3ocvZsB5zbmJ7GVgVRcqQlg+nxo41APZaFQBSH3MVZHsNmCMrSs5GpOe27bb3Wzgs
H9uw+51v/S+W0l4FVjHviYNY+QTgGPpRbgHHQMnvaoS/evruYI0IQbl6zbJzFKB0Pgffe9W9P7SQ
9uovSSipwM9IzvD5qlQ+A0n30dbLdEjHyvbyL6J61m+hyc7xoDsIcNuF14+cqC49tlbpLgIeptQh
igceMZtI3mb0XoUHI7G9+AtGXKNdKR6tIxx/Nz1Ed0yQyPbKL8AgGoCEx+y83ayPpCdREdWpPxYQ
0N0ybYHatdt6A7QC2teZ4SXkx9wE2V72FcYQFTGto5JD/tB2wWPUNW8PzcT/I/mCjVBtWBeVFCRu
cokGhb7r2mv34djzd6FvN5CxVa5PzlFPFlioR1N0f2vV+52f4O05/5Lp7vVcTSCHKPUVB0E0mO5s
Nc/6GZBtIU7oU02qqwCFtX6yW/X75Jr/7YL0bz+6K1QlK626uR0V0tbFd0tBVKPocJISq06d62qR
Kh97DVxN3rERZ/vSrqZLrr0aeK3PSKxbqXO1yXm91tUaVH8w5iG760JIWiXo1uvmgWAMzTA+Sk7S
4WmeKk/4dQHIeJQ5kHUCoOMQJGYmcmOTAYFQD0zyAPjr2Is/BlNrR/JIJo2+sk3C7rlckdAngFqO
szeFBNdzeYWFnJ8bQP+A+IHN99osE7ifmQt4BPwgrOHlHRkkh/W9Rs3S6hx9BcrhBaek7z4MVCOR
aZM2/aEHjX82bozmkkPuy3KHEZLFPHvaXLbVLaAuyRD4zz96FG0Tly+GhMTnccpF/QWEVJl918IB
9INGzq03OofbVwsiM0R6d8MGJnLewTRqKrxvJiLBCe636rThyoaeAlotU1GlmGlZMXO/xgB8z1sc
PpB05tm5id2m0Rc2AuQHSkBXJHyY+VMbuiYtw4Z5VtQJHxGFpTotUw0D3Bz8cz520G+2fS1KC0xf
lRSokCyix5uNnUnylPIEfSOAKFZRgrARewnX7h5fqwel1qSI7PKMADFXOt3Rr6PVvPTrtiTfXbOt
7DyYPpbPm6Ep/wiodZI8M1sx9rhVgBiLUm3oUYnOmXcEjggbT5x6QodGiu81gLeJlxPhlgl3DuFq
jGhMh/0m71bOFv9tTHXTi6KfUQy+JuhAyt6TJVkmUJW7CCQxkQY3G0jlVOcDdLFsEG3BQQdQQXda
8S37/kpjFNLolcsurXPJZXbmsu4KsLK9NqimrMEEEmS/ztND6CZ58gZ71DPvhWvfLwsVHUgQAlxi
wEA3FhW9qCMKl9h6VSXymjr9klrW9Q/ZsiHxq+PQAXDpB4tifp6lcUIRQVnLGCtAgWPtWyJTw88w
WJHLQ0c9QVU7tPBW23DNDCQrerfCdeIWSk4Ok7VQuW8gu6JnxsxJNLwmsSZpWYOK2X5D7pMqLBod
9XM5tXE/PUsXCv4e8qxRn9s1QZtQ1od9fL/FAZWPpPZy+7PpVO/QMWOCPnoesWjrUzfUQIAPmrTj
pzrQaUixvUnB4zzRUTY8h9ZK8g0A5CoFUFZkWly8Bxr9PjRN1H9uPV/jAp73IbrRhceuD2vnmKvv
lfVCilyOMv0WMz4On9BdvoFC2gDFis9A+vUJqr4pxf/cB9H3vjXzdtV0WNf3cgNKuBhqrKTvbYRp
fick3Z5tFopzSMe0fZMal/BTmDZD/W6U9bK9eDR40AA30fANSMubEzG/Tt523Q+Jm5v6oeUjWy99
36rqMtKMmAc3AgFatBGL6JeU0yj7k3hZPaOFPLjHNdL2Ha0tOm99LEoBg6CgXJot9fdgSMzbHcyD
2GeVNVFWDgqdjm+TtVbdMxFVQ66+b9x6Csa6Xe6y1YT8kvBFhp9CXsnqXT1mYiiG1QbwRGzDbEIT
jebTfD9vU2yepnCz4ZUNfFAfAO6o+jcuzpL6HNayT0q7tDP2Th+npgY5siPmacxm/l3BE6ArKpQM
/Zt6CQ22krpf/AkQUgvGeYjbqvlBtjA4PlfCDWivCZJZvK/TKYuuehgGntsqMPxbXWftUIhukrbN
045UIUBHEVuuk9KTLa2nYADbqaMk79Tmhy/MZniDMg4FgZ3hgrdoAjGZvF2CqTt1N0ueHIZ2m3we
PRrTTvFg/Fcarp4DryY6+HICBcGfEC6Jvyos4aRoVU11wbWP+0/riNorDI60huVZzuS2NVdv0SX7
fgWfzlR5PdoEwGuyDb7vQebEMe1zVLzn6bsk1op3c71lD+BwGJwKEpY12TuFR92+5mCdOYG4iOvO
U+epjnM0gHbxRWUkk6d5FkytOYDp6fbgl0mgdLGAZZXdhdWKQBHtbHV9nYBaC/LNNE3wymNpaFlH
3AXlFM4kK5N129qPJtxYezfbzWcXp/ugKkdPq/WRgZjzEpKpbV5RPqIr+MFK2ewM63hh7zOJNOZ5
RV0sPUeywaFnqyoeIfaO6uVRi7CVRb8ZYotoMEmA5gUzVY1HCx14p+9sKDU6MjqQsF+aJUzoXY97
4/a5h91dM+bzGoGiA3PxfPQmI1fCssm+iacx6P6gzZKqR67YhIkGnq6q/2Qq3TAdNHzbplMv0mY+
4y9b2lOsZQQyrJzr6n4STcuu6KTl6skZCsrXCXuS4iXgTKz6a4NfMozNp7qN76a+EQICZ7RhYaKk
MFO6r1u7DndDqxmEwxRC4vA0DUAfgnO8dvQV+O30ftYq+5hSiYIvbNLj6n1EahX8gNT+9SZ6vYOV
Cl3PdjXJK+Sfy49+GkNfkgAHYDG3nfwxoLnmo0YbRnzHsT0ToJ1Hud4R332SAM+WsENu3iGrgUfS
FgYAEiqzacCaF4qpr0MAG57nYZmBbEaw9iIprg3Pwga09G1TUrh6vuVJN/sntdE1KpumneJXnY1p
cK77YCjqpac5aBIhpoH2qghdvE1fgeVFWpa2MFIpLHLBp9ai7/OljuCmWELmVD14/MPTJpQoG8RO
qC1QyZayjcz6WQLcbQuN1rb1EZaA7I/amCWPWv4EEHJ4nacpYBf02YKzPUKBdZclafS6EQ0zmDrD
qn8fEqzFPKPBjPmg4oJSnPth1jZdiV1nGp+3wKWnOc26woXV49AG+gM8e+c3icMWX8ZKs7IZ++9b
WI/5qqvmK9gq7WPkV7id+wlXInfAUa8RIg679GsZmpjZTyMRaB9FoLXFsC+0cByEV5/EPMh7H0Tv
KVgxtGz8QLrv6cyw3wfo3XsY2gmS9RaiYfGQMbvMP6CvAb49wy3rVoYBneOHNLHb8mfSaX8Ws4V0
Oa9h0P8mHS2vi3EBN/htrbAZfgXVHDT4KRhYXWi5OjiqVCJSgDWbZBD3GyXWlNAcWXfxE9dPXiMY
/NHZ5IXZTZOya4kAJDqs0VKvsmCsXugwVMsZwsiuewfNmm1fYZ7AH+uwqeaLHtd1fU7g3jCUZsHF
/DWCVc6ca5CRac6Wcaw/u86I8GtTs/lNy+j4MgDrXOceFuzTjEuIbeHfe9KM5NUCyBh8ZrgKCz5F
HDspbJusjdFFGyker0XSmJkWYgCB9r5uNlOMo0tQ7+bOVUWyxfM5ta5tL0hOtuHJQxPzkuGwTUw+
ew2plYifaaa7Yk1ATDQVZHnYv10etK6C/Lh2BTVbclp41lxX3RSV775o4MvyZGn81UNH1/bdJ6jx
1gL066igdSQ5zE08cAmmzxSOLzR0pS1YxK1xaylUNCCynwZwB+eMPDadDdayNnV4F3vob9cKl6JR
x+2JoO+3UMqMecNiGEcY3n1A1PuVy/iNIwAzEIslGq03JTZA04g/+WfRZE8zy4p+JFgZhISXWqq5
K7a2xe1REEavRPvxCsaYNDlpFbvICBR3hxbXlylU6X3QJp0pQtE/I8+w84WqJOYzvlmox+ehHmu0
rxNYwZ6HrFX9E9ODB/l8gcPCQ8YFK9t+tMs5Jk00vyFdaGDojIv77H2Udr4+zwropZeR1uxzOgEb
VE5RhdpS2gSWP6/dUCXn0LSevsGFJuveTZZvb+JIKXIZVN8HSz7dyhddhB0XHRfQQKaXmQzITbZO
ZA8VtsxhKdIoEi8rlFVBsXCs3nfT5kc03CtGqC9gk1nJIslIM7yRE2qYGDyhxhNb0betzmiBJKe0
Yl1XmrCiQ0EaQNifIgcWOzzkp1twnUK6W4siS+eYltqNIXF4CHrGO22TU5sqWHPlm0Zr7PsBHZTs
o5h4/2g6h7C+qEUbFKSF9SCmbrrMeeI5Ngnq4K1xJ7gfEFQmS4hcUFjc5MInwIBxvrIosNcGLxO+
dT0WZkFjPpZyrV13kQvOky9xaPx8polUBAwcA3M9EjUsLddE1d+zORb5xMh2dqlbPnddVVOkPHHV
Ts8Oaj3seAYhfXPPmsHj7r9a36TrDby7mY09TGkqw1MKctKC8A2hbmm2iMUfvZoDcZW8i+17pyoy
v+uMIwXu5kb6FTB7PwOx3QTlIOsP2eJcPg/BX6tEF1ePm57cLG19V9sBxi4R+voR7LFi22w25AkS
8hGyX/lqTUjvqKT+svQuO3mdsAcJdf8nhYCqWFaQ1WFk/YagpPVSE8oFMAX2Nfbzfd/jZLhPvVj/
JENLPo5dnNZ3tKnRXrC105Y9jQE1L6GH/zDs7+MnOIe6POUrXFRcuF0QtowfBUpO5mUOBgjM7ZIU
LoDkogrij2nagZ/ep0+4hoTHAJi7zORTKB6wxc3X1aT0A3Z3cZK05TLXerHQ3gB2QmMfFMKDAFFK
LB2Mj/PYM6rmrnGJOGFiABjGxXq/8fTPNBX2bUSj6J6HEhOOKVM0IX+rYqM/kE0tb1I+tG9FOEwQ
UjklQWpfwibzUy6Qv63nFfDF9Y7PVHzkZBnubbumWdl2Iy/05rbl3Jk2vl8hyI0++CBNXoXyDKAB
arskuKt0MnuVV1grKYwf1jr8s7HVaj/EMedrPjd6SSFOJrNfy+bmcHFV67LBCCg1ZAXjPh3HCbNs
aVjfloLPJLifSQR/ATRK+/De1KTKnqdgmex5hnNF+HHjivIiW6PZPrhoiMVX5GJ6BDSDBvRuaIYm
emyXWQFfLLoZWysZTPqROTWEb0bm2HCC8cjawWRj4vW1D+ZMfQmwMgFhi9cmbkqf+t7lKwrn1Smz
LmkKoxB1+7xiAWMqX+PVNd+XNGbj47z08/YNmDWPAL+2aYzTW2Ehx0PeogWuPcEXqqIXk6qmfbsQ
VLNOfRcxfbYJNr4SObpIruNNUHoaE03ZG7SJtfEDFOGMlCRb4uxK0Ai4/Ghwiuo3brLpEBZrJub6
fhonFvIcFjkp4r+tpWp9i2JPQlHXgQh5e5gmNWEnqrsEMdSgsfRfJcov/ouMZXaNQHpHyUf75AuZ
mAy+akgGUPhZ+hgMUVyr1AVmByL/vHKzBAHGuKWctTDpJw6XCvsx9XWYfp6mMaNtGSdjgGCl6uJg
fuV+axeRB5QmDFFOZXSRVUzR52lLl/VHVLWZ+tM06M88pS1AnO9WVS8ZLDTi3ryAWh7L5dTN8Cu+
ZE1A+xeO9Yk9OGTmFiAAj5Sg/F13aNS/a1lY+zsmaxnqMtrMYvpccc4FwAY9MmqkL+1YrAhSEVgj
7rH+bWsRIvpLJoU0H9UU9PO5bwObXacpczG+2JZ5U45ULfNXmcXoruO1zKav1stxPg8i1EGRSUce
mlFUvBgh7bCPa9tGAp8kadDeOuHeqDDDPCLDGjkMkj66Da7SaPkfq8de0PHiqyV9NzK62im38bYN
b1alVG5Au83R5igcAzEvbfvz6lOELykyFn/Xhgs/Ub5FQV5nLskn6xFE59ZZP71NiE/qHzOIPelp
k2FYl9zD06vPxQR0yl2F7PGxgeMcph4jmt1XLbDDD4NY+08Z9lBTMmsjovKwgZLn46S2NkDetYbB
ZdkwuS8JjUlyb3HotH94z5oLMluSfekR4yd1EWcibN6BsVYjFmqJ5o3LMdNiVqTYrFcUKQL0g25J
TZrntPXhVhis+g+SxPqkqoZ3uYsrd9+HKMw9oQzH4pe0W7i897PJvqHA+BnoF0s5SEEcnQ090Ef0
XUdF9RU2LUg1hMZe2bRGPlkbZmh9gG+Ov6okrYthW8HRQbdSeNckhqmn0bJJPZnKTQ9uGPr2D3DP
7V/BKKepXFyAbxktyUfpbnmFlGn3Ti2R/8gR1thSbCOyT8j17JIrn+gzevAznreDF4hQcAM/g+GY
LriGwHY4oWxp22eP5imARdNbARN+Buaj9FuS0xiNFVfcEGXTIxvTMXhhCbSp0LolnZivMxfCKnwU
t4YTjAqqtjktIUvbW+zAm7dibDJ+ImjKGn8sSH/mIqhRkP0KCxJAnk2cTtGpQ/JHMT8b+moaZNiX
tWunnLbYRYd8dv9D3Xk1R26lafqvTOh6oIU55wBnY7ojFkjLpPdVNwhWkYL3Hr9+n5Q0M12MVmtX
sTcbpQtVkUymgfm+17aUM0b2EH/3ZNHZz840xGOwFJ3F/u6KfJz9dPRy40uSWOE37zwRHbyZ8ISn
RdUffZb34mgCdVhR0BQiGw6aqhsv0KotPirJeet7NNEEtN2YYptr4f2KaWfOypuweFtiW0PBcu6Z
zm623cl9rSNDY6tPdAjgbeiCwK+uJnljwxhUTBdSVdX3PJ9JMwSQi9PymQBCnTJ5x5NzSHuxvIMI
Reupze3wo4jzVUtq7ZfRviziSTRPRmgq+WHRBCPfQUxiAL80kpe6ajMuIGa8BHZkNdNtq0O3xq4E
ZSoiFZm3iaEUJA2TjXmSEzm5Oz22yt7M/Wo621GNLCN5McwPRH1b4qVu9XhnGKJ78ULXekLS1K/7
KsTbdjAq8J45L+Zxq4RHTvWajvUL73l2Kq0MtaZK6ZUnukdUxyrWuglkzeLm10aYvWJAn/1G4kms
azGpUzvXxq2rpvlK6TX2dlVIosg2l8u8b2hL2Vt1bh4FVeNc+Eqne47ZYpabOqowxY8jMVa+bFhZ
H6aB5OKv5OIAN3TLJOJXGA/ihtS48D7YU5pyWdCO5VQMImxEQKL9UzwrxlIHhIwJKzFTaZB6TLfE
psXdIbfSi4ADp8GuqN9x2zXZ27VZP9MqkGb3tleRbTBTLHKf8ER8JznP5wHX7qWf/BbI17lhGnRF
4NQ8naeqCqdqlzZhGge2cOvp21nCfazKvChOs+uuOb8jM7p79uUpv3EidzoxXibOzvNqozqgDHan
OxiWcstloix3rZRpt7HjMbdQgdJ3vK0mk4sIsS8XfBagbGEtqxoAaUKLPy5Lf98ZcToGpRys/MIw
xmLdk6q3vhuSNjA/p/H0FK3VzOkTerwd2WRuMy0G1sx+unAqizk2TsrTUsfyHlF+g/GF2FLgO/JH
HOGGr8aKS2LnYfxanoBP55G7UWda773XRrZLtVO2Anh1+VCXxxLiLfkar01XBHxS5Dh4WcwuwBUz
H4sgbsKaWH4yufQVyX8ecM2k6uE4V6Lx9i7V9jT+hqPyEt+QpHnuJu2cT0IjHaOI9b1heePik23S
tdPTscdrpH27mvuc0xga92PgBhoe67Y3o81IULyJwLiwhfVcCca0zTjpNg5cMSosbL1asudEkb60
MQE1ktcciE74RTnE8ZM5r1w9IsNQ1oVyrUIGhbZze1MB8o5BVY4gtn6sljnapHhmzRtRN613R89N
MvoL4eb1dlhCyT5sr4IxRtdW/91oKQvxJQ4mfUdF0+ju46We3O+KFzW9dEyp6lJ2Vu4GIncz+zaP
JpMs8JpdI066orhfyKXIdnbamcXiSzIkRnD5uFwjX+Q9qTEc1HO0gyRxw4a+eN2FV3FlJuvREuZc
Xuka+sFXtTNRA1DH7YcpnSS+ttewRG4Xmll5oI/BsG+xA7uKc6p11glas1zqHbWkU7tDwFkXAWSh
HL6VU9EZ9H6uvXc0cgDCVzMvzp+QYq/aWK2uUzZ7tr3iegAWzwJsQ303+EQMWfbJVLZkp5W9UR4M
SpLjb2Wd6XkTKhX2+4nr9bRpZV1n2xxZVrOxKVrqM79piyXesWbk7MuCVEE0xfm59Y4SwGqTxome
L8LedL0A+1Ok5YaAEZMTKgkLZBow/FV0ocbZWQPA4locllJUiFAaBjwfesHKfHzQa7ppOAzynZgH
q/lwE5nlBguEJXqHGmeyeX6psyLHpphB/PbcTAuGRREYeav3yq7tZT5mlud4z0NLQdHlBMow17zw
RKSCGWR2qhvpJvn8YvBqNDMTUEg17M4h7Wy/o7eO4no4L+6n0KiymQkMGTi5aUsYRTdLYXVsLO3g
KE5wkYHCugEUopx63+wKXX5PFpZ6JKuLW5gfbT8aDcOAK9maqh7L7kgJU9VedLoavBvJxSNiXvTS
9T2LIdm+pulUZTsRidIAJWpqp6RiXLXJnWDm51y2tSvkrmY0aj7iWsjJ83tLE0I+uWLwHi0Q54RW
I2it/psmpTh7ro2hMm6rCB7zbtRp0xHEsXi5HbhjQ1w3btC6zY9xAZ3LQSJqZ9e6bD9qSz3o0Jww
tkZyClao0aogfLB1E3djStV7p6mGIL1kxPbUJWOR6B7KPM3aCzdypupoDHlUfHVME/BKnWe23VAV
xuDnrj0Zl5VJ6NqdMXRDwjWOus1AMx6X22UovPY66Xr8W4U03fFxzVHqBp7ZwV0mTl6SnNRGRv/d
U10dPjogp4FdUtuRjuuFsdJKz8hKXGd+nOrIWZinaG4PLHfuh8NSldo5tJBH0z7P1Go+W3Ev5UWS
QXAHtVmga9likzdbkI8S/gpWq5ulsWta2x4CRxWp4XPOXam6OwO1pST1ZWdaOAaaXWJY0JiqhLlc
/JzmQM9fmrmWmzZ2pTj086DXQy1mwyxJKrSnQfuZE1EBCDRhpZfSarvuWXaUBXy4kRiKSwbbxN3l
Mh70wzTBOG7yCPAb0y06y9ukLHN1CqO8zB4mjzfmtNhe1l2YA01RwHgYL/ZZt6zyNh3cIrqY01Zn
T2x7YKzg6UzLDXibV0DECKIHEzMYOJlrIyDSRi31Bnrb9fQuQ+V6TuZ2vxDMaXZWoDW5rsW2gOHs
hiMDWMsb27tp3d5yny6hUtCYwRAzu+nlweFtxzOoZZytT5CCwL4jZ/JOr6t7KYEjjJNthODrvjIJ
ZbTP7LRn781UqXqfpW4jL9e8IlDAspeq/zIlgwbYzgYScXZ9VM9L7FsTDAXUvY2W0Gw6byT7sS26
r8UoPPu2Ik2ks3fnBGMLYGOWowfCsOoxDXQxTdlmKdpzUWLfqWvZhqI80pezToemrAdnE41LXV7a
HfFL/hxmpnUUay2dS6OzLGMH6d4nm9yLNFtn3XQ1s5FTJM7b7KaDOIVrlM730C2ih0eKw3Z9d0rp
RN/qrDLzo+ng3T2aybQ0V8RgtP1jTsY6U00pxXxpCaNbflkamdaXyTgU7nYdpAcyqBlEfBjsAbIw
IfBRhU0vrgaz6KagX2jCPbY8hXQzrLadBZg9FCIQIc568dHbaaT61/lI1fWTOWVRd9X2q1VeuPQ4
rufP2Q0x7+h+GYOkc0X6DUjRAJeVnlF3YOdsMkFXcpwXW2bqjFsjl9Dzlj+19XSjjXZ0gsUwrJbT
xGta/D+1PL93ugbEYoZopb7p3DE3yM9I3OR9ON8Z390BFJpwBBkdm0ovFqwK49SD07Z2z1kXyaLp
/drriAkAYaL5zIUpMDeOLQ30Yk7UhNd27PbTjgso4Z5jXibjR5/O9XxZrW4hX9p5UIK1pUmHiwWo
fn7x3KIeb86hpM6hK4bQL0hvanzm0GjelA7UFXdbGPlbb1m0e9HFWGeuIf0KEhyYileQrSYDtJI0
sQrZvw2D0Xg+Tjl7Au2vM/A8NNb3jZk78WYcaRm/T5HqckekNIYwUj16oX52a1NjnShNCFoA4LBt
qt5PMLAKv/IQxjgBYo52+ABHikCLwWvM/g2wYk0MX/UMrqkvub72qx/lFfYln9YFNs7djN+Ztqty
Fir+QmQAnI0/TLQyNfti7GWSBnhkwxmKPib4y9q0Tow2afPvXduTN21Ibw/r6vSBicQNeNMD8QpI
/naeHH7aOI1THNVHHf+KM7N4z3ASJUGoN5XdtVtwgnXANWCExvHfw2E256UT+YHk+XnemCoFQ1uX
WN5AvpbDRoWkGfw1Sd7nNkW1iLKoyi7fmvo1FY9q/Gtukc8JWTJ3xpmpO986yb0HXJHIv+gJ+9yi
WBE/qsPEdXfcIE0wJD2aVx3X6e5PTOl/kMDmWJ+kyiBhdo/EEmbE4Pxr4irpT8VkVIR6dsjNwKnH
lJ4LVzf27dyB3LJapYYZQJfwOf1rTeBZQPvP5HOflJLRDPidGK27q6jnzTcJLq0r1LBNwKQGlQ4N
7v1JdMYfqAM/J2u1Tceh5jhqR8JF4z70SxUOmzpK2NIn7knE7ZJnkjOPzkv5J+/wH6iGP8dtpQge
uY/Ycqc8SmZ6cpS2DVDzn7ygP3r0T3LKmorKzo21RApVfMta63ny6vBP/A9/9Nif9M4M6E1RR6Hc
wT+zKrTLMRly5y8++CfJZG9ZfVkNSu6AoLcokeE9LDDHf31A/dEzP//7Pxj8wxlyUepE7SLT6Lib
j6Fvxdz3/9qjfxI721ntIHfjfbHXgrDpXlObulYP//rB/+gItX986qqFQa3nlMMldrX93oEmTYTv
LzZFWZ5d1H49YC844NqT9V/qmyRf9MdfGXvR5BJCJHf0+8oX0bTddWoBrP7rF/Rr0OE/ObvNT2e3
my4OgFAkdoWnY7BnXS4T3Ap/PharV8+CmZt/KYVVqn1Sp4/pmjxaHGnyEHbJELOlRPGWutH3eXTi
2vZ7l2Hst2f3P77P/zP6qG5/ex7d3/+Dv3+vatb8KO4//fXvj1XBf/9x/pn/+p4ff+Lv+4/q+q34
6D5/0w8/w+P+/ns3b/3bD3/ZMpH3y93w0S73H92Q978+Ps/w/J3/p1/8t49fH+VxqT/+9tPbe4F+
hHWnTb73P/3+peP7336yhTxnSv1XG/j5N/z+5fNL+NtPN+/YNt7+yY98vHX9337y3J+FMk0hPGV6
RI6dvXjTx69fsX4WJn+kZcI9mOIchVDS4hvzS+2fpSul1so1BYLds9G4q4bzlyz3Zw8bg+JnWDcx
Iumf/vPF//Dx/PfH9W/lUNxWKBS6v/3k/upD/+/DyaVpSHos6SwbFBSY6vOdMRlVw1ZF9DrcfWME
VSHzEs7XMK9it+V4cTu9G8gQ2epCxsXWzovwkqM634X53KDfS61tiOwg3IxOAicc1tHg23aPFNkL
Jwq27BIF4Qwl7vq66udt1PeeFZTJ1F5wvDavKzf5DYhOjmM5jw9FlraHgeFpO3ZDfGiaqLxJBC0F
6Kv6UW+kI4YWdYw9xn61CJKTbNG25dH2cnFK5iTU/lDjcCCQybia4CMaHwthgg5Bz8ZHyPwHYjBZ
+luiWy8wzcm7qmSaXLAbmtB22Vpdwiuql8704IEtiqrYgmqkPn6LggWIxUFDjHIrfUbY92VazeQq
aZNHdo41kFExHmWq2rczeXcSdhPfh22vHmCM8iszSe39PBrdllj+2E+WMj6OzPA+EWbH3mjzXVSV
K4Sni0c5Amk1GsSEZhlP98SG9kGmvSsKcvOTzTIExZW924Tk+YOqkvvQk+mxBG/eSndcvs5rhchH
ruZKSaVR4i9FD5cja3Oci6xKWNM7VMVcbtFLzDiVpXcy+iipfd40kfgoOYD4axJQC4S/rvdkRat5
C40234Pc5ProMe2Q0p9GzU3mzBSDeoXdvVUuntbjNFbDCe7Ebn0TE8QNm29l+QW8IcqiNnVr0AyL
218GFCt8AzAlR3wS6dtujGx46t4V8DtMmBfd3KVBWOcEG5ih1wAP4xxMdkp0DqB4ll6zGNvXyWik
Xw0ypXdhN5X7MjWALKt8zO8Bxrynuu8Aw3tvvsw6JGK95aKngh/oFl/AIPe+TeL1g2dRb+Kzztkv
g5zUc1VbJG3VEHR3GjnmDVrcsdiwtlaHQbr5odB4j4NpGJeX3rSjbw2j/l2HTGrrUMPcbNNkWaLL
iZc07gbi6LdyydswKJVK7tEFeuzxmXlgKZp3hURIGoTZWB2a2q2ukAv36MQebFq5AxQSO9eIn6up
mYOK+MhrqMbmaHVu+mV2m+EWvhb1hkDo5rXlTT9b186yWJuMWLk7wvydKyqXeMuQpQfcEZsrnUui
OXMpEXUOyxzvp7ZFobmUBmLKGsHOuh2oN14Do57lRhjm9OGm4ZceTcNl2jjl1dTo+RjVcBLw625z
ACIRl9VCPlu5dh5DAlrFG6JXjNYvx7A8DQyk4c6erMQNWqof7sok756trI0hIOLcveoQPr/ONhsF
YGoN9ul6lTrJmoXmiNED6KPEM5BszdHxlq+CgDTnofOaadPJsnrP9VSp6CwXUvWlx7GvEUw1Q2K9
GBEJHMc4dSVOqmj0oBgckZnfHRWG+rKs2Ok2cnESPgoUtP40uF5xkRg8fGBa4/IUe6a1kWRMv1g2
tVgXTPTNHmIhSwN0BUO6SwYu0z6XaDPbunLIX5JknvaDbg1Je6t6Rsw9XVpO312TEF4+5XAeXhBh
bkB5kc/mu+sSYNzNIUyoDRI5xka4G/s0VBhGVucGW8/yrexC6wv7XB64bS8PNHGguqvraOelff04
JUAtQW6uME5BLprqHX1hdbcKFX6koBqHzB3Wd+p7xm1pmzywhRQ8AmlexbwnmEh2j2BpAoeF23lR
0MeVN98vUOjj1u26We1I0VjFMUqRQvT0ck/bJAULO4T2TH5PMVCccVUW+JGPxeAMBcbbZBp8Cwrw
EVjGLnwnPkPJQiiCxjpPtGqP/SEaAyTe2dUsK4PbS4Rjw4rH8pzzyV5dhwTz62oNiCvlo8yjm7wr
8ssWFiYwxDzPPkTyCm/DAVhMXX1BNgKr86DVtF/mubiCSZ+eSPmNLvtKq7Mzyq6/DgitVEBwDMWx
HSC13LhD45wgPrx1h+4DLV6Rk+13yCLw/iBMiuW7KZoU+Uy26G9xY6C7r9NkKv3ajYn4WGDDAcHd
1bG3sBTLEohEisXP4iq/71y3s7cg5258CpUTJxtUjpHmDlaVyY1bme0J4zzILZ5TAXpqC/S5okJF
IRVnQWcUp2rJk8MUak8jcZzngGUeZcAU9/cuLQ67Lm/Nt6Zf78Xoeo4PxjA8mHMGYhcZnWFu+rSl
HbsoRxe6ec3UWxstZo6WaVYv7SAHHQgkSdEBEmCMt0OjVuV3MZAg1+wUOGKZlo+IqJMnafXTQ6/P
ZBSezf5BOaY+sewiJjRscW91jXgxOl2cuGCLi04alS9T1P3TtFytxCPNyKTiyfdkdrnq9YLyRD35
cD/re5Gj/OKGIxag47VT8jqJYVqCgo+SBbop2mXXtZNR7kUunF8YnBbkjAaRNHdOZMZPEk3q+dFN
75Qhd4j26Jecp3ROud65purrCyCuvt22YFo3Bi6f0CcESb/UuS4OVpmCKmfCbJyDNKwxDEL4wHkD
Jw24UxRtJjckp/BBw2WkxU03j3G/9cYu/9KATt60yFUWRD6DGoN2XEpmCA04Y7r58AVOBZ2QDRNb
RSHIUhTJ7qFDM/LmecSSBHLo3GQ7RBEXGrOIRRDn9nlHzwURlEXbXISxYXYHVZvTHEArdh9dHpsO
vWRTRDiZp4V7qAhs9fCFOSg/PKNJOuw6MRds8mmMLkj7YrpCnVivUHg9MteIsqF31h6JpLIcK1C2
xqkDMTXfyf7ID3WzYp5C+ZwE3hx6RoCQS3YBd6Z1S/hPyuSQmtEXchnaS2mm44uR5KBe0MTp1WhV
Tx6ZDTaqqySyti45aqei7dJtiqp92MRF+W4KO+RWFrava4kFqkXgzok1qOF6zmq2vtgsej+EAeKa
klYp8iEvW3a09jS3aYKo3zfC3rBQhqYx2nyEw19+DRn0I0A9awdgN70uaGtzP8OpHG0NT0QnQ3jR
E/a4+IPtweGURiNXwQBUqxUA2XHoEc/UbFakaA1X5aGziY4VKnAtR+lNCPAajEiTn8emRULk0G7Z
qt72a5B7/A7LugVa2zOQHkioUJ3f4sPeCXQZ8Ccrfqls7qsLBx2bPxWl2JpgvPEmKbLuZUpwcoio
nwPu+1xPMo7Ki8hzwkNP4dBlNUbTI1aqCZ8W7SSOJeYvulF5HnSt2XyL2sJDXBPHzve5wIEcjtsQ
d+SXOFQfYxK2vqHMiK3WHmGjkXRDmS6A2bCGqqKTj+glP0vidb+AJuMHQrf5agnuRi+4+IzCX2dH
3jow08c16dJ267R53hwiaqvIPtQDOtdBl9m3OpKE1K5cIIB7KnQMyosN6IBK14eW2wUBwiDuc5LX
95VOpuewnxtfTjn60A62dDDi8jTabgx43acxqoyu8GY0EqVTYEfU06OX5WWLOoIn7dBV9s21GBLs
JBNyU4yZ8dEKo2DqtBWPPXvtHVcg08YN4NQNB0HV3Zr1pC+FaUXGBgmcvs3Ssn0wLfww+1BlOSj4
UqLRBhrP0LikpbVhQFu+eN5cfx8il7PD7ctGnzjxGAyTMq7etBq6R2mNzuUgHPu2mK3uCfIzq7dO
DeHmO5FauM9GmM/GxNB7AUt94OhBUF2A4L6LftGggWuiT8qBKOJS6xI5kLYTemNzccpxk3Y9lU4E
Gh/yvBDo9zo3erVd1JYLhwo88pDzAfbUBPUBI5v1ptFnX8BER1eTXVQoI73zCDb2lOXkBYESDAcO
wYDMhB2ExtJdEinbrn4D24JFyA5NvY9LUXxwkUjf0mlyr3LPTJ3NMjfllvfMrKBpkzkYe4t+3jkp
YS1w7yP8SccTJ6sIcLoawVg71oXlJLPvORlSbTlMW66q5SZ2Sd/dJK4GaLdUiq8hWpfoKY1y/R7p
mlO7jVX2bSYW97KtpcaLgnir8M+Fxt+cIak3s4mGGzeyvasX9sZJlPW2sudTG2JOatYs3WonRnKS
ruVtRYuzHSB2Rp3a4YTz0ZYdp5bCRWiV5k3npgvcP8ivSRav3+a8oca79pboatFl+q22q3Kzznn0
gGE7e7XDwnxIKLKlGpZ7CC6bOpz2tlV2faBcu88CTiwTcsyUZdCTSnGyOS22czH1Z37iMEFoBGX5
gM8st/2Y132n6asLKlE742ZwtXtaIgQ0wYCu47mLnfgwrwwXm1blKD/bsovflUNdoVeF3raR1C+U
CBWinSzK+BTR9nCrrDA+5nwAj1qO+QPXi+YycngZTEZQ/CNEt99P3HCXdRkfIYMRKFMLwvr1xU25
2s5aRA9Ntf6JJf1H+BlEQXN/ZfY1yep0NZ2iP+JgtZSTizNv3TceGgzfQ4jizxUEJLoQ6P1ch+X7
PwAuv6MaP6AYPOIPGIZWmtByV2nT1K76nCnpOXyUDiVwe5Db9K6e1v4aVtXarCWKyYSIUsJP5z+L
3jjH1P34S10ToyzcrMfnbX3OVbETC6u0m817SJr8krmmv42QSW0cM40f67UddiyBZ8fn1Hz8+nL/
X4NsV8l33MbVL/1nlO0HYO7/IyjOkudP9o+RuP9Vvsft27/dtm/vH138j4jcbz/5OyAnfnYV/lSp
pc1yI85pR78Bcq7iKybojqUdT/BNHNm/A3KW/tlSynNx+XKSnuvi/xOOs39GO4XuhodTwoYJ+b9A
4z6xR5w6/Ar0qpbmmIJk/tx2rSiEGS0ibnftEE3dQzx43uPqGmW9kSwzN8LFHbsxLEQQpTlXO5J9
0m3eR3LzD2/bPzmfzjLwT0c3T4MjW6PzdYRyvM/FLNSFq8RYtL2t6H55zrxlQLOkw+MY0ag+ZIm+
JDrdX4G3ixDZXV0NBw/PGdaIWR74p2RnWFm1r7K4+CpjnNhljMyP0S5JmGRDeUtcd3hckQxsiIIZ
ruOU8Z/hTjIcIU+4izuo7YQs8qOHYgYszFgBDKI83BptNm0c6XKzxVTC4DtMrxaqRC7FSpaIcxdu
sEjYzxZCohJSvn9hvZ+tI7ax+a0ySiaFVFyz6RsHgpwk+FPXO2+kgeRX0iGN0icUlM42elJOs+oB
z5b5m4PF7h3YQj5qDoI9aQvjRZ9N3W2CjwgsJM4SlN5T9Y1Ioe7IXtDesPxaF2Zl2awV3rBTWnCF
UE64ESWzF7fZi7yqDzB2bLKYSZ4wwOYN8iwiiATEwas1hFjElGk/xbQTA8JmzjEtndBfR8e+bOLI
2PEt5n52Q7Wpprg9dMLUl5HhTMfRk7DNSw6SFi2bRjTDCXd3gtxKRNt6auotCzCyhaEpnd3iTnIb
ot8luUz1j7LBEKiTytm4URM/kGUgX93VC+EOYJ0dEisOdeesvLTmdj2P8oUypqsI5PZxoCr4hQve
uEsByw54Yky/rexk21Q1XPjaju9NkXpbVWTlnaDyGrpKGcMVjc7tRRI5YmOhWST84wpI6+CVxslr
Yuin2SCkwHRvXFaABUA3sgKQ171dlLZvSOSubsY6TuVp77vAoGhqlvygYmNThmsWdKgoOtXdEkmu
/DxGfuAOpGISuJAcnJHBnGoKbHNZ1r8mKd3V3OIr1Fq4WBmyjG/u2szsfuVyXUhs5ecaF6T1Bull
54CGGgfH+f/Ue9T2eg+4EL2sGGEwkQIjXUWCGT+PK+vORDh9C7I935i1sQYNmq7NtBKYg5btBps1
9pViWPc1APldnku1z3Ox3ok+xMOyGklQOGgVRyQJt9mSlDfY5KKtYydyi2NNHUm6EIGMG0xfJaPw
6Pb1oSIf8TkvHYdP020wx2eEK+jiF4c71taadPFIwgbiN9QoGx6DdoK4UYdxJhxsjmdxrMBN92UZ
2VunBJPxq8KNgsLQeosp1AvmOcQ4GgGhtejMtxkQw7x3ZYVcnlQJuRscOSKcRbp9jZRGbYAUcaOU
xVIcUmipiyV2QwCAWd1gfnfuxxmCruyu53pd93qsJGi3WPZpzmCMlNW6irz4RnOR2dqeuDGHIshj
NuTILIfTyPD5fana+JcimodA5/DrFq0MlwsWppvVdZrXiKv+AROSumjHsb4qJ9Ef13KUO4PM6JuO
px00WCDuI9xBb3btJRcqBXLrp2H43oq8uefK7GFoqNqvdjOkCN3SECmdIgGxRoNWIniNVHb0hAyg
HbGDhu4wLHu5NthXsRMiZe3qZtiFcTbtZKe9+pqu2KncEOOVXg1o6LCXGukOrJLclMpj7gxpBQks
zBj9xm5MhwCxYXTo+HYmtWHZe8ZtGN4IIklWfIYaIzfuRz5njRRBfiGZY7jDu6NyNoqufe4a4IDM
CqMbep+LC25+41Xo4D7jmrbsu2UoL6aliL9gcB5B6KKW8zoekUjPjs7oH5jKKLAxRDmXcZ3Ji3Mf
r2Dz0TgFwbGPdVk222noywuPGPhXkej+sKYVjv+xZwgsUdruS2TVKzEkuv4lAcyut+Ha9r+APXZ+
OK79a0FEzqFW1U0ZGy/NPHWH0jCBWFnbkFYTu++zh2pslkr3nP+r+IJ+WFHUHEfVKxHUOVb/hV9g
Tu4xnLBCLEVRHmM7nPLNb2E26GvyW4JHRmtfhLi6jipdRn1ZF6QdfihAj+HeSgvxQOaxM+/62qjf
Ok6FtzC0y+cqj40rsOgyBqzgBr21Wn5boVcyqXG+02PZhOI5GsfXrNDGifVgDk+mwKmo8GOpQPZo
/37LxaF0xLlADurc/xaOQykLYtFkUb9Yiy3vz0iYd5zcNE/v+q6rjpjVkocB2cVDbAFqAAs0trwe
MfL/EhWY0LZx4qqXspmd7/iVlmOPHGy/wO2d1DJ6H7pwwVZD20wPhmfJyzAVZEYZzdQ8UJ6jrsqZ
d5VUbRefbiN80RmNus9C1XwphGruBVfrh6VomgMZWeMu6iJkGPgDPAX87c1Xzho6ByGTCNiY2eXX
HNN+nFy2GszKNx0FBOnFmN0biLFOKbpuIOEs2ppZFdZBqs3GfKl0m3yZZDoQTlgnALpFHvXONqnY
1hSK+PImRb1cbfukXFO/Y0vd5pbRstUSnHJnlU7F5daI7uJJTq95W1tPjjE5D1VvFRfaopfAdubq
JsSO+lQqjeuQpEKkkCMPwaw1pQio23GTYxYnLMbuT5YLLM6UZqB1p9QQSqH739yd147kypJlf2h4
QC1eKUJHpBZVL0SJLJLu1NLJr+8V99wG+t4BZtBAv8zgPGZl1ckM0t3M9t7LonrZGlzSytzhHtfu
YZV0fusVs8RYig6/sVtLdVtZrT4mG5knK9zubjb2bzMIEMYyxUuWHdOhUT/pi5eYiWb+kZnVcPWs
rCI+lKOLVrYVzfyCI8hIB7MiOqcFyj/mldoephF0Rd8FAxBgMnDUYv5eKdgkHKqywm7Mds9Rndu0
1mwwWMtkHryB8NhpaER+opwBVmViKscVkLqvwEpyYtgt9/s+EJ7xyHB8Yy4Cjh8V1GWM2Fv9M9+1
c8Ra7Akfsr27curYpY8+0xivSd6sWRXXQz98tqm7halwVuKSJosUIP1yHVmgQzpHCxtkt33abNnD
vK3ObrR5Rm0oCBcXJE1YZH3BoDVs7a9cP6q+/sSj+gPifigslg16n/28WGaEmxJbPQyXn9SXzW40
nBYLoVqZR+Zr91iSrEwsmZYyLlG9b3drNYMuHLjQNGWwB4BLvlUG5V6k2IRFlrl7h7W/MX4J6O/w
P5ilEi8JjalqE5Xqxvo4KN1syChvDhGfCnapkyNszVYpzoUM5Os8pXloYmbe4x8qjwIQ0uPMcA6T
dNusX7NZkXLImkV8+GOQxrWG1BwHLD23IoH7FwmRUE+VNNVdbFb1oIs0ZKU1V+18R0zhxCwiUbQL
7Jy0yg6OWuwjFK925zJYutRESW5i8TqT+la+qyYHroDkqMViMbz0EKRpVx6EL+qLb/q4g43NOfAj
L9E95XuYrdn4OQ2Z9Wgv5kBdPaz6C6dNjvk1x0wc58jpcT+mSTWn80myS72X/o6BHAa9oWIpdloj
cjoOGsNUaj+2JR2HPYk77eQL8YPNvgF53/uUb93M8muqvexBcipy+4+Mv3pMk6QO13SNGcTXV7bN
j+Ggzfp7Szj6kQuuOzf6Yp+DQMP7bZvTzsbrDMWnSf84pVsm0rC8B+UUJgW0NxFKXDyDU7TV3jV3
4wxZFTP9KGhrfS/bCnJu6XTP2+LaaahG07r1zL+iItjUDwcG09PKKb43M03HowrgpzIQzqdyYNiI
GZcYWhejJbbcnBlSgrOhDhrLLe0pCorFOlt8QolYpZfMTFmAuHl24nLREGzpRFIVqXeFx5S/G1N/
60wXDYc55b5szAFeAs3NpXcyeXZBfXCQmOV0IDxL4Zbl5lG3nfUeSyAOV9bnsinfXLP60lL/YZx9
ZAxmc3BEpL4r8no5aoXPzcTKvwYZKnSNcXsokVN+zWs/PTRUX+QY0oyN2jI/4KVbTp7xU0ItH4mf
7qQl8e6p9YARIKeX2pZ4zddqZ3AhZeGcrQTfAeUciJeuUWqC9M6Z8zqnfHVBJ2RnuRXuNfMy41z7
5H2lgL8X4eRu49KYIT2o6jdqAVyxYV5eWWFFEV1nTeT6axvpnSxi7GXyKVupaNM+s8/+ONlPtlFB
2tHbORkhCMSe5sOG420/T+sdtGQ1vUEJWuv3x9CJvJVHQ1N9GTeOOqRkkRkLFSdfjnuSyrHh53vS
DjzTa7TUeE+oOooTuRkR9aZgsGg6ery63E3h1jTT0fAqYyc0QSTGdvq79aS3WYuiDsBSDp1ODbHZ
sx85JipA5orymG4V598881GnbaNFebWSOScDfMYZEHzqTmvvITcYH9AH7CjosvLUqm0CCmRk11Jz
4FEtwXzYZmF+Z75sfaAytgh9rjiOEKDfZZ02R6tutWdjnpxnuXWSsxJqAjySPr/0TNSvObuYE52i
7ZfBUrOjb7SWCO2x+W3lnYOCOl5UJ84whp141dOfuuLus9ZoYz1XhGL/in+bvMA6uyFz9OGgraV3
VOYUXBd3CV78VIxxDbspauAUxbNXWwnUCp8MenvRc5YbG0UTuzooLMumi9SrZzErSZ1Q9z/wDtlx
BX4psmnxjwMEIEI/2km3iiqp2VQHVG0cTl4gnx0yS45fu3eLz60xPzpdXScQFxssaXN0v8l8eagX
3TiAW3shibrLNMJjVX9IUQS5ltARU9hpEaXhR58Fn1UVxOZc/OgZbMBRgl2R+XX+LNRUHQIIXiHX
TH2x5WLyHPfNMfDl2cf0dMqUvZ3dnhV9nuPj/pD+3l5lE0kCWodUrwsAYGW2Z7P5i25hwfTXekbQ
o8HbSCVJHo7GheZCc4XnUP6yTNGQ4/Hw4aAou7GYOCOBmB3yhtm7M5b6PguqdNdILz2rkoQ2udzh
EMAaTMO6E96lyFiY7isvxnMxH1kdVe4L72hM+dmozMNmQWNojcJ5a1tvvOi2Z70Vwm45c+cxQKZH
GNrLqsJ1KdMVxpMvJme3DUX7ri1BGTPEX3abi+Wz2oL2TLZufgGd8SgdnXCWw58ntEQa4TRW3Vet
8HdBK0I9ynydXJEPiK/14w6/yY4RU3sUvkyjzlIyNmWPLGySFGeiihWDnw8ExiRHZEllf06a3x1n
UnmPaqqdXQqwDCt+EA4IY8ncKX3nzmM0WSkiltF8Wq6mP8+wUehwVLA+VfByyDxrbr8bHbItC6vU
w2XR+dUTriGFtUAm0QCSYHRxLshyRIpbd7l4bPa7zFZzzQrg55vxBX8vx4rqnYLgRekSI7X1yHLM
YzUWP5ds+lqz3rVCvW0oxM1OlaHjZt1hMPpmx7WpsVyihIVlanqCprbcJjkDDfO04sDNdSBxfzC8
AeFsjhfdB5yHHu37DS+UVyXctl/uYt602gn2g7fd1emzA94vpNbadfP8DXJJ1kfKsuSx4zp46Q19
vVlp/m2yTEL9jfaOD895qIQaf7D9qD3w9bCWlC0eDcTR6ujGKFG0FxVY18ZiY49QeuQ1YKE6E8OZ
cMxPDvCMnFDnvFsWXCmNBGjsr8Z7xQQ+Fq7fRxusP2poGAvoIA2JVB0BdeZqDgMP6I+c/B70lvtH
erAu8+JYSRXlS/XagfoJJTG3optR+bnAd1XaWgw39mW9fmqtb/P2aDIplpRUa0ng84Ume9iVdnEV
KVDQwBgfl76k1CPU+ZgPaP5EWSJPoaoYpU69yDLKnWeYU2gNxU6x3gtvhlkyyjPsm1KQo3xYS7Hs
RRo7NTyHQU9YzdigEhnzyZYXLdDP7VIUvI71C7yGcJrrUxoMwaEYppu7BaqPh2kK4qkxqtesa9Rn
UI8nbCjAm2g4wqpVB7cr1Z4lOmadlGptjgWZ0J0mXeOoGbl5kIMxP3bbnH3PpNFjwLF+0PK/ordG
C9SukEDmb485Fx4f2j+D0veYMxlKajVfNLekocZiuNOV5x9ssxT0JtMD7kMvnKamfbcMAQ9SrFMW
FppvJUYLXrEeZ6Aa7dpeTI+JGW0DfiNvc1/A4AHM0jd1bTAGMcs03e7ouoj3vaaKuA4UG52qOgzg
XfNB6dmeBQFF4pneiqeltYq32VH2jecsMaf1wvrh4UKAfgsboTP1OgJG8RO+d/gcBls7Yrgt8GLp
a8y/6f1qt3Q4QM14CVLxUplNvvca0e7J1cp3rWby3Tn940S+NRSFXiQSDALZbQ0QP/c8dTLxdZHb
OIcQm0mKzpgJ52TdPORTXevq49bKNuqW5ZvTAFRYOcWPbpHZ11I3JbGzXGNEXEp0Y8Y3VMuLsvyL
h7GSyC08Wy92BH8O0tQc51gxKVKc3x6jLsKlq/lYu0I9iSHrsNzd5+GB7pEkBq0lTTP7AJcoL4Pf
1KfaIruTDIVIiXynQy3DdFVivxDpBLZHTnmUFrvzqDQpqOQUVzY3cgFqXISg30x8UuMK3woJbM4u
s7uegapo74CvNsgXtB7JoBkGKqDDJmzCiRIGbVOJC9jh7Owh+B3mxdBJ6mc1T2ddgXCD9+bdPMst
SDYO3YFvsRLdLEYwuZb5XuATPBqj2/0Z8pbSMbWHy9LTMNWapT9h6c0eNLex9l3O5jwgKxRA7GEx
WJU4cfPObeVc9HmMe4o/+KtYQQVTikvQO+yLrszsxCIy85WDv36Y8Eft56wb8ZP0XbfHeGF15Koq
KL9lByeM5r/l6vO2aLU7bGIgE5iENauZ//BdzgtCQot8Mw3/OgWwf7x1qR9F17iRoeyvNNCtn7qF
u5NktZX+TsuieqUM+SYCB/lY9k84P17NQM7xfB94TQQSgY23pDG94ayUzuOKYy3y3Xo+KG2rf7RO
4R381hYRkQ49mRucURnjwThb5faoT3iS0BGg7a6ez9hMYtxNdZsBnQuSqoLXjf22vfnSgkbVKW8/
5uPbvGKs1s3+ozAwAoHlARZmOu5tw5NLGH7ovtuQhVkOm3rL3nImu4uwIORh69DYZOkrgFQ8uXfb
VAoT2/Wns4K4wIGnxGk1vT8F5T/w62qMJSMoTgLltLhb7vTiEpxQNGyIwdNo1Bd3Sx8nb3t0Mzd4
ygGfRcZctrtmNH/Vuc/D6BTWFeMJmEJxJ46Bfv9xB6VAyQ6+B6PhY1vKAQQ5vg3yB0QzMWCcBlVa
iiOQFONwN8OI1jwVVE1vojSg+uEhO8Cxyk6T8rUDjR3Bvr58GuEJhgphChfieDEo1Acf0p21MZVM
ZhxjRzZbabd5VXfui/2aswEtriVGdLsnrpdrLio7OeG1xvFt4doZDetB2zr9Ynj4ov2UzV2Gn9EU
SxkwGXLleazVs2H2vJx97UF8W4yTmQYvhKfsc46Ur/MShbqz7KAfBwmy/WtTitsKhCTKXfBIChCO
EW7S8DxcXhsG37ofdyYVDmcho1E7GYOZM3nxJIRmXBw5U4AeiPO6QM82XA5kI+jBuwSa+7vBZxyD
KwkiCouNj9cZjg2PYbzeQdi01LLdEVoX1zEf0kfs59tpHV0s4sFYRrIVb07mPrmDwOdrBz9cYZxL
MuRQK7297QyUgqv1FFAXnQuAQWxQxZ3Uv6+T+HTmhkEr4Jeoazw4AU/pMOfxhsDy0mMejkwNi6Ol
N/25GxpgE5mbvzvw0w4YLylp1NDEI7HubDO8uMtbO/FggOyrMQiz6UmhNV2zJRcnwbv2o1JpkUYl
PpiLPQKlCyeHNyCrnYsxmehinV1BtGvHU0bGOFZGfzRcztPQdgCagL6jGiyoFkLhrVwnVZmS+HZs
nZGjW++trgr4GPGmv+tdbt8LIEK7virrn4DlR94fYgcX/lJxgg30NvqMqErN3DWcb9dgxb4ZabPS
fm2Swoz7cHkqlm3G/FzLPAyAb3yy50d7pe8HLs6j/K7qco4UM/YcA3Y+PHAuDB0/tV1+d1Uw/yI6
S1/H0CCY78Yv6UAIq51CMr21p3dnHIqHWVO8xqvkQ0BjWvJbCg9gDbexoMwsgcW+loY7HMG2bhxX
vT5/W3TPeZtYWQpQDY7mtc4cfCwQk2ws341ZPmSYX0gblgpr9Jbdd+J5fmFj/zO94m0ql/6IHEUZ
V09msaOjtg8ePvstdJvW5M+aFTxyucyfICd/5RW4lHEdf9GWg2ftCpBxemf+Kin4ENw2Blb4VRmJ
DBO+zNkcC06Khv9isCnDdXWbnJJSdz4BCvMu8WV9uGqWO/wEToZDfGCT9a6dZue3oCDfAYhwj36a
uVdUVnWbemxWzowm3LvLuGuL0nmaXJsTLfcyHpQOt9Fuyl0L1Ebaoz9BFALlG9wnXXVIqTh/8dth
FfeogDIYojjoqn92lY0MCReR3ei2o0UiFeV11Fz1wmQt37FvINq2OdDvRsu7T1Fi4uf1E3MWey6u
Es9InZ8NQM05sUu9Ow2g6d/MMTBik6nsAeCU9VAumhwiD1sfUjQpB6tzqSptI9Jh5XDxqWKHorjv
Fh7gbPN/1DlccR/eziMPPisDtWA6NmZjPuhz/iMYmOiFBTUtWeP5mw00OhpsUgfS3h5BSJG7bCti
MDrpYACSK5mKaou79bMtYEbqXYhF6IYiiF9s6oy3rO3ieZU9qDd/ewf5osfQ+PtkEtMSK2V4YVr2
JwL1dB3e1h/oAvPdYGnp89RC5vAm97tKx3xNRI3JXofMdBV4fhLFCOzZlik7GwRJexYk5tsuz0X6
tNRLsRuVpr6lo/HFugaHcEtqP9R9X72z75wTUfp6iLeoeJpg4+xn8O1V1AcdIGBUFHdjW08anAvG
knQdWMFf80nHGm0i+CRmVWAxr0y9ODvBSkmQ+bYRZxZ3siO9CEuuelGrNA7sL5j3tgpo0EiDoyAe
QU0gnVqzl9xvao/GI/Hu0NkWQ0DYGp3+rqY7EXa6p0fGubwLswaI5mVOAA7isMqoUka73/tNS/Ri
Eexbwsgdr9L8jv6Wnu8xk0tJNRlVHQ3NWlT3qANH7SxEmaxof9dS5M6Hp20JPO1lJwprPQzj6B1k
2/bndjOKHVAG/TknUMwCCO7BcGwX9hRQtXT7sV7Sl3xW7o1xJT+KQBT0uto+I00bj/xWcT279tpe
jXRyItS1mqzM5pnYKFq228Pz9f6sa12Ve9QXekBUN3UCx40x2N54epilvmabPT1YU/uoZVtcM827
dmp0j7B8RBAC+GrOGcsg9LDTwerFyCrTjvCujIKt+dMtrsGiOxdJhdUO0+8S68Bu1Mr0YMGSzsJm
aM29QaFwhldwKKt1/CFnbDwJa4IWDx9zXbzz+X5fzU7sFUMEri509TCrDNo2lcauGD51W+T73C6g
e0GPcvrQZkzHcAf9To9t2wKNsuHcThbpIin2xnxme4Qb+V09fRtXa30UK/dj23kiHKFNsC2rOXu1
Mwxh6zpcNmjm1P/dmhfPI/AFxsVisIBecUKPjf6I1rArFp7fCpKUUTry90aq5HUIeu83ClxwcSbj
VEzCakP6bcibPhGkmrPQKCFwac2nhiBL/KPDAFvXBk8F0G1dWu33JYAgCx7jDoNUIPvO3AX5L2ag
dB5mZz1kJjQ0jEFw23w86Aj/CohZTSpvULZ+hg3Nqy1GBCbN6UhRat/SXvXfA9g8LubdWT8zfb5n
HoQjfqUMK2kT4JztrcUQBzw7wOGaqftgMPQND/HPRQUl17jbv1kmFJiicyBbcJ0WnyDeto9xZR8D
p5C+HpaeOp1eY6Cb0rFp+/QscRYUM6tdVP3kr9UWpTVM7LGCv2G25XKAtzVvEZO+cWcMWWPv6hY2
TraAZlvoREcNS6wV/aPBkYwldpvXP6F4GcT0GoMpRjaog6+BQd5yzd9rnTKfGlufL56G8jpyHoEt
Zji7MemPKdrVY+lk9sEEz/+Zj7X11kkcnpWGawW1R8fModnzfpju83FN9sZNmAtzJx07NoIXbKSl
JyFROJiJvIyboKhXBu1zwToaY4GTD7LmorMWJBprE5NPvcFPgrLlidjtXCCc3vBHGAXLDJq0m6Bj
YGfoZbklpmW8esz2o0I3yJtwmibou9VFK81HZ6633QDqNDSdzbvBjmEXT6HUz7lkx2E4+IsPljZd
elqkLbjphVE9I9IGL6Zmq0cEbPen6ePE1lYXXa3W55PoWQ9AYKEEBtLk/ou9ojLCp/gcmEPf99D0
2xWXr9zhpOn3XKX4XaAwkXaonrHgyYui5joIwDWxvfjvpBnI/YiuoJT0lXjr8Os8LrNyVKhPtnhX
3YZGQAQHc1Mxs4DC2q4AOOuolul8J554xyGX+7xa8pNTsWwBtpt/Eo5za1PJ+her8g91s9ZHZhlz
tBVtxRsBbANSyPa0iZ75Zu95eP/9Vf9MWR115ZWwPjTXevb7FNZxuzzmfVbHXkoXJ/shi9nwkMeV
Ek85OmGBG+pg+x7vTxCs51W0TF5LVd9kM/dR3cujRTn7VMO4Oiw0UZdgrXAl0zxZ19YLmgNzv1/+
0L7a+nrOMgQjX3NOdVch2uh+Nh0EydnPHOYPgZ4q2Du2DTB48ji4RjTpYy3qk9G405mZAJ4Q21Fx
YZjdewnD8eoTXQ9pk6Gh9AjVrDpxh/uRrnVRB5psl3WZOJhaga2jmbDt6B10MzkyAFDTauohZmWI
XLZePnFMEw5FklcJN0ezQ5PUASTPX21vMOsZMgLkxcJor0SKvHFuOWwbsNYTfgJgYEGmXu+G85tf
p8shmPztGYtlmWxFykgqMOrnjuLimV2bZpLlVfttLWcBE3dS81lVOsmVwPD/uMoiazFIaHMbTemd
xN5J3vyte0BeCj5IHK1xWzRMDdhbEMvalIkDFeooWMlxJKRqPhmFW9ysemBQvuUgmIPFGh+ZDeS/
ygU9OSzaGp4hg0jsDoZ7Xt3B/jTkojjPtoGpoXLO00Z+MFqlKvFtFegJjh386tLABrZmZL8YElJD
kP1Fl+7EU0ETXtEITM7JHz/vo6APPcWVRc5ZH79tqWu+M90ovuFP2x6YbVhJFqQau9cC8ZVrtvG8
Aj4/LmlTvqYizRNkAdr7WltDK2i9F0e/c+GnjgUIvps/zxnyedQSlz2NuZB/QBrOLzXXK8LMmj50
Qec4eCfK6lCNwk401uOcpsqydt3AXUPzXOuPZbku3xizuFckqzLxMcNLHnl7eEAxsF+qiQZca1b5
Ihvtpxh6Vnb23J9kp05shBqQc5z+IeuU8cOBDpzQOePAqJtR504sNIxBcIbHjvVGg4TfxXhmfgY/
RQFoLlMfl2zB3m09g4xWBKRrA9P4Ywo/PePQIQgBPq2nr02n/NGlOID/p9JTBZt/v/RdxWNLq0/r
zLQANcp8XpohfRZB0CQZRoDXOi1euF2peRx6aa5f8GOV56Gl5fI8yFK9uUu+HdYRrIetlYAPTMra
mBpZfgSiXRlGa2n+OdusdQqDUiyMHZhvA09CF9IIIOw83bLPA/TfH3VbuHs/R70bxopNSrScEbw3
riu0vhemYePBcby7u+8+e2/1afiDuWaN/CZzXjawZuS+pzLicyO4aBbBqZWLy0wDJYZXtQtHG1bF
CpCEucLqknzCllfwWKJgV+oGk+Op2owRZ9xIujhI/R1uMmrOrND2NdLNyzADEc/mwTnodgc1b2AF
j0NTufp/No2g3dpv9ZsE7EAtOFi7onSBnc5LeuvF1D/Y6SBPORw3WniMgqH0bJ9fufHFgaNd53Qd
xsRlCZQWOmXJGfS/8IoJcYdf7/J5cYyo9Jsvp2vSRDlp+a0c1wwJBcvwm1uif7D4eH6c61SAdh7m
G2hGHSdSjRlWzuwoyG1R/72C73/aLv//khGeV98DQPhfXN3/G5bitS/aqf8XLgUgiX9+299O+MD8
y7JMl/0S/wBTWHdb+99O+MD4y3D0wMQnw9dxvOOR/080hf3XHRzvELnwYVpY99Wj//TCQ60IzEC3
AST4pk500P/vmOHtf0dT+LprubbFX+i6jDsD/d+AKsxZsFnZxnTAarhGyISYfRf/UM3kdnAifvou
FelMijxymMbvN3QoZZofCIiflVfqzynVeeJ0y+9xLbxQjuxnH5U7xXDTGC2OXf0iWzZiMFNnyQua
LWot6Dp8Zk9uq8mYDis/1IPmh1nW3ryWqnso2E+2Ns4nSbdu507rM0XlV9ViKlxrfEdEPaM6APS0
Se23nVk3cvNmSNC5+543XYZQOKvDSCyERKyV8q9m8/diKA8a2Ak0LZgWI7sTQuKsjxm0vriAvJbo
HaeTYeHiaX32KnC6byeciRAe6tRTBJI5LsD5re8soXnVC/kDK/in1Edw5vO4blcYC8g9uHWpLmFn
5FDK0Hjs6blaBdYIaV9a11BHUzIa2dK1ian8aXM66tGA9n5VFN2OMf0xJvYArPTERm95T4S6dbw1
eZJ3g9yDza0oPjpsPMhxkaaG9KcFBPng2r13ygeq3d6lI22WwDtSP7cnvaT+HN31e69Yy2NVWwdv
YR4iExM8nE+r/Tm5gXZNXegYAUtrwmLEpreVjn3dJOEap2q+BOnkvRZ03kNPY7VbMlwOkzCgjeuN
HzHDtxOW68FIC7r+1FXKfPaH7TdBLrxCUnUPC0sXP61m/bR9enB83SAxAkHnNugXu5MT6Vfc4RsT
xgh+xp+i9uXB+8ekG5MZMB7w0WMJqBW3FbySSj+RQOMBIL140FkVeS688rVw3VdvHMTJ1xk5Yk+m
FUz7IUYZlQnkuwxEQ1ZSH7FvwyDcGG0ysJKlyIdobO03HO9p4kGTvk6i++B5Db4UvMoErEd120wm
a9WIejC3wysR5td8VYnbkKDTt+FdbLaMZ31GSa4txtMahlnwZ6C6B8r1ViVypLYlljewlqIZ3/Xs
rq+4/jMYhVd2aT3WlsYzy/sezblNQnwmKB8GM/kHxfax9CqQv/t9tY32kfsX4ny29u2jfde6DEfT
MDTL8gFIR5k0drYcq8LAucYz+JCNw3xit1HBGj0M/WWec5wFrGMc2+uECQ4nXtlbZwgP4nkQNpi8
1lwxXQ3vBo3dS8V6k9Pi+vrBGLntR9t9M7j797KYq3fIqEXERzUni7Oy6U0KUPHs3ky/9Q3SYCrN
7oIayz6ldXGxac+eDcfVAc85pf1XA5U0JqfPFhlF0+SixD1lCkZqq2xYm8tEuHVwgSX71oPep4jJ
qcOsNFiKp4WlfuHa+tODLjbQ7pjQfpH5PBTj1oXu4jUHspUALhjiPKVyRHLRCma9zHJ3IPPxPw3s
wkRNYXo8Lj5xWkzoB/y5dQlLAP111XSX9IE2faxD4L5N2eQdOn9NP/BjppGme2LnzLrYg8uhLva6
9dx5TvEWFC2xwKbDsgASxnwuyYjfgqrf9hV1zodbmx96jk7RQFPF2lsT7lCP7TibX3NrzM8Flp9Y
A4AJdGF2PRrMZjsR92U8N7Q/maEtXyyKqB48sn6nYHUR0JikRzYA70jzSor4LftgdWl703of0G9l
MjYNR7LbUVBXelSxj+k+Wj0rYJm8uXekZnXnS7Rz7p3tshKPy5a2l9QYxUNO4jtq9OkyuQULrOB9
ftQ6G2vMpupvY7dOFEy9HsP/gL8wrPw6xSbeWDBCy8qO0Oc0356UA2rEZI9gjO5SHFsxPXEPaceJ
1nvn6E72kzHzdjBK7TVT3d1tdB+SmfX4wPzMiX2fQZhV+1Ncm8VF+bkENGM3T0w2sCEyyGei5LEx
xsOLYik/ZYsUkGCeXXbaaY42MQvonDgt/Gqv97K/KG3Eu1x1jFmh4mKmsjiFizsmP2ffmQso2Q6C
p6p3fxWmj+dOLBA1AtIB5PutRM5iYRHOsCX/sKJWqWRPcp2+s12RW/H+/2BCfEGXXYgSjYH54ZMM
ikrcaglwguAqWWELwX92bEIbbO/6qWUTfHtRL/2r2fp/HCL+1TJx+hoH1o2wdMn0H2YLLIWapYXR
1AdPZC75tJt9SUWoCQAVRnv1dFe8t4HvJhjVl4SO7L0CS+ZoWPEJhPR15GrBt23DxNAF7e9G8UCR
fntlkyTbFtW6xHWp37Z5u+JxX6HRuOINdpd5nDQtQK7ik4YRkO4soEHQhzh6xqD+XZvbz8lrvs8e
OkKobVaelMTMsaUT0XJkXZxUmj0WeddffZ1ZEmHZp8JwQammKNhNPZuxPw12SH2MxiQ8kKWz7F8z
KxtxWmXd3h3H6oCT/AeUx5eKFBOkgDRxR+fnWpuHxXZ+VziXIrpFdk5azt8x1//pQvb/v9ynaxr/
x1r3/KOvwbLJf612//6uv0tdz6dqNbkRKFtNqlOfWvLvUtez/9IDm/faMnSdzGUAn+0/Q5/+X8DZ
yBTDL0az9Sy+9M9S1zAAtBF3CfgK0UJUx/9OqUuK9V+jxA6keUpc0BL8Tbw9fP2/cBYZ3Gith+0x
cejZ1np9YNXHH8OvdzNzKeAXT3Mj/3T22P9fWILILv/+L7N+1TQcg1obi6j57/S3LHcs3sFyStw0
6L+Ig+nhZNtMyxdnNrKjScgG/AHBVYtkvrY9q6FV5bFkg+mtMIb2D/A82EPsKlRgiySFN3V0Q8YD
+AHq4GpXMfiTQEBsX/1HbBIMESY0rJ3lpGaUM1nfb+7snbRsJOU3QAQAfpS2YblmWPHc/mHJiDy4
lvULAAlRKezngkUY0ajdXQZdjduTyQCXSeJqpn4ec8UoQvXi2WLEQ+pczRbbczWDHQOGvHkDcNRw
UmK5scflFTwY/x5GnGGvoHg/rU6TIJxfhCWGq4T5xnLVzWAyrXQmD8gJfPOyFoyFm26GI6XZb6MH
pCwaJiN7AHIAHaUm72EUaxqaOKRBBpncQaSxBA6E/2DvTJYkR7Ir+yv1AY0UhWLeGmw2H8znYQPx
ETMUswL4+j6W1azOqqaQQhEuuOgNpSiREeHhDoPqe/fec7P4OQU8d+8640TyKakpGSRZouVwRy2R
vSa7kbzS6GDFIRZjgzrTnJPRGg3/Vhtd/xtNMqCtm6QMjQ1ZH3yj+4AZ4hJjrOIWVs/EnY//SSDG
XeOpS+472o4KgJBzDs9ZxhnNIfmsd77wk5O0hD5pxwC6bbMsswz8JlNaEqxLlzTZyHx2zo3By5gV
gbhKO1J1Qz1V5wkKzcAiniU5k5LXcxMqq4BClKjaKXuYrvBv9ltYVqipLXfyjNvPCdda/dSQAaOP
o+4MhFPLUc+SKMdaEh3kLpFrPAKDPwbqDAWOt3UC8Z+48Dz0kAVZmeIWroMeEWew9+AW0zpUiVie
qcwC70fWjtQkmFuTq15d+PMt/51uWDtV5o9jeI7YxJj4NiPYs3Pi6g7hFUwEXufWpXTMpLRv6NCa
kU1UNu7iUdAW3wlp7eA2w/VR+MGeuUx6YF8y/G3c/atoFU2971NR0oGiUl49H6Kyw3EfIwVeD0PS
vzeV5EHKG/EaC5X8RNy2v/jOpPcdZopbL3fwgTVzMVcbrg3JKwi0CxdwSGN2X5cLuwuI7OxKQuDE
nBJzD0ua4BvbL/tdwzg8ukvmTmFkj7CNUpaq8DYsExPeJaKEK3Z+kGohYWb6OJ21KSkkzcpLYwJQ
9umrQTWJ0Ul0fTdGZvCOTy15YadQ+BvbbxWkuCKnnAUN9HnssZWRZjSnzcD6/6NUffdE3xJcC1m1
7keTEn9iDmVmhtPiOqFbZC1xSrMxf4wuNR+Svi6fRwfplz2v90rnhKTblag1dBZticeYPjIkCHME
psL5WT4ot7E3ZBIv7KImrkuSRW7erTuLjSYpBx9YndsWaK/uxBUnTjBDbhIh/R0kscuIi/mE2Zf5
AAb5ONKumbT3uFMaBoFYFKcF2ckEHxnxFsHcwU0AFI9xO9czhS5m7ufPGJvghwhoWJdOBU99CUGu
du1igNkvzYXRbhqYTngTSu8wgEMktEGR8gUS5mdng4bis+w9rNItnj1mOoztd6nyrWd+pM4Ksy3a
hOvX7iay3fYhxqqwtmsacB3LKe8KkyTTUnfIerU7Na/0sLF4xo024/aw3Xde5vxE/bpildp5JhcO
2yeWG2KppT80nmoo74CyyFryIUfu6ye+UgMXDZLPDHHGzwLKLceK18JIgbNa58Yy3mggMM8FlkP2
mHaRXTKZgaz3QgbyjXlpJMg2OE69EaaBg1/PIrumznE4QzGvn/x5YgEA+d7zN3Sv2q+6XOrvJl6I
YZTJwCs9FTTSQpZq0cjrIlkcdPl2jg9mZBDq8fAz3+BMFMlZcTNLNlBGrKO6TEO7rrD64DhTYcG0
NDC4XnNBTylxbjLjA6rUFIVzzEgNfKeKtl3VkanWAJe2Nlv6Yk37V6yoDiQUF/LgEPNrGP4BI2HO
pq9ai2DdRArAvDs7Hf+J6Tjonq0/XLUdwR+fsu1jkF3kKelH1zxJ7fuF5X6NDOg9D6hMlECP+WnJ
6FjgnHMvwfOZEzSvhvml9E1eerGf6hu7p8qM3kve1IibbJWp2GwwYzi2962w8z5MF8x/CqO1XOla
EE/0Bq/9nYcxucNvzoIirTLWDCLQNz6Aly3/0BFovypfKhW3xzj3FWkxzDtIQUWMDlUtp1JWgjGM
pjWPj97G4iv/WKhEG3RC9toTUBIWIvefqLvFjR0Nnd5Qa0HuIrdgI4Wydjyxj0h264unO/oQ8ewB
gXL7fL5iYAQL5btj8iKsCbxceSlZBCE2scjGLUHLZZTMr9ZiuY+8fuvz1Ep3F4tpfiNda165kmUI
g74s3ujuChjC8dy7UL3AVjG4eaRlJT5o/P9YK/kYUt3wrgenP9ueMd5EUyTPwuucH2vWRuhH6YLl
bbC+AteI7LAXLuZvVewk9VJQuRTZmVVb9O33ko6U3TtN5zkkPOmPuvzQmAPsZnhQyhwOA87g4gqv
vffmUJL0u+QRIW8zaVjPmUVOyeaQJQvadj9NkjzeZI9NCOvNf53N2v3gdEnvWLombGGiuqThV6Kb
kkbqawOlhG2Zd0tfu2pCe8RvfSjwFmShYREr6tCS1pNVdHwIEBKnziBGB7j+Ro3qZbyoqVAYp3WS
mbRzMt8mWy4G6A5Db3i4GNjRgJq1cCk3Mz7KsIzsbAvh1ajXwKF2ZhnN2HromWBQlf5XI3vrVCUA
gleTZ+IDxcTZ7RvKoCBcmdSQRM1TPln2p5+zlNt7gsdsE8iOijxTcklY2YPX/6LyZJSfD944bGAg
+vfkGuNoO4xAp1Y+9tSOHOGQ8em0BrQxra2Wh2YsB3Mj/AwnnT9gejjhhrJfND4bWLFmVXERgocX
2oJjry0E466/+ByXHPDmb5tHkeI9XcSvaVthEzAGe7qFLAJMRMzliJ+OXOrKS4C5XeVTOR/TJjU+
o7SlKgZMI8yvvPVFWDt5/45UjpsHQdt4j/E0u6HVzdnHpC3eAgFQLU1q0jAfKjym9j4eQUpxUC36
SVMxxmFsdFZ3mCOLxRiPgI7IBGUXopQlrHtR0bHC4gE5dgWFqGnJrlTNoXel911G0LkmOwr9IC8I
9VLvbPWmywbHTl70JH1maSTsVRsl5opwr6KVkiS5BHeGHw+sBeYU0/iazbh+E+i+PRQqbRtylQUL
C+veB0oBwGXVRbQUDUvNX1bH8nbIiPHF7kXktkaEF2del+lET33g4PyfM9++y2rD2OiyImPVtQUG
qMjmyB2jM0VfF1c8Cu/Wb8uvYJHmC0+i9UtGIdu01CHxCVNecPaGFlpsMtEjNGeFd88CJFUb0QfJ
gzGb5bUcNN8/PhTP2Et4XVF9tVQ7HzfxS2T73WMHI1tgf3emeT24cUckd66HX/rxhi8bVKjLtr5L
ylCRBLpgCtGPLb9Dkl/IUD/aNQt6nETSvtbI1KtU0hwH4o+nEPadrpK1Ocz6NzVQuOqlKR/0wktl
VVdRjTSA6QAmSRVDGox6fIJ7RN6JkqJ8mo/Y+y7yQFGOzAGctCJPEniX9mwlHGNVU9xQUDCU6xxz
oDg4bdGiTbrpQ503xr2al3izeHQwLhSTg55uWm+jpa9DFWQWq5Nm0IIiO9c45kWEID/hDiM2lLjB
owKPAMWNrBY2Giu/uM3bsWDTYzYFwv8C6QR5m/7MtWHPfGs9Wz2ZeGmwSEIn3AysjU/TMmGc7jsa
nEJkiuKFetOgO1IUlfzkXoz02tDnTG23UXJFhD8e9/BspHoW+O0fNTzsb1nGaq/neaoPA61Ir/Ac
GPNiq4UdZ6tYbBljnVuN0GiuLLDTlNbFwjwF8cj1MID23fJd9n1rjdYIKxVbHn2KNtbJu9bHKxeS
Cg7QsNOFC/ZAryGuxlacsak2mJd9Gr62c2uLR6rPrZU2ip+KbmV0HXZw2JkJPLursTSgmjpuTJ1d
q50b1Y9cIRMgaP4xLX1xxNnNA8duMj/0UDrOnRWDWKOjUfNzBKOLnFSzQZW2AD4cY5M3VPbtep1o
V5aXUlRGhuHOzaqT6S9ipRu8B1IuN1OSPyULBnRsdi7hFg1DxsZAogzQHSYrKi1hjPABuE2J7W5m
twcwWADHUR7Xj1aNHZtjr883w7wwWCxptk6Ggsb0UQsyuW26qxqzutN2X57LucVhbXJrxH0wtxF/
zWwXV6oy041BCy4RiInLxZS5tzDTum2liv3AwYa7VW/AhmtSK614FlUpAQ2hm6zLtnuponEAYyfd
+9H1/Q2tdvPWqaZb4tuTXktncPeUCwaHyIuIT+taxiNvKACQQdSkJxMjxUq1GEg3oi2qm8RXwXEZ
W42VMwoiDLR+9eN33q6hXuy3npMcYyu7+X6sgjeC+v7RS6T1Khs3Jh/MeAa+huGswJfZ2wOW1TqN
EmfDn5gb5wV8okcCjnAIRzL2mhIv9l4CzQTrSKvRo1UStsULTpM5LTt7z03Gp5oSn/cITyw93mI2
fsfBq7p3K2cM4gKQ0nJVRaA7d22Wa583qZzWPawkQVdHXXwbZt/Ckkm4WY5JwAGWTSa4eLOeSUqS
80QlpzX+LoA3lm1NH8zL4GiySAk72gCPuqkAoJrcFDCGc2bWfp06K6v2eVH5moj0mjtSd6z/fO30
fGlvvWsvI2W4GKTx4Bo8FKOQl/R+yZhAWzI76VCqzs7D2hssom6V6b73njZ/CKhIMhBkWsjsdX5w
CMZgCvZlo7s4tKqES7S2CvfHjy0qYtjknDrd6Zs5mxYPIG3CxXQwM/erZbuuCEU16R1rAbXvB8u6
t3sxlpvYF7wSIx9hgCVyPId13alulZbe7OzSNGI4v1B7JHwNKa6Gtq73WBUu4qZP+8mWyhsM5PPi
97s/Be7/vx/9Tyoq0G8DcVnkSdt0pOWw0fuPnAHrj28oeR/V999uPuKP9m/7j/GnSP8GPe9v64/y
o/rzl3Bk/BWg9+/+Ff9ntWr9AT9OUkdhO/QE8mX8Y7Uq/vA9fASOZ3kWg+lfXQTiD2Q1Ew+DJfiy
3UuD0L+5CMQfwkY9Dkz+OZc/8r+0WjUtTAz/tFxlt2oB5jMtEz6f4wX4Ff66XMVEr7OYBgbm0qdh
ZrHxCDN4m1D5BXSE+xdAA2crunvrCZ0nYLeF0tDgxy9fWPCs04jZYrRDkZfvQTSugSYA5wFhu/Xw
3Iz4WqOuPCT+58yHm4gmAnT6Muh3onS8jVsXIfbhEoHScr6FIry1jCOySguflUbwx1HexN9JxZLO
uZqRBit9rdohjNxf1BLWgIBDOdlNl1aJHquZMGH+VOvLvFMk8650CTq5bOYm7vn0/6K5tFs08TiE
Fs6Z9F4FSJOV/hRBhXoi7qACQCGOPS6XFvglWgRCu/rqi1sXZiyBhBwbPIM/OhCSLMZnwgqePJtZ
9hAXy8Gy2i19insDGn4u3CJ0yyvmuCzs6vq2G8hNNTFBD26PbobXjM5iztJsZVjYgQYbV2djvwlS
DvyYyM3FG4V7AzfvlsKo7YzBo0USzVx8YnmHy7Q/9y7L28j6yj33PCm+Vq4eDjZ8+Qwp6UkZy1aW
wSa22VBzb8UlxSqSVw5/apyk57ishxWsHGBDfnrTUNqXTdd/+dic/876/Ct21DT/lZJ4+dwJTwgP
LCTASFSAf3q28lFAaFEGYbClfGp7Q4W23Z2n0dknOLocCTOk8NxjnxPOqW+dcto5pn3qS9TDWVgU
YnQo7vQREEkt9nQTUipAuizLGTEj62yNajtNzoNlOyQoKUxurBT4+kkM9q6tuYPMWxPwGr21nI/L
nUN9ik/+tDWDm54fYT2nv3br3Dv5m8G3+eL4T9tyy45oG9Oq3Lb9utHWWmXdlR94aznh/GiNfb2I
M66/7WjZ5xmeoGvH1xOWkWAqd2XSP2Y46Hgkd0twtM13ttkUQQxHEPI39H1glFY42DwPvlTAU5nP
1bYe0ysfY0hT7IjlrJzS/yz7GcSx2MccSnyWOhHmw3K1TDDWWTLMNVlYTu+SPxC5AOOvYc5HXhcv
pGpvsupRti318TaRe/1YTe9L5kA9orcyzAC+QmjnQDSS4hVoxyapzZ2b8Yho196C3tw3Vvt9KYDm
rjjfxjONhHQdO+ugt4ZTw864dpf3//gxkf8qslyeEssLLOH7UiA2XTqq/iLvLIqYf6srhEKV/8To
9xHfvqg13xtqmrnTHE2vvYcrf7MM423ctZhap5sUIJKZd822b7yrHA0FOnR9aJfgNpFkYdL+nsOd
jW+fn7Nk/K2d6j95uukS+pc3JyxUdFrBC5wDBpPYv4B8uwvsfDTxnzQe0kcmrWOU8wU7Kpzol2Ob
4hANSvxdz3uxjt09JcAltqHhQ3rbqa5IBxfsjQ1WfW2j2fp5Hs8sNEGAkHtvyNgeu8UNlDKi3+PO
KqZzmg0PtWE+LRZO7FZ+gxl/KFGmI2IAa4VJYRWluElbt1ebyUc34N72K4YE40nfG1dWSTcwnQo9
STl9n4zjWZOFrd0IW7xbXTPDZlvgwe+Nx3rYysdH1yxumaOW1eDUv5WRJexf60fCBb8B2+nQT91f
1ygeoF2/lgQOWxhPW8f8rYt0l0wxYzhfQdwcWiTjBYh3nzjPujR3lq8xTrWfOsE9n/orVeoNQyx5
HmQH1ni581LVzARpgrNt2pROfy2M9Nz1nB61kIjqwd4w2XZAYXrJ2v6pEdylWKouefMUpxN++2pZ
jwMQPKPfWzDCmljsHfxsmCv3gnqMqifAIeqHImHpK621K/m8Z/QDZP6ZbM5B4XzXJCpl4T+UJsvr
oXTXgwg2gQkRKXa2cSK2/OivhFls9Kg5ZdIX+p72I+VEyBihM18LddVHC1t6eF5BQYiT7tjuNVse
qLwIc7hayXAixA+yNHpp+RbuZi9mPxmZ26Yqd37Oxl7jRm+t/pc5OiRDdB6EDTcke2uwFK2CLqv2
ErgWKRAbLqrr9S9Z6d0pBk4cow27ME0UpB7PKXGVprDHlSF/8VUcIiN4sUln0Cr97UNJpeqtWtFh
f1XxMcS/pM59k++5Tm8zVT+UGtZdnFHXhOsA1zZUcQfHAYuoiOktoLC6y/SalDypyvyV3AcGgGlf
Dgm1whU0i6gvn6ykeo0752pqreeix97vuK+QHx+ncugpTRkOTeT9LtI64W4meNRhqCjM+IQBHD0S
PyAYTfzYjr1c0R6+Ant/S2FSu6Nx/cPulmJDQuheWfNH3iSXUt7+9VJ3ugJcxh4wmM+tTYh8gZHk
1Qk7f+bA/JBL59lFHCD3zKiQZI9m574OcjgJEiJoAxSLVAXEDMKSGhS4EGdch+vciZ7LHmh3m4et
jVg5GDSqvC0NCWa2ukGU3HRjeoddb0O16LOd1b9LKlcz37FpCsjVWS+ySXf0iR1as7mPjM8x93+D
RbxP8YQ2OW1xEX5ltiRuTENJ7Dj3UfBTslMmUW0bN61/U5uYgm+rAWZQem6NS84Dk5qFKY3Kusx/
KlFc6XkIFenfCl16hAIns588nXeVBkPavXrBIzEOnEo2sutvkLLxkW9D/EBIdAe8hMXD3aU+IO70
vRokj4txnYn7SVKAlSxXAs3Um214WPOeQssDfZqOXW5ytoZBdlFkbkl1BKwGSs967dkoujOf61y+
+gGlAJq5/o7SYJZIefLSRBfGbuqsY8gxdAiXwy/prLCsg08ILsU2GLtPvC37tKWLJTW/R50RaQ4g
IecqWM+4A1dOwPgNObkPlH8AM4yVaAywncXlM9HnmPrn2f42WslS1fDXCl75Vqvl5LTVI7wpCEGZ
+Rjkxpua5xeVL3/6+hakyHCs25SB0KLgp4foVhWoE55LUyzh5C8i6zt/8fY9ECC3TNtQ+FynqFR6
MGx8rK2oN0hRJN/0Rw/4aiCZ7erIZBONLOx6n+U4HgOd/MCNfgyqGgJHJveXzehadVxNgqjMN5GH
Y0oa0Tob+0dKibjakbNeqJOqrd9cFGFmEkN0jySZ16Zqr9GIefva1yCsbua53/lWI9d2ZMXb1p7Z
RqNmr3UTpOveAcbZ2fgpipwV6P9KlkgW3sA1rXaogpAXh6c/PKaifG2XGII1+RqehujeSswj35t0
EwXzeOkimlnQeBc6ER4zYVwQW6X78N81tF7m3n8UKP7PKEM0AwDlf7n9/D+u8+uP72T+9xHsf/+t
f58ZffkHtYM27x8huV8wNP5jZsSOQ77o4rm5uHQk09y/Gc/dP3x+A3hY28bmR0HC/x0ZzT+E50rq
El2cAxcz+3/FjXOZQv/15mMK10X3wpPj2YLapX++saUmYdIlX7rtVAyJvRY0Z+7Mrk1uDSMTz4nT
my9+wys7bBevuEpRoMyjX9X9wddp9lDZMiXwA9Vk1Wg+nUT88dNWfVDDwKQB7IrV1JA8x7HiATMM
5T9zM+E2VEu5ngCsYD0o7hv2zk/QlB2uFVwLgRg+owdMBitU/Zg6NeQhXGrfA8M37ueSrJdd+1gC
luTQxuVwJuhUMMp5zqTCruhLPoIJ2Ole8slJnJkrd9UjEPoCQnKIMEI9xRCNM5QdYhpH2TagacnH
3vOyURYMp6V8qIXPUipL25FLgyrZ8NkaZ0CAVIN1wpbJeJBxMTYYRaP6m26tYaYoq+J9apWsk6+G
qQqCIzZPcjkzK7b2bqZH/dtubZVCPJvy8RkGXvCtwOt9wklQ5l4S+i65cRC7jDMNBTwNAiRlw81l
eev4XqWPi+GMv33k9YqRt2zeCzmYj8qVUD/ayL+TNksp6uoOCTYihm8DGP1OFb77SbupPR4sl5rT
VRO1vNaKxAUNkkw1ZDAonFvahGzQSKZ9AT7M4tHuVPo2FHb8PTRG+zWJzrspvXT2NjTS9Zso0TEQ
7rLWJw+7xa5CEPKhXbU07o0Naf+eEY2epGaEm5TWwL3GXIcxA/uVVSBGvy88HPf0TQHr6kUljjhm
85Ui6xn2C3aLFS8kTn2YAWlYD5xgWOgTjkcEEceGOLTDtomXimKvK7vKv4aSp2WqOEQ4bBWLjTTO
HnxumQiqJHVJDLDq8yMXRP7CPBjbF1+jmiJSDoP1Gxel/2KTby1CU3S59Z7UiLP4Q8bQG+Dhm0pg
phiNPcD/eB2wfd5he+6TdV8G6QnkwH1tZSmGJZiEjjM7dx6NDG9tW6TwP9LO3RTzkuwacPmsGiU2
nFwYxevYTrxqDelM/QpME5dszybwzRRYAbkssmJCOUmKrD5iaTd2nr/g6ZiLGDwRcLA1HOV7P9MC
cLBpNzs7IzLCBvaxsO3xrbU98CA1K3WygXD9wpHAob+99KtYexGVy4eDVSF5GTDr4CCfEo+9TMIu
g1CzofVBeD1+ET0QSg5VKdLqYEofBzdl4slrp1M6jkoz7tWWQ3icrkhtGMEa2nfD9cCXVrK1c1c2
YWJo87ZrU8AKtdu6bxbRZYPmnJjy4F1UDvYL/LnGuMGSy74odeCzbKeLiQ8KegfNIXfRJrd6nmax
ziZ+0KADKwfkkyXjarqxGy8ervGzahjlTSbKhzTgv7pPfJ2PiAyRqV96ni5KanBnT9soNnxukZpV
dQjlnbmuXjTr3iTtH0UGBgrLZNw85J2a/U1q9IQXNfVBV2OhuGJbTu3iTCez+dzyhcrQVln+U+g+
oCkgilo2E4hfYh1Ds+l4kBbG+s6n7BTciMnYWC7FL3nIJixdS4MRyuq8O/BkotXBTvOI+bT2HdJi
dVNVjvPtGhM+WzvwQHYObEU+raCgJ6JM8MMgEEwjXsWA3V0wSTjPtvnU2CU6jchNe1vkNtKQqJs4
TPzaC/HGN1RpmdSErCOnzLACJUtCIeiMqy+EftGokH8ihXxpHRn8IqTeVTHlFFNRJqXfxrHyr0dM
XC/spgh7a0fP+CpkfkSfwqnH2nva8B6igmrqAr2HxKqvx6AJzpGBUYLFY4I9Ds7InTMN9Acmlbwv
xyqxQ41hEBMgYNRDhPwPd6CgvcJs5vTU9yDvHaNtHs1KWi8lnp0tcRxcHFXgosppVLuSI7Lc0OAr
Pqd4LPD2ySnDAg6vgdX9MuzEPMA8V2ToK+RrxHBFWiGxq/oWL/rwgZljeseqaD93iZkf3GHMtoLu
73tOy9TfNabXPSp6Pj4bFJJv7Ib6Ubel3o5O9RDwWiKl2RAO2CSjeqAHEl25w+14bBpkyB1+mHhv
lg19dliKdmNVZWnoANOwQifjqr4Fzre0EL7dt9ir+LEOGHpOuUt2kcFtWFWpYhkL14sUS1++e16J
nVA5grFMyMHaUPzqr7GUqH1ZjmrTQle7cboGPnijoMduZ5N/MC5LhBJFZHWIMkqpZBWb9dVcWkuN
B2NRT02hCwz5E+CqVTXW9oHc7XjCLI8RXHm+TZpS9Om7AxXgbhxmWB8NECkS4RKLgut/cTS3VwvQ
zrdsxDK20hOJzHrK41NpluAZmpkXlWNN7X0JvVghco3BLV9L/17qQDznzGpsvrjH30sYNIfUmeue
/hVy4l72Q2YPArC3ZBsdlWl/w0+vehPw8NeT0xs7FgbOTkk7W6eq/sazuJwTPAE33FwgVJC5wKaC
45OMV5ocKgJOqwom8SYP1MjnDY7i2hSpeyfqi8JVDsF8Zw4Agh4qymmO0r70H5gVD1hsD1QIR4o4
+1ojYTI0ul3/6TajjZmwHu+mInCtg5NU+auCfB7fznaPXC0yu/pUuuu/IgsQI2wK1RrHDiQuBgTk
yGwLwtp7COhBge3rFB4Lc/y+K4xq/F+mToMa1TjmZSaAWY2op2kFYbXhF3Pa3O/sTCraBmkjxDVo
mc+4TMlLEUpZVMjvLgmWxHiTamdKd/Oi+1+qdRS1cSP/P21vw6+j+/FQaKe+0i7hNcdI67tcKRic
nTc3ydohwP5UVE21S5qyg59FB4twI/cI4YM/CABGgS+iKJIwcDsOG/Racm1ePvIVjgm/GNDKGOxb
mHjYc+gH+2joH7M30PvnD2a66KvvJqJrHcvhmE+sDSJdThfN1KTr5MQPvmFu4rdXYVPWpNFLr6tu
m5zkPRfThJq2GDSQnQI3WyMEsH7jz4x3MsjUe5DDdgodq9JbVEVoZRQP16veaeo3ctw06aYzVnvM
v87JjqLowxqGbjNG7XCZmo3oRI7IvOzg0c89vqQN8a3lAlkS6qX34+ZrEaohv668S52nMxp/Ng/e
wy6dLm666lFRIsgCr1Vo8346pqGu0+5QNUtsbaQdqzNvfbYhrRcsey47qsaDGcVPkVlc3jsA6O1O
BkSjygDOZkuaKF/PKqvK0Jrm5t1PM44a3wjI25eNY6/rYRo++l5REJNkHYN3k+e3VipbG7wbLW/E
hWwhcHV503XfmgOJbkTgp3jpg8egqXMiefxhN6Q+BaSJCfra5E32qwicMXnIpyE4NzabQnJ8lo8f
2+D4uNg0cSFyMp+reIaMTehZoI32/p6CUoMebyR1klZ8z/ZwzsedA3e7Wzlm692lS2Z4mJC1fHA5
dda1Gw/PCfCvB2uW/lnPMfe2BOvaXYGpfNyKYHE6riSGANuB1WFeteDYHkY3SG+zcXG55JGSuXWs
Jv8ieWjdNyT0OYksFbMewfK9cUbH+OaNl205n92tnP3sB/8AfVNl4kDICJS57YTh3otBu+9qwZUX
shtNQ8KcCD56xpmZuMp7y71xOZeiNT4p/M4exJy06UmSjz9V4+z9AqhI66sl7i5YbbKi35Y99c+L
hjReLMV48nBkpGuCayILhUe/+tZFKp7XacVbaN80pbufsXs+ufFcjJuiq7ud6J3+VCZtEHpzKrAb
O+ShzHlAP4OxUhxR7HQCMX2cXygv6jegl8AkefgXvXWC6WkLQ7imJBgG3tqI03ZDw0l6muJOHMxy
eJ0Ey+woVul6AXHCFyKb90jRn8fRVB+nxPIPKSIMZ1dsA4YjAEpTBAijdKb0k9YP7mMUd8vc9Fd2
i8+Fp5CVQhf8Kg/hwrXawxRH8abx+2JrG8m0I15FRSfZgZ8If/EtCQref6AAoS5OTIdGb+8UWc8d
DibIxXIagTwFSp2nCwajyepua85GtTc7nZ+a2Bu+oH3Ud54B3Zj2U65GmGXUIwp+vHXxWOx1EcTv
XGcAxQfJfUreatUNfKGwUzF4UI+98kYVnWoH6G4d0Bo5xUN3hYePk9oYl7VOgZtEbn8wFYFXJB9W
OmOl+++8qYTeZLqAjJ8l/nvWYIFZV43bHzUPSEiouz21uA+5LObZMejy8WPxm++lNrhbFWx0OE6Z
xmryzQd3blu8v3LZMQLFW8jFTLUp9rrrIKXtK/EcK2xoJVm1MR6ONJrcu74Usx8209SeXDA+V6JO
6sNsgOFf+04rbp3FicPCyNwrS0WPPPZ3SFyncRqerUXbuEtzn3h2seAwxISLxhSs+HFeKHhxxuC2
XPjqRl/BjYXi8IyVFf8rvMyQ6ROQTlA1T67op4+0zqezu0gIT8Lts+uZvdjelTQ4KFBK1k5MHbhX
ge/izZXiNq+79jbH3rGLun4/mFbLDXAgh8aqd3jn1kl9fO44r92sxs966a7LpGhOXZGV68a8NDen
pRV/YhYVnzHXDbqCyJXOw+xfc9FbTiPezpusGIeHMuHvtnxCiDGj8rYpYoBEdms4h3Ip5Y1yPf3Y
e9zN5y7v8Q4WRo+k5jvHHqFgU7H4XkHJ6j5hg8XbIvAmMGuRfohi+gmE34stwgKnGyk/xG7TffHp
UUXZruP4AlkdF0Ea0AdFQn89EH4kJqBSLP4aYpHjSuVDRZBDsnRztNkkocvUxjRsgL/C0AZcNjGG
8dcDPOE9evF0IZTKqmIy6ZE4ek6T71bS/BLmRUnpypJWLJ5b1hODJUlJeEZWx+cyq8UzKH3F9Tsv
z7hp5LsEGHorIZJ+d5mhsFxekqcQIk3rMDDdbF2vYJDwlil9zpsJnIbh1xJrX91V1R450d+ggPX1
xi+a5XVMAE16bIAO09BJ5oXJqs74VaW7vyxIPmLH+N/cncly3EjWpZ8Iv2FywLHpRczBYARniuQG
RokS5sEBOBzA0/cX2f1bZaqys6zNetW1qEVmSjHBh3vvOd9xtmMBGmXlg9xBxe0D5oENNVhPDikc
UACQHHC+tE8kOg2fbkmP3eqd6uCK7KPLm/Tk9f0AWlrD1rANfRbquhI7BKPMZxXOw6GvF889J9MM
xIRsG7J8idpb4M3aIBx33mTlA9IjVJ6v8Jlce99yanqoRcvrlTG5NfRaM9PlfBFDBL407jEXrfIx
sn+19qQvcvHjb/YEYWWVzh65LMUQ5m9ZnTHMJJWvIaCeYTUtram8scLcq54JB1me6sEZg9tqgj0C
1GgCO7uQLrHNjAXwhK7EfvDC96gC3LlVlG97j+ZcyI6UMTrzHLGcKTq7j6jmxNoZg4aqoIlPSLZn
PbcSijuWa3Jr0FMyOmvGD5Zc1l3Y8gP/pPC13iEn8H+UuZbf6Mwgf+U84iZNVlJNJvBFRK364XcJ
A7QsSjwyErQDkTUtv3KrtWLM1nlGVC+udpLpF2ShqwIfteDGR8MAOZfbEQ3bgkDZ4KMx57zAF01Z
qBP6ESW6b4j97YBqs6+1WbVtYgRiYxSApzLVokL6P7HcexLumKsSiY37lEos3yGrAk06hqO96QpB
597vWv3mxep6Ve4bcOsgJMrngnYg1lM6lnc15Qv/tCJEdg1yKQlWnNNFcKOQj30m1tXhqgH6rAu0
mtxwOKLmEO3myk8rcH9RG3wvSqf9FpAh9kbEI7oY9KHWfSOvIRG9j0Z3bZBJ7+QM2AB+jO6O3MTL
3QhHtFzHswYAVtXKBuSQDy1qk1QmH76a230d6OCCNA/Go1tXEvgfJoeNyKT4EdD/wFDslqSg+GUB
4ZI7z1veW323dwKtTrkKvPtKQPYpq6tnGpJd+VhbBFSb2ENcnXbUHvAjEkiP2JDqWye/Si97VbFI
KoKJCRGomk7tY7eyoM8bAnNJJ4i6WG+J/IWFAQpgYqQdT+9jQIHFJ5H9K0hULEUBDgU+dXj1JrjF
sODOiGYaaCNa9E9dps6zDCUCW3+QAfeEIvFOQT+iNU3EmH+6vV7oW2ST5ezmxLGJuR+xc95EoV6+
5bWm6OLxDOSmgDUgnBX0w+Qtw3WzJ+EwgJWBKnlXS6/GL2iXX/jh3DN6WoyVkFdRO1R92BGjp5Ph
VUUi/6aMPRYrsnWweJlFomovrBCZOz4zJoKGR+WG+E2mopB6QcXpMYmemfJQzTNOsqGkO/n3eDZw
7bTrKpewBJmVDLAdOE19ISoHjC4JRPtERqN3MtWol02WT+GPTujupWTcTDGWESC/KlxaerA7wnmN
TYveI7UAeP8CliuuOSBWyecUZuFpcjt6pVmUy0tOhE/PfaJTbNh5AnqzYv9fgH6hxwTZPyBULGuH
hk0AHgvLPOy4S16VcEoidNrvATStzRIq/c5K6tzbzrb1PmmTXt8yXcd+ZSwiwTeW1ydfMVardEe0
Sc5lj9wsBeNUsa9M9QTFNfdG/2aJmsVd2XpQwdpwTPqAHSKz9wPMapZLcCATSBvsfW0x9KOKtKB0
dZNC7E1ST751U6Q5iFOLlpm3qpGEwz3aKJs1vx0zPz6bCXUO4qd82So7x2hjior2V2FHA0NI9s4R
g/u0s3Aq6dvZiJpIMMUpsy7nlj5a1tk0k/owYB9Y0kheerDhdJk52SjB8Htt4jxHRyNB0QT7RiYB
11OT0CyaG95wckW1nHtcd/GurJxfpKvLx06GDp3HHAOabzXIsuz0Cq4QadmWK6sEkbHt2TbJiBiU
9ZBQashXN1vIDw1GSDsyHxSHizNaO8p6HxWSX88fJRcyODSZmz3SxfUBGNRCbVITZo8Fls1DKBkg
7NJiCl8JVGxPZFYnr3mVcpPGfJHfl6p8a8mN2TZZGCIr4BDZxprEzwT0brzRU1x/MtCxvpqsnZ/z
EuTHJm3wJa1Ctt35VHIUwm6VZXWhhpzkQZlrL7sYox9c5rrvdi6rlwUiMHAYnLWouK30xnIYNq2H
5vqJhlh7Ky8IkE2npf/TsZTZ0bXwdhMNhRMtHX+de0Lf94jkrk6CxgMGHprl4PHgPg7KtI/xglQY
eptD0JGbuE8k+rFnD0hhnwvc2dMpVRpGGv2VZLeYELFIZfV0opy2h5QQ+9gvwTBwoLKMRo++ZZaa
/EKzoZh3y+KMy22Luzw49JPwGM+kg/QxLrvOcZjTp1T5wZpO4vxpE99AwFOzaW1IwlItpSE3EKx8
Eyn3jTvZJDjb8jR4KihNMN0WEgNfFyTPzJnlM3dRTHx2lMK5sBlFke9WKLigod38ilxuzkxe6AOs
ZW9XP92e/Je19HDi1cFEs1/pTK0XdwJjUbHRc6Psgmr//2qo+ueZ6v/4/46UEEa253oIcP/PIdl7
nX92n8NfxL3//af+t6DX/y+0jF7kBwI8mO39S9AbyP+iHW4j2UVsh/3ZR+n239NZ/7+YafFUAd0l
W1gEvIl/CXqRR3pMEn3XdRx0wv8309nfxXQQHEKJ0jViBuyGTvibKC1ysxFQyBRuB7ajdEXQ4vwt
dYPp8qcv5W+0nb+H2NuwSXxkzYTZB+wa3m8v0weIaaHyB9vAL8aPkeH/DqZgwoE/FOMecen4vx5Z
nrfkZ/M3L+hctaJ/zpO/vmIgQh9umg3DQP42c46qpQDHGIOcdq5xnG3FEbHWFvTTVR169QbcSPYk
SY06DLF81PhWLfSt1fJRz56zt7kN3vRB6t04anS37qKprOfSnKtkWW6dqWj/gzzQ+V1XfX2//OQo
tNE3hvYfaIk/qRpz7N6zmepwS+pk9cVMiKDl0OH/C6w+mxyfy8okIX3sTDZfXWMvXwQ8mNc5Id1F
6Mb/lWhdvNBVg+4/wYb+59/v30SXf7w9WPKhg7CRZ5Ln8c+iyzBSdpvDI9pqcLDnbHFIIMrENdS6
NyksV5ohNL7b5lQO3gROy04OA/qkLe9ZHtLJD7+5mAjv5olMLac92qn1MEGa5JpAcgZ0KDUW7x6a
9z3hKN09OX7Ndw1kYl/Nqn3858/i/84HuX4WCX+EKaHnw3j7TWYsswWvofbEtuWmeculBocK3tNk
M7Uyhc8NXfEazCO2VtObrzowdNkgRl3LbqIMDxMgtQc9TcN74I9YzYiEu60KS7xNTsEJLc5hl7kk
bWUchySkAo7W43Fo0pSc5/y9FdeIzli8RWLwLoNFew1CiUS3eWgJC4XmVgYXh+v+LQ1i7sVuyh1l
5WZOvEtRsZPNwLifPsQ1osd456610y/JbWVZOSi7TiJQy3kg9YWDkd3o1FU2kHzSsyJGLUDI3v75
u/xj4f62zEIUHb4X4gjgtP5tmZFjxgUW0eKWWrC6a+yixk5j7GtC5j70nF9WbqY7PWeozKpJptUB
G5L5Faiy++63aiAA2IzViktxeDRNWW5CrgGwT2qiJ63Ya+/h0/YHJsvJdAJcMH9F2jhPuo1J/Cgn
643xU3LbLmSmrEvceStAJ9OtLHS+G3Rg/4cHh5313/YUVub1SJC+J1gKf10ErWTcTZ0SbPtCjZek
cpE789Uyz2Jbvwf8HO2UAy+P5sHy0CmZnKD7cgVFnENw2OLLF9GL+WdnEvvHP/8Of7O/SmQ84CX5
ny2D6+7yp92jTPDploLceSNdyuCu+ZWO8xGP/LQJp/Hmn1/sb74G6UeuG9k0thB5X+U+f3qxhvMB
avYgtvPch292M8MDGHV+98+v8jcb4l9e5bdVWtIdCHqPOy7e+eyn3fTN7azra1k91PPun1/rb3YE
GUWc0ZyoV3vLb18fj2Tetq4i/F147smzquVrgSR+63ee/ehO1/FhDWuxQQ1q1/f4hbvNP7+Bv/lK
EbIzaZfs//6/adobi/mYSoXYlkM4vjqG2OgphkL+z6/i/i7EEtLh4iDQdIWua1N2/PWXc9lyJUks
0HFF99j27hVkTSZ8xnSxYpiU3U01aRqT+ZqYDem0tO5o1hHvujRyQ/bovIkYYKGgAtAW9K3ZXzkx
KzE99m6rwBal9rbNEjjuOmXES+278qIFpKJRP3NENv/8YX5/PjAiCd/nrPSd6Hqvusrt//QULj7y
bWj54VZx7KxjjTKcdO5kswQQrf/5pf7ta8NxcD34kLCBlIJq9deX+pfgMSyD5CaeC+tA6NF4Srq6
3Hl9rDGKONF/eFGugr+v6j8cA5CsrjtrKLie/fV1DVMpt3JMvB1L84zsrdl6UD72UTyZN48klWDl
TP0j0xY0auY9ZOy5Y6jnfuYJ+tXBTtFNMYAIZYjZObjv29YmYdFTeyYt+3Ko6cbH2Xvs9u/N6Oxp
ChJ0IFG+EGTqrlRJUyg001EUIw0uPLv3UWCQvUGLjZjgJbjdSwT79mzvOjJbzgh/YBx39m3rWuUu
nAwir9i1aORVD1oh765Bz7CAHmcILmz6x8KXT4xc9N0SfPrt8lXTE72rl0ps0KYkb31j6TsLoevO
EAm3waIPy0BJ5pRM7fclFgR0p6rM32eAAldvZ82EeOrHL7eMOkhDPu0cun7++wTpbxfZ1XOLuL2T
e4QAhAElzo84E91WxLAgEXMgfhCCnJ6hxKwjGGxu6yxqDxN5oWt37iqUQDkj4ymgO+vmyNMcwLE0
xrT7E9GHPBO10O8yByw9pgrABZEzxtvFYKLaxJxSH0Vfm23W1yTs5lg8y+BJAGDfDMojvBkBo1+u
F5XOp85L/QdIOmqNEm47EUYfkXdO7sSyd1GX43LDWIYf2d+AgI9+zQYmg9HPatQ/c26Xr5nbFDsA
ANU2kuO3KiVBB4n3rtfDeI5d5byqPPce4PBRk85tU/F3laiSIxTskaceqgiMQKKvUhwGa0PbdfR+
E0jShSTUA7TTeNfhfd87Synuh1FWX3XPz6YBQPjE4yS/sL5F++SaQmgr2T70pXTeatWW30zm7SGu
NAPZPJO8b5qqfbAKmp1MwuxUEDGj5k2fj/NLycD4waPvSexzDofH6uZnK43bPfm/xYXJU3JYps56
LLhoXeC4XnO/XHvjYD7mlYOWlCcCDQsz2VvtS+fTitFTNwFDcrcjnSfl1zss5Lc9YAr/3o3h/D2/
fkJjY/rr4vHeTnzox882Yb9ria1JxfM5puG3z+3cHBunaH7EsZM+NzaPpPJ0xgVcAndShUN3vlw2
w6AgHF7FX82UINVTJE8Vqlk2djsD3EQT8EtiddtZoz/fVAyR72ohfyLEfq+Zz0NoYZRK0hPkqW9h
HzYHaK+wH2Yki6lHoa/7lAQzQ69Bd8m3ru2/tZHRECyYen8vG2d4TWQRHEA9VvvIm5stNDHwcJXp
bzsa7Jsu6oJDDtx+11kywaTDm0LBW78CkrTOGe9q0zqkTnZF/cgOOx1UpQz5hV6w5b9C+hCa27gf
f3oiIT4bVF2fR8jWapROxKun/AdWkj6NUyS3DEotHPdS3sV9W2yBx8knT8/feymax7IzwR39/BZW
Jw4ccqMQilTifmlt70GnFb+Jq0nfSnujMccxmoicId2lkTGo+okrcZk4h1fMc0EaCrRcwBQCFNzL
4AGSIOJlOdk2nUPRqH5NdBGuTr+fOSAUuVdOmn/Sp9O3YyLMBUhC+SDmxpwHYREQ3OLmQxe5h27y
rnCo7hIoBRtI9/St7G5DlwvtglXll6aoPQQhk/vDMzloZMlYVEVX3kaRqHvXqvBPxpR2wc6r/Fem
DII9MGF+lMIXc8ICjZitH5N4PkErBmjSH5cif46LouYTt8WDZ08g4OfM/SJRtHxsx5ybvjSLv897
F+cpbM18M9Gt7tzA39QtUH6EL08OSe0C4fRKo0Km+av39dLqbdS53+tRnVLkj6VffK8zZnlZPfp7
0wbuvrPsp6ZAtJVO47kWY3xrdAOOBplf/zYslbNpFca7j4TyDDd+XIW7OZ8Z7LdLdxquTlm38rZT
XyQXvfQ0+lzjkFPrLeSDNVOBzQg1gc6uRi/R1/4uiNADNya+4drR7Js8L060Ccd7y8nULrPr+jZt
mvZGBH3z6AfqIS3QRzdlZH1mftd8Lp1d7J04zF6vE5DtMPnZbRZ33hvvutmSLiMu9ZiVe7qTyz4N
WrK+wIzdAE3QqzDg5OxwglwnOtFhzDSQJbK+b+dylhsicqpj6wmQTTNdVaje9rk0rd4Nis0byfZD
52Czoo+wCqy5f5YDWtgeoMG9a8r5MUgKeaKbPKMuCvOT7XszYWZD/K1eovlNk4+6jtzSeWTQqfaE
53AWwo3d+x0iONkIvH0+TsVRyfCtTWygCWnU3ORewnGbzvfgylAlgZe9p7MDuppPe0uEkjgNI56p
2NNim8aj/ezaafZAMp+Ho87IWz9K9NaO8uQ8YtfY2n00Xghl+morReCXgB18BTRAxVNbpZlHVyLd
1SX3Rbx3190lSpEvYgXk3g9Xaj72PgAsq7tp9Z3AI1X1QQ0BHJpR0k5yWMNuireWluHZw4D1OADh
RbmvqjfisUAZW/7rHPsCG6LN8UfLeS/M2EWrAZzW3vYjnK9+UGH1VQF7mE+wfWh5m8zOkX6h13xC
pQ7vY1rKaNwxcUSy4RGHYc++jxVMNZvFr3jw46GD1jShXT0SBrYca2kDTx7Ce5JjmNNMlvUAX748
L5n6CnqCsaAfetyAy65+qjt9Qc95CHv/Vy2vQLAluRdFFGymeSSllNTF4wj15zkJM7FWmBZWtKPO
fcJcLImBlHXxrosrQySmg7QLxll0Z5xI3w3Qsl8oMQPoMGXm7CK/DtJV2I/dBXx//Bp2ofNYVYN9
dpnA3xAcNp0nCOFfvcBjsxoVVB5T82Ys2wfXNdnRD5ml9U2RwblzU/6cE0trw8gOskbGpW9HOCdj
jz8Ecehfw9sKRhNoS6+pt10U1o9tHdbHVOWADQxEf/JYrPaUpJKIJsxDzOaczHmxYu4kOKYibFGC
83qk/dOsqgC5ng8/kaNSqxhckIOR0imR2famSvazQnPIPVMF7UqlJCBClULlIcgb6MKlTDZdD0UM
cUoax9sccB+GwSaPLkT5jju3sMzGoxgixya2xHuiOILClhiMwNXhPkIwOq8Kg+LTmCqCsahwVQGO
QyIaLbiVx9ZSZPcqa7mbChqUmwHV3B28lP6cj/ljFSzf/TD/pitfE6U3uzcdGqKD1ssb80UW9FIp
NI5Fd9De0myJbqS7fz1ubDcMud12i7q2iKZNXQUEf5cw7lyvc3YptsTdlTQPDiissXdV8XQcUzzj
lQczsox2nK7YO70r4bCf6/xEMHT7Wk/LScdfix8+SuM+d3L8RLJxlHPygR79LXUhZlWJVT2o0ZaH
3q4ZXdtVeFvCih42ZZNVm8a+DmUwfESXCmT+Bo/AcqhKS4OAKVF05BJfcyS64cnqC/CSIBQx9Leu
vuC9TPxVD9YWWBfjyTVvQd+rWCQPZTQ9od31DsIhzaAlD2dNWVysPD++TOhkm1VnmCLTaIJdnsfD
E0QmtZ+nxtpiVQsPRPAkV/5WMX9pmKS0YkkUS/wAMg+5BHvWtYRk2DUPEk/KYbSd5CqeJHrM0RKP
Nyr8dRLdeHXRPgQF7RdU7BkZi33WHkNRm1cb93ZF5TJ6Cv+waMleW6hg7Yx0Nx0H2S/+DNqODoTi
Rs0E2a651KALX5YeOJSROZbSpL8LS/TSW5/G67Zzo+oWcpglcDoTXYjuKtznkT2wAfuNt3Yy14IX
GMknawopH0JaiACL5oZ4FvQHNCyafSfdiKVOppeVgP334+XBAS4+EoD4NdCC3E3eYH+yomHOeoYg
e0Bg99Zo6y14/PKaitg1R6+W1tlOr9kWTNKKMxiJ+A7Iar0VKbjJxgF5q2NJ2qznO6cqkS/laN+4
8M2+LzpBgJuq9MkfreZpEUSNagZ34GfYXPsqCh6iyLU/UlFGjxq7y9kN7XjFX5n8uG6MH9Cp0idt
KgX9yymcE4Zn3B+5Fb2EyzA8h0VURBs9ZD/YZsoLWTXTi7FnUEsZebw7h1Hch5nhswHJKQ4pSvnb
csiSC/x69cAQu7lp8tY7tokeYB9XDcYcMr6zVsd30JBqlhOdGBPI7AQfuP+GCwZLY6fJL+IG1LZb
dNHWlkkuCAK0HGR36TS7o084vhY+fcLJmqubBkNoRPKq6R/sPg1prizdfCAKLzoF5RD8RBLlqtWS
11hweVQfUKTMRBVYxnWPIqRaTktqy0PR0aJFKk8MmMplfUhrk3/r+6p7V7lvO1vPZoywatQCfIqr
ev6iHRFtwMs7Wx/zEcP3qqLMwWNq36p0TC9WYNdbRzTtAS0wPmvPaSkK0+6eQzPfdd5SeqySq7Ni
ljMmrrp+ITMJB30JMV8R8U6pWA+XIpweCEEF0yHHQh9aPgJ+NkCmjJ01w0kDdxQl+gzFYgUtlMnH
lEjxaKVJtgm7nDsJflof6XrSvziDQ/vUtrnt8a/Vj7LFSj8uo3vnQEqk2Of6c4k7a/wUaZy/1wJx
4TZ2xDACevdNhtkzHfal8rj6WsuMvqTB3oWMcH7kg9JQb69mO4NcCuXhMO+nMKgOhWfZ3msVx/2v
EbEYhTZ9xBpVPJPMNWWCMKdozgJ3tcROOG/KuegMmg6Yine2CAYJsiMoybdGx4c7q4K1IT0CGTxC
IqwM4TSWhQHYb6AwCS+LaOWWqtPcMTtWbAXLopGnFFmU7qoajS6KUq664SLb7dx3s3tLsy8GlElu
3TaQTb6shFHWcVKiORde1L9kMHjXqIWDPxwaK6Jtpl9LGy0VTWH/6qRrqu/Cacdd35YcmCQzcBjY
ZvRuq7Bavrm13/9K6Qqd7YU5Ox9dvevY9ECsYuiyHIxsA/w2fr2ddSW7i5DJfOkbQLdQHhf0QeRT
3NIbS9jdCfExG7IVsyt9tb3LkJZdGlvkHxSaFI+hUfJ7nncEKLqNX39TDqDErfQM13aD76Cxp+aB
ybL3MzJB+96rqNmUrR+/MWRibY1lRumXNU/1iCws7kRCj8Gev9cuLSnTowseCMVp6XDuUS/cFIUh
QHChKUY0o5U8Yukrnyc9DfyhNjm1qXTuClFYtEKQwuPZH+t+N9fLcJwr5W5bK+uGbeU23TcvD8ZD
zoH2msC+RGMncZDxaZz+plvy4rPhArU1phkOLNfkpKR27lskhxgoCeeTqwlDNBHL0wBAe5pm6JkC
juXan4hCyB2HUoH6+LsrlDzSb01O7jj97J3xZ9dbLzZFwTWkzzl61/gu2XgwcA3baCNq/dqhwLyR
URvd5n6S/RzhHpNf02TzhV4Xp0PFVRsPuRsCIPAdGqNdRv7Z1Fo/cS8B8MV6+6t3MVYgoMtIcfXJ
YI4ep9QHzBa4I+frMmYU+wEDznlle1joWwdbjx/z4WAtU5Qvr6LriLgpFvM9s8h3Wo9yGu6mOLwf
00GcB/ZhwceKN9kwQe6JCqAsI4TTY2f8YcUKebf5W0g7RYazoVQpSGSYcbWwTUybbl4+pKYzl+yj
yn8PO2nubIVJv+ej30iOYjRb9XBk6tVs6Td5r5xQawQOwA3yeBYXy8G+z+0GWAyYV2S1yzmtK3WK
gm4k00G1X3M50YCrtLWH7DqurSlvyXJGSEZ8KaR3EAmsBcsRx55LLgpmDiwDJpZjeSjcaR90i7Vv
7B5UbhdATEu02yJGseodAbXhsQldsPfsds5TKwn8oLkBnc/kcoLhm0/Hxekfq7hL7x2XTmGEMoSq
UHvnOAbdh8oaruDcJGspm/nALz4QmOr6jGGl4YlNo1MzRm/G8kIsBUFwU5DVs8Y0ghIVrexGcP7e
6DzwznLUAeDvTL2NTpCfUHFhr8BLtEVzbtbZqMDCRZE5T0YWKJRsa95GXsr8rqbiegjRwez80Ywn
TBzZj6RDPNWWMYh5wWCtyJL6pQpE8Zwkenm0rCR8ZYLfUCRlcRWDlCUmUYJLX5dB7hAjWg/yVVqI
z7y2dJ+GuY6ocK/YLn9oj84CU6H18GN2aFXXpCmNNUQrHpXIn6psb7hdgr0F4o0vEAmpBd4i3USp
n3DlmscPtlKFz9TCebaLGsNlH/QiLHhyBghy7lVb7fos1I+Dg1mj5MIP2IOGCdYsYBHJKhLGesjK
Ob8o6CI3knjwfdpgTzZGBLeYLlEmFk5NkPeSb8TYUxVhHth0uBzvs6m57yvPe3Ew3Nad+5E1wWdU
RoK0sGDK0JiNant1XfdwToL1MJfnQMfikCSp/dg2f6jePXlTzaY8Z33xXKcR4Tng/H4px3Wews73
n8m1jo8Z15Ctpcan2DUoUOPAPJrK2AdNMvFl4jQFiImcK8k1tI4lASBcVft+6DCDVPSdafF6Z4De
ei+CdtjpvoGXYNj3ZWef7KS09lNcHceyC/fa5zHK0+EXorDlawbZ7LXWtCZuDPisWMLVyCysIKX1
aLsN2dldXezDFNhjeTVv84R7aOa8JX0eNBE4TGg9VfMbM/3a2nP/w++r5ZQY491JPaC67QrfhnPO
TlrTkdr7sa13DSZirF2DK7euuFNCUZwNBZjsTvTEUM9XPsrAsLklVK08SaCnmA62UV6Tqmjp9yoS
X2RgJnttYbicawK7yDIKHrTdYQUNbt1lOFgtFV8zJGRqq/SObnDDNKHa4y55aCxhf0+xz7I1USC7
pppo8I8zyBXnpYh8Gg12iMMKw2GW0f4bdXv0sMkkuL+oJ6byy4NSDXq7+1iW5JbcPgeWWdYQ60us
KAmYrXQ5DiyxawVF0SKyY0iGJAL6CCPYCvk4Dz5RdydhkRjcLZTMAcrRVePhlJAYD2lbUlIIsvM+
amRiJ7jl/sZrAsp4Pe0S9tyNHeKs25QZkfZV7T8FKqk1ua1uSiSI5QY7f86HQznPrU/3pSGX18qK
YO9VjnjvRsdKPmP+Acuza6FDehEwTqJBqbdG+m/FTOAz67ZdU11vFylnkrKJOr2XXTY/xJYfP6kW
NWumoybC2+0eI+Hh51IuymU3Y6Q5GjMfsDRmn3BIORVDhNkAY50mf7YwTzGEdLw0+kzInkWWLTyI
llAP4lOQUaOskyJwzHsU5cVDlGAcOTLgzsv1rJmYMLIlmV1cM6cL3BNGuXRJgwHneXIF8tgMFdhP
owCjYJc95mYsnvQA9HbNvlHvvXyhy2lirDjY1oPwva1L/Tk3rvjCXkRyso8xFjgpd+ee2g5051Qi
2BtcUsdnZzjkguO+tPmpKQhHKsa4RW+CT/qN1nG3BTrUMdQcwpswEHT1MYn5/oBKfCkvAZZ9KmJ1
5+Xusa/az9S+ht8G5k5wvpNkdudZyanPsRb4jkHc6yd18oC5oj/zxKXvscrV+7SoFSg2+zacna8O
P/ImmWH/Qy3ImDdBn6nyaD9W0QfWzEehpjdCQnHos3BZ8YunjhOZxYlMhr1fd80lAoe9Djoe9Cqj
/ZgIEFRh7+hHzu6aE7Kgb5aXbbWlFKBaHSwfWWS5jNXPZcRF0vleT3gV7tQ69ZDAEpor/RFgBcqW
mNzY3jxdLZQviSa/Zco82talUJccSYNdFufes+KtM4XOxpEpbQs8Z/EbNUNlb9GpqU1IfPJxbLzh
I4N2CEstmKfTMvQ21HlR5Fx+MwbFauDQrXTClkcaHT2DOU+iw2w7mtBYSj32n6q52GUtnpSJHC5a
dFQz22JcIvL3PrGc/Tyy49Jtnc5ZI7oN7O7lbQ6p3Ko1wy16HWRAZHdBV70Z43gPhFbEya4fvPmj
JcbxoLkhn6HYBG+zQtvJgFNwvS4WsW7yObLPU2nZV9QeXwMKMSvfV2Ty3Xk0i35Qn1KJLHl8ycYE
wTA60JFv0kpDZxsLp3yhjMuwOnf7YnbXOCHtkx9Bu0rJu3qpBnXodGuIWDSvQ08MS98kLzB09q0j
w0PJdGmrl65f2wjgscN2gq53bt15CUNG9pXsZWhAJ/iypToZedBWZWB3v+olu7TqanmB1IQ7QzBl
I8q43aauN256tDZEgLhtsiNF26WuRw9DxoPIvrvaFS2yxtYcKmrON7uO6K4GvjqK3FVfdUFHdjMR
0PZisg7Kf6Wi8akUjgsf2BmKA6HpivbaEt6GKRJfdwpwFGjadXg5/GTZAM2ABlgHyUOqiguGBG4S
Y5vdMDth6OBW5WHqIjgAna2x9xK2uTxiA6oPSM8MATapdA8SXBFO8WvQtguC+S1nF/yxOJ2zrpHX
PAVtDPJjmNrsJBafLUuE4/1QMDgbiT7esk/AK87cljJJNRCn3BFcZkB29cVwb7kZ5xhbv+5bn3la
OiGIRlrO4h5slyCOga94bbn6tcBmT72xYIaCXrI30sHwFrlHlNoceyYVe9FzY1pRiLqg0RGuQ9Q7
QHRRanmoW4xPmfWTaAxr3YXaui2uN1yzuNkjir3m4kUAopuqzO9zYtsOLB3vPqIF9OqnbriVBCls
5LgQWSWAqbtL765F0UxrP8/Zp4jrvkXphBg5HLkrx4rsIcXvM3J322l25X3gkf09N911NqZi51tJ
i+EmZg60aYuI3IP/yd6Z7FiOZNv1VwSNxQBJI81IQNLg9p33fUwIj3AP9n3Pr9cyz0xUVL1XeCpA
Gkh4k0xkFTzC/fq9Rjv77L12LOR9v/jxFalN96flK0KKKHk8LFLSVRtgELSZj0YCGLUfN+hGAtO6
BUUiNbpX0BTug8X78Q4cJG+lUHRoDUt572LWglttyzVPmnaTcKgiSg3O0azNFAWFRtCNR97hIc6r
dN+3sgPpxdlWEktKSGLibdOZdX7i3OjpoCeWwG4pVB1VzWX008FJ++YOXnwz2229YaFokG3z7BWR
M3ftKZLMthlKXqlMsyvFfI4Mj0dMyKcDibisvXdjNN4Kb/4kEi+uiA3e8oZCr0dBWudZl9xGBmHV
DTUkelLQ+Z1rf2F5vaeNse33JYdlRDCmHTRwsea6KBBNx9wDWJ/E4ZOqzXbWDx6yRTRtU+Vl8Mpi
Glj8SzFYtDWrvPlpQ+wSqO6BEt1NDSL/WJiTWqepAXOfVlYMNFEXB3chAtED7674JS0q63W0IUxL
1ZJhp2VjF5TBciOhka9rpQthgpkQaZdZ5iu+y+4pXWzEKC+vEcQXyztGDawUjGPhpx8u3qYKzHTr
y2V+oOm8uhR0xex4OmRbqZr2RKspGPfFHGwWMID1mIqh4lK2cDYSpi1Cd9nJJXhzhF/StfqZIdYL
oYNdSwfHNeJKd1yi1HhPw1A+ExxuDjwO/JuY5PSeX8XG6uDV2FP/QdmsfYxHO7BWyh5h4EZWfAnI
Md/yXsy4PDvNWymH5CdgEnR0iogelLJhI8xMNtVmZnWMe4FCKTBpU8I/UzSRR+prAA+z2CDOaA5d
+2BNeXvtpCWkM9MrBsI6VoFvyRj7LYTj+FDHEdvzJTVv6R7QQTaiWgffirJtJTv8KeQFmHUT9RiQ
EriOqpIrBx21pyaz6T7z+dARh2GB6S3ZUwQT1q0N7FNLW14ZpfGkCuNTYOt8zCujBpHnBKRPpljf
X8th7cTxs2k0w83ch+pRQG26N+ah3CTJ3YiwuoM80b+mpWxvXUtMr7Sqd9sEE8pZlLG37lXQv3Kg
vMo0E1ezoW8CY55eE8+yz0XWmvssjPLbsKNnLYCP9DEMQburRxtIVT7EDCUm5wLmqgNTYByu68ru
aKuBX02RSstvq/GWtzysYReDGLd/knbk5tVWprHKuBGfkxhaUUG70KGmb2tDjGVZhxXgmtrRtoii
9ziUwuqYVxKFR3b7Rqj+VNGJs46kZb26flZyyvJdgTqNc+sOaTU+D0sndii0CX+qmnYl9T3HsM/E
baXqdpv7vrUxosI79xbiRVL8GlFm5MTTIgv6ac+F2YfYrymXQRKZ60CTL2uJRiy98M2Log8cSp8e
2uo6ZIMdg9CcNEuz1lTNqi4/U5mWK3pv9uQvSUvNdMymMzjqfLiEDWFOVT5P0H89EO+bSTM34Oma
7IyjLR/WdW85ZKiURZlV9TC3QLfg8ShIpYc5KWgRHYFcumyEOjAmLLG8HmGHhmRojsZhMetTJpxD
n8w0JqN1z5ZkG8QfeWg9sotOB+SMbXvM2Nj3yXdq0pqdocLkylNx+gCKTz66BbNhucQI33lp7f/b
33i5Ku3Cdzo9nCsK4s3d4oUpxQpx+/Tllvs/zY3/f6ggXmB2/c0x+G8wfazd35vfIyB/fMGfcD7v
G+00Llg+26Td0tMpjz+6Mj1BYTz/Mxkn4Qqd8vhb/kN9c21T4Ta0fFu7DrEc/pX/cL5pl68HANlk
5LJgvf/P//7z91wEcMO/++/fodue1D7J3x3cNhxlgZWJ5AFuStPlJ/3dR1kPMqPFBF2+gsz2CKJt
2fQz6+RJqXYzJFO/H+r8LSJFh5rqeW8x2wxaDt0eKwz/cPaFb8mrqHTSlySKYiwXi7yy/EIFxwmA
GW4mu+EuSt5JvtjLCHJjLDKgfSm33FVKbfwxxVJN9nFYXnwhy19LCZo2WhTHuSPs7oYk63RrejwW
fdgZa4e+sd1oevZpagb7no6t+uy0RXkikKYqgAHdMYSRMUEpNcQLEWbbOVddm5zJsLHtjMnKPaZx
sJjHNHaMs5nwF4GdSNC6IjnINVaI4GnC9rLPXcM9S0A+3+u4IgWbGB5d2DV8jGd6g8ynwJ1Hf9dj
5zkngmgcvoEEKx1wd/vDDwOusDLKS4T8Kdy5gwRIbSegUpK2jy8gBpWzbsAIwMtUuc/fLZo7oypT
H0oQ87sfw/seclVc4W3RdJ6UO/aKvGXe0/c90x+fxcY9zJ9gWmVxML5XpCmgtrOmp2zRmOtrAuHu
vKpNL692gXIMSWR0SO9aBMKjHN1y18+C2imIdgQtx1TsKsp+LwKL+hFpnJt8TlycuHTiH+zeBU8y
iV9Rl3G7l5GbGJgXnOZA5J8rRumbnPRTZ2qgSu+DbVpoEf7eks07zg6hlrkzqx15FvXglqbacVFt
PuYuQ7ZJsM8iECXiZ5UiJ1jdIE+auXd2oxaXsTfbTyNT8BX7gsRlIWYqY+cStDO2E2sDErEOy9u1
SqT71cd3AMLm3zRIXduaiuJw7Zbw9eehUED8kvEEHsa8YxWkziIxxi1JaPd7Hg08nAu3e3BMJxoP
Jeco8BiDQdCzYWGtEnfyr01J30wlMdXQr+l1V+x8xcWtlX00LQOrM3ImZWftAimxGHlJkZzT/ADw
JrmLw56a6ZSeyAv7nYfcXILvPnrdyUgdrazn8gxYJDuEdmPzMpUQ55ueF4rBpvDglQ2snNYFFCha
pf2ECCFqt1pwEYzakdAu4tiy+cRtjYdlG89Dc2+UBBy9OcEdFBsbvOXfqyoPYF6V8C26wXiuHUoT
GmxF4AcoX+iDcuPOzk2HBE1k2t/lPmpd0DgvQYS3p7fbXVkSiiaBGV0c0xs/srz+aeHEuc5l81A3
FWDglllEpFuiovQ/VfjEAVpCXqaf1EXfogVlWAk0rzKWfX4DI453vQRtL3fsW9NiA/2JyLIzcdUo
22UP+Ed11Eb37okk+hqLwciBAG5j4y9dfvGUQ90j9V1PBQaaKwOMIY4BbGSZg+B518kATjmlLA0L
QNOIRh3N9b5T2EUUvoOANfB2DaOfVIea5obThKwSoSr4O94yRdFe9Lw4LPYzYyIpjitmxxe5NAxR
Xo12JEZGutHtIM6Pnko/YlFQUmMlxs6TicvbosMim7vO3sSmtKX2BeAcfpf1MJrmPg8dGIx4ZIMn
xUur1QvCXSB7dl4IAYFSjFFTTrKw3mKY7fHYJWR6sAo8eEnDUsYiuU8iqBnoI7QxCaggvQ1oU9yZ
SRn/Qm5hUYY2Dxlq6cwZtmE6bWNhjNNqsfGtFGLo3xh+zUMN/DBcDUsaH+YAy11P0J5VSKvsq4bE
HlB3Lsc+NRSv0EWZO5u5Yb04hrsc3N02c4rhwcys5tXI+vSk8nquQUcrtW979gC8/u1tkpg9PA54
bz/Cqci2wvYPS+ieYcHMl85Ms9fGDtszFqdDv6QGyZ5BI8699H6O6/BGwsm4scle772iELd1calY
KEBDxgXXxfHGVmJ4ItihV6wjHldiaDUGysq4puPOrM5gkeabESce/Wmc8NQi+NbJGbO3wPe7NyJ3
6XMd9+UVL3N6l6eL853iN5lu6sacsLpnQ3ATRv18IUxD54EdLgy1fSdI2XT+uqUB+irKF6yrI/GD
LaIkqejFWUfIbjVc6eXMvtyLV37Gr24Z02yXLTlAd4RK2gHBKLx4Pi2Sc8XSLo8ccVKZ3sbBGKvW
3EWTjzqN+qM19PyScsONH0Cl8i7Tf7diD3HbUZS6CykhPtgYB35aYzTvofNz9Hk5ZEtRZOAhM2ui
xdehr/PC7KgVlxD6xcjjvmrqHUwHqauRx/vIb+lu7Iyw3HukAI7+Mof7wImqdRwE2YtR9MtTR7P3
ZWEKB8unkJFZENfk1yJhHUNTfIBaAZ9ijekPCBV1uoWDVT1N1sDopoMcxcavG3VBdk+ubI8G61XL
2epG+btoi5i3cUr2Gl7IjajoEUONDULBcsRPv4+cpxBNI1MY2zksyjtin1Z3HOt4eSwpVLVXE9S+
k9k28llvrZ6mBN0VE+iyj4OW7XeYiRsYiuGn6rtwh90OrvasM9Mz+A0H1rU/bSUq5HPSqPFRcdS8
B3AUOHRtmjNRWM0CxFniVk+KCr7PTGRwyEWpy1hjsDZ5Z71FiQ2Ppklqgb+g0qYEfzcBA91i6ExO
S+UOr34Q/mCff+Cj5bGq9hN23GDwqE4+0Ef2YC78nmfgAqe5Dq5pnKzBGdU0gPYjzkVoW/ZD2vAh
OfSwms5TkYAmK+g2MeBMwar1wSVHCZcOd0nbH1WSX5czcEZrtpujXRnuHu/KTK6jMRIWEjo/7trj
HY1TLfc9Og+jXPg7fN/jE4GubGctTbn2CoswJhiPp7RajI1MWaillOqtqzZz0GRc49EjOzw5M0sJ
0/bu0MHya/Jt3PdEnLxY82wfhybvt82AJAY4J92PJCG2QA7g/KjCf5UChz0NHuXH0MKzH9tl1O0i
cn5onLhmEmIUrOwWD7wZIYz28y4dohpoTbucJ6uUvxQWnXUVuNiGWP7kuk4HuJj1g+L3QQc9PDtY
T0ML4H8ejPic5QGaDZSs6VcQmONlQYiON1NuyOuZxfSuHafyRz409nY0Wu8c0lqwZ8MX38qZe5SF
tLBTHUFP2G3VVR/4ekpEgbYCnNR1O31gKmxv46q+7j3RHSyc05vZMrgOMIKv1CzTSw0fgebd8cKl
E8auXzg39B5TYFRxrJem4bCDTfemiukwin74zvxRYR1VYQjwvuxgT+A3UPdlVVWwuioTv2FtsHsa
oI7aONUec8Q2kgfzVMRrzMFsa12/Xmis7cadmDvj3jMBfr1R5Osp8NHttFeS1fqOqcH5xSWrZDnJ
BuqZh1S9n8bO+lTuGNYn3JDc/Rov9T8G8g7Wbml4GiH5sD/IXLVxln65MlsDTTFx77lMzifYQbpB
oU0vEHp9bnMaDALQLp5peLVawGiNKx5pxg4PeYuSRMlhgASbnIVbyWtOBDBwdZhfZAj3ZJWHIn6t
+IoLxJm5xUOdLtdN5+kBHWfCGy3L/QPyY3Ph8+r23L26edfU83CXGjX7LsBF3pVD+Zy5qmjztbcB
N9wNKXGr2UxWkT0slrTrbTVWOBDTiDqmVjflWrntXguM/hvKx+lc5bKa0yQF+QP4fefKdZu39Fy0
TPbLOq2J4m5DwI0wblk7vdBqiXeuwltOfZ1jnELFFcPp22MJU+t6wMeUbdgKXNmDVDgg8YpzAROx
WgOkzD/IBVs/EFS8K+mn6q1Hgz16qMP9SkryYOs8pIwbtwS6B2w+UO4b6DfFxigrq94ipHmPLUuF
ju1KQ5iIUPSK3bC3c2p3j30PPbGsGnh9kW+t5yRo9pxa70OsF58kLzaR50T7zKO2eYrZxdvhLRlJ
NuJDeAiKEitUElAekRtHmHAHdgvXCyHJ1SCrfJMlYfdgAnjZFvgz9/QhB5vUDMSa2MHe0CMGhLsD
L8SyHktKFbkb8p2cpFv8MjF1UatlHMAQmIjGXLgZkdNVjPGfApHoxW/GbD1G4WOH55ItffhkcO1Y
MQ6OtD119DRi3i1H70pomTg3jQP9V9OOYeQHmWLafxIEcNdbo3/zbDDD711pn0OT0cxtG3vT9Upu
lhH/WFpG3VGltHNQEE1BowwW0l2YeEUxQJ50er5PrEtrADblesyaXZ5RmZtR6T4gT/fRofMBnOK3
ull6ld6OGH4xIZjLFZ89B005QKJl2YV7eW6I9fhUAiVFG94HlZeyga/oCCfXBccGCwV7HklRS1WI
HS6GlEspMuF+stzgjiZZix0x1BKB4Nx7bLHwVF/k3AMD7jNeX6/J1J5VhFpR/jIcHEMFz71l969I
Y1WyhgLIwJJ0EmBjy1Z/s9jDcJeZ4GK2Mqz8Z8qDp/dOhMEZcMroHhoEZy407ms4Vn247QwKldbW
woBzMoUV38sqnCifoIj2UE3mtOLBYb6EIG8f4CVW48qAIWfuSX+1J6UUGKPBY4lkqqF6YRMLnpO3
otl5j12XQk7Ve788rjzCePX7UsWCDTJ9YN2UsGdo/W1lmcOnPfeRze3U9K7DXngHZiw03sissjd6
XiVhIYiXLCeC4TufLIDkxO9YxOYRvW+T3E8zj2o3ZoSzIz88JYs9HToPlWDlRZa/hXFana2QM59T
yByfQ3YMbyRR4n2MQkwPOTmtJ4+LC6quhJ2kWbnp8f+Krvb/HYXFkqhmAFIIbf9zDssJBS6NaGH8
XYb77Sv/1OLUN9+lvM5XPojUPyoUf9fiuOwJwdpHIbf9RWJxv9keEVnfd4QHyEWLdH8pcdY3XxGD
913lkqqW8l8isSjr38R92RSQ+/BM/jjHlUL//78lms3cTLhugO3LLWdp1hnk/AKzOx4Mwkxuz37V
DeQLgz7l8Fx1qUSs2pT+6nBuiJ22VDTTflfhTRrNEfqgcju6pGhCuPKmvtsxHnT3JZZsOB0l9X1u
TuSzmrP4ANyvOPMN5Sg+5XgY/V6OV7PL1HuRpdmcK2wPMUG9PiQjKkUUb7IsURGONIXekERldo+x
DK1pyed5xmoAK3E71SyW96WKqFouE4qisX64ELK8JOHD6ZMuO6T0dNwPvVsfsOWDjbWm4tWFYOKv
+8DqP/jhLBx1QBRXMhT9oyKdQN2sAVGOnZsV7MnMU2NojAA60BRzsXMdOVBfI2pV7oB8QGRqpyC+
jjsLCEMKsCnfhIpCvpOdIlSsgnECw4UiEKhDAt/CPDh4wYstsgfPXzwfEsZJVBjfS+55FJITw7uU
QUmJPArdpbVNEkgNsginJt75ZeNlc1dADkEnITJGTHlVYpfljCz7t8xOR2cl+678tBcDIY08E+xW
3Dvsu+IZ9x8KDoKq39aspmHhrdxqSrnC2OOtsRjDXSIoCRdU8TIIJVGYbed6NF7b2pmNDf4f1k8O
C4xbuh6CamMz5LESawfwekGJulXCBsdF2plds3aIyGrurmf9kpVJ1xjmiuxtUZ2gZ96oueIHQLFp
nm1isY6qBq9MotKFvBRNYGdAylyDK9jNdtPWtxUk2NtoaJqD6Mr6Pko887qeYtbHCRHbcZMBI9iy
8q3ezbabrs0hEf16rrFJlJVCAGs6WzOBCMRN3JTb2Bt4snB133fovLuSyMkuClNysDMhXDMs/ENL
GOZ5Ajf/QsIbRUws3rj2ELlfc83EtMppAhVNi5LTTUz8lj/eJJaHLJUS58PZk171xJN2PX/WXmV4
tAILy1Hbdh5r7wLgdcu3NC4MADMmqCujD8kmBE1wsqyuPNg5NQOFkMXeNaP8ubGcCp+qeJLCyQHT
AvxtfZJOw3mw+Ris/DyGIs38eu8POKTiiJ907E1vE3txe6YmxdxQkDQ/VUzta9n300l0BEojtQzr
2pQwBiH2+lxB6S9epXYQ3loUH98Je6BEvUimG97rjPJcfyrobFyePJy9d+yDqb3rXethCcflmXYu
eciU9oeNSa1Q4agTfM5oSHihX6J6TjGH/OqjJnlWeG1he/QHBxvATQLYbFyDrZW3s53XbzXBkrsi
d6z30Qcfv65t5T/YcY+VKELi4Mbau6gdnCloxYkAqC/mZRMKab+PS0Iap4KV+QQBMbxxhizdNFAA
fkw8VG+8RsjvSWTQcpC7QbiBSTXcC08Fh7nCf03fSvahWmqkSFmYNt48w51vEkVjOXU5lKbZcW2B
G/bGR+o/ll+RGsdq48F2fFpqU93N+XSr6CcYVlDu8oauCmvk58TGiSHFs96ECCMDwyUIvY2fZcE1
CKT+NHNG3Afg3z8pxJjKlRym+QUaU9atWo7mg6A1h8pVEVCv1cDy5jcvYPu0qU1G3y8shL2eiYCg
fHjf5GHxDnyXTz8JByyGXpXd0gsw2BiwwDQ3ljddXDvsrHW46HBQ1XE3JOnJtY8ghu3RmL5I3gNN
M9e70LFNpFFISafFBDa/aYARWhuKBxbMhJ6LbjhH/a1niYwecVDIzDskmddeZ7f3oZ1BgCgnItIY
3NuHBGLtVkpcZ7QFyLOQWXAf0vDyRrk75RtaqzYQrc0qny7Jl5ANnzG5I0OOvF1qpXv4Er0DEfbH
dCJTu7IMxn5Sj+IitVKeoWMRd9P6eaqVdKB2WlT/EtiZOZe7UdJidrCZOx4CM84eIzLZ322tzw9D
qM74zkxsXqj3sePLS2YP+SmGvB+ucYlU21Qr/nkxY2UsJ/eUJo3R8CHTy4FMy9/bru0kwiz9JO56
lH59xUfBfpJ6vxDWbBpsvXOYKVF7nwg+vBsQove1r4X+Ue8prK6jgLOM7cfBir3tovcZXh15LIOb
6ieJwfGdfnc2H6FwOw80qN6ILMPYHCRxKCJjXzsTq/gVtCVbFH3bOPQGssZQC2Pe2Hrh0gVTeUn0
EqbU65jhazOj9JKm0+uaSC9ujK8dTvO1z4m/djte5dfXfsTxsqJHQG9/KJd8N752QhGur/tIL4rE
187I+toflV+7pFGvlQK9YCr0qqnJ54Qne9M2d8XXLqrVaykMrmyoUr2sKoim8PDSK6xWL7OUXmtF
LgEVhMXE/lD5GNAqa/fUMwSCVl3/azNmE2OAB5zFzzyz2Zw1X1s0pRdq5Ifcc8Zoufel6z/5EaZs
SzV9sfZKfBzr1O61h0tv6eKhLR7xnrC7q/Uab6nJvZ4jMG0vGAPkRE1Hc6QBiYApofLyNOiFIJY5
+37SS0LHj9IdvGVjbekV4lIu4+1StP2N5XPorgzVdS/oIwCT9AKSiVXuM72UbBcvw4zpFfd+UDsX
1QhG0Fm28qX72md2o+A65IaOGxwT7LlXsV5+ZkGdvpR6IcqFjd1oUBfsSevWzy7+3Htv/kKH0xTL
V9PJqj1qEGWLWrEifLls/KZyHtmEpZRr6RnC/5onCj1aJF9TRqUHjkiPHoUeQuyveSTRo4mvh5So
W2hfwPkzHWy8qCcCO/1x1oONDW11HwTGjiqqCGk6YTAs4xGk89dUFKcaZYnc8ubBpmBq0gNUo0cp
8cdUpQesQI9aPTNXo4cvU49hlmjfCz2YjXqt2+thzWJqc/T4NuIatPRA1zgZzd5k28OVGshRL8ng
mvvJaFGySmjpDzFvk5daj4lxMCyHeDSGfAttLL63vybK/mu6LDGhhdtC2M6r33bzjwpDc4zFLTYw
UmSsTXj8BG1/WNoqiNh0ctHBT0/1EL9mbK04mEkk90yDMcMjL6I/UN8EDEftKYuz1kvU0/w7Fyhc
PumaDVhd41aW8WNmhuo2hCz7GLMqJvxD7cSxd8Z+YyW63atC6fmsiM8/dmkiDkk28+gtw2aHXums
s3gQjzDqA17yHZBvbfVwr9rcNC/kZZ3tmDP4Tz6xblVE+RHnaEGnwhTetl5X0ctmXas8tq4lV2WU
W3O8C+oyvqRLZu1SIoEw2i2esVilbQJmqh7VZghKe9fnfnJtQYi9hMT+0q3RstU+5GnYXRFa5m7U
MM48u7iDydaBphMbey4Mecal2z33YQM6WUxOyJawYGlFeOC+UqOdbETPLZFsZ5GRrTfQoVYubYBP
bKX8a+rEo1u8esST3HCeaRKdp+XkNUP92kpLPuH8ny8yU0gHLI4Q6mXp3nHYWfRe1mb0xgfYRJ8c
C67QBgluPjPFA4T48Kqi840TFZWG1V/lnWx+8F++HHIctvAF4TNw3zwWxM1jbM8FYGkHy6B5QJe3
wTOJNiIDXYliF8NvNzZ96wbYbTK7BpxqsnhZdyEtDE7fqnirPOHamP0d4x1GQftA6dwiAFmgflcI
cjcUFPZvJfwDAoTDXFwBOMDr5MluTeqMK86Ms/rGa2X2hsLMhMbaKclv2oLdxaqv8Rxv3IgtM3nM
AFySNUxYsCljgzMwVZbDTZO38iEYbP8lUD2DzqAC6JWp4q26zvu6LfHROka6qYqZuIZcrJe2NZxw
30nTO/vzOIJgscP4CdBKPt/B5577nZOAh2wb+mCwN+XNvAvMTpFEVDjMN1nIm+OmEw4jR5aVrLkQ
PBYeepk/8qya7/nMQDYQeTsB/iLv0HD6n6luw9ScF+fJE84Lx5J7L8H3IbcHvq4o6R6mOW1TblPL
y7iEiuaaCAYgx2/SrRs89YCW6DiXq/+USIqOoPrjXH3+j//6/pHHxSYmLhT/7P5O6DAtShwcqKr/
XCHZfGZR/O9/0Z+gWoUdydc2JE9iWOLffxmVFF2hliN8H4qZDTZT94v+JY943zwQmq4vNYmWAec3
o5L3zYFq6wNPw1/En2j/K0Yl7Xj6O58SD2tl+45jMUrhVPL+ASEbF5R08u1pepmWfeux7h4hrY+v
0QCUCmjdY28AhSpERzVAlEXVeQZ5whhtwat3xyR7y9NmeG84QI9B6vdU9EqXlKrfryyng0pFSudu
kuZ0zx/PNT4ZK879PPuE2/1jxKy8GRff2NasipHNnfIW6FLwyEKAPFFttS8Co8l7SS5ygxuEYAoM
n9u5dO/TkkKezBIJrgE5PpNoNbdUO4JAiPx+46dd+VCW/isVEngkRoZNatrYRhrGuDeLCRCAbZMt
aCvaJef6gQB1tI0o+SLBR160mjgL+r6rH5ycPDy5M5rExtbGfQKpNMaqT0WFPwJfndxDawf0NwdV
ccGTGf3wJFkEb267Hz0uk8ekt/N9EgQo8Q444w0RB8V6itZLIFcysL4jO8xr6biwY1heXkbinfMa
Mm6Zr1v8Dt8Fe51qRebOiYm8DuZbaSl/ZQYVCz0vpNVh1QzuldsNWNhnLDQEEbMWRDew07XwlmpY
wYbvx/88Ej7/d44EYLkOyMx/fh48dd17819um/ePzzb6/Vz48yv/VEydb5CmbRNruJTkay1U2D8U
U6W+AVamKNN3/jgTMA7+eSgI85vD8aEpqYJzCYz13zRT8Q0HpMlXIqh+HRj/yqHwj2BGPu+u5ShT
SpArtqVR3b8rpkT0fIlTathTjOE/jH0z3xRlIkkR+3Hzg66x9DyaGNz/A/Skxbv6H04ji5MIg7Ln
KlqVpcfZ9nd/M8cB3QTuMOyl0we7uGFh+Z7bOhAWDxZSUF9ZLObiZuxfsyqpFnbkZQW4XTFcroN0
NOXezCo0grYR2FHqIO5WuNJxalhz2BH4E9j1v66y6de1dqQlkJbBnp3myho7ymCq0pt/iLFeiY5L
+x7WsXrL9Z6G/Iv/jJbM8sbUexyaYFCHUHFiyvX0oserApY+g97/FMQJaQF3h42X52cnpjkYe888
Lmw1l+JHUhvrqCNPtJQWYmpQ/iSaarHMHREA+lS9+MAV9oLbLWS5ii6MCAmW7GkogycDaECyXUKj
PM4e4ZQimD9xDLDZRqkNBuJ1HUWahHujW7JKeAKnfCF4VaZrgBfPcazjMhXnnzXaD4PH6ir27Xv4
AJg1k4x4Hx28ekRybopq3HgTPZa2ILkUMvmvx6Z2d0VFoAC8GoyuijhzM9nvlYEsGvrO2XQRGyMu
LKFo9lQq78aG86dGigXo5++lJI/Vugs6e4RWbgfteDM2fX0xmUKOSwAVMciIwNLvCXSncXq6Ybm5
9yHx246Q0Tb1hNDic7fvXGQR22yJtMXCPTqYfrEGsWYGHdljvW/jvRgje73QXLXuXfpY0yDpd0EV
5qcoJwzq69UpXvt4v+h16kBnJJXDVpiR5zMcvAFsY3vHNDbKkMY10xVFumUd389LxgWscDIHSbPH
puJNZAdWOLIEmDxQzOEGOLbjbyAj0bSCh759Z0POUrlaBL/3GAvuWwhA8QrDqwU2zs4/6B1J1NpL
KxcDWjQCrivTizkZOGHGxoyvE9uvj91cs01l1Z2LqjqRuS5fcuBLvNbMyQYxI66R2+ZrW9769ERB
HSmlXMd6oZ5TOEo7CAtNPEN65W7r5bvztYefkLMuWZtbbD2rLN+nRuQ94NFtatohWOTXXzt992u/
D6HMuzJhaY6rVhsAbG0FcMJoDk9hWCEb0qaj3tB88Q4AQVkgoYkywttrBPczXUZHs4snQmPafADX
xz7iTWVwibAhHxw/cx7LpsEHCGccK4P7ZWuA0IDJ05JVdsOed3im5pf4quer8SGVky3OoeE049b7
8lJQBmN9lnVVk9TCapEylff7jr3PLx3K9HcYn2nDEW2N2Qo93MW0oe0biFfLOW29BBnJtRuxphUI
rwe+4+ixt2PsXjFekEabQrCH4A8htKoIeoFJWokZjCE8m5sARwmEuh9tHl2sgciDtpz0DBjwUrCh
DJEvbqS2ppDhuMQdeVtP21Z8bWBZtJXF1qaWfDEI2uJzKbThhWbkD+h8kn1IkwN3yMID03J1VdAt
srO/TDPaPkPeIr4F5dXp+Z/8xjLZWyp4oRVp682sTThoi/hx8jnQjElMOvmXX4eMEKoS2cCIN7B2
9Cxf7p5mdq0fKhnjE91r2Zmw1Q1AJhCrRPOIrEFmb+VnXdLQimm3nB0MTQYpFcDhXY6Y0LXtupCW
+5RGs9q1yFx3vrBIgUZx4G1wXA4nPC2flag1DqF0nF3UVMHGt2d1NQi6yZ1Ua/x01DDIQ+EtO7I2
hmkF9doVvVibsA3vFY4H8TgYSwNIZU67IwCb4WdHGPa65VqZbqMSBASzIhR48nrrmTnXQlae6Phx
Ie5wWoQ/vCFpNwaU0IPwJn4wV5loCyB2E66HjNZUmGGKprp5oqRxxpx+DIk7wtKnZCkMoBPYOWlD
SueySF1VtoxOvXR/8XTCr1/60ICbOkxYT1GAeUSAmjBUUXS+bZYF+EjchhaekrluPmIDg9oqTBuy
zbLAwGPTsotqj6lsouVvCK+maID3grexixuWLtD3P3VycD/HYqpZqnnEgurBg3YP68hB4B28a6AC
+bPi97QeJqs5zDRaffSDdG7bqQ5+zFlmOQ9tnXPMdksRAbLvwGLqREGTbCpuB7RXWSGko6pZrsKY
eT3pzf/F3pktSYpkW/ZX+gcoAQUUeLV5cPN5jBfEIzyceUYVha+/y25JS1dFVWf1fe+HdJGUyEhz
Y1A9es7ea/9sU7qnfoWSuBQOkZhZtDF9/W4ZhZ4lNYjNNpxQ3WAzac4v+6xSjN68NgwdcPTZ+DwV
gjDfGMzvLR24yYAD6cWq1FN3P4f1Qwxjl0ZZ1uNDrKz7crzS0KyJZgQyaEwGO9SI2capPWfDwIMs
n4TuTsBMJPR6srfYmXzs6y4ED75Ceom0/dUF5tfM+n6cBhDJoS3mY7ZEKVyUThwsC41Rxnx4I0R5
04al2S6q9/chjuR1nAgymtKEm0zWwjn3k9fEjYjDHCcegHhieU5c+mSjR/BiZS3pY2XaectcdmeB
l84q6exoFYubFCfuhohCZ0UacPZlsBKC1tb08IfQXWUWcHvma8WV5iFWyUCfrw1ohXCHpi21oAsE
kxGaNstLXGouZAXnpJJc2LKr40sTajI5h/Zl8lPrGdM5xsDIV9dSI1jlsh/3wI2cPSsQwju/TbZY
22k1KsEBDpPZQeauR95PdI+/gde3Et4dcYRo3MuBlMNeGw9Nicy2hB4lANiwnNK/d3nhM88/Uy4M
HxlCg3QFdMnHiJ4N9zJro23ujANoqDqGZhDY5WNAH/XMYLT4JvhHHi22HFS4nKJysM0bJUyjd5Nv
N4xSjaoZKdvxt50u6iB9PGX5WIoW+54d71H/MhBrMofGGD4APJ4JeDaZeGZvRO6CI+27G20Lc4fc
vkAW09ZRxvUW8oQQnFaM1nl1SoTKnhK45Gc71M4zMpb4dznEDINagqP3YZ9kBQuTQx96tP0T+ZO1
DWkoj7aJa2UnXhVc+3YCGx1YDsKiyhYMy7yQHE7fwxVXzUzcU1EmX6qobVy3EP8bbkJd3RdhaD2L
QOaHLB1w+5l82df2rN89nyhaRUiThdNDprcEcA87MTD2Oo22XUTw6dzlucjn+bfKZcVrGhbFIwgb
/RgRQwwsPpPphtJWIewXwS6PGeqGc2Pfxmldn9LYsfezIDqJzS9AFstzkLxnXudtKoJczr6xzLOe
Ku+ga+D1ZC2OVJMyvicAMLwALXXO0J8ChOlTse6SrnkHVnjEWOGvCE277UPSSkWYWGSEAQKVPGde
ReWe2iCaFttZSbFk2BwgzpkAVz9oOgqeKc4MPVZOFkzor0FYJecG/NUQxG/jKEj3NCw7HDo1BWM1
j4+SoNBj0PIb1OhoX1ypceY0/eg+x/EkgbOgWnPu2SLQo+L91DMLmCMJcoe+WJbDQLOzjnbSrZdd
hD3/VmF1AeMYfXLMdraWIG85C5mUI1GWu65r0y+KlnJryRYXYrKUV6mimet95U/9EVnI8MFLCyQo
wky++KbeFz0fEloQCPOAAblfwd+QFVzZhine7TTY2nw2rjDdw2yyrnyycAsEm7EFhMBJhAPeOkYS
BZGp7k289mjjs8uq0QLEH2pr77dN/lh5U/JMazP7XqxC7HF6JdCiJjqWqreHB0TNzodqIu9ZmQnD
wtyLCPhmEi1Em2X1U1JZKWEEMj9Z0nM/O09cxwgd6ncME9I82hSov3u3WU6oLNwQmZjpHufeYa1Y
OsECTeHNquaPXbLvDEF9q35w1Zvkdn8i+/BefMTY/XNYeXK8JXwdpu2STwI63xDy/lTw87Q758BN
6WnTrakS4lMz5czZsXV4CDew0eOcun3ot2M1g3QtGf+ewLoABG/YD8+Nw1R1Vbhde5vQOk03IKPE
pbNa4Gj8YFra6DY5do1yP8plSvc1g6nXFv3lp+BIRHO57R57n1BkS28SUw6bdgjD8zgnsFx4Dmm4
SPsTOc70A0VDfgRXl73miyYbBa5RuJXR7H3IbDYnPU7zTkdhcycWVz4kpJJAwklMfPBy+EFzWxyp
qNMbA7zu0BGxeFBcwk/ySzW5zpa8xwyAxNEK9gghgrssyOfTKIWzUYR/PNae5V2i0UWp6Eej7SBN
Rvpgwo42dVDO8bnpl54VJ4gvkGV/qCT9Ys5jHlRrx4TXdQwhcQfRuRqkjr5V2AbrlHD1nSckeoBJ
pK99GKm3KefNKa16fMvLhFQAI91LDZnplKFRJFeeHCQPz6+4NsdIbirvS7SYVFdZ+9tzAfZnySQO
9VDI50VH42lJbDAmyzi9FtcO3WAV6e0ALve+WXqcGT0Uy23ltOONib1p01tYmWVSpQ/62g90AfjD
y7k2ChVn0p+oWrwHQnpGHBV0FYew6e802AlIZN2bsg24fxOKmfKgcsF8NtEVtDWLXaHG5TOFLbRy
DGIKnNzUQGNOdFzaiIvGn3MuUVC+Z0EX/4gz1nw/oU5jW9WPc9LMPzJqsdt6RHi8DPF4QWtaPI1U
eVgtS9vbLcStnkgfay/xwCOvB9b7oG3UDyQ+qJ0IRP+cJU63VR5xpHZqHVxCPMWEc828XRm7yibV
xGssEXtKOPmaqGY01G6MCr5N8wuGovgVNOVw8ts4f7VIRVwNjDA5Cep6E7YzeaF4RO6JWxNAKPS0
sbQCCDi3+Gesqv72JsNUEuC3eA6pJ2/tij1vNdex+4VHmROWglt/tpMBpN4S58mBNCMX7map6U2i
EVVvimTqZNNYXvsGF6SLOHcZ5wn/Y/sc9GL4xDRHbyUoVFdvTNTV78NQxp/TaAN0jxLWlzOzeXm/
sPq9Luge5A1ebSQdlaxgT+dFGH8m48T5Cgmb+1PLWr42okLuHQQNwFwHyVVsB28NzOW1X43NTUKl
dtUPzDm/EKHSRR2Wu0wH3mNksXo7svcPXMnhrncGfVkKPX6qSumzAyMIx2wYb4cmKw+zcokiRKlw
M1xpimBKWrjJdrZLkF0/+miaGHuCbXWC9cgSj2GlaeqvhnRwyBVQ+P0DBljGN6SbAsOdEue15rSR
Ymg32be2PYIxenveQnE3EsfNlKSrBiXFW8EZcpMQkHFgKIbhkC/P9Eh7MQdqkQ5eBWpb9zcztvYP
EWXOc5DXPECZs/A7MNp9nJuQgZGVJDU+gu57KDIynbHO1lDb4/m7oQY9pr7FMgQmDWs9yG5fW9Ye
WNvPIqGx5TRMlIP5k/DEeTOyNa+ncXSRfecEyuvolUUGy2+PMCWexD5RmXVOcmifUYLyHkysz/S0
uSkUQQqpCh/HbPDuYjeubkh3uKaSeBVdABMXR3+s6zMWU3lkPMjjYNH0w+uAfWhTpu51m6p2KKS6
TQSFh61q4E0jAdxcs8AzMgfI2I2I1L0mhWOhSX6iRma6VdQ4LcuUTHEE3/5Fc4KCaOCOj1DT7ucl
dfbszdNjEVuEFDPE7deMuad9acE1I+22v/MJMb/2hD5sGRNsXrUwjTYgM/M7KjsiQ2zWq0sahOCM
Md0QxxJdOXwq5+BJQufi0X9bRqa4aflql+TWrCKkDQ+UBiWijrSISefOrsnYwXAYvVSu89LNNu6A
gCCMZ97LEpwOOJEqRoEyXuODVdOfvZ5eIpNSEb91CQHxoCCHj/waH5/DeB0wBlss4J72H9xMdZeO
T1s3XRffp8yHLvZ/J9LHUROcFbOmA56KnGHuPODPxqyXeVn4KJ2y3dWTpJMnat7TedDjHc21ASeI
O1DSwLgqtp225mm1eG2+Tbz5F4wW2CeCIe6SCPsL7l5x1PjHniQrE6RNJaDctpAT5RIWuyQHQ9X7
OAujge5bKgJccU5ehRdTjO3DYhngm6qz+SPLrQ+ymZZPo8vg1Ppt/iL9jlXQNENHvxFFPvN/dn1e
6uGOM4F4lemM7tS2NTUXCSruwGYGWXaVMNbnuEc4dC+sl3DU5H/PCFeduUq4m21qtrkpr0BfAdJl
Dq3jWMr2ZDXAG2er7n7YGQUI9jyGQQxaWIwHLJP+vnCq7k7bxKr0RUhXcTFspPwrmiIvrG6IdsT1
g9Am2NRp3s7rOYzHreemvOONpt0gwzneK2wraG1RVt1e0e2vksHyazjVyaZUMxYeOlcoSbXMGZCX
zKdwzGXtczFQjO8yfzCEagQ6r3dWSS/vrNNU0JJtG5R6Fc0PtUqLxHoDyzecQrJv6T1TRBfYDnL9
yKwN2xYT9ewJ1SM6XVweV5+Cj9h3gzRNfefAcveLmuSPQizyMTRR4+yCurS6bc5srtz5bsO6RQ4M
2I+StGQyJiJAwANCcJKGokwgnYTU+qYQK/3Ulj0v6whxoHc0Qx9LEomBO2beUr93bjztrbzu7gzR
sNiH/W540HOCuEWQnn3fTjTiXO1Vd2w3Hz5S2E0cMm0E4hD9sBo33bUEHGJ9C9zTEIrqNQcUB02M
dGewTCmK0topaaSM5B+STzzYrbmV2RBAR2+i5mkcNdnA8bw80770AWCK4N6dJS2GfArbGwif0AXG
zg2/6Bowu0xqERUr7DXYfY2xvI0VIDqjh0yacZ805j1jGulzGBHzZaw8YgPTh6wNFDi6WkbPBVBc
NGxQQguJCUiUgSEhiJ3gMLDNVKuMwNufWAoHWC2zUXB+GlxmZPNZ/kPYuq5ZtdNcRvC+Z4KeR5dO
7UY3YV1sXLdBWob37770ovHBncXyRuN8erCkgqQdOeU+A368H4fWfXHR72H5HL1tFlqTjT1ckANU
+vndoBAzbjHyyB9jW6QfmZHlebQcfd9bosDZszgpSfShYeriOCU/AQv7t4QNhmI9BpZ+n5eRYBpJ
cb1LfUOwBCKEOxP1Xr8KPKSc64IL8dCgX7HA1ohrgHUaKFCMjvOUxDR6SX23q6c8CxC0WzEHaJhJ
MEXrwcf0k3KQMpXr3/aNMzx2SUNW3OTWd7NF1szq6qj+WEyY3coFG+dKd6G82uPwVWf1FUmTjZ2D
CjES56yLJFFsXWYzd1b0P1HJV8Epn634V4b96BONKL2yKaVgW2m7m+KNXsiPkbPLMW7pdfnG06b1
mjwJdgK6nuZusN3412SN1wWOl8jHhvsWkG0IzHjEpifq4ETmgr1HIDScWdvZgIbI/ho8BYQOl5W7
n1rLepFW1jIV74MTQl0yKadRHxc3Vd+D8rK95LEFdRhGXYA4z5jfMo8hu5VqwxmizNejHOtD7S3B
yWfd3uigKZ88o/2TJVA5L8Wsvmocs+16kTOGqNKuD7kXYGAzSdV9Oi3U9m2iguaRIxLd77YeXgrt
hg8h1dmvpQ2Cp0X0/OhZh0C/d+8IaNFbEyPNuCML4PuPhT1tFdfwqZ6G8Rc7UBUiZ5+iZ2tx3HhN
XLLIts2Q3is8PI9NU2DyX1hbYA0ozztH9jjeI+kvz63DX3Li5urcl8G9NDXdBHuu1I+Fttp1Q9bi
EioQujFMA3eV1FP5iOmgwF8V5aJ9AhCxPJiCEVtKcXNjI/99YLhVH0vbSR9hQbdrURiCNXTHUcNr
+m3fOyBV0ym+q/QsT/y15I632/ppHKCU/Os7QS+kKqHm/eTIHN6qYFnuZ1N9IQfdVAVEpC5twjUp
WvNFjjPgtcmd9n0TwEdLo6c5w79RyBKwv6R1eUQ05ecrdzLZNheghICeUVfIgJdnbseNV/Jer3pr
mHaa4ysTGkWHw8qqGP1qPv4I0kbex7YNtM1zTf/oUdBzEih9hNehYpfTxrQnqOmou2aM0B8I+/sb
pqu/0MWiroTS4t+liQguEwKLB0M740cdYJVZFaAcR467jG9SxdM0ES/LqhrfN1kNxcmmp1D0Sny3
dawtbOUdQlKnGaxsTdu9dzaFP83V2qdEOCsrqN/chC0rrSJKlpQOZ+GIKVt5TFualXLa16sI8lhx
fbdph+bfpH0IydUGpTzbYbNH6kLUUpoYhlbjWP2QbjxcmB2qLRK38Bu96nCeMLfRC3bCDztIEW/P
qgytdWHr6AR3mEI2yJlbuYviBCOcdDoPYqCVU3UuNpI8pd3b+p+tD32ZdPTRQkA48ETSI8nIWyzA
QZApLmCcda1ZjUP65NfMfADETs9ZYLwvfD7mJwbR8bkziuwBhKbX9T8m70pGeQiI2DXmR1cwvwR5
yaGHFimlCXgCjlg6ZzHG4ov8oypG0HpJMaYXQPf2z9L1w2o7tTEG+p5kQQ5pkTzGDakXfClr4VGH
K5K2rj7O/piwc9VJQ/6Q35IplgiU73lczm9dWAjmNlgphGjZ8+vumj4PezVeN2QGxpsxwHqhspjV
e5wEcIlIDuQaD5W78os5+IXqP6OXZ+PiXaHNZ7cSWRuTxRsBHm+rLEVSP7rFyGPOLrYiODfXWGaV
291ExvAxReFhYh1Q3qwJG3DIzeiZo4i6OBsdoK4ZY8s60mSvAoicV7kNYyqnXMF5EC/MbF3i4hiI
BmuwMf5Xp7P6tmWC+sDmRe0C+U+tYp+t/TjalVNsArGYd/rNYtsXufWcXE9XVTguuFAiM6495oPb
KYOeYLLSvoSRFl+F11w3MZwqVlyAGfEcpeOdj4pgHdEcPi+V7ZCb1Znb+b8RG861SV6lgFU7rCs4
Hh3eLKKrCeB9IEn43iVFjdP18K5IbsDbUJfH0KoRxxfOsJnmTv92Wj+/KMqJW3FdnZOFIKwgsOsb
S7diTaJUfbPkPlgYRw32u42l+nbAfnwp+klsG+Imw3WH0T4DTT6+p8BkH3qt65um6AjUSh1r6wnY
1qUT2KRL6GCbtGF/U6kmvYuXLu/XgEuyDXbV5deQuOkhwcV37HEUH6jXaRNDA/V3/18u+P+kDUK5
gqDl/64Nevs9jP9r9btOPst/Ugb9/e/9XRkU2X+zkRhhcgsCB6zZNUb778qg0P9bKCIXVQzeRJuf
EM/+t1ww+BsqjMCO8DhGgpWFP/o/bkrfQ2oUBghP0dV4/yO54L96KTG7w01DdegEAbi0f9bnYJVI
upLx/L5H2L3rsLasdCKzDSmqIQ3r+fgPl+f+77i0f8SoOX9S1GTEacIRXhBwRZC4/aFOzIUBZGpH
9EaLIdknosiv/cbuQTvgWAgMmzYVpA28ffxXyGBnzfglT31FtynGzK6FS2UTh3rzH36va0TsP9Ld
rr8X7qDQA+wmMKr+oVO6nnC9fK7CPd31HyPE740z0aAPFv8gRu8URQvcShqOuzgrzSadwVop+3+Y
F339HVyHhoUtJBqtP7VSHEtlbHIV7lu683smPcD9qVme//qr/ps77vFVKSRd7L1udP3zf3DPBlxk
Fvs83LuNf/CL6Q03b3aYshI73jRM/+HC8pz+eV19lx4Ld9wX6Lv/eL6ATDi2ycNoD+hO7kxIakau
cN399Xf6U2XGlYt4I6KIHj7PsPjjqRJx4XSTHwd7KDl8jYKmByT0R11lv/76g/7NxUO+KxFk8n2Q
+v3xQb61cEWvj2+c0QGqrPwbmAVTOre+d/PiP8RQ/9sPw/yP0drzbd/+48OM8jDNDl6wJ1EFGQPS
41Wq2b6AH5Vrk8vDX383cb0Xf7wDCBdRXBFazpQo/ONeZU6InTpIgn1necDjdYN4NYjtx9JJ5bHB
3IeavpO7lErjgECd8Cq7in/SrauxFTNPov3b78GM641bIIRd2Vju1tLFH+T71NujaCvchmmN9kmR
JbV2K/b2Vd8uqV41Uzet23FhSuJfAWh2Lh/6quof/vo7Ov/mPY8QYYsI13H4r8/jBApq8gkr2Cd1
Ko65b4XHGZ8NwUD+izXXuxZUx7Huk+/AxTLniUI8T0yA/sOl/nfPa8TK7UXs4j4z5H9+B/sc2J8f
l9G+LBXtFQ91Cdi8lWPTYPzrL/yvnxTZbDyuCN0Qq/yf9zRtKWcYR4T7ACDH2qiQvlpTQRxkmvnX
n4S+/F8fICYTtoOYHT5A8C/G/K5yXCsQQ7D3qMy2BRghQE/C3HNGMo/S4kEQiNE5zVREGI6MO8bQ
7tYUry2288ZMh2iAIT0HwXUqpHz5pDgEffp0BA6MHsaS0Bs1P0XD6N3QA2rOsGeyfd2nM/RrR+Vm
V4YREZPKQRNaBepoR3N4aFNP0r1nAEzIYbfpexJrXL+H5NIpqGyYcBofj/wI9znBLX9Rae6TM+zg
4BrSQW4TbQQncmjaMTDKT2QF1dFD5bC1S0ID5wgLN4FYwbHoxuCd1BPvbhJ88WVAU2TFjL/9qJf0
80R8cXKS4TkpbEtyfGjrZz1MHAczC1qbZ0/07bvA9PoJ3SZE9d7V0HNAXDGrmAB74xbZ1bhqD5k9
5k+W3XZ3oV0BMTHMzvHRG8aGZnK799bo+IJCKn5NsdGRn9CFv+R0rc0BGH8UVv5WlwLFfwH88JyP
PRyY3sU/lW7o5R5cz6oOQLiJs+x1Ih7R9gIrd1NQXLbnDneLpn+UYErZD11fQMcZ23WoOQ3FZUfL
9cqjPukmg0jDKjXfRHSwUdvhQgUXLmIV0L/vMgLQJv2bkolrQifoJk2vXt9SOUicoKhhoxGKUa83
vDmozV59AjNoY/ntwPClt6NXyrYZMDUsLzRdlUd0DnqMqUON2Uvfu+m0rLY4oDFbZgkq3nW3sPUz
L6BNTwKE16hNocPsIBKQ/nXI/RYgAGgZAdz5jGUxbRLuLYsQRtat1/r+R9oKQmoj4X2gQLQ5poMr
utNJZxMroQs+J1Q2Qb4sHsT39t7cM8oGyfbKyGEsX10XOa227fxX5+d8hyD2eeIjtGqg6iiEGPtN
BBJQ4pyqAaAFUu7vJWEmtrKJa082NsiBfB8K3LOrvICzJ4oKzpQcZbPJStwFsSTBKWXIuxcYncWK
9aD6KV0f/D8gZGhAXt8d+6gi4D4hAU/HtrlIEseA2XgJ9AnGTNgAi6rahHV8WyiTHGgWA8WnecPv
m05IB2gaIo1eV4jiopWF5f9GTP1Oaac7oRPqz8lYV09uPdEmyGaM2UH6LGx4cYyUx93A73aYrIaY
hW6MDqFvV9xfA2dCGp6PksFehBlFyV0A8OpV42k/u3P3GyVKt80UZKQ+7aCZxfhrKFDd7mg5iIul
lQs8sBpehrMwFrKu4aVdWXD1UfDQZSK3ieQCRmh1TzvLg9znDln1afcJDL3amQ6h28dfJHP48arI
p+lB5zYyLW7xE9h5+0A2QbmdZp3uLcMuTCna/8ImPD6QDzsfosmq9v1A/Cb2FmcXwt1bVQKenaZA
NIvjnWMx5QRV4tboVe6tdHtK/CxkiBp247paSAIdhiRcx3n8gvCIJm3vJHckgIozutnok8a0+yIW
H4hkgmt61ccY/JCRxAdh+80hrcYMgB59bZ/4ILzejt7IluKYFnN6Tlr9HoZg6sPGpr/vM9mclFIY
Vpf6MpaocclPnpYN0JIrjafPyfWyaEZ6KmcAX1F4u/5yO+DV3wL3W55EFwyXFgjmT5Ox4trIctZs
89m+6wpzP+hmOub0JK5RzChqiiV6kZ2HoL+HvEFMGZLDKH9XMpL7ZrhGFNVAsRIaYWX1iBSqpJFU
yeOkXJTGRb5JFkwDJbFIu8aV0+96qkdaGC0dSt41y3lnOu1evHK4THGKOgcS7tpMNkYbb3ZI0HS9
BHVNSnR7CTHFL5tp13gQJ9C7cqBAfbyi4aUfEdnV2a73AtJCRnokeW19G3yf1RT4zxRJy151jNwZ
O7xOEq2V40j/mqPnXCC5PLRZf+PmdOoDx6I3ywqOebj+dBokb2i3jYuNPUuwKnUwNlYDnOg0W7yt
EcT+uWpyb7tJxY+1HVfbIE7QjYXexWvQAkShhaTKlXD+JtX9iKM4xO7qNGs5L/dM1sJdPiGAXkkk
P+91wEwMute8Q/dQuAgiGUiTR2ZNlFVz3b5Ql5kHQZbFoaQFt+8J6ARC1ZPSUiE6cTorekr5vh99
NGmoqqYkirOU4J5Yzjv0qk6pmmCD7jS2t/7cF5q0Wa4IztMluC8BgSJZZ/F602k//BQWE34E4lGv
jglDknAnSU1Yj8PyPaO8JljqKrcI1Cdz5ebI/w6HY2iGHURLfF04zDfDXD6y9m9sFp9bXsJuvwA/
ZooYFR/CdrsTOmma92pZGApehaSg+3dZhorRkSGv8dSf+yU2BNV6r1pkzOcj6wXCA24XNvl7ie5i
NyCPIBAwdRBUkk3Gk1sM5XoJvO5JSPspyIbu0BDiuorQOJLKwACWABTvUHUKeDG4fFZ5VaNK93ko
dCeYrDelhC5J+ybuodRPLerTeazEPb7QbFPbaf0BVGDYdgRAAi/Kz3XPamGGqPlmQ6KRTBv8sEhb
vyQEcJHpY/zpd18uvrdqbCID8n5YVrjwSCoo/XlnWWFzQM9cHads+G7g256wyDpPrhN1O6QK92Bv
i9O8+MT2RC5tNsex9KsuiuQb7mW/Tbk3dx19WrKBO4IWCLd5XPySIKAq/uqjTt06tZXsSkLoTzLM
kbQXuSoORttmT5A0UhMSnJBy2Q8dcVZrsJFit4Ta7JbYx9eWEPd0Il7KXodG2DvHBXWMlHPZEehQ
nMFgMjIaoQNNa2bJE7owLDPCiPJ8zWwZd/XIFYlkXu5jqOlHj+Y80dfyXHjqfe5NczGNuTVlM3xB
zFE3Xeu2m8QpDVNacQtwdNhG8TB8uoP0kXF2+lj5875orFfMNej01YJmFqFtfWriKt+mrcEPo2T1
YgYz3uJEoHfNJojVODnVc9W/eERxrmpk9RtCfvqvrp4Wdm6KAtqpDYgAlUwbsJqKKlYmt0FL1JWj
MWgzuSRhs4LMC92xBBToK31Pm/ytncEHNJa6SYUu18TpbRu4ChsUBO22VIRKNgzEVhowK+orpKaM
ZgfmOBexMDS4xrg9UNiTy5Tk8WZeMMFAKw4Fsvb6FX91tmuDeqsL+1cts4OaYMAyn2aWxyQONUGA
YBhpCHuf8Q5j5qP8JmJURUj7Gz8gfmIGU9q2VniKGpxHAsriwS2ftcET0EGB3HCE2tRd0u4p5UlH
TVBQyzSP9ynzakLJEPT0lf9r7Pz4PagkkGubt3maCV/LlwP6m5d5BGE9aHRxlnoNc6FBI8F10P1H
BFmXatMiqr15FW5xqTP5lGh2KFIv7pjS/06K3/1E5DriRrWyM+iGUqWrqmvRHQQ3me9cLMyW6zJQ
w03ZWzc9TxAa1ajYx5PLCMUE+S5B5s8uheC01XtXdtXb4n7Riit3oegc7KV5tS7Js1kpnzS7sBqy
Z9WQSzoO9Uu/hK8k5fJP91m08Q/T+DcpYChP+ON5QAYFSrBnrFulL6mIDuC7n6eQJGDRHRneEmwx
1LcgcfjdBdxV2WrmbszOV2MO6EFYKid9iv5F2gmMS1O3I+7lERusf2Tc8ZO2A0CeeWOFnQ9IBFVX
p0lSytP4IB2h7+oo8e/mNhh+j2UZ0TTzj0hnqhPGc7nT8QQzbYp/oubnYM5x/3nsUOZeD/m8spYv
f6VkuOyqwVsnceXv+sguT3NRohOMp/RaSskOTQTSlpQQd/whNVFPDmqCqK4vwmOiMdSGWqWNIw73
EyrzhCPCMGV4b32LGoYvnAtMOUYoTEGeV2OY435z0oRMZgVP5O7cee6UraXof+hq2UGwGFe1pPqs
QJ2s/Jg1v00o6N0I+7F7ITz+jXRO4OqxtyIYXgHpam0Gl2UPDGZp2fTrF3v0YLhrrFgEp77nDqkx
OAzaVdb8DCzvTZb2uIbi26/nduCm9cVrK1x1P5e6ejU0Q1ez75cHaL0O4DOSfAFnwGjqhvwz0wre
p5fiY6QhcgpgeK7moLNgtE9Xhlr/A9aQ3ntS8k1tJMBVru98B2QmEij0vW6pvoM5de+YTFLdSbfc
zShDdhbTjs1c2JeaM8su5/xzmuqY4gjToC/6+56gzBU5zd17eiUW12kMi3ZZnjogXFjisNXo5Bbr
2ng3dBYSStYOsNuxvDSwYCn6DefmDFE9SQvY/nooOTsbmSTVf//mFkgugPLaO5H19pY0YVSQkzTP
BMZydKlxZ049+oOE6egvw5c6BX0AIdVwS4Wj2oNILbVnv7XJXUsx2GBPO1XdoZ6XfEsQk7jYc1du
Ewb4xEOH3usAnfg1NP7v2DgC10at92np2m9Y3AjZhBX/1La6/znxbN+PPeIALDLtOndda9/CV9ib
ykCXR45z66uh2nq0cTYIiIOV3WV9grQTyyF1H3QY+2qaVAloDtvJeAwHenzwXMCMEFTbKnIMS3uF
Yv1j7igV0a8Wv+IkrbdZ58zEWVEKjVe5U4R4jF51Tq0Etv0gO3BYeU22bduP84daGJmiIduWvL47
dNXqGHs5LPQcoQ58K3OfMT2mWizaUxCkeoP36iGlEbXWFXd8maPoILRP2A69FLB7E3laYsgunun7
Y26X2zqazC7iRecshdwTc4pGBN5TVzIwvkSTosCty5R4L2dC/xCnx3bRRM8ZIfeEd/lnPocovaxI
94sv9AGXbXiKwyim59Iwa82o5jmAPWGPd38UNaJuacYvE7nTu1MkTJqX8tKZNH4rs+WL43j/GE1d
ifaxt5CEWGrYOQXMfcseXoTw3/hYkrL6CFiP8rZDSjk8ANFYQxj1ScVj2seN6tNbYVv0hmp05+Qo
2PSCKsuh65gRxxESaYtgs90RnEZWIYc+7w36CsrxoGnfdM42HTPDXYW1wpyKT2yE0ivrB3oV9Utr
TREJDul/cXceO5Ija5Z+lUHvWaA2EpiehWsRWnhE5IaIDEFpFEZpfPr5mLe6Ubequ6sH6NVsCjeR
N0O4O02c/5zv1O9ZnjgP6ZCadyBNnG2iuRpidUsVfOLwZ1PI8AE9Dmi3QQZIusD/xmjGnBEKBvFw
mq8gcqsrjKH51g8nrHMTHp66iXzSEZXcG3hn15jOyxVtNOlJJ7hqVh4mglXwCyRZzj/G1jUP8Rzr
16RSWNJpGkfh8H8ySc04HIR6zYAg3jK+rW8Lh/KnfIClyHgSunnoZEc+fveh69fWSpVxc5iY/13F
Q0l8uKrSMyFmGosNPKnzuZj6QmA8cIZ7nZnup44bnpcCTNzBwE8C2Z7E2drxZ/FKmpqSM3cUk7dV
fZJ+E2tQYu3UOquvkhjoxixJDNLXZqhoGxhT525cerpeRx/GAQZDrntzNz+Zdow3ZSjYIjUFr4xO
HjO/Z+EMVf4hoybZYfanH3ya4q1Z+hCR29p7jvLynHfDTSAtdQKh7gFiYwPhgS3m61JJYkewZvhV
xNxikGMCTjVnUV34RupZFmX1mi8LqFXBcS+7fAeoV1x5gJp3ZK1Ak2VBV77VVe2cOk/aUMnIN27c
qokOIIGH57HR82MeDc1TmjvutSlDE6C5a67M0oBSY2RI7W1RFwerDifFt077TTNHEFk6bbEwLiEh
2oCLQOI0JIodi9HYpjgloeUvDMqiI/beiBhBXTc5bOecHYH0R08do9+0BVPrsX7HtW57y3uSPwkW
oZteBv2XAv4lqYeIyn3PSx1csYnD6Ept9QBjiiUsf/CDUO7DIZmob0HBqEMzvh69/s6N8bUg5wzr
NhooIxmMG1R3ouERnMIhYvVlmLDDSMv4PydcKwbSdWlWr3vfXeMrJEMJOK1eDSEYSA9DE+2I7UU0
aZZsktwxuCXU/rvPfeoQDvgrYF922zHEwyfmrn/gXhmxCEi6Qcktgzit+am65HXUbIG2109bw8rp
95jHTxob3WM5gfev5vFCodKhGTusN6XGLBpE5l1rl+3WAXOyKnsjJ8yJWbTsKAjTSd6cnACIckdX
MB7NU+QSsV7zabEg8Cdyi7TTX4s2s39OwEejjcyktDiIa7HvlDnA7zTr7uyCU9sL4RnkNYHGfeKA
CPfEfOsXNJD6HuRH9xCPQfcahEFGHQsF8QX63c4alLjlQDcu6edgJ3kEN+Zgf3VJrA7hbE23Hu28
1EWGRfQTIZZjPqJ5fS5/NaO4LHzmamjBOu+Ikxn5FnQ8tIG8CrvuO3dNa9oSkJ3NjT9OzB6lV+JZ
aJ06fGZD7b0VJYRIWi2xpAPjI/9I6baaj12oa/gh0mS2GlDFREeUpBIlz55zf6Celr6JqzamIxlo
GaOXKDV+aIqRJ/xw2yKhB7jtx/bBG2t3D6fAvEUfEVxq2hAdo0Xa8wSerV34q5OmmRq7uK1z1uvE
hqfG8HJdqpIWHXe4pdVpA4WuxdqfbbkKUaCr6u9+Vs9lN4XP5TQC9wfRC48c3rXcCGt+leX0MrdU
LbnU1u+IUmyMNicaDtBsXek0PcUV4hCTnWNMp9OlHY10E6aImOjvZLySOT3VwKJgVbsQB7h+NbGX
HQIz5FY7uAYKTKKcI0dZ2oBSRQHBzuzYHlfVr8YgDyZ7uVYBAHqXwDEOagMPFdxM07ipWkdXOxNA
KARBESaPOFe9M6e/6mhnfrXFd18/+oOWVOF0PtWz4MsYV6N8+NFq7u3urnVIuLKIOf4TZG+abvOY
26Ti2lJtnAVQSdoJVqU29bTLg1ataJNRK3MU/iu/10zqVMJMaGg7gt854Ivi6lJgIotJ1lhz43xq
u+H0S4Il3OCCBJiBxFg/B3pZMPECoiXnC4HT9RcY50hecU+jAohOiXDyglVKvHY6EVeMpqprgsDi
gQmoOPq24zybHiyAje8ZScbx2h0x1xZt+DbooFqyPrI8YhWmt1i6JmCb2Ue9o9ua5ysbSFhsDMu1
vjBoOc/Yjc1LtIBI819M0i5s5S3RfPzPimT8vGpCN/8kamgeowl/rcmIhA7UhXSaL9DTgInFDy1c
cYvDvPhZiJkmpSyOb/upcjHsONhu2z6W75kXzqdauosNdwzRIwqDmxMmVDXAuau8x5DIF0DahdHa
4rc6jKobQKkFiX8HfR9ZImjaGKCwi8ibGDs7idKL2Ybdd1Xa1YVpUvQiY1m9GTz/W6Pllc94OXOy
RsI76DKdXyJdJa8leWO6StKoe7OV4b8jB7s/ipZOhqGe8RIs5mm35Sw/Oxh9Sj4ip9pwXbaVitIT
nPDfNrDWtYGAsy5NGlhazNoSLnDpXAxcTEdnMvU13NzwLcPYtDZFW+G1DNKTj97sM9DoavoqVPRO
FRSZpbYqmreg7KLTzKGb0/UMczDnJIg3TrbJLh68Jzaw8mso++qOkI65Z+pgYCbzFHEyus7XVm78
SNF9cOTjp0DEMTHZQtnYDzG9NBg6cLyx9DdbB7fZHXMz0NFTjPDlAY6irNiWNW2PIwWcuS4IQGkP
NdK1W7puurE4uqMOjguAA4ZpVX9mnNaadQWkoFlnliAwYgeAT9uQfqgNafjqmgUjqDduyjtn11pV
e+7Lk70e7IbrNFF+QE9lWmAuxYxqf1iZGu9Rrsc704yaRw+n7ZfX9MV1aQJxnfvI/w5dL7iOFuB0
7C7sadsanG+PbMIX3kvY1MYAprpcgNWZUrCr4UHCsYaaipdSjy7sQg33+MBHNdwkTEqfWq+xsNlW
HtAUCszNB2DO7iWmHvCzjNXFCpFHy5ZTyaCJjBICjC0SEF6T32Hm1+8S+IdYK0TUnjMVGX7I3Pl8
aDv0PeiMrdxxH+BFphKKQ4bh13C7s2RheCe/eN5kTtMbPXX0yXqMX1kj4jLYAbbqzuQKlNjkCBe7
cYaZh/9vkMXapnd8b5P9C1c1+8v10ED8XfGRsG/MXqDcia6DueCL+L2H85BvYtW+wuOps40UTXIc
pKoeEt4oCjSC1n1umRTqrUktyifHI3dYhanUH+BLR1SWAjb5oRaU6qwZHWuKSMYxa/cEmxeJEEuh
vxZh6f8gUeSTx+LsT9eMMz773bKzhTAq49lAvjfIg1Iaon8qlc8rRsjUeHHH5jnhnMRvwFTBonAZ
4gsmeCQ2BjpgW4q5+FTxGKFddlT7+BrPiGVdeR1aJnuBC+WUzdVNNoQ4J3uVeorJh8NfPFndMNDz
rF2r3NaxQ9KotwRtX26SoqG1VvYRtW5xFG4KJ7GIO9PaCKzMWwn69ANLqGbXdS2OAMxw9JlS44IS
ms5//YWdZJrBLU6qSOYHVeTOZ1Z05lkrt+SmO+ul412WeyenhrEAGE1iimkQH8nySKUQEzPBVO3O
D9E1GUb27CZt1H7MWW1xzLMN9UIMVsJz4ERRJfW3M1jh2TPc8JRhu7obZ8eAleJybSM3pq617o0N
Q1su+zrfUUgBaoOx355LTpVsuD7X300w0BsUFhnUksCjpgfzth038VMipZOu7daYDpm0kmHHAD/Z
la377lWmfjBAW3wYPhoPOIQrMs7VZ+852bMjksI8zGMVogK7zSsIBOyVcWXdFHVlPMSG/XeOjP/I
uuBih2Ljtonzu4uP4g+uqCQ3BXXlTbBc7pmicnW+Ez6Wy6IDrA1sKjdvB8vInk061bLVf+2ccP9q
9Alxo/iMQ6Fz4cD5k9Fntg1wH+EU7LUfd7ehX6vDoFrGCSbze2zm0IK5lzEhN7Phc6Tvi+FDL3f1
kFvA5tuPvCZnEQQS1bM2CcWDwt2UeOt3I0d5Bs+2Bel9dNBnpC/AU0hvPijfrU6juzTmtRhUCaWv
Rg+R0MGyVaz7MSdNT+gWhnhRQHPtCaXLKYfSjE1oQ8FLuuoVlbzm6D1NdHyvvFFbd03qf2QliClD
DN2hMVjwswpWFe1li2cKCObfvHT2X/2E8NHMEIAalYhMhf/kZpN8lHj5XE7smCm5O5h3rjvpioAf
deEW3qVRY9KgFptdSff6nLY0Y4XFllPAYjYYbYpq4hB/cjKUwaqX/jajJu9oknRYV5NxnsyeO2+R
cwB2suxQZrn4G4fO4ij9k+2KZgwmW27AfzHqLBa6P3z0UvaSeghVuDdVTQlVGQ5zsV7aFc+z0T1Y
0+BvBjbntdZtcrJMs/9i9NUfFc1XhxHlzbPKnEdsJJFYYuD4m8/mf/TDuX7A51KEWFT/9PrGiHm+
5cuQ/ByKFTPJOLwiiK7+5tsseLy/vAihi/WRR4Cl3frT96mZHLttVId75qA6Z/sWBrRk1W+mqfB/
2lziWSMpBSitqNxAWvEfwIW30waFHHZdZ4e3ZKBy/DM8LLUHgJaEPUiePJrxU6fmU93l7eW/fmms
P3sbWa9Ny/NMPJRQQFg4/vmNa4oGiH7LZ49GNhaF2S5hC5uohFA6SLNxDbmE+W1lphXEgoWNIKkT
TwaI09rVAFJUqj+9LJyufv1c/9O90v/f9d/gYjZZHv5zt/ZdX2bvP/9o1P79n/zOdfV/w7zpOtjX
oOf4QFr/zagtgDEGHiID9hHBBvcHo7Zj/+ZZOKdDsTy9/4R1DX/zXNvC1+14GKt98//Jp401909P
COMn37Mp/mR/WraoZQf7wzIRxzHIntJGDOqH9qDg1MMUx8cQBw6phcIgS9OYGiiRW0EWDpKVJ8v4
qKYgI5xVWsxYPVCipfY+QwWDr+Fwu+NRdJnmZdPZyMsEcQzKnPK86OTKJdY5ze9otncozBunh8Dh
T/JswFXejGFAQ1oV9SsVpsDPMS0Nc3qxK/czgj7lYJE5oe41BHUKa0Zyyaddg4K6Jh2ablNKZJ4L
L8VfTeNBccIzVwKv1vNtaQn5AaXCZJALTVanNgmfgnbcOtTcwhaz+qr2AW7byDdrReBi7eo+3agw
yn94kp6xeOa7RuTLgUFjaf4cTFZzKlLiF1e249EoK2cjfHwyTSnxb+TVO/Jhd8qIFx9HFUy3vREE
+4oUpMNlq+IkjjGxv0uKaTrATCrPFeBE8Iqtx7C5BLOWAKB41kxlYzVNj2nmxDdt4iJzRTCcDCnu
bCjezx3K3FdTpOo19Uf3Hq45lxMzCO/SoHHWk/qFf4rSRzhG9jG09SUTQ3PH9ZeJft54x57X+tzJ
KL0akqC8jNFk7lMTVvZEBnXDR2OtmiZ7H4GJ3CTAScZVk5K2xVYrhkf6XyRD6eQrcvGRzJjx1m3v
N6/QTqK14er6w5+jb9gGwbwR4fSS2PUhT7xTD1BqC0PHuh9o9iR2moF+F2P4Sg6nvuK8754duOy4
7zhFuzm2uJaCD67RGPYhHTmIjnMdIO8TBPiovb7Z10Esj+3E+CxP1HiSJjCwERrQAa+GhNEeAJAq
DbAvWnxF6mzZr7iqwQCTG35sDcoUCuS3DY1lwlvZ+MjBZuqYRChAqBksqJR3sV/lVD3M7T40Zo13
qrBusYKrdYzmi9Y+65uCCotNbA7LgbOBFcMQZe0stA36bsiN0m0YXsuxh8MLgalFhIicTU+RHSKC
/92PbnBD812H5auBOtQ1xLgqezp2bHc3EKGeYzeFgZBzp0pTgdNEK/EU5sawg8VYvJP8pxecYFTK
BcqIsDrF1jZTWI4aCix2c8mNc9I9cAhtNhu/r8ytOzPojlPdXEu/0ge76cW+yDDQyVncQj7eSwf3
pAhmuCVB5G68LFh7HaM6PdX7OQZ/Bb9YwSLSjEPWo11RO6v3llukwMMmjBW9md/Xk49rwKBdLoct
w3nX3fkWtx87SsszhvvgLQf7QDzfLId7K23GB1y7b64vf5ZzvPXm9qotxQdQTeAgUR4caqrrdgq/
JYvP8hUlLeDr0eKuX88PjEEeSDbolSxUt4F7oOF24WJzRgAK+JQbehTlp+NVNyqdYTx39BRavW88
VH7dv0AaBX1p5fNe5b55KypQ6ficLCrq4+6EVOdu+64WXx2FVTu/8p1rRZ7tLjGFtY1SESLe2byq
k2uzeITMrAmSrjE0kTKbixJrBGx9Wlfq6SWWUXB0yN9RikRe1TYFLhtBWlLkQ7sfKs6YeeVxybLa
1qcJI573UR/Nd0E8e7tY0MRB2Ysg4awn7si82zr3mMuBq6L6Jen2ecgg1Ig4H9cQZPZ2T33aApX+
WWcWrjOdV/qqUzCCpNlNJxOJ9wWSGO3YVV5fdbi1TmYzlaeyGAO8gGH5c/TK7jyixjIuys0HHvKa
mH0iolUxNpg3cZ45z9RdCCJzuqASppyYmNFeHBBRY+HbJmng7LIBK+CEp5Shn3wGnUvXJ1hVoyAz
zAtxwK8kNmwY3utQGvd9OxIl5zeH74Rmi4Q6aHyW4M6yVxUvnZBFkK0h4XRUo2fBJlJFqLEBeB4C
fULZRNjz/HfaW7cpZsKu9BD9RbHNzb6gPTRcG4RVQe6IK6AdIAucJCZvAbxvxpcM//yxnIfp7EEU
p5eydLtHTqwEMvvxE7hsfhjxk26iaLhOypRyMPyhJAuxKQWDWqct1J8ObsXeoQpq73is4J6VzWtC
Ss22l/PwFcbdfTKIZ2DJGAdp5aJ/Ja/1a52xbKxwSWTeYcB8AJvPpaEABBDAHLXvzMWtBaPgRwro
+8H0YZvz1QlxMG8d4rcOnx6i+xP30RsbxGZltONaFrHctp1BEW0RARSe2uRKGSbWsyp3jyKj3R1/
n/viydB5a51s3KQERBcfORORqH6MC0PtdUNudm0NAzQ4ia36dZpFfG64Y98KqetzRZPLlwxdXOve
tGyDeH2KXJa71kOw4jwbPrQ+V1459Vvf7F97WBdRBsRuzOYbS8bXlUpstlnQwhEDN2zMTVrRzpWx
qE6WeTKaBn3Zaa+cSa/lhHHJRoein94hP5XtlYXm0TUZ9nLqyumym7ujkuNqmiA3ECCKsYFnX1aL
rx7jYM6rWLS2enTisQHm+CVolP8GpBBRnkZAbYw8m0CtCkqGZ2nnb6pq7N5ntqGvbKY9rGaYfwdg
uqbDxJ+An4hsmJ9kGXRPOehtjNE6lzbmgbS514OJ56L21LXBRWvjdZIq99TW5oWlJ9s0jBawvJdM
NGwNct4urQ3VN5ShjUBPNRGZR6BY01EGepZ7P9ZRsiFL+lQni8uvCW4Dw+vhfATGhfjJvK4rjiix
WX8V9TQ91VJAumyJSPVuwe7tODK8D9zqMonhrkKVQxxObkCF7nyQXysuN69Wp/AiSbz5Ze7cc7+k
HjYscQbiILguIxq3txQgiteM/iGEUPtIF+cH9e7kvmLSCem5w9bFrK0HLe1iMp9dFG2erAoyPjSY
os3gXoIGhfN6qJgpasN8yM3kgw3tMqrhs/VcUHEjMeI4pmrLcsO1n+G98fRsse9yCouSLeZQscn8
WV/XjL7XEf6oDQDg5ibykl2BsA/nbUKtAMrT38Qm4DFRNyMT1TaDDcnV64nlN7jSzH7TVTcY7pYj
POBmi1Onm9xg6EjPxtQa9MuOzqGZW/OeU5x+rLJi3rnD6N1ZTGY9mX26MQdYObn9ueeNprO+v/ZB
dpyMBA5Si8EHFq7dbszaCU+RnXYbmnWmg2MM5rpSxnum/fqAb6W4GgPNFk2V4LYTFXOaFp9sNSfe
VYv/8o7jd3MKxGAf6mqMT02UnaUxNW+kU8SFHsdgYw9p4iB+G+OiowYPqgnq2zCyrMVX+R4U1HGR
GKmZBxJWmIR/REbRS3PAa+Ord9hV3iYlkrgC8b336dKBjW0ZL14qg9dSLsPnJjGeS1dtpF/TL07Y
CVmIl+4LMIdEhbf8eypocEtnpelRvIdB3G/y4tA1tIhzsT44yJC8qDK+ijBT3YlgcetArqZxr3+p
k665wsKu3qq0WoABDbKJ8huDhcdJ1jat5Tu4vmphpkbwUGQEWDc0dr7IwzVmVg+HQB8907vW3Jux
HWywV0cPjqodCC9xfeQMNj5UdlG+KFTlXy6yleF5+sE2cOlQuVx8VvBhcf/55XdY1xHN2zW84oYT
NEqye2XTCcrcE37Fu5Yiz/Zwv80HafbBzhxNdWP4TXppzYLNogDPjBEthuVjAvhwpHljCcLcPQED
EE1te4xmaR1MUeJ6cWcLAraw4RKO8tNt+vDGCGrvojHWUuk0+ivf6du3sG3ih7zJisdqnOwTgzbM
XpmVDrzoyM81d4AtzwrZonbZVsvkvs0gzykPM07ctpc+idyD0U4jzuchWvtjU4L17tqzND2xnaPo
ayxHZa0Ayvm7kqbNXT3RR5nPfvBmTco5xxR8PsClb7dTZwEYb4FegmNlKtV53g8uq812lnH4VXcR
NUFc/Y4Jc7xbP07Tm8FK0oPndhzF3bI5VUQd2S9cAg1lE1hrO73LjbHc9jFncgRL6wTo1ivXNiVK
9qxupZnYK4ALSI6ik6dgzjt8pHZ47ITlXGE2yL/5RenbDmtxzkUCXaboKkpKC/2Ns++jw5dEskbF
63oM4o2lJguYvcXUZIhZOYsyOkdJfIOJmTOjFV7bCzGPdDUuBzorX1KDeNU40zccDDOY9AyCcw+a
zptxY5pSr7FRjefles+4q/xqxnoPpCE8VwzNMW0nDE4Jd12SxGbgJSa08oSnbVMMOFj9BowMgAic
pBy+1hi+y+eYo3vELW64xKYHrL4xHzMdRzs32gVjRMC5yU+RpJF09DciHllWNIdx09wZsaVvNGH+
XRdThOloKiTd9udiYF6sedlNX+GGxRrfbpquAbyM/rRXYFhKYi30XxK45SMbScYjmX/bF8nbnJg3
MSvntiCft5wK0l3VGEDwa8PecsOLDkEmi03upup+WPzoZoLBfcDAvzWYkB3YI7KTNdTlqhlkcIuF
zd23s2jWpRdfD3jwsacqk4TJ1FuQp2wW9STPbHtjVRFw6zm0X2ybYxNOcLcpIGMUNJatqxrDBkfe
QwJgLghG6K3DeCVZBEGlG9Pw2HpZ+SYZivpYfq3oQ0XlbKyiRJASNpMGKY8e1HupLONhckndyKNy
h2BlBJ3qKccqs5tK5uVN1mXWD/Y+dVMbBRfcRPGDZ3kDpyO1pnhtGbBSnTm6YE90YaJxY1kxdOFm
iuMAmVjl1h6Js9uLOvYfVDlhnO/8nnACtTTO5Lr7frDVBwmZEDsGLOs3cBjdxyTJorQ1ZiyiKv6B
lyY8R41VARQbgkNoj3oFmxtjQtV2G76A+8oterwQVpKPXTO6N7mwKxg3ZTVD6CCGx3t6b0ubH4Zp
1CW2x6+6yEBhpBgbErJot9rif/UT7lr08AFgtAf4ty0NC9qNb22Zd+MyinCjUmZ3ZWTg2fLCpYaQ
IwUwqcaA+mWFGf5xD3VnznhszToUj7S7GtuQVg6O2pXEA2VubTUHazP2WLGGOD34mmEjKUG1hib4
NPn5u6pHrIr0wgOV/wQSkh1Fo67lAGsfC0NTr5zppeXaE/AMC8fS132of1RNaZzwECX/SPX+Tyue
+6/q5l1+tf97+cIfFdPglCnn//nnP7b/+HP8VW3eu/d/+gOge+jy9ziv9MMXUC3+KV/o9//nf/cv
/9fXf4c8YcGHQX78z7XMw7vS7+X7H8XM3//Nv5dUeUC4if5S/II87SJej19t96//ItzfuEL6i3Qd
+L+6qP6dOkEfTUD0mwgWtiPHdQSjirbqu+Rf/8UWv/lLsp2YPfL88jf/9svf/SNCzuv2jxfj9z//
kQLh/UXMBAFBQwCcBcdF5fqLdJ5bdmLneVLus8EIbiFdjAIHVSl35ZxlrzEtjm8YNKju8CFTc8WI
bHA+QIfNvKFQbWBPyTDbPmIXYV0eRBZeqj5wXu2xFDfzbLrPqQdraCQudNTSyX5Sf+jc9CqejiX/
PfhyKQbAGcTJqrE69zOfZpvMcdN3N9jB7SdXZLTep3hbvvWCX8V2XDzZOAo3ARHoU7lgWsEg4Wtf
0K3dAnEF04KTfQG7ygXxqowgupgL9pViu126gGADIwQ9JptwiwmVOOICjPVFQvdWjofOyRz8rkUQ
UUbh8QCVfhXfhKlT7tMWIq475RzBiF9saTYAUNUpsRomILC9FYQbAmIk63Hs6dQ3r6hvr6+dJDFO
08K1xSgy3ICddnfDQrwdOrO7rhYKbrbwcBvbbTFUtdZWtM3wUFAccBzQK1duYRJo6b2bqFdIWzBr
OO/34ZulXACSRjkwbrddANtNflssLF4vn811p2pUgoXUC5mdMTKuwl1VkLi1E6VXHb2A7LWdd1Ku
aWP+rL/LsquJk3SqQZ+Q+fiG1hFfuqWxTCdR+xQiqXwxfJrxgKJxDVR3WDgmtGmL9MgNlbaO1EnM
N/mrUMv9Va4VzGL6kWkW2V0eueldGQzRVRrI6RwahOVYvAJMoPMcpJuKgPJGq4LSCz4juLCx9NAz
UfdzeRUMvfy2lkqwiBYgPKHEUQ+qrcorZ2kRiyaveSzIR2zcRprIF+Jbc6q+h6TEvYL56zXRtHgj
FwozuAZ8vQuZGQBkeqlMI97gzX+wuTOdM7jN3wZt4CvqiDgRZH3Tk5SI9XRv29kngu4PbwFC09tA
SHkS0dkGMMXNk+15yY1YFlUiC1FaiBqG6gBmOqkAa6dzq09ce8WtZLJWGfnzlJSg0sYFVU1qrXxX
C75a24Cs4xSktVrg1iCat/aCu0aUCAnjzA43hgWHzWVRkw7yp1MDMfctcZRPZznm0lexwLTjusiP
ZT6OPySYjvcxGqZVQs5hg78uOJNMbzdpSFLd9+7TyWoARILtDvtieM+cprmguCcg18B71wvoe+4x
ra20Ey043zQl64mTAIisswDCWwaVK7gx8dlJqoHcnqpvvYmeArxA9UsUeuipCWd+xFIbE64pa4zB
5MqBM+lsHWH7wkMgLYQkVodbG+Hn0FH0zM9rSsTKwbbGiy9TceorfDliNqrrSHQIt4j9t+kctNd1
2VvbLunUqR0E5/FAZNSm+zUFt3kS48iPCpprIFJZXwHay1fPXn2NrW5Sm1E2s0WMYygWY2TdEABo
ic6Mvjk+09lHqpAco1lw9qI5CoXCCql5QfxBTMy8M8mXJln0aO8aNiHGV6ISO8J4rIOV6ExvU7tl
EHD+AV/ROWJId7MwkKwDq5lXiqX4DS4F03sC2eQkck9xiNG0T+HiKjDpEgbhRH1SENavqPZZCgGW
ugzKZvr7yRjKzxb6yLSOcLb9cJVHaqUkNPM20e3urlgQMU2LkuFFzimxF28aQY4sk+EEz2AjvJu8
scZXDH9zecLw4Pikfip9NEbTK/edxLm77sPU+AmU0wYl5tXitaeRNdiGRaDuzLoPrh2coCzaYwSx
n+qhAnRdV047ZCrdY1YzJybodmi8+clEQxLDG3yf2monAu8+bu1Dmto1ej9YLiYPsFC309Q50za2
LXCnrTFmSGglJQzIPF71mPoDQb0RQ5TByYp4q6kW8lvf+36C/9Ozu8c6MY2zQInZ9bLu1Fb0ScyV
r5H60YxzLL1ARPo3kiiQSGU6QrwcGSJQvtHqZJ33BrcLk6ZV/EkFNrEYHAySWZFbJ50VPkpHV6OR
Oun0jYGwfGEs0e5hRmtsWq6HxpdPTfGQ5iJ66cewvS5C97vRhnr30vDBnSZ8ejPly2JFWhJxCX/7
qceA/UMHA/Zgl/v+D/cXuiDm8nU0/RitOAWDvI+tQTyg5M/BXbzQl2lslRY+cKHGHUARfgEo/UjY
RYgW4Qvtj2tmONkzvczTGbBkfDHdlJ6HvnBB8WNbGFejr8Yv3C/9ylksa2s/TcxtkozetYGeLlad
a2FVwqjoHZky8twrHoTX2iv8J87jjPmlgEgtrZIPYJW4ld5zHx6wisXWc9/2yXUuPW5tOZJpui39
Mnv1BHgCHHWBPPluu8TN5jSCG56E7Yka1uYFkRp8xILor9cR9dwejXhO0a7pXHCu8pI3jpZwi/pr
s+UH9Ia4wJ7KBB8QP3JoaQw8MV1kFS8kbvoza6j1blqdfhnNIDgW5VIWG4k5Y+0t6UEa+dKMVRko
voX8+/t2cCKwB3k47oXnGW9EUKazrQPzGTg+mx7NeYCGyvASz5PxzFm9uHedKYZDN9FEl3TEfSBL
RGqF93v8YtHtbrPItTDYZUl3GQZXd5s5daofRl7VjBXRHXhGa+fRS0mbrlgVjZ9l01GMTNOpIvoU
0pRG1i/gqBD2XfGOrXmuqWcZ6HfAZwZFN0sr1ewzW5pUQ6n+scI4+cVVPpAv1hhR2Kv0KB4yJ0u4
d4wYXdWQzTAL8iq/o3x75uod+TbNw7E3nqNOOiBcs+R+7JKUCjLuzRsF3Q4NvvjJewWDBTJsDUYD
CbkakBPoPZ0fcpUQn1ikSiT4xuIByeuyovh98TbbjWFe6gyc8nruXcHAdPYl4wwhYsKuKuyvRGzj
R8x7zFabKPG6W5N6ZT6e+A/xquVJ9Br5EzyCEI7DCtBgdxtTaHChRMK/p7Uu3BR1yvueqbK9swo5
X88TRq0VcLH2Af2qfhiDCKgFBS/2zldWwBMfp/KYJhpcPh6GZu2yw/HJ8LQ4GFlv7ayK4Bxj85wc
+IwMPQgrSZijquyW2i1QSkSg7PcZg+HFaEJGrJbfmje+mnhF6N+hb89E7VnVLvEebrzBO7Nv5wNL
Dz8W1IXuElrTyOtL5GmDfTr+wOlQHPyiDy8p9pR9Qlk8i19n31DUlV0X2sNHb3jFvM+IrR3YaWv6
cHxLpiQYl/xElbXhVYRl7Tz9X+7ObDluJM3Sr9IvABnggDuA29iD+05RNzBSlBz7vjmefj4wq6sr
q7tqpi56rGfM8iItlRTJCIT7v5zzHa9HurkIv093Cek3P6Y8Q1eYl537O6/D4lc0pO6FjCz9sfTC
mK3ulvBKzO5NjMfwTPoe1/xXJ/R/qx38U3P4D1Uyf+oh/4c0jQq+oPBs0j//ceMILfy974kie2/j
P3WP//HFf0009WwQPDLAXkVXo5A3/dFBBvY3tnOw1nwbheqqevlrBym8b9zjdIi0igwkAaX9tYN0
/G8+MqmQPZzzR4P5r7SQfvifSF5f7EOSTVeGIt/v7/QwdpQC3kkhDvheBXxg5u7YTph93K0JV9yp
Wy+sMJjtMKAe9Uo6pjoeFhopMVsbiMucx4DCrsrJIW5oqBh+DVHBcNv380fOA+tJOngn9VyNd6oo
48u28O0ViO8Xx24musl3aywsZRd/4pZc4m2Inj2mF3TjE8VV/rLoMifjLy8J6SLfjANbqGDLKWnu
FYhwsWmXR01uBb3UKS+KIdiIsZAYM9v2Mg7wosxgcsTBVMOQbaNZ9/3Wz1kbHEsxNTdJZSDdDvli
P0ZI67/DqdWPlaigXdsi/QDtoK9N3hRkBZFwQEUVyh9zTCHQ90P7PsHu2YbOWuwTS7EhWxVpdOpk
gnyDqLybif24RWae7hkuZRRUM0mVfb13cPpsEySibIUY8HkDZPcFrv8HWu+52JTVQKPeB0l21cQq
+5hUuCCgAab0qfF5P9PssCNI/RCzduJjX99pYqAIEIQ9HboZalLqHPpiLS5S3oAtSiBC5zFkXc5V
y9qsjCIQsRAkdgtGc6TPJdD/ZW5K4uOXzN25tvKvBzVhzC694hfILTs8so4mTbMpR3aJdmi6qyVc
DTqyY8rLBE/wOoy9XtU8ut9oy63yjVCTvu4DRrbciPVbjHoaWs+wktPJ3YDkjYJAIT/C4VGAn6JH
shEqIYQGrGvccoTGBeubFLMePLaReDXXG5pJcxxGySmP7eGzbsspPriimk9DYoVHf/DZgAutzF7U
REUzNCM+dJ/zWD/3pFzeZQnLjUgN3VOME+xd225MEGFfNuFlj9Sg3vrBXP9sAF28YRhgNSMTH2pH
mLb1D2foUYgssGuyY5qW7aMDGxKhrEPVv9RTeJVi8borICwRdF3GmIc42dv7QJXzSwcPjBTXwrZ+
DXUq5S5wnPa752cAphpVHaHK8+dE6U5PXVlilNXU8fOm7UnBPk3CZ/05Yoy97FMMj1MugDT1cwMw
ZppeUO/XD7KvFmDr5fq5zVACBLE1br1aQVxG90NcKSIVFt+2yD40H671S6mUN15L/XayEy7JvTeq
4DzKRLF+k3gmhZfP9qtujP1d8cjhPWggaYRRwRsYDBU/tWsCyF1uw2C7s1sWjn5DYukC8I2dvvoV
5WJ5mzRYHTy4kAzcn9UYEjdmZ2n7If0Zk4TnePPbTJjDrhnwX2oW+E/zNOCYRY93ypAGXpRFjpJE
6p4/9kkca8zcvS6dj51Ad6CjRTDR5c8MC3wbmBeLAIXA1dTlITMuHewcRCdjYuRsZgFnltfbkZ3S
pnZj3NxNW6I49aOXUACrKGn1QlyPoSIVeKCFNcxhGlZvRbOLl5K6DxXRKiSZ5qLaw8tEbiXiJvmF
iCp+XrDLX9oZ7u5907vEi1memL7DunScQyNchu1Z0wxvDNLgRWurh8WdJQsf7aWQzR3akAI0HdQo
li3IZnbAkKiKfcnBQqM03MCHog42OLjPfdF13zvbX7Odys+sGNNhh+UbiyCBFJdxCJFnD94JhNkS
NoAbRHq9BHSLpLbM46sXaYBLURy/0ZygUSkl8pJBWLLjgY3ghhd0eMm2YeLxsyNI6KSL/icUAA9E
XTlWF1wlMtvqNG8+kRL6BAm2AxkQqBim62QADLANiS+TO9wbKfA+wF7wpNnKkpcmG+WfiMuJ8Vym
eo2YscPul/G6qt+ywca9iltWe2Nxaou2uYiQat4WvFKk5dUYf3YFZVGPqcbt4lNV9IKUY9XbJ2ae
YbdNtYuL0WFLR4M1AIXgt7dpm3g0m98zjqgLu69YtnQdFmiU4RxOCNofS4uPW7ckybxD3tO8AfKn
AK+Rsd73dSteDArN1WWciSsbjdpz2I7Nd+RSwUVAKJi7if0evWeAe+W27oPyVgnka0jvEGGF6F2a
rd+NuXswNX4usiHHa4O5cdminNIUlPSSO3y1zm+7sZ3gkp8wdndqlHTdcWCCt550VTDxueiu+dzK
4hRBSOFgmKR64mxqr8aCBcQUVeLgBo6/myMRy+1skaWK0o4wpS3mHOdgNVVylZrIfzUpPWQONO42
o4qGicOQNJyq5A5JPYnai+PcpZxIAO3j5mXQdvZch3CBkP2/1bbvPvUYpO6y3IjdkKWIBWRhPzV2
Zf0SaTXjjdBi2NU4hs4pkbzIbxIvesJI69/5VfJUMbG7iyqDg9uUfrMZY8SQmJEchIVEhG0nU9IS
cN8t8Z6ALphgPS8bon120pi484C5RFLnbg3TrYwO8xelm3HsGuoJujteId49dv4TU5jlZx47mF+/
aN8Y8eLbSuXdVVHjEawnleC/a9+KGrUZ49iZDhHnmc+46j0ajLergil7CPyphHeJz0MSUHloLMJB
cIgIa49gPtiZIXbZ23ZIa659WRQ/8hjTAZwCMQdwLTMnP+D98865rjlcOigdZwwo/VODJedUWi05
rJlNkl8HCqYgAi1h0JJZW7vz3KPHAcSqtRifgByGMNVzV2+7acoImCJCe1/ZU0crk07XQQfWcM+J
gGWsimL0H6N4tL2hvnOGEA59rwH62HpUjy6KxYb5Aou6qXPFMQ3m4MYstu4vCdcFXhPacY6ew8/f
a9SdbwOUpwe2zuHvtsGfx61MKcHMoAbc4ZBJM/FfWpBtUg9lfpfMHmZkgIc4mxz4OIx4e4BDPROG
V+B7uOAyU9/RYpIp73W44IEIOu67Gimad32q4xeGC3F7WIek1s0s2/jS0+my6+QURUc39hlXp8lg
pnMYYdA89UzzXkeLT2RZJOODr5vmiJfRuZ3YipAQIzsisweL40GVBLQqoB1vGjHgfWuIR90JQrwu
hsZeI7PACWwW4hevfOOaK3QYkOWYYg/3FLBTs4FWFX+PUQppBIAjDDr2Je4TFoXm1RVpfRd2abaf
VbvcBHTDxP/gjJp3khhnakL2jmwSC/+TQGeCA/pYmBtrBJoV1qXNPpr2mFy+3mJv4KufDNN7Zxe0
nnlnLEqAUldAzUdcPH6kIk8JUHMJgp+yODylwwJoMesBIXz9lkjRAWd4zfgWjv6TmwL6m5ZJvvLh
XIeKSVnfBcx+NnFTPMssf8jjItnNue6uQjwWfGYZ8W8yjyjNspChRjpLCEfpCt74KFLha+203CBR
PSGTVp6gifVF4L6kKiLlAFjfQ1hVCuOfqq9pXnIM8ib/zvoGSosiZfQnynTUGZkl2+2sfHkzB2o1
Guf9/CNIcGxfVLM7mlMWOmxJ41KQf6C0NqfelfJnlGuogOB9ua6sieJS12QKbgQpjTcwtBb69Sj4
ZTkEcJOF1w6wFjNcoAPytXanCt5rxk5uIo6iCpPnMezEAdxE+n2xrOXBDovIPYymCrnb4vHFycL4
wTcivyGje7lj9tP/cr8u3zZKCdKCUkQNocluj00HFYFBts8I+qmdSNRrtAb1WYzqPa6SZt6jdI7Z
uBHZGm6FMsNmXIR7G2T+BMxLkyQVo0nmfc4lww679LIM/VC6nOex6Tg0mqpIWQQJ+d3WTjNvhqZn
umcnLdp0265/elbTo85sk+uKoeZ9UkzNaxsu8WfXyPBEehYYUAdjOXLoWZ/Dcej6g0MGOghSIhzP
BMAt1jnDPX5iETRfZq0LMkIi5v8Bp43N09z2xLLHblEfMxWQeEeAQ3pFS8A6u53QZ82MfZhGkVLm
yJg61BDzRQZeWdc7ty6geqeRZFBv+7ghWcZ1F0WRki3N/iUBZBw51V2XW4R/MsBYFxVDepR2B29A
lhYTHyKgHzRP5mlyVPkRVEvxY+2ye76DixRj8Fzr0R7a4Q6HRPvKFBctseMWlKpc+Eg8IiSCTif5
k1WuNlmiuuxsU19VoWb8yMZrzQDJq/S9qPI2BlKf6FtRFfwK2KR8wvG8NL0fwuJ327vK5eNSHKc2
T++sNmH5b0A6blvogJc6nhkY0lfaT/D6woeV0rdn0Sa8bW4Gpq5pM1KQVKPbXXSJBFqgFs8zhFoj
iOv6xt6OskzAbuQkDnIpJwUrsr7jraGMZ9xsLkeUPxc9N9J7kinsvGWyakZmplPdBsMHdpK475H4
YkNGlzv1KTKXTsEEb9kj0LNlEEQsL77sBMmj0CeXzyJw1GGZ56Jfy8iiXmfuLSQnlSXnMKMum3VW
XcMe4ySxdBTeN2C4nwu59hR9IPMdChSk8HbgtLfegDapUP2KVB3L05j58L8xqSJpLIv5xRNKQCpJ
VXW2mjH6gdY0afCSw0AqQw9Gm9sS+fbqDzPwk9Gfuv+mYdY/nFP9aZr1/5ACwnMC8U8VENfv8Xv7
3rFi+5MK4i9f95cZlv2NdTyIDhUinbf9gCHSX1QQ4puSaI3/CxWEEN9spmiKuZcgIsFTfNFfVBCO
/Ma8dR19uQK7qYNX8+9kD/9MBuHYX5EOf+glzp+rFONLmYH6zXWZsDve39tXxWCCuRfWvDd9DYpL
sUfdzWNHM7jERPRmfThs+wLf8m7GFtpuAj0yUnC07bDJxomwZ+/IyUbOWvW9MF4Y3oyDvf4fZSd+
uo1yUIMt7pmoI7vYtD6EtU3u6zbeRFaa1/eSw+DV8pADPdrGm6p7dsIkJydp0mdb0HkTH8JSIRQE
c9ESUhTTXLDDV6zH1NixSUE1hHg7JL9+Wne1mGMrWeo7Dmjnt5NWHlmNdBXbJhvCc5Ot+25AHiA6
2RoXO+KcPCQLCRXZ7cRO/spmATKiyyT5wynxB/XsM4NdK6sxuqEJ9hMiAkn/eSAV6TtCbnzwhC3B
Nm18kaTAuhRBykmMh2eZWy9Fquc6HaCULqbZzWZSlqqxQ3rZ6DR+8gKrUIe27WN7Z0SLIntiMZ/e
di5JxzqZxbNq2AFZtmv0YemCMT9ZgZ6yi3au4U0qzj/ojb5no7nowpxuHXrvveidzGxrithVtco0
MEUUMkEYgUZLOK3TBvE9ysL6rXOsn7LtuemZJa488pDRnwpZdDCLVMSzYs955W9TMDl0exfBh4OW
m9cT2lYSd6Hqks/6kBm16OtSRxNSUaIEws1s0WKeYe3hcZiYdMBlV7Zcrr3eby0EG06t4Axg9Du1
Mkxf22CBLzeAVByvo3Y24VYmxC/tArafd+U8OxPZ6VGHFIL+LoMHlYP3qMbaOck+ZIbQmSQLzzZl
ZX2ZQRVE2IcMdkT3PZUnmol+1VEzldzrRfDvPTt9wzYzTqIDJfqYQ46pOrPHvCKcfezXCu+Rruen
DvFKfkpn1/uoKdOeCWzCE6jb9rPqIme+4KljpkH8hCF4vO17ilYHInHc2lCH847wc2YAC0xzK4Dr
Qi2nLtLUxlhD3zrTbQ2kc8Vs0jBAQEQk7bPV1QXC51VeUrcZrpskvm8Tej8yjp9pu2cQxlFjnfXg
xBfBNPk2hLKifg3g4z1YA3uPhcz2y1Bmp7ESSAUyvrV4jNpRAhjKk148sQL21cbBxtNsB7s2j0np
cpfFLJBIoGjZn9LqObctGfdA/atMTHuBgW480efA9UvDtj/NHjFROzAAxVtPf3gbpj42sTasDRGb
dkiTY0nXe2pMXDNNxe7PQM8K3H5PoyCvvL6MEQhok/gbQhO1czm4nAlwmArvuq1RR+6muDKodtIi
+dGH+Nr2voEQqhyN7cipsW/uKvTlKHHs6MVa8ui4sOvH50Gacl5bkNzbmNDlyJtfaT1IZe/SgKyf
pi3eTK753NSkN9ySuNBuPa/AqGrn4xNAKrJTcwxJbNvCGfKL5961oYS35kG9Ow0jnoQyYdW2SWkR
ixO9j/fsFFl32ZlJ/5CZiMP90vfoJ8lrZq7ju/EYHUMEQAgDdPwx19Yqw6YwHHHlOMCdMG8/JQp5
GPYYugcPkJy1idXkgmjxVf5Zy7i9cGlyXEbvwfIyOLr8iRx4DA/MRGZ9hHkPd6bIfE3pM43MIPV0
EzcVEXTeWqiMSOanx3pKIljg0sxUOTkz6C0U/sa5UCKqL0ZV58NxNq5DGPBig0/B3aOyLWxqSilp
Nx1sQ4PHbxTVNiRf+oejI798DtLOstkB80HZUO5gvrEqBrOoAYkILCzjbiD1uEfZku1Txq9LYtkf
/ZAzWRNghbwka9nuxgwGu0BBuAbRsavgYdosZZPmRC8r+Yyyc+HYZ4R90RgWKk8srdlgO1697EcP
yX6xVox0pbyiSkz+uC+lk0z7fC07YSZQgQ62oBoNfOlZl0AaUhrmqBoRGtlDdu2tBW6AZ9bA9aHs
rQF1g0FaC+IoyfSTE3DM7UY9O/2qfghBtsqVVRv+UV3rcHoODXHGnFdOAi2QVz7ZL7Wn7vO5sSCu
GIR2WyYjVPOoV/lBxFrkJ196IM6GKiZ9L8FRFVtUEOfkq2UIoU3u4SxhVXC+eoo+AdcYrY3GUDr6
TCJenVDvhmQKk/HRkvm89iol3JNPBZD+FXEha2j21Cycm2T5mTH9YDjuSyG5H4ag2vEtkNej0Fpw
uq4tUydz2qfkq5UCSSa8Dcx+XoQSPaI9wdC767LFUCC0rvseNAsXXbC2bGZt3iq7njzGvjMBjd7a
54WoILGp+bq4mVWVPLhrVzit/WFmdAj3dO0a08JGjK3J4Byvs3AxT+NXszl9NZ46a5v6NGMz+gWr
x5ywUjs30H8lrJiv/rVaMiYL5aSXahfAd9o4CTDQW8+kszmRHVCHd+arQbYmP7623DZ8U9LIewgP
iJdSFjyYAx6GIkwuWfP38S4qsf25HHK7SI8WkQtAWINh/kjrfNwmNWemsLvM/YFUKci3WizBa58M
7u+uxqYUezMWbouEW9A+Y3a251Uvul4AoKHTR+OluF8msmLR+BUEKs8ieSC01L9wGt8Wx9GFaVto
BccmTwmpdrRmfhyZmAZcAyDyGhZefiMhX/jRgrltQW2Bb0U9eLlVZD+YrWj4nBkQwCpeTjOaM8ZF
IQy7uJ5QM+X80MdUk827Dtf6I3DA6dKKJ+1tbTX1+9JPjL93CM69GRuLbAn02p/epGKWTuYJchpo
LpFiKd76Y1sdkpl8yCJWoNKQ8EL9bjmLQA67i8DlXvbqo7HimpgCEl6sizFNz45n5FG0UXCP6gtn
UZY4T6QA1D+kE3fVjUt39xv6RzlRG2SiuFV93Oa7OJ0sdZBiASxigpqu1CHz4FR52fyhSU35xDGW
jC9VRJ7SUVVgexpMCe39hEPG3wtIXSEIAcZzV/g3eBm1DgeDjSOqP12djw3ljYjHM+k4HsYJyjkk
oxA8wws2SONjYwfLuEsyq3hE0sRAtppVsWASah7Grs6qC9k2o9kgIjL3xndLe+su8bXTz8kpkaaD
sTG3PYEhXFl93hesxrx4rraCdATccoHq75KljXHq6eCiTMnqicLJvbU9D+Nd0U/g/GZ4a1FVg4lh
zcldTg3yiep1fpaELewHH2wMOSWCKroKXiwMqkRrEHnan4MyV+U7cPewPnLQhk+Gtd3nMDb4HbXX
lrcDBqGXAabJlr3U5FwwnWHgJCrsf3mjnVfByv1FUavddL3UxzBnqbBD56KKoySAM9/bSCc2M9DG
ZutmtfeTCzLfcWUFoI0Dy33to+5dtE0Ub2d2KssGIlv9u2Z/8+okcl1QQhOztjIaKDgwlpUvjR70
01Rl2AqJb4s3NvXi49Tks8QaHjbi+zJ5zTZslnz62XsF6aoQJnZORPIINfm7My9qS7/8mGbCOVsM
3ZiczsA0LgjgDtXJXpxxuWKinJkDFp4hZXM9uqv1yPJTFk0EiJ9E3QFj5N8Y8tncJfGWBIRAH2Cq
1QcGrijKBsaLT13TgVhJmNQDWsgYkQuPqzw2Wf3Qmk4/8Owvp4UxFfupgGt+Vy7DgCY0AWoKOvPS
zjv3ICyqgiT3fnlqFSLVZcsmpCUE6Ayu0sSvIBljKIECyjcKqZaKcHFt57pGe33nTchiCjaZ8zAk
+waN4QUjjmrP4hmkXzf+yIYpIcO8WzLMb7kP5Y7+tbmtSMq4n6xoOWohku81ry1w95lsdxeTa3Vi
A2ypXVZ4SbK3VexmKIQs6y3GhWJdpNANwg1TI/95ckdl78i4dtwtLMPqp50H/owvbWR67q3NGYFx
GRTPMIRFYeYoJyac1BWmqcsb8tnph+CnUOSkxywDA15v0Hlu3R09tyXmVoApox3LvFvmZvYTBS4n
bLqQp2qGNr6I3Gr+BcgX3pjx83MLnjQ5jWHlXdM0BNFFk9biIwW1u8NmUsgdRcYCKn4Jh3a7ZOTo
zsKwkBIl+YS8ixHO8CYhppV3rN/4GeDxPR9mBHsTcUAffHzVVZcB4NrEjs3tPuJSPbH8y+vdSLDL
ZDe+iyhTFrfCphjaR7C5nQuW35E60BHb7k5jCaOror1RW5pcVsBeJn7IngtsC6eW/tXTNut7QocJ
JWFUrMxzG3UODjxETekh6UrEHU0rz2M8OG+kK6wJrbI9ZTXHPNPQluGsUZw1WV/tCUMmm08GGodN
QZu+Jd02haknVPeDYWd0q/1RHqEqxC9tsjqHtanh+UbIPO+XtmfA2FSMJ3cdoHbAELpU+6CYV7Xp
pFMKSgH2bCvjcr4N6iCMt7pPws8khNTtdvo5DsMWD2sKtK/CxcOju/gH108gOJKFdGE6Z9oEXlOe
6zmp7/yxsXd1q1S7527O8z0u0e6hjdiEs+71zS4pk+5nirGhP4Qi7NuTD3N3bdn7T1L6xtu5RXbO
72b7bE6qdXIsZmO/o/a1dznvw28v85YHtHfk4OaJuvKGWN0D6vYwpUfTNQa3S+2HEqiGxKizbYrx
lHnqZzdQ8GSoUHFelxMoA7ok0djHLs2peEflvrJg++Rxm3mN0csPKvnMR8R1XeQWuzwhR6BIqZBn
R914YEEuCtnxA40VKwSu4QObM/2DmgJQK4efevSyd2TJcg8JRVLol+4uMbLcO14lmS3bhJHXPbuO
FRbAwYm9vHOPTlL6n0NuOafIbr0zKqDTUgYoDxV7RSzn7O9TsCiPWN3JDFsC+yME3HcJxXt6H+Al
7rwINPMh7I09n/KMxJA9h+T0cxkUOVHMvRuozTIgkr2h6GoEvztDe6t5l8yxzX5RjbwyA36Laqam
z5TrI+qop1MNcpTHpM7upsA1NwShERACXdNcTfNIVRhM/fLLpGTZMDBabYReETwZqRQcFGTKqis9
emIMdFOd2TtBJf8rt8CLtH3zdZl8b8JuwOyGGfy6Y9N0QJlTpduaLUd0LJhLn3rHHEmTzY5lHxMb
5K6OmAxwwjPlbsOAwnRAD796jrnWu6aT2e/AjcOzbCugICZd3ogxUg9lZWCV2jE7eMwphimxPThb
2Ivr7j4+yio/T0LXpAQ42B8zD9l0NrP9F7IqKXaswju4AHMQXfTyaszpTwffa75PrX3pO4ZVH8o1
+YBSGkRd0c73eGQYHNlxEWyR/H5nY2h/J+uPHLChbW9Ignf2XmnEoZbr+IyI1Lr0HJwLRt7FjVR7
6cMmrm2BttYMJ3f2iV7QE05I37s0UjgUUuGyExLrbSl6SY88JlctwI39yGV8AGtFead0ccVBRRrN
0gevpQXJB6RQg5PRJctcOPrJ5H44Qv0Z5yc8GN1hQnvA8xEO8jbQfqAIg1HmesotxFQDXpvKLYmT
6DVJcYuuxeXspHW/Z5p2xiPYvVlpYD9J1fTwCTDOPy9jSLWnM/e1mVP76BNGwLtK+lGteP/RMPUs
+vIUT/s8UYZMMeECUkrqnCXzP1DivyuLX2SuMJiofil+jcaPjpwP1QNr44lyKLJucrcJ9l40vSIH
GiFmFiVRe3FdHXESjGjPZowruX9TywhSd0870KP8oL3ZRJNMkKi05dm32+CX3bt35H1DM58tJCB+
ZO4UTDUWBZBJHfYyGKRH5kcW2lZMUmc1gz3amGpRL0oU8k1+batjbhIWbJd+09dHQ7+xtwjmTG4w
9pgPiN1kDWez/RsMHRbvJZR3AzzGVMmlx2lqsuk6HuGr8HfFCDnyn410RLe33G4+UXqb3zGm27us
k+LUjGOzb+0Cd6HNHtwbSBodgx778Ar1o5JCoy8oh32LLNk0WeAP07Tc226BOFZi2Ynz/x6N7P93
awX0qkL4HiP9fyyR3b0X7+W/vZef/7ZLhj9pZP/6xX8xWYpvX35Ih1gCqmJPwWz7y3oBJyUsb4pM
hvren4hxwv7Gn7BhVoRRwUheha3/brK0v7GLQ8wqbakIgnb/pfVCiAz3T0zFVbnLfsrhH7Yi0uYb
/S0xrm6pdL3S8db+8vfgqxu/Bb+gwqc0Qrlqp84+N1SPoxU9JVrc14t681t9HMIf8QR7x7E0fvvl
BaE8idTy4GAoT4m2Z5mHT2LGyLdOjePJfkEjdsx6fagXeUyX9mSD1o6jvZfXl067ZZRwUIAp0qa8
osk+4RA/c2vdq1beEFl7nBrv3oucG4+tuNIfM2lupg6BbjaPgVU/LnO0j5S7JQRsm8GAyPuPJX8k
z2KfFgvnBpGR3nTt18EZ8veVU3s3pTe/1Ayr6r68U9IGXmSOeaEQ7AN4EdHTglB3BynrqVP61E7p
bRF55caPQ9RUFHcLgHjMd/k9usoTxXHK1TOy+AufWMl/Tz1eMqrGoxutaA7ir9CYUS4CiCmuPKxz
f/Pk/RdWWWd9k/52Q/T1Jvo2Kx4eJp6av6ODIq4UhPUCPsmbZkdNuEHjdgUN55Y8x1v6RIxuMUl2
i7+3BkmdIP83eFIPxfaffwBULLZPrjZAZ892JUu5v32KkgZVSyiSaI8HaKnr5CoY2gNcHXI4yUXa
Z7G4paBRxxV8lTbLy0jQ4BWsROtcKBepxeaXcfv2sKhWbcfMTQ6+A4ckqparOW9PQ5Mhygi0dbZh
WBcAXKjUKTSP5WTCDfY5olW5biY35IrO1aaqItyYoXvZUIGiYCOSELnjT4OqekNQwv1APg9wG5ob
4by6jbiM/Pk6SIdLOPgQLZpaX/7rZoP/s1PyH/5f/xOtBF8nnftPF7A37/o955T8zyfk+nV/nJCh
/CYEZkyeHJ+N6ZdV4I8TMnS/rcheosZdGx+47fLglxXrNrzmgDiFBN2F/B4XsLt61//9hJTf0PwS
907wgJL8lf6/soD1nJWs/B+frmD1IwgPaSyTDYVf3lnxwn8D1cwyGD4u4LZzoHV+U3ttNZ7Tbuxu
GrcE+EFO7q52cM4Y0BE7BygyTQirIzlbeu/1wzNbUOuAAKTBspN2IIoIs9pJRtwHUnK7bewl+q3H
wDwTNqYlRH07vextaIwRtDI+WstdrbCXwWXMr43OGeg18TPmGzI8gCaeunlkWIwMhCGHfGpbTEHD
MDGlG3SQ7iYzRE/1RNz0MZSGWXjnL025A3TWhBsxxSEhb35tjuVCPhj2ZAy5R7vQMWrbyCO7AMZc
smtYVMDvc8pnoNvBWyf0Bcqm5QBi+2HwkVQlPZ2sqyh6Eag3vV/uEht/IMKLK8vV3skUjOiHwX2o
5/4qrlt2Xn4A3gqpC/61CytP5u1SMi5iYEMMojUsW39KqdLi4hJo2ngZtdWVn7DLYAguD2OnD2tK
+zalht0Xkk6tmZT+GSMjuShHHN2WTq1N6St5UxlCvJoQtaJK7PCNZVtzmSKvL09zUJmbJGmLmxj6
yVWSD3I3mwZ/dXFV1ZnaSZyXx8ae83fIIv51GnQOmK7gmEoFBIXdA0HHKPit9FF7BY4vnLNImJDU
AzSBwY7a7H5sZYFL1MXRWw/5Y9CgYcEB+zpk8cXs8Gd0bvVJuBUlold89GN0P2BGJRTExUwX/S5c
JnmaqeedHuuG7ZRfvflsuY4j5pKuEkQMLSm2VTKw9iJX7DG7YAmJ8wRpmQ/r0gbFQE0YKSK9OdlP
BEpMVkZEHXONPJzOjFJ2MirPbYHWZwDzAp6zv0uJYskS+TFNz303jkcrjkiVnha6eSZ49qah04gg
Gd5WSVEdKlfolRfkk9bY3wUxEtmwr10EuayyEje7Yeh8jCPp7CwwS/CM0APNKYLxWpjlJnrxrCC+
jpvhwrUyj5XLVNifTlD+7r0171GlJIM6O1rCTWnSp2ztLoYhRF1b11BD8XJaS3qyzHBvCTkSGdfN
z0OyyLMY/QNOcW9vVsLP7Df6VFQ6fiyL9iF2x4/VWYdCycsP82yCbT/x8QrxW0TO+COXKF2ZQ9Vb
1JTpMejh9hGGzF+6rkLconqAuMqmyXG9YZcWTCDsPMK32HU0Cb2V6ttZXUeTeWkCcHsLOWN3Uwu1
kzyA6wxkU9BNvA7wMrFS6tzc5CnzjX6YPbx07ZW12A9mjp8mTUwt71pqMwKqouolKx+RP9CQUAmc
pF8TcITre9+ztYOXu+Hxb29A1F1lkupkGc11hWJs7uxnpK2M/eAUkvqM5KxNzw061hYS/DMBfsk2
MCSxzKwRukMZl922+F/sncly3Ei6pV+lVr1DGuCAwx3WqxvzRDJIURTFDYyDhHme8fT9QZnVV6my
yrpldntxzXpTaWWSGEREwPEP53xHD9a+8rFJS+vV8Q3aqrSZ16G6ZCFpPukJ1AJoUQuCzcJcI+n9
a1+b/H2STrcOES6fPDffBWkHTyaK8Iitp25CgWz64HPZY3qSW92znGYHg5IqQUgVDzvyl4gSrUom
+WsrsGsWS8Qm9rc5+pW1KSv4a7PyGtpkb2SlZg2eH5/yuQnKL6jSa24mmZTtOs7tpD0UQd0HF5Ga
wUh4TwRHqmthNWwxw5KcCUjCy1nSsD1Z6TCcAjz0YxVssxkS1GqUEkpFDbmU7LY8xsCC5eEOzpu4
0cEoMbkrosMQq27rGExAA7GKKe2MAWbPvJdJmYGjcyB2BrkBGE7/jZFstWBBUnbtyEhCA3Bk2rEm
xPeasrbpzec5TSOQGbAXeE5MJMVA/LUq61LbrXhI2or3Ja/uaWLnNfiTYWs22JGBnrIc1OYuVu3n
tr+4M/ODwDdvkBGWNwSemCvRGlBd0QJSKEFbMxX6Nsunbiq9gBykogQk6LAOh6L0UuIy3k3x8I7T
plprOD3amwQJQtVwW7Sct25Tv0XqLa0M70SVDMwAIekGEshwsQvizFAa7FVY3Due9RAXuE0YFV0t
lCegRxUhfRlhkV3lqHOLyO+Qkqy7BttAsCDY1gQHG1BJ5DR8I5l2le+oYYzlMwoQIpT2qg6HK1+y
z7NVRt+lM4RHwBQ9ZLBiPseLXnscivYJ7/i0iYnP/O4VFjNd0i5Le93UrUnQmhep4P83yf8l+hBG
8L/0kP4H2cnZz2Xf7//gj5LP/c20bOGRds8GRXn/2RRr7zdMP/xs13FMR/z4k7+XfOo3ikSJywEZ
HLq6pYL8e8mHpVR4khLNwgRPdKL175R8dL+/lHyoAT1eCeMo2j5ea4lj+KnkK0I1mCEqKVYJOC9W
5mjgOeos4Bp7E6tlvkarm151xKZh7dGV5es+mFqk5IyssnXYqr5Z1dJUNc7H1trl2pzlys5kVxxG
g53CvphQV2nMNlvBdODbZLU2TiM2vSc6G/rqoGON7Xg99Jo82MYSFzmkBHHvNQytAzG5lB5Gfhkx
Zh6bwB9vOuF80k7ZcEcSY20iZ2cQLdqbuCFoBhFKjEdpSyd9Ulm2VmXXbeZ6mNfIHnKOiNIn3FYX
OzVRvTpJJ7a27IDhVd4NfEfrtjeagBleSFRtFJ3RjutNbBAsM5uNtyuk/VFSrCOOa97zLNH7pARd
1DZyXgEim45xWbT3s+cNpyQyww+vckmrhrdxyq32VY2GBp9o1jtsZgs1ntfUEfY6/O23bTV+sJ6T
O3NEceTExq1LQmERz28ATo5GYG/gnX8ZK/vcVukFINOmnboT6JY9R18e4tgz3h3MLjt/tD+IEdo3
DuPvxJ1QZBMAIgb7MfBQERcRgmb23uT/BQTckcX0JQ3lCL1TPbuxeYk5z1GpbAZCqRCMjNXWC7DI
4EJDEz8gWRfodbKsmPZT5OxH4MKYmtprUpe4KuZxSZwNMhLESudtGox0w67WvIeZI+6mbon+qZ3u
BahMxkDW7YN3sSx3wnjkJ3QkcubW4LzXDBj3PFD1XUapdbZBs3yvvZYBqRNheCyacT4nZTZc6jC5
M5cj0qkHpiHLyYkyC9DvcpriAmY5sxy1LIIfrArNR4fWBDpGsgAxa0A3y2nN8OOaLOf34M4PmgM9
4WA3gkFdZ/AkR9nDBY+qFnUjo0px9XoyYVmrv6cyHnfaSF8yBH43WD5Y9uI+Zi/VJA9KdXKryio+
jyZkicolYYqdxDYf7XkRkk7nNlF3FlLTh5YyzroohfB+bf54JOaTweMxc5Ks27U/np1GOjAdJ2qK
Z2rcc7EgFxzuu9jtPKQWEPRSsOjLMxlbLIopAyfWQ615CK9iO0PV18PNSjapO5vmmu27Ga9KcyTC
rFH4oqGAhMTKKuCFauOn/tBtg9haqggjZ29BKBfVheFEWXvoLI+qA1ZZg/YMfGL5xcACGkXcz7qd
2diiJl8ps9Br0WMxvJUhmIyDzpN6ggUYpsOOYGOKIHJta/0pE2x0jolMjYKVfDR7vG4M6NhswtRD
2WLELpWpn6Od8j0dbCeP9mAd9KZkjG27k4DZTDO0bYUZUcxmhm4+aALQ2RVAwHpojITOrbAEyxfC
WKcvzFC6k9fG/hWYKsSr2IfcvnKpP4sD1EV0NqIHcQa3d6RyYK8SoCKjCl+ViqSfugekzq/xmZRj
7pBWcytEFMJJnGefMEG23wa/KpwNa2X2qYytreSK4DSLd3A3cr3NWnq525Bd03TGBxTuA9Q37WI+
JWAIqdpsb6jAS0JCu1BZR7eqW2botdFFO08Bz1yLDOkpqhFrfs2Rv62hj4UPePvNLUgYXrArk03L
jpoLLUPVsdYYawnBkmDdYj65hhAvCYyZRajfvg6Y051VGo7VTVc0XY5JcY6P2ejOr1oiiAgbBJNu
8xi36jFsx2eEneOmyavpq5aksM8EVdzbMWEWXRQgyoVa9slRqtj1faO/BqJCU223zvximfPH4HZw
TMwuf/KNekMcI0GW+NnY2LdnsDQodvB+WtLmCB36DLEpczHyCnze0R6ZEkJXsEirVBvVHWQyawuz
jIDvYChbAeQJcznCUKDvqOrCp751RnZIYdV+ioFI2w9+ik9hlyqlN2PXuNgmFvvvRJE0Psg08mb4
7VWw6bH5hZ+g7IQfhptacjVEhAxtMHBFjzVg7/4lKGbwVgSZqnkJ42zcFdgv1F4JVqdhfBvD2Ncr
l+8y9KvAxSMUlDPsX+al9dj017adojvHyIN1D5vgRtvd/ZR0ztEP3RhrudntmnTOP9MQqYvhpePX
ZpTlfWkA5WOy6HmPzZyi7/HrLL0iMijechaNB5Tjw9HvM2WAUdLZq+tH1j2cshpPV+vdjS2b91Vr
xRqdku6+pFESo4/N8YYDOeh8QAqtrb/rdAYnPnXDdz/sB1KrPQQ4j41RKWYoxlSvmT6F4VYRuJV+
j7QLkjY2YKwmfe8+FIXlfoG0HO+jPhJq57F4Si9WjsfJgGvMnNSrH4uAUeO6SYb8m1C6+N4rY3ge
KtGVG5pLrNqSkLyVFbfEsUcjSl6jgHGGdNnIblJ0PY9wlKrskpejTg6JVTguonSjj1EkhRoTb0B6
MwyWcR+XOGhPLqKNj8Ko+3vyPfWjWeTphclNZJ3r1lef09qSL3PHEwS5GYckJPjg2e0N816gRs8X
7e14U0x2v9FCuQd/8PBJBtI6h4GABgjBiuQHJyDbtRtMgzOiqJOdrokvBV4xObhsPDaIY2gZt2RD
QRRDWl11iOTTGSioERU4moMsHzglq3Ra1SZ0i85kDr8NIQCfmnbsxG627Ube13GfPmdNwJcOWcFC
Oe17AjgENrT4BOPVno/a71r/aEQk2R1MB5IeX0xYBfe9FMZ0J10/FPeGOWHFIVa77XeGb8MAaWwy
9zZlyKVvhiENmDYbCXpfmE0JIYLojYNLlBNGt+7xPdxbtEDBCbmrNC9DHM9o4DyjZLDVLH7BkVjc
OWYy8eBXyKqe/IyNCBm9rDBRBwEsMbd5wi3vhaFH7IXLaEBZej+0lffojxlSCCoXgkt8zn3A9NHB
cGb7gKSYeaOIBFQgtHj2nGYHrZhK9Q6TP2/qoXAbcTNfGt8hvhfEjnGO7IZPoUyrcuAL0dfvTFMw
gJCBRvlgm7copKMNUtUHkxt+XTMF3LauCTY2LftnbXXVGWJi8DluCE1PGvwUK7N0g0dHBmGwpbrJ
+YSL8ThPuiovdVGw3WdgG3sHBK+aj7VsJRJpuPLtVdCR3+lG2TepEdqfnQHQw56kXswJhZtwLGet
69J1A8Q8Ism3ic3pibYtpkkFW2/quk+jHQ/l0SLJ6xSKOfjgMcdhCdxKsqYaQjs4pJFJjDH9x2tp
wW6eHDO9zk5xrZQFnj9Cn5B6ZYprZZaXoi71Ju9g5s34flm9PwZulMCUBiQ9GHJ+5YHBfE8J5N5d
Cd0SOl21GxhVHbHM+rhoHFV9BEFOCUa8NsYCYunTPuMBVY6hYmwb1SzRTBJHdpWt4JpFNg+C/TBS
tt/IsPX2TTEIj8XEON8lDoAaYFvFe9lM7y2rI5vEmyhjoocEBdGYnRKhgMgdrc9f75CWFdHPQ+5f
O55fNjiEx8JJKdrx6BD/CmZCNvUpT4348d9/Ge0sYWgC8amQv6QY9nOWF75vDEcgh0uCShBgtZmY
CPyLy1nAPn++nOXztRwb2R3ice+X17E8Q7Takx2IyLx7jZcnPHoDOoJg0ilKFSOJvqX9DAbZaTOh
/8WrLya0f3h5ZSNjJOOK7vbXy4xwERtlbbdHp47KXbgUAkJjJXKW4qAfmvReV3a1A10zfU2mguQX
qone9B5nqgvnR5nBYDNdCo8ced9+Hq+jAo3h2tVYnkxEsyWau1YRkDFE6V1T1xxVBVHHqzIOCRyQ
3u95cf+UxvuPF0QnDAABn9ziuZO/gJRmCI8KQGt5nKOmARCXwOFfkeA5MM/B484zPki1ffzrL8s/
viiaSEa4RDqx5lHmL9/J2veBZSRew4sG88VWADWy9qtZwxhXU/X61y+2tPR//sbwYj+gVBY/CXUh
f/5Tyx94NrY29rTHAS/EVtbiY0yMXWaO7b+4qn+802y+lpJpsWLIYcvlz396IUFGd0nCbH6Muky0
d45VshMIckt2h7++oh95iL9cEomRdJGUiQK90i8fWpBETixnmR5bxwKc0lFS+N0YBpDgPBs7GUFy
zZ7Uefq8Mhyau2RgXH7VllzzIAo/uh/VX2n1waat2dweUExTH9Y/asW//lX/4T2xUFyAA2Oww9si
7V9/U8MJ2rrQ0TEJQ1MdS92117EYaZb+7ddBUIziaAGToS/+5b1HpET0AhajYw5AvtvUSuQko5FD
f/rxOv/ddLl/uu39n2rItVj+c9T+c9nMIcpe38PX9G/X+vXjWxP+PCD84x//IZvxfjOXWES1ZBlq
82fZjPxtyUFlT8vwEJPAMjv8Y0Jo2wt0zrKRIigt2CVzYvwxIQRbbnO/ac9GNLOsmd1/Z0K4LJ5/
Oi1+31Qj9mcjzTyS34bf4eeb2FexGjAl+nsMewT89SSDmauyJIBnE+q8RLZQEBmUMUdr8ud0TO0Q
OBNCQWe2IhZ6fk5S39zTWmQhCvQwT89eb8PQpV5NLhTu+TMsp3rXqCGyt64dOtm2JV3BXwHiTB48
jB/zKmnrWm3tkNLiyKrTcY+NadinQbJrYRZnO6RwOEby8tPndf39+PiZyy7+fK8u41AmrY6DNkIR
xGp6v9yrQ5wL33dsvTfQpW2lE7vvddAz8apkrr2VV+N2s9MxoJDK0VHW7BSKTRiWxj2Y9unNVXNZ
YwGTIXrimMCUwMSh4NQGA9DOW0ScVjg7LG+7nE7SdDv0rXpM+NuFq0+RLJxy1VDsGf9Cw6IWxcCf
PlMc1kixkBmgROB7In65sMlo4dAnAc4YGXzyMBIib7Q/GXp8oYGIVxYbirUExHJRdcc1Mh5mctOP
qPuquswVFAFZW6zJUSdCSyYJKhZy2NRx2n8DNBo8hhlBEqoaDg7g0MqeSQUUXf2iYVYUxFHsGfKe
RCoQmCbRe1XhRrFnK7uOna6PPLiqDR0YoxqLhF9RZRlxYgmKwaRO7GNOpgKe3cRst3w/xNofUBn3
bh/tpTdmV8wo3gtVef7CdrDfDW6avwlGdLeQrKpb4CPhLhysbF+0g3qmQ/SPbkZg6LSQZ/i/alfP
XfSMB4+ldT+wlPVazcbXlfuhK+d9gSXyIvQwHYNQIxUdnNbfBa0IPk1UkGxoSK1BcBkO8OuTcJew
HdrzCaLAV+m8TW1GkAiUMEvUjV8/tYJNcWB75ROEWG9TQcj9jngu2OA3T5aIMWzUpYzPMH+X9U4j
5JPRSnHnzdpA5T4I3HheQLKaNotvVVyMT65RuE9SFfk1JHXoqhNJKN6S2mNbTnjBElAfRO8ciR/E
fBxqbDs14U+6GXEcdBZ89WEY7schS277Ie+qFZriaB86UAmhX4wbGPL1p07QpcGsZghXWOLNATjz
WKCg8IA7fib/c6CQn+UwMxaH8pGZSzSGLdrLjNplT9LKeM7pTy+ZTuyddtPowhifuTIyCZuIRNhW
qyCDNGbWfXlR5eDfgaEu7101qGpPez4dcP4Q8+zY+bauGVZCAkiuHU7dG2StLTbOnNlSYJcn6DTe
PYEi4phWkBIHdWS0s2aaczcJZj34DKsBDogRTDdj4xp7vLk0jY6C710nV6S0ehu45DbiNq8O+P7C
+wzMzHdNY/vO3hI7W023MtSYtHviGvMmlfvZmoHEw5NiC8kJ6Gy6wgyudRgHt7oOOT/TSMwccCEU
E6Enj+CbKP88ygTYu3DGU46xDFuwqKZncv70jtgUdZ6tonroVVWcF7fuixxwvaALVrCdYU/CQxDV
Jja99LMSHSPw1MJlkAzueFtRGBkHBTEuWreVTc6t6ZUkLHjG1IKex/T3OJmFvGvK1CGvrphxUNSh
3a50YSVy36DwO5Eqi+tIDBkJzVCcYpyBap2XgX4bACC2a6QjLflQIirPRHr2PBvajIg01Mh7H8kv
abQuZEKP/Qkf7GQwVGP81O+srFKQCRo+IrWEyADUThgMmvr7DIp6q7Us0JYAr1znnZKbUJrOLZyc
le+FaOezEOM9GDG99Y1uPAONQZ7uGePRlwSGtXmW7cuyDDeok+Jj3HUCTY4GjmT1nrPOwY1hFU6T
5EYiSjnabcH2iK3Fl7BwnVu2Ofohn5DlrWoIiDsR1t63ai7FdQQJjyex668RTv/PRhe3n3wYnQ35
qZ0CWBYaG8OvDZbN0L5hFXuDRhQQEuZl2N0BAWpyE/EsjTg3hLvM6MAKkEIYnkq/zG7brmfYVw6q
fhvr/tl0Met62li46LYpd6RvWvAl+/BRBVx4TFlwrI0yGNifuD3bHc2Ip2zo7WGHGlc5YxVU7uh8
yuLCvTKewCumeCSDLS4egbTB2CvMOj3aRhSjlojo3dBVIKQKrBKXqDfGzY1bspNz+8E7+Cy03kZv
7t7tIl/4VzONEVKbwN4NA1OhlYtNBRqlxds4EYCwZyDNXUxjF52UWybnodbGyav64ZDF43iCKYe0
iJEBFXnlBvdRYJhfrVFfZxrERztl7jsWRrpnOkHczwyynjdNu/fhJJKX2HZBdZqmtPHnZO1bAIr8
pezaZmuS7rP1igTQmOu/gVdiPJIJuW2z3D2L0uPLT+JjSoliRvcGtvdVbqdFwyZBMVwfJte5RlyG
z1R/LV3MxUWJyjKev5nCQK3UEvOGNzMiK7E042Kno7baLi3Jc9Ekzqmfmu5G2tCzA0t124FxK/9Y
zUclkO2vhlxXW01gyRZRhstoxj15pvM9G7y3aSyYeUPSBOJHkOQRbbLmboeVscpjMtQIjpj2nDwZ
GXqJ+RSPET7nInvCgS6encrqDn2Xll8GKeMvfmPW39BR2BuP8dihb2fioMwn202hbsVIuo7SKW6g
ut4RI4p7ssHe2Y2ju8UliCnWT7HCbvFVYPbvvMI1z3XplEeMojx3/USeQMLbh7kt461Vw1eNDL6n
5uxgqRiMjv7K9d9FzXIwcHU8rFVR0UXPRKsy+EHtNoY4QMl1w31WEYRnTeKCMC06Q1MIpnOXG8WD
i/zkMVQ8lkiLGttvPcKSGH9noy95BdsTmoAdf8qB/zWrmRHDKs6SbAdasCQxgyQQD9d1z50oST5V
Xu3yU/voNY16B/x8WZ9ElGfcPw3X3qf+kcl5fGbz2K41Fzqtothgn9YH1V3iwqfMkbFsB5gm+9Kf
xy/Ct+0V4yrkRqgp99GSJ4n+Vz1nP0Im/Zm8ScJnp52EnrizrU69ICy09gQdQh/RRtKtsnTirq0n
093ZOSuyVVk0xzglLs/vbmZlfl8yk7a95VuvbW+oOwJ/eDyWj02isOcRINo8iKCeQFhF0fwRE0lC
YJh+yto8Xhsdz/Z5ieMc+nrYa7NqVlNoI3XsiO2MSMB5Au9byZW/xHpWdV9zJPXtJnAE6wblk//J
o4TvN6Dm9pH+Y350GQeWa2xzHRwAeTF/BIgWXPMVTIS4ib3cXxl+4N7YDrp5LJ8kjzqQofK9pzzj
k+RRfYVoO2CCe/PRNOUDuqeVCObQvWPA7BzqKKEsMvKbDDi8Y1bupiY2Vq0gCezdqAN1OMJVkCPB
lpn8mCAAxjvvR9qqMRG8OqBk3eB+v7RLKCsF4bkV7B7NjoSxF6xUExG5wmktqMci/h7L4DZZEl51
XZr3SvrVV75fPLxcMmGHJR02XXJizR+RsREUD7k2eM7uPe7or7Nshs+Eo9lffTORX9wYZALhts4R
BEVMHhwRte4SVqvD2GJrmQLqWKJsYTgfSacDEKQixZqrC++juHQfpiUSFxDDjOs7IM5tCc1FQues
4azI9AD6AGFB2arxGWo84WN5gdOV+Wh4CByZHVMwCVv8XuikDG/8JJbUXmnA9sUb5ewYo8UHnHsk
WIRUslPqT9s+sghuhzCdrBALILqtbdO/yjQvj07VjYuOzdniXA4/10v6cI8/C0QHicTaqb1DkKYh
moQIslzks7HidxCbagk17ss2fsaFvgTwjEEA1Cx7CBj55ytW8fOuXx64mq3c3rKSzylEwhPz326f
+Aj76iTE7UwULalOrvPokSOwnbuyOMU/4pjJ9ii3MvoR0oyZCzkI9AMSQ3OTAxtlR78swOMVv0qx
br2s61d9Cwlt8nP7acK2SYIR/NsyyO1DmHBC4IwEJduy2GC1mh1ygVWxzXOSznUS4+8tOM3Y4A7r
IJGQQRPShSzfv8nRJede+CZ9m9W3eQyYPVqhDwadrBJwSvYWXM0zsGcH7SCzQnSV04kWHgFy7T1k
pVoLLx14bzPsW0SdZzdhIsBoD72CG4FrKxol4GQRKSBTOklhnkvFW+Bbx6EuLLQhPch20eTfMYwi
mx0YIeFrNNaV4Vvky/ksjogATD5EWiRfc1SAKbNL4T84Rk8ALoX2lV6lPTsRo2JzcptyJd0G7KPh
9Os2iMqv+BMAQ5VpcWa5F9P/lfGhJLnjAIY83Tt9XV1yO28OTTSsSwBA5ghgFLi0N+9mFVt77jD7
c0u7dkUWyt69V/U2ysQ98SImnJ/AJpspORdCnsbmMGnezy73vrIYW5M7ox9E3ntoQlX8xD7GAY9F
uKyKGpYq3IJHf4ivge0O3b+aXy9Sqr/shX+Zbwgas3Jgnb8Hp46YWzXoohuPhTOetuqdOAeyPszQ
exoqqfcuaaerzPFb2onYPwq3Eh9k4OQHEltYRjPkhOSR7Z2sjV/SOkGWO7ulWI2YV9+rlvIV3kED
gWMKbg2/GR8wLhtId5f+38KM+8FROu3HsFEPXDT8mHCZGPhpkTmr3HHDHfqE3eR1N2AU0rNjetam
G9z2WCHZd10grZOVm7uo9O7MLqoO6B67ZzeovI/EcOkMUH/6e4LXOx47FhvTFIfhRwDY96WDgHAi
IEBspDu2WEaK8MCuAZGPMHP4/lUHmx7R8BTpOxuJyHYScXEosM1vKrCIK0xLZAlh9L8OLgMML2b5
ucrQaOwB/iOoRoRdfu7novgWUfnctMv0ptLdIwYXD6hso6+2qpxFHYsOTLgFN5mmUi6xNy2THwya
TIGmLO73eprGdVuI5LnpJvNEMdWe8kQQlpnB7EqiCMilSwYa1cOnlBbgaE+NWsMaMOUqSFT0FiLD
4iEe6HMVNc4l0I3/Vo4kkFAISeN7j4H9JiMP6Llg6XjDB851SsRHPhb2YOlCBrL08o360aAsrYpP
zzIuzYv7o49J+54iLVm2boSODNmQoYtKdUcsm1hEqa7DG2Xkn5xMxLt09j3GaJ35TLlBmfSjVZKc
hGWXWEtmXXNgAVptMPxw6YEAVBVgme172UPQGOz4LA3/SdfzsIH8kz2y/8Nn0BAB086h/RUwBhRS
ocGc0tbeRT96t1oD9nCB/K/qpauj7t0OCUm+YsD+nsnwm+At4aGRl/LWsvr4iBJrxYduXjB/Z5dh
6RJl6QSfx94iUXmws6dpFOlJQxp4HHI078SXexVxcQYgaIzA90QD0noCdQDOUziol526Kz8ap7nz
mIatAVCVO2j64na2p2wXL50rzusFK7f0s9HS2WL2pckd2WztjIz3zIth+Rl13r3MMizOhtYlEB2C
dOeo1LtpMOuVPcYfldNA62rqfTkp9ZSUOElIReKExcwn6wnTyNJ5j0sPbi3deMjV0dISEQHpdaAT
r5bOvV16eCZUzhJnQWNP8ChNPsHDOPFt9OfSNyegH0wE1DIbIOm38WCnMzUAkuvs6mWSAN3iOnfF
ewOuTZPUsTbMYSPM1tjVxUBSqF0edIWwArvPY1gZNGHMLVBkI+cSoWts/p9M7f8HATJZ/HjYlf75
PP70SmjI3/7Xa1b+77+dX4EcRvWfRvK///s/RvLub2oR7NL+WI4jIY79XycrPi2iXBzN7JT/QMX8
z5E8ZizbkxZOVzahv+t5/z6SF78hFBEAMtnTmq6L4fbfAGU67p83eCSBLC5aCYDjz7N4IFiB1XHK
7jO/NleGsQAqQpOYeAYoPX6txC22no8GA7fqECLOapxkS7ZbdZ7G3j+iIKl2UwizmSiLcEMyrdqk
IQTAlOyordH6jOVLOHjFrpNWv6GPJPfNt5tVVbTTMRM0iymhSV/GpRlSzLC2TWUuAH+YLlYnki9B
7fO0hCa2z5Z2CttscvYCzzvmM9ISe2m7iI6pT0xbHUz8XvSKMNg9K3RD0cb/0bU1SwOnl1YuWZq6
furTFcp9Or1hafrIzKX/g2yqL3OHYWUdLg1i8KNX5LYVj+3SQLZTFU3nqupR8NZaXEoxGjtfF/5+
ovt04hk5sHbpSMmipENPBNZ5X5TOvlia11QmPaJIGtoq7svN2OTzVyLZYnzprX2wlhaYuO7psUtY
JJ+bANjGmiiEpWnucFStLDeTNzlC11UoFlYwio+zjFX55iQzGHdyUTY4PK11/KNFX5r1Is6TL4xB
yy9B5HWoeGjqFRMDtTYhnJyipfmfGVi2mHij+r1DunWyO8sVe7rkxERX08jjYPQkDIg4Mh4NI8Pn
OTt4KPbYLrzvnFgI3caZWjdKjfoMLrN8NcookRRwvbc2srYF1A9VxJ9jfkpUhui1oGq024bj65Az
wQXF4FqbOXWnTbj8TbaxU7IKok48cE5n36uBT2Ejart8Yh1Llas9RF+fOSF1v856QeAiO3/F2NTM
yEhxEh3cZa6yjyAAw6sk6nltlTWYoaJEJsLbVheQULpwuvrIvtmE4CZ2+JHiWvMrvnaoNNlBwIXf
5FMF20ORpEK7NRQ7f1bELjAErI+hYwBaIk37+1S6/E4NuagETVqhx3OHr0q49ZGhPSi38V9ZyeAd
IpuL/xktwdg/kvEm9CaPPr2y8osftc2mBWH4WEfMtlezV1rRrpvBhZD3HT1EThp8lwCT1iO4LGqk
COOKLCwGa2ldt1Syw8zQwdNp1x1ibZgfjJan15nx1mebl5WbwrDs7yZjQ27pQCI1RkbSLABHjYnJ
jpoS2UOftj0PjFwDFqKhQYuaiqKAkysdJFMwimA6Ke1cw2guow11e5BvodG5y8OsQ8ZHdqT8ZEcq
wQ5TGhmjPNnkYouRRFPOj535bZgq+M7I5UziB2dAsVWQo+8xTF+eLNRJ8GhTz3tIx/FdmKwTJquQ
704+pwdUVe3DGEjWgl1ALpFVOVfeFIauli7HpxG/2CsLteiYuXVyLCcfWBDP+GyVusgVVeIJirYm
41rnkOgquiM+J7hN7QLHY7lGCnzUrybX68rtwKrmQP3MBouMoI3oS+9bLRhcb8bWaJ9otcO3aI6H
t4BcrJ0Lxu52Zlp6jfLGOLWTzK6IjUHuBCQXDSvHmpwXo55shnzKhuuVzWZxQXQKaAcz3Qs/hGD4
0DSvDeLo9eB4L9BRiCTKS/cy94whMIJDzul1emknW75oJ4DolS9jVtXEFI8YX6NtqTh7orBM+rWV
WER39vSIx0zbxYlA1zLdaJaG0aZVwr/EsRoPkxvpbVizRtmOpfYvsrFSRdgS7jiWcaopl2hV85WC
zPvs2h26vKbxHvBs3E85CsNgHFGvODrfgcydEMLJrnx0Ze+dszIliMdxovdChM6po19l6NeZ6NlY
2vWxHW1lE2k2c0VyEJEhN6kMh62ssHdxq9fbYjnT84lQ1qp1jJMbjM5XUggQNEahU+8lNSua/DS6
NTj3bjIkKXdegwA4lH6/MYu6eZCc89cq6H1Cbwo9woFMqr07hM7V7Zzk0WqM8Jul6LrJcU76baeF
d56zMT6QthYdulwS/uUExomxLql8g8gLJkU0K5tyyOKbQGZDsrXsgbgvA0RlnGTRQ0ZreyRt896b
cY5uOC1h4wOTFV95bhNJVSeM8yQUq3sIpA2ldICYu/LM7KTbZsrx9rcj09ci/B7HSfDAWMZ/FCVh
1NwdjHEDItdYl9bOrRUIcsWyzP3CdKLejOas1140ZQfHaWe18nLL2OWsZxml9IO6z0ZbXdJ6djep
PQ+XvjYcDCChYrcUW/4J8RjJpWZAZoaIIMqGUKxbPKaEZVttu1Pgqx+kwnwRYdQBSlSG9Tem41F4
K/4Pe2e2GzfSZetXaZzrZiE4k0Cfc5HJnFOzLEu+ISTLxXkIksHp6ftj2X+XpXLZ/V90ow/QNwUU
LImZTGbEjr3X+hbQ+GeYtzpHgmyGygNw14a2N47nOEmjdTSFZLkS1nievaJ/Mtoo3TIEJi2SXWzX
+wWcY4I8Y2C0IXphLDwlpxuzvpw93NQsgdL4YvZVSX4hy2/WAteEJE9ojVRe+zmcQVDpc2ls+0Fq
x9mb1ZeCkca20tv+ronYhlbQRBBRMtM4Rsyrno2EQwGtFiO6ijICiNdT3iRbaaOrjBrHPChFKMeq
rV11cgddP/UFhbSvCbWrwWnuJqtipYMzmhwSPUJhIMPxOvViZ9fNtOhax5PczU5+ANbYrKHbGeuo
nIioGqv2drAbzhde6N63qd9fx/1Aoxu0a+DRkT15mnPJibc8tD0AinFumVq5qeOeffbVl/+SAv1v
ZTX/EyEK0A0QIvx9hX760kBQeFOUf/2Vb0W5S+mNPM7XhefxcOl0ar7hZazfYLt4HkvIQokxXerl
bzoZ3fjNJbjA9S32SNfxbc4I34py7zfDggLD3zP4W0TU/VM6GcN5C08gJxSlFSAPYQg0PKbpLKKL
79Ruvkq1ISM1bEMvbuOEFZsK4WokMlMZqnOZ5g2xbco4Oayoe1EgmaRwzvK1V2BgjTOt+2gNlqBx
RvP40amRDayFKKtDHuq4j3wv81x28A6zsd17VwIaonfoHWcAnmXL6rM12+rUlsw7jgotSbNWVaL6
bWSFxLhijXCyTQfcl45sUuPlSEH+B3GRR6+c8+2CHiSo8sAzUwJJOkQ8cjX141iiDM7cDwKXbrYB
vDSesQuHp7mVjeLAL5yPwKyMjyGkFiDl2nDF8RmVSD+3Gs5+ER173XMQAmfAlalTFMEsejZftvDQ
saUAyKJbYREGeYTJynFi4PzATjLFxp0oB8xwWeaTLiJBGzsEJ+rQ/wa8hiXGPTwgV7GLLXZjxyhf
17TImG61TPSHK+AAbns2HKtrie+lEwp/IUN4S1N+RAYO8V+sk7SoKVnH6mwoLWFwmEzNGYKCsGlr
oTNaOwgbmeHDZrgbZiQkzAQNbEbA1fOO/naHYGNg2aGVAiDuc0bbvaYQUnkVTG3GBSzGX49LIN9V
poX+nk/GgpiT9nssTdMl2Vn+tTEscdoQKZtx07ai+mCYJmvKnBZjuAPvnh3rZhQES/bN+CDqzL3J
pHA+i9Fjc1bohehF4tAjtCzyKEeH1Mk3ym6Nj1Il6qMX2RYKGAKnvbUnQPGucehAhCgUzae4QPqc
epKmU91xWDxYYxdPZMHjlI49rhDYneiLDSQL8zYtrGpvRzK5aQsLyFqvo4TSRcwIGyAwoVfUbcMl
6p+Y056ZBxFHky9WGZPuHM42TY2w90duQTj7B6vX0imQNsDLALGOzs/pzifpcqZZFY6A9TnMfkH+
ZGHV1nZAZ2LvJ6hmsMEUQ4dAORY0XNUr90nSNgU/bDpEsRADlwUUwxWOJw88E7L9Rv3u6DOkcf4E
lIdE1BQkhDzTsDE8qaAfWB57nVmGN0U/MlerYZhts5E3toIWQor9RPog2Dmja84SJOarSgBkHrxC
E+sytBWBRHlawSAarNjDP2F2xZ3vJ0AxXcUsYdXnhaHBMrea9KGe/cucWJQNTOzBJePc8QGwGpBJ
IFHtAU8NVDWtSB9IMxU7HILzxk2s+Rz5bX6a4t7YytEIQXhngztcQCDv9Bu9SaqHZmDM2+Pf1e0e
645vMpc9Wn5R3i1kky5vp36H0a0FYtDwpMgstS+E8kiFIONODFwAyd1KAD6oX/BOzGejRySxJqm9
UEcNd9r0QDeEPGS45z35kOY0OtmWOpETDZ64FMVCkWbJS6jJ+HZQpfOSkb7HQJg9Nj4MzOfmqwTw
AYQTvjJq69s16pUBuIAGn9vvTO9ATJyar8xITfOFhnfxoZs6OJrS7Gy1hRQxDYx3YG2QDt1NLPOr
sI09benmMoCnufGM/+RUtl7KCZbifyKRVPBNWte2YpJm27zb1b/atT8JVStkZMVYX7dG3+30us62
/7379v+3cljUqbTC/n5zPz9nbfz8Onz5Ur/Z4b/+3rcd3vzN1SFrAYH8D9LRtx1eXyhxpuN826oX
7NafOzz2eSgPqGcX/bdHr+7PHd7B2Q5ATtfxE1EW/BNdN32BH/2pMafhZtmoQR3qBFwBYJfeDYoS
emJjKsNoo6zZ2aadGB6zMGbBAVncH+uiyOC2WuWWAYOxnutqDpRB2O0qIVJwS4WSf9ERg31t5P6t
W+EvGlXErizbNg0vC6UqpcfbqqMIGcLYgpYSs/fwtg2VuBw892NihqSeYY7DUV9oazIMhwOUZgxp
CAFPI/EX616OaAMwW+8sA9Dz0OU6/NwtGx7ODZ9WF/QbiVOKjSg52+pKBwPODC+uiyPs3egXtos/
QANvb+9y2tENXdA+5Ra/87HQGihrcM0ID2r2NTQIdDEdE9j7mhEtzj8UwSoW/h2fEmAMAlC2fkmM
laxVS2ysn1YvKA5In0nyh9wvvF/I6d9j37jNHjUkB0swhQjql3//rrjrXYbgrj3Emw5H9yGeHBVo
wGMrfKKgCFYNgNUVnFbvq7r+bz/et43e5ZlzF3cPbikIERS4y79/d1nbc7KB1B8kwU09f4gICXzV
Lc2/ZaaqfuEK0d+/RRcCI24N2tq+hWNpCYf6/louchm6JZYfmGCin61pbmgbGfprJ4cpKJAMniAu
6682KZeMNCrh471phn0qZvWMvZNnBHTypT7k8YXsZjwWjq+/VpEnXr9bN34gy/7Lk8IL9UljBohm
o3ynsf72hU6aTBK2aQZnCFme6QpMj9ZyaQOr5QesaMQNuCWCwNbL1COyDaTatdI8XHfj8DRbunqe
zDY51/AhLo1x8RL+4gX+5SSwOHh4ijk1w8IEOvn2BVKtjX0EAjggxbt/xgVWUo+k3QLq7oC3kKXS
nQt3INoEtsue0N1PRpN2+1+8ivfCfZwByHFwoHHC4b/MHN58nkUyS6+J8mgDTJvHpq7FKpUOc06n
6sjDiNzwbJoLVTDuzxEjB3890wXeh/rgft0U/9NP8fJKsMK55nI644T0buVUEtEiFmItIP+8vxZm
pR7pIhaXFirYX7xr4wf33oNoAmkbQAqsz3fX0iwB/T+N3IDOsHeaTK3FXCblTVU142dqKP1VxktV
J+wlWA+r9JUboej3Nf+OIfF8NLT2WbDQYSJV6bBTTIc4PlWEWKqoZdw5hsO88QlB/MVCzmb5ZndZ
fBxMk/Q/9ip4p+/WcdIaoixvHD/gqr8XeZtchRV9UdQZ8wfsey0xWgXd+0YO/q8e1/cbG99128Yk
4AAfNOAPLi/tu0Vm0JPKd+PSClCLEyK1ifvafO5AOZ/seWsgN7Jot7CdzChQ7+PB7r9ohZw/jHRE
OaxA5Pj5g/uXO0Hs9LLYLt8gsjbePy0hoRctyJwYHn6rHiONGpnnNjyirSf4wxPGAFX73ijRzPz8
wn+Bi6IwZ98B70mS9zL9W27UdzeisUK7mqBIBcglO4hcsrlhsxlOgAZrYkVE0kN0IHygDhMJ16UV
glDGUmfW039bjf/XVnU/1V/+7/95fi0SxDRt1ySfu+/rwSVGkIXq7+vIa/WqPsdfmmb6wa99LSM9
pq2+ZVMVkjCIwXHx2H0rIzFUMYCl5v/WKeJf/lFGMvIliYoqUmew6hnLov2tjNShFxt4AX0Incbi
pfunprfLAvSmzuG59mAguyzJlDreu4fsz3MI856nEOlt62EPxqrnogsCUZT9ocPz3XNdmp+/u1M/
2DmXjfFnl363xixBNFkmWpA+gI9WUdxmtETmfZ2FL4ME+/Pzqxl/WVdYhJEReaYt+L4a711Gadin
TsdRdkuGr0VzNyRQnjEogEMj2wK/fxTwXnZ80nKT58pjVe1pJdTCxs+jHukpSywU0QPi3msOhBcA
d9amyu1VJ8KPUoYGt6oDF1GlJx1d2q8Wgx+8fDZOfAZUpdQZvvVuJ6GagOrTSwtaUlft8UBjx6k6
jZ5Hb01My2cwUPWE2DYzx2u6f8kd68eVMRIl0SOhWQklH7PZgZXhiSfNKs+xae2MKnuJCL4gWTg5
dJLp8zjws0bBGbdc2ubRgMqsikugdJM8RNIQ9xoZXNj+wQMjiA+mPlq5881EAmAKK72341vLTvfR
NLy0jHMzatRekUUf9t06SrIb5si3dT7dWfJ1WmbSqNg/jTA2du7EJLcjR+WianxYUXqdHWAYqAN6
EzRf7WKy8XgzxEA8WI1u7nBsRfdOJm5KKKao17myKfv8bETj9JwWnburEH4hX+uak4G0jLioUrjo
b/wmoOpKoLdA3yM7U0LByqItkvuRbTr0jxYj8rPnZTMJd2l7PQBkpe/elseurbxPpjBcmvRJdeUx
qcQ6V7MPl47zacxCf0NRbrzU9tx/wQAgaDieBiMeLgcxL6Y6r223qZlVW1i887GEl0LrZaajVupb
IGT1a5Kkr0lUOQfiyoG2GAQ5EIEKQ4UVv5pIecnyJ8YfR8l8De+fQWkp19TAzV5v+YU6DZP9UIRp
kBetvMBRvhlVdU+Mb/mLA5LBAvTm2wuynD3aMS0eSY4gxruzAPAjXdbdBJ0tz0s8Yhg8yAmXHbxr
0oHq3WIDvk8SYzzPsdI+LRhSuao9iXQtkdXZc80PyKjX5NfQ1VUEmpHfMt2Zmch3LZK2teO3Alxo
lX1Ek6ku3DEUv/+xIvzvpvarTc2Fqvzd4hk8d8//8hU9ePlcsB3ePqfPbRc/l2/2tK+/9a01wrSC
EpFzD0c0/48Jx9ctzfF/szy8w5AXdI6LdAH+Y0vDCMx52v8hONr8jYcJb7iNE9TThf1PtUbATb97
Njm2o3WhWvORTFHIvju8E7w3aqXWtVtRoM7faeHYhhdGbtPNbrGQHHhAmWHAb26dnZ+mjEYk38cy
gDlTXLaNv0DbDCSZBuin7QAJ+OxIPyPbfKrp3rvE4aJxH2y+eikoAUXS/bhIxs2ePcAduh1xgHTi
+544xiiytWFNqza8oNVKTC9oZucAfhovrlIF+ecOnOSnORnHIdCZg0Ybb0hRc2OngeIryjA6j17v
vJhSQkJz/WE3gn24njN9vpCw5DZkCWXknWTVppYqu+2NWn7uDaERdEau+Af4uM5LkXXlI3KtqFlP
hkpp1NsQFJnGtNFrL1ygewAY5EoSCmkjC3Ezb+f2xXhHTal2gJ8b4yxcqZ6miYScmsTDJ9OzxgEL
kagvE/ySIihKHcepUzJOXmeGQXBv3mnmHHD6QRvQo38LV32j051A+15fFTBWyfzQlf9UYyOInkXp
seon1QS1f6DqgBtk4dtGvGY/eTCjylU3xHrEklxqx7Y1F2Vp0as50AheMU8eZie2iRL+0wGJCwmm
Xak+KtWlqEi6ruUNZDkOZkBzxVamZfpidiojMMGqr/OksV5jXR8/+Irm1UpN4VxiD5Llsc5mRt1m
PYwIG4b6gV0ABDRjZIT/NqMbFAcS1zFNB/shVlH3IGWdkZ4z+4mPzciqbnUnSiUWy3Z86GlqXZe1
jG+WtPtmG06dv49R8exMMUaPaTS69iI6Ri1MxJMaGYC5av6ourpvgEgNurbG3qfpW6XhO4NK1KfP
dsv2usJiFpkn3SUvbWU3aKQxRfTaqhBC3LeyT5tN6DlTvdItIgUZP7XdYmh3Gcv5k9c+KFCh81rl
w/hEjeSd08T3MyZBTag2fRcWNQ8s1Fl8zw7nPRr9JcEQRYV1GiG8WW+Q2SOvEZXW7yy66mfmMjhv
2sGDTgce3c9irqqVLQRMvy/m6zDtzBxhjqzYPhkWJNIxr3Gfd6exF3Gzy0mSQ7gGi/oJkWF2cl0t
1ADoNc5nRL9uoJdM7beNMrtjEmKSQ/xPmEFDrvHGLyvnyYcY6K0KnfDqdaW0CLJUv7AJzdqARi6N
Bq/C2KXbqonVVlQCJdswaybczaGLbq3ZWMy4ceo/CgLjPqbkuL04vWcx4e8xegqNP54OEzlwlfdR
9cSFrStzQO7e6dazC81MXMHjqhyOjKCsVj7i4SuJ5nAKMqWsY9NbC5wy78N0aza1erQZ8b2g7PUQ
HrlgcnYN60C6NbJZmftsMia04o5YLKaiZy4VOuj9TojZGMlWiUssVcwhoV+PDHHQetkqEpskY3qy
IsCN6QxDJz0wagNvte/pi6It9JaST3QT6eTkEhOtyQP7XFlaQlpnrYV7w4/z10kqfZsyQjuXfMPn
lQsJ8XPjONUl6Zb2bhRifqDxR7sCExqcTFWkV96EovxE6mDSXEaq6j9pc4lDpbTwoYvKP3t6Gn3g
iSLRqvB5KstmrrZsJtB41JTjEPbEsG7EwiWSWWTs0JOUFFVu/zltrHGH2Euup3jCyBSP2Uh3Qlft
qej03jlHACXvWGzs4j7zvfDZSzXv0oh4ILaOK5sjtOrsMSEHXS24RJcww7zQPkKZV5DjfPE7nu2Z
PIu0VqhFoJrijHIXYotRvXam9PH4yMQgsI1Ti/dg0SDGxMvcXNuqnh4kQ7KGr9nAjL9dd4tA8aJx
p27vhpV974W4oAN9IGazWIRoFrjyctOmVXwy7eRTBCdxb2LFXnVGrZ7zUdV3auittdFOAvGfrd1Z
LGcFMi/p9vDtZ+ZRkZ8bG2ZU/TOkAdPZJ6NZXvuZZjTMu6eeANvOPri5nB87Jn31Rq8Gb6NjAiz3
TdhZyZ2wihHtPl6IB0nCo6Cf7eUMxHzzkI1GAa3VmmuWo0Hor1i53KtK5eYnTeuLawOJHRrEUT3k
0egl1/ifCxYUI7IdAFZD+SnNi3FP2uaIZ3Ooyd9VDnz5BFnVhmBsH21Vnw/ufaSp/vcRvW0R2EUh
PyFPx4XdtW0TQy2LGBFrRdWtkzGkFRRVbrEhnhRPqt0DPAP4EF6rhnhcZpOE0wZe57JqWRoAwBbR
Mxt3Fu4FvtytUfgL1Dcc7tDIjifGoLAKFNblCrrlqta9flOHnk113amndmqHxfRfaczbLaKjVsv3
UEMv4JZnG97DFdT1W5W7I5pT+bGKOCWHEYhXrJOw3hM7BPvWwLAcW+sVDiPmrNgHQWrXmPP6egqs
KUGsx1kxlO4Xe0xeusjSCK5jVr9onnG/EpHCjBEF20cIhGRyVQhRke/arc/ZrLIG84AeG0LZZJHq
eBisEAuFrVWVtTY11HSkdk10DCM3V/N2bLxmBDHvvVaVBEBq6J3+ENeehpVPdIm9H7LcGy9nHp/X
0HHmaj30lDpWnBddAB+hIpg8nbazL9J9RrjDBkogkN04709q7GA28IWgqWkm6aHqcrGJ0QneZjax
D3YfEn5KcNnnwkuM34E2d0+wqtpgnKf2RZMmkNzZsZJgwLusVpYdEoLkVMQN+ENJdl6ZQ4QXDRnv
5ymtNO2DFSc4pAkASqo1zXTSNAyZ9POl9Iik2BQ8MFFQwOGaILF3pr5Bazoe6kQzLyUxpwlqPJM4
jUpX5qPBOTQ9+LPZfiEawmDWDyNlZXl1fiiKFqsxKwIxBibjlat5JkNkNZeNfzHMtX8WnTERGqCr
+KWoW/NoN41GBhrd9Jfa6LCRk80+feKU2KXBhGPLX9PuJ0RTRSiBd6WD452mAWKcQ+TkiOcnIkWC
jLt8oaMOhzuame6S2Ogcs6IJ17UBjRA8sdE+UETNySpDQvS5lVPzqKouPuaF7UExMDyS6NiUxsuI
8zM7id8Ibe3qdqhDV9TTKwVaCgyqY3dB7WjxHOhwbJxzHxHQaDc6XlfFYrcdBhyWlC6uhAOLTpDV
PS/mCzvna7rGtu9heiUTc0CxiIebpunaxht18DTXfUwHqdI9whx506d1RAQ1ssNpo7DVqzOeSZij
5JJGF3j5G7UGgkX94vjyxqgL5zZsMRWTlup0zSrqZ7NmrTR4TnqboX5m5koQP5IGjTeEgO9jXO0a
hemNHdnDSYXcnjVaQwi4LOP2QzZQFbNk0FwnlK/MMLrHlld8jOy0+kIvhaDprJtYLqJhqY5STK94
MVWXP1MohLeIjabo7NV1K1aVBP2z2AOigmF9gvJ4kqmBfZ6+S4dNIO4estDSOdeyR1+pagpPper7
DV+B5kvBmPZ2yPq4DfTaz2/iedQ+GFL4Dwb5Kzuj9/0vyuzFh0nzhhONce0JFy5Bc6FM55uhStUT
6y/lgiU7w1oXXguRt7QIEyeswzuIEpAwDliihBV7zEfHEnWHHMkipAkgYppBlklcMu0wybfrCDVG
TqUsMusgtJwqpoVn0Ow9qv+j4/Yc0Ks+Ng9Jazj5VmIpxtYfs7utmEpJzHNmHCXHuXOyk60s+kHK
wsyEQZ1YgkD5CPv7si8+t43nYZJGfWFssC5GD1Y6gWt34oFgBZArVbLINxpUvglghZ41K63TrT0P
oJNWeln52jNyXHfPuC9fQtln4NaHGN9eR1ZNz3EnQCxWeY9EHererV1Rl+wgIRu1RdIkmKFVGqpn
G0VXO0WEmAydVmMDzt1NZFiVthuxLh5Mvk88mLPmFefY6eoRd4HVm4skm4LVrFyPZo19L9hv5mMW
TuFN5lMTXOcK+Si5mTiujDP52Fq4iwuMJZvCi9TGANJFGJoJFZWTSl7azZSsylhKeQHOnvKoRgSH
AkivC8AeKVqfo43yNL7yBlc5Vw6aViaYbdIt8vnyBtmJ1M4euuSafEm0RztfTra5hTgeJweb4Lj0
ERxgU+ztJpymbZ15U/upmIl69Ylgdlb1hJMSzHKEJd4dI92lSOrMMOJzH2AioCduKTMbEKdr3ZjQ
6pJ6a4hPptO33brpGhQ8MqyNIEzsyYeLUMFQysCSHi1yhZqNgfp7z0Am23VQMvBuhM54F5ddURym
BHr7Nm5q9DElOdDpRWWBvGGmp1fdpsvIOyEMvdeCLhqc3VSYPhaSphrVtk499i6cp254LKWapLFK
OkNMzAlJBdloQHPapzGj3K7lOMHjXbrka+Q+NpozZ+i8+liKcgIRgpt1WnV24cYPbFJOu4jKSsoc
MaBoHvAwEPKUtH3xIcb1n77ofIerm0h1U1A69RISL8OEo13r9ESn+f4T02gbi/rU1W7Q8naI/m6S
ad7rkef2pxhjN6CYkAYuPHcXFbSxKJxmrwEDW2RPforLeiX1OrqOMyR62HbrT5o5IifPBeFsJGSn
vRSw8ZIMpRoZQZhGZrNPd9nowI5JQmiwRoeInCdKC38nMlMzDrqbcjKixdDH6CTj6fMUNaZ5aAdi
XKjt+/aI7UjdKV1CbHIi3IKGPRWH3pSahVAsv2WMyNpU+m12ikCRYg5u6c8FoTfZxIZoUf/Suh5R
KahgBegRpylcKOica/ZJ24CBavspemgjsqZo7s0p+alJpF9NjpkbF8g7QRjy24Is57IXWgAVivSX
qohHfQ1Vje4sVo5XydJPzKY02g+tjj8DiHndPBcQWQ4aaaHr3GE47NbM39YYQHRQJQC/8mAubPMK
FpV5K5PK2qEjLQ6pMYn5xdS5Hc7gNCeey+6eO+/vLT9Cc9hVgOVJY2oPtSjH56gV0cM0Jd3HSUZd
utNT3Tj2pu4eMINP+lp5ev4UZb0LcKIpPAE+RBdFMPR2jc9HQua49BUD5fVsopvFCxqPRLZn/slz
5qlYjdkiuy09TD1BzWE/aJvQkUFnJygF5yQVfQDtA/u2JX3n68Tgv627uVzoc1XjYIkgePy/f/t2
4aVZ+OZ/Ngv9Y7pRX5rp9ktLuMI/RE3LT/5n//Fb+/EXjUt6g4vS5e+ncXcJhLY32SfffuXbJM4j
us5DmPU1D3RRYH2bxHkesSjCMcDQfVVm/WMOZ3jkm/CDPv0sHSWYS+P02xzOcH9jNGsI2p1/5OAx
1/vHW/82/OKu/a0oYZGLf9dPRwpumWhdKCPgXKDUsN/pI9hb0RijLdpbfYw1oUGPEVXJhYUR8OiO
A3JhOZMHv/j6wPCMH5Ihi8jxYP4rRRcHOn0Umpa99zmNWz0IWaRuS+S4h0qrcZC7469kJW/n4n99
vcu47bvpNE4xp0u8iSSqJB/2k6UXq5r9jw5gGIiaLhpqUnHhFyLcffeRfrtz33MQmXz/4la9GxzW
jlXU7CzTPolI9Zvp5IBQkd52Bt23SZVWBbNPyLDS8XZnhn01IoFZ0cEtAggwDMBqckSnGRUMXsiC
dC6STdwmvgKIybSp5u455niVs09ehB1ExwQAMBlOpdi3uOpqnJdNniy5C/SoIEUzmalzr3+EbTbB
NZGDvK7iAhxdV6i73hTROWMJXWU5gWJ5bRTHwhfVha385AIQ9vAUq6ELdK2uzsTLGZupmOW2IQta
lJ+nPhYHpis7rVtS9QhMCaJBFx+sAei3Cwl9l5s5AtQxSgiiUvRI/JZM5spQj4iOxS4uNfIeKhCJ
9EWSTRMTVVEZ6Qco7FdqGm44PTbsFQGx1I9WW/qnLk+L45T6H9uZ3EIbUXADxDuYYsc4p3N0URSc
XeoIILA3pbQaVbIzB9gCvec+A/efAyJOibXx06PZY+Qx+umK6G5728qs2yiBMxX2eHes0fJvCV6k
ssCQVYWzyTFV7Juous+hzgEtCoOoQaCESMjQonWVSvqfIW0wU8gt41tA7FEBVmE2+l2VetbGGAjp
K8cpCwoQchveWLw4CzpONo74NESki5DbAIiOhtJEJlZyMyjfPPKtWSWaOhHLxXTXM/ptHY/3Y6/1
N2MxUoYVFgQ5R9EpH+q9iLV7vRyHDexRf9Wwo6/iqoqvfBWZm94087MfL/NZsOOt54QHr3TErkvi
8GChBSf0FH+nrJx6nSaOTcseZ11PBMu9NkpMTNFGq/p+TWDIYTYb3JScdjdJx9M82nSZhhoIiPJ8
bJK0yk5DFBPmR4jADl38i+WW911GzUYa0E5KDwsuOQOCDYcwSg5w3Eub6mUF6H3vmN2wzkCir0sX
UyPcS/yTJB8Q6rZSPbmW+DnchSqyc+yHsmzh0ps0CmMbOyCnsBSSFeq1ME8ZxUrGz66X7mQ+3Oql
ECctwg3lDMwyoNNhNq479zSR6XiXmroWQD3YjYN1h+eLE683akxUSErLVHrpeKOxwgxuBF1FO7ZL
CfecNGOnDXj3gJ1tLAd/mzFihoUsH9nZQRbebeIx0pHTeI9g6WTXYAW7+LKnyAKSQRqo22/G9mHO
5ZUr9XbtCnWLdsbjAJYliwZ2Q3b9c4b2n1CP5qLJjGAqyntcgRtj9LcyLj7jr9p0lFoBWRz9mgol
XuPGuPQnJ97p2KeTVN4kg38kd+5qdKNjGpbGReFIhPZU5O42Cp2yWlVm1b4wtILvzAz6bmwnEIa5
catRfmzDZCDuz+9HpjZE5omycQjUG03/OSadE2VYnRxwd2E4y30LviweCDpHNY1s4uPXGObz9Ugg
6r6pQVsbmaGt0KBGQVNk9o0XGuEq7zE8pkKqfa5F8eLUbmg3iA8F01kCK+VwmsSg7hsf/8GMd3Jl
Ar/bMWxp9zmnfo6aKFvPujuKgy9VcyvDQl0PCkREUoEAYQTAD9LLXHNoj9dd3gjGZeEVwc7HxjCn
je1k91OZdpyjMMs7mfVA2zLeNOTYkEYV6YA/0EtoRt1cGlBY1sLjINJZOSAj8p/BG6FD8Ns2OUTu
CFxNg3OhRUmycUUfsti19mPBSMgNZ9a7lDPy7NGDGCAHMsKciZB24Vnp1e9uVO5peHU72zGNtdZn
2b71kydTa6yNlYQ3wAhLELihtsW0Oaw4s/ebQUv1Ay2l8nJu7Nuf72PLgPxP+csfGyhyDpiqLvUk
RcS7IaWuWSRyZMsJyq9uyPN0IBEuATax/TUE+e9Li7cixL9e6V1pkXVjGRM5ZO77SOFMDf0v+tz2
HDtgVNFde3EMEjhGG/MnIZvM9yAsBz9/r+bbiezXl4DIyTJt3TARRC7VxHfVgleV4ItbcitZrSim
hWUwy1KtXLqqLuQUVwsSqWd33Vx3+6zU5CUI+hEApC9OIg3lyR9oC1Vt9ejgX71BVuIHGcdLcgXw
s1/aEPgJYhFJkPZ5tKfTWO6NcWw3Dfw7goLEsZGgo9w6+h2Xq7ZiNlyti6a44XVom4i2z8/f748+
2+/f7juxDjgkTPA0QSGutMjgG/rgE4O2gLHVvP75pd6qqL7dWRdYv+A/ICeXf//uzuoDx8qOvgcY
H/f3job/arKtTyYqrqCx68efX+wdfvuvV3snPNcSuEbkthh7oKkAZGzzowlI+5AO0aueNHiTnay7
pjkcY1A25n2nMcQ0stoGtxZ1F34KaIBPMqDFscsdOW7TVnVHFS5uWlKugiThIyREVQSQe+3AmEAH
izQuV3XWjPRvdf5aBbiObJXzuBQlcilPLOqUn7/Pt+LzP94mFb/uIG3x0Hy+l0xnBUxbjX1k70g7
WmdOKNaFaWSUbo52nfRkq62UJLHl51d9F3j918u+q6mNDsqEqHD5EsXGV6OxX90M5Tg+RKaxtHOP
5TRehhi6r/OlykFqkP3ii/rDl8CihH0Gb6tHjMbbxykX+tjWRQKiOcEh2rIlgpS8ICUiJJzJ1lZ5
7VzZnqDeNJ1PrPpy+/N78IPHGR39n9d/981Rg98yvie5usvVJ3Tx42VXhuaxkA4P9i9tHstJ4d0a
zDsVNp+xTibK+3SNeEg05Oie2Ntmm56JEB9WSYtf9ufv6QerwZurvHtPrSnMPoefvi+6UV8NvMFV
W1pAYJ36Fx/fj97P8laEQavYXjzEbxeD2lflPDtiP4cDxlkJQIRN5hdv54fPyPdXebcIcPgg4ono
RLaS2v2SDN1VarjWzqeVsUomZd5lUcdUmEDH+EouVbJRd/XFz+/pD87Lllhi67GhICri4P72rYbx
OEjmfuYe4U29n4emv68NSz8kDEL3tTl+qGo/C6KedOwEbM+aeDS5ZqghoMtrz5qbZJsaAaNcSovy
lEXFR6cx82s9MR7SBnXQz1+u+e/sndlu3Ui2bX/l/gATbCLYvBzgbu5GVG9JtmS/ELZss++D7dff
QTmrjrStkuB8uMABDgpVqATS5iYZjGatOcf8/c0IHTW951KR4BfLozGgGUMWFkvLT4v6M8La4RDE
OnGkS677trZcTJ497epeP+k7Ug6jMQE2B4Rln0wZe3dZQokByrBthzJgjxru0sqg18WBptOMGRVl
87OuxyjQm5VWYokzwxmaTULm3IZeKaxODYRrvVRsrOqQCO/8h5noWErHpvB1exDnXdf92t/8fytA
Pa8//df/IPQXov2VkPWfq1R3X4sk/z+XX7/3z/V1f/+xvytVhGaghSNLg1QxpuFnmnH7Lzxp4Lzs
tbT1S3r3L8249Rd5Sx6aHmKeWLgkm7C/a1WUt5xVNYzwGXceyLA/ggusY/W/Z80VLWBRRuN/8M7A
FzCPPr22sdzensDz0XwgZLpA9qY1XwphRX5Ln1NT2amgR8FQzt6rOqG/P7o4pkLHlhTxLCgh3NHR
5IP8SQfLWec7I9eWk1ChaNZWr3jLrn2jeszMS54CcaatcuhrPTnHbqQ/0hAgxQw3Fn4SJWAYecsy
XQ4SsfO0TPIMHcq0aSWR2E1LhTppO+8CwJG77VuC3U5Ce4nmk1CvtyHHlg/sSmV2UdPWZsNj31no
b3wnMvkLnaWCQkJj6mo16az+8O6CBuuaI8jxHHLjss9tq1YbmXfWpSMWKgp6Q4etLqzlQzvTVUKs
rd05i8B07lbe1WgRqeDgK7iIslXYpWnzxzRBB944YU5G4QSbKbf7A4VveeahZDlIpsBgwZ9pkWSu
aTRwnVjLTohLMwk3aOxu22pJPwYaeafWWUO3sT4IxwoP0L5QUWnoi3wap+4XNxSphZivNm8QGEW1
D66KGUdpPLWO8ts8pN25AliEhoDD8ofCioYfRTjrn9H7EFalSyIXfZ2GWe1jySdiMYriDLjwWNzi
qrnvG03uhpAYAs9UZ24pzryyrE+itAUT3rrJIW20L3ave1jExQSLBrrAJu+7Hq09PPfkzAYco5Bm
T9Nlj4SJl0VQxeBOxSEHMHEwARGsOFe3Oi9NxwzifEJnM8TjXWRV6QE9CLrlFo1E16GjXHped2dk
+tecus3OLusu9D2nmA6Z5l0VFPbO0YBG+4za4wUxdFTSHIpdCL5nYF+de2KojgRIvhwJ8qk3zudk
jGsfSDqApHQM632t5bx+bIF7aj+C46w7bUrN9PaDMBFKqr67tyPDvV9tERd1WjOmI3nmGo21gRAc
rVzc3Kd3LC6sufXuBrtKEO73inTkqttZ+tQho/HYbEcNawhvsLsjbCHHGSnb7NaNOgCtg8RNTJaB
t0YfZFVj9BuO1uOX1O0tY19jN9V5xHrZbLNuSPhaDJiUe7EQOrKxRhOEA2WD5dItHetbCX7oBmLB
6nBMVX6YVwX3aIXOj4W+/60zdt7HVXrJzm2VgKerGJzsLXFnZeRREfAwNQ6uu8xDzjUNVYtYRIbj
3tA0uEueTFN/1BOgQlPWRFWgsmj8Vs9T0m+GFA9u2hqt8cV1O6BywOogXBouq/lip9+6qc2vgS5l
oML6/K5LTHlSVk3Qlehd3Hz8uaw94aKdACyUlvUTaRHS+6lLT+ZIJhdNRlAV+SDZ1ghrlKBRYw2X
theDSJAJjZ9+MtRHm+zAxzS0yLqsbFSo5Ab7ZTeOsR91hTzJ9IZs08TouovFaHHMWmV7jwsac0k/
Gpd6tciv4TKU+36skp8mxvHdSP3/ptQG97YaPeNrES32tdEvPcEVLNnz5HYfURtUh3zo9HO41sVD
nMrmU5Va1kdcpSKIO9SZNY2mcAszEIhg3xN7UXddjo+nhEXlJwSyto8ozcroLLZa0GlFmrvio0mQ
ADAt/uRDu4SHkIb9zzC0bOdEgClYdgaV4+XEHLVFbFSSzrvKBnYAyB1oAn1XQsl70CB+pAPBQLA2
25vO0PBZTCmke0baNG8I/pqZkBwvgZSaMBsTNAGLI84qZJAEq8zlFtwIiA+ncbxzVc/FKfxVgz6x
yGimu5rpBmHjGl+kJj10X8sQNLoT3ncWsJZtqg2jtk1LNvS7MBz4bIZEC7/S2UXHFypvPItmOX7q
01I5QUjvO6QXmS0fjAbQvU++zrALo2T6Sv5vfanauDNP48L1doM2fyY4vKQyGPFgyiHXbktKXz/g
tw1Bx4ZqNzrm0O/0vqeIMg+zarY2O7QHBv8S7YoFloePLMezwIsrFM69bBD1NeNgj37hNDBheow3
aI/G2vg81YO1ilsyA0qgTtS03Tfqs1aOndg5WS3uwZDoD00SJb7eLOZj0ivTt8SCt1ct7V4HeHY1
ogP93kH1udSbyUsPFugU0jLtJVx8AL/VYY5QF/j8a8kZOkcEX1HtWHchJA3EM2TH0BIRqkF+0fID
imzJUMPHC5q4kURcOL9Zyh4z67K6Zs4UzBfxgs39UGUz+Jgwkj3cbqhC5JGjwtEOBVoNjgDruoM3
q/rE0hNGWxA+Tu9XkI4/ZokiQb1NvT2vDH5+6qq9oF1y3tQhCx4KTm+jN446HaoBw00eWxqk8qoo
r2kckwwl+BxquEAg7GZ53YWITXZe4VhX6TDYlzSUWx/jUnlezC0SGyRCZwVFz0OcoUuC3WmTrUFP
juBdr7biG83wDBtJ2soMEsOorx+6xiZBteYuIpTrezoXjNt+TrwJVqfX/WzhlSESy9Cz6QqyJ0Vd
dkIe2qyHQgxiSxyS+qBl1cFS9nQdj4Z3s2Rj9MlQEtrnCqwBn4qIu44p1oqSsNoYbNJ5F0fxVed0
fLamrYmPedUMjwPoOb6ZpHU2ph7NE6cIW1+woYJHsIRsL9wlPp8JIENYw4LcN91B6BVEf8eM74Yp
HS+HpeYPx6LJLk34jojfc+tSTIZNXJSjJTeTUjrpN0o/iyH0L3R8iJtEJ4BaYwNVyAAcb+8TfY0b
tqxH+DlyS6P9KpsjfVPMYQ0hruZ6/EF7P4SFc6qqsTosmW1Cu6njvaitcZXZlu41IUkglOzOsIpt
hgWSQrldV2dV5oIq8sSI3oBBxT6IjdDPYoiXS2x60ADdRFuAfKY2WjmLqEWkWPwgjGIFxjST0jaH
+L79QZXZVQfhJuqxd+MW8KYa0AUMbV2fODgkzrO8HMwNnMmElkzhzJKplSywjWcU4RiUiV3zV0dU
JKE0r5QiJE9n3ayW3h+eMEZOJFkP65VupFbO0djo+Q5yHEKUdatib9QTFIkDoUh26cpKWlZqkmjD
8ZOxsKX0QcJmp5Fr1YRUQZqjRbdyl8gw6Kadgf1S8Ug977rp6uUy09vhpF25TU96Bt00Uyg1UJ2m
J8DT9AR7yuDI1kE4JSLjR9v8kmHlzPirWngNisvaH94TOGp4gkhZ4DVu5S+0VDchMCufkFP6VLXn
vQbHdTdzij+PVzqVegJVoawHWsV7QaEN+AY7jPEEtkro/HXn7RPwqnyCX7Woe0ufDCbo1WAR5/Aq
0ie33KZP4Kx6XnhA6RNQK2NDLPdyhrM1PCG3+tBBw54OpjmcenZD8BRBDWw6qtw77QeHlmdMPig7
YApzG0iZkKnC1OvYrQH+qlcEmBPrNmo4Lx1ODdFaZ8UKC1ueuGHDihDDxzKUZ7CDIIvpCfkKSMdw
J21dTA9sWWsQPgspvF8B+iTTNtQWZH+OzjZqB9cRgpnJyWHYK93GQsE7gXIGzD68z/Mh/dTO+ZDg
eluJaFJxKM+rtkcL1Wg/dCMNaYOsBDWdVSWYiZhHxL8i1jAQQHpC1KPuedv1hTCWNEcvBZhNroi2
sMvNs0Xg4PFkCLChSmG5ySeuG7e+m/kRPRYAMV3Wg8zjrRNHJFKkbI8IwfEaead0swG38Ozk+koz
/qgW5OD+W5Np4eJanFRXOvXLMgz2DNXniVC70NBzFMDRtzIpb+nAPVhecWvKkoXVoVjPJvNLlw7L
h7ev/7Ks8uvyto5egt0dButj3kwWdmaRjZratSHNBG2py3Mefv5OOfjpRPv8xLveJTgCTpw615He
0aFz7pbBHBeBGyZC8twPPThiR7M090TECzzhbACHQN+7jL+XLE8rvb4hx9BA5f5gTLMMZq3sz+26
UDdZ4ngX6yPzbWQll4TJzQ/YpWpYWuj0/J51UV0jI6zCX5XV/63HvKMacjyYayuY4z9XZA7V1+el
mH//ib/NjgIDvy0pMVKWxvS4Qjz+NvBbf9kSoApkj39JgP4lHDLkX3wONp5tglRXWBS1/L+LMcbK
h5RwI4E60GReoe1HQqG3hEMvC+YwefhhKJfWLwCuCUGaLz9A02GZkPk47oj0rrBvk16DvQp4tRFX
G41wsz9lAD1djwtKkAY8j6NCJnI7XGBkre8WwRGfCeknO4qUSiJO7mfv4JW5hcbgUa2He6OXsNLr
aRw68hgF0tvSJOAAzC8lMeRQhZT1Wsc1kPmZ9UWG6eOiX6z0kJuq3EZUbr7beTVcd+WUBYUn2FOR
jGWc6jP7UFQG4OcRz0ftvSA0kEq/a4Oe58QNoRKh+UxuHBY3wwlZlyaXaDa8H5OzGa3qByEldK7d
zLgr3FYNe8uhW3mmRKtfJzmQWr9LlnCrUkf8UHZcIf8Y08F3u7z/2U9gg2G6hNuMM/O2CvPl2mvY
IFOen6MD6szUJ7Nw+JDai3bG6V4fThrRZxzZYo+f0jusK5SUVyE+EjCq2VGO7zDCaSVIPtWcQ41c
pCLFK0U2jssNDQGMPzZTljO0Pwv65adOZwdOxHgwht7cafhYytm+I/iQ2nIGM/h0ibTljFNyeT1N
OZ01U+0EZjMc+/UDokaC53TzQyqW8lBK53yeelTfHnWbpqbnZ3laez7T8/M5BA1QRaHj5wYI+q1m
u9TSMpntDG3KTrW5ewAon24KAkpQShFeRzOW1vPg0OVJyR/pPD9GHetbxqSAqXP+Csv5gBFspQtu
OlO7mZthS0t9zdGY4gPKPYHV3QtMHB7AGiwu37ZUngwavbgYUSil/J+1QqOTnNLlymPvxlqO407f
2oKLm3YBIcHVEQQBJe6rlk+njL5GZnZRlHi1TDv6NoYMdaPL3a0otQN6jQ9V1mJu4IlmFotbKOJb
LKoRhgnzu+zDcyNzgoYV2s8Jd2U3Qe7iSBHM7KwPoZVN4EGN76ld7LG7Nz4VHAyg6U/dBIqahe2D
5B+G0L2E8fCTDdJ5oaJTzGsGy8xau4+bW9DDB1rLG3dGeByiv6YfGgMZ3oEVZNyBtMDDFjZNdJ5a
gm5qCnb1qlHyMtGqhxJvhj9atNetMT/TvemHTdzJNptagmELXl47UZgiKKHcDGr0duyxM3TM+PgS
D0BnL7DVEWJ2aYXTtzjs7qfItHfSZFefWTiH7FC7C60Iz46jo4sVkMg0KmmmA4o0C7FF2dFZFHIc
slvzAfshNxCitg+5XD5CbpTikGLehsGOREk51UbUFcR+6ikIi0wt6Co1bNtOjj4v9kPMBtkPq5Ee
SJ53G6Qpq1HPXO6UhsQh7Jy7UedOS6c4H0reg9Drb7ALql89sf9dXN9ZXA0WH4Pz17OZ/TecwP/F
7Pafs8f//Rf8Wmw9568VcOIhq0Uaw5ab9ezXYusZ0HLgnjwhqZ7wif9aa02gAyzN/NsmsdjCMdme
/b3WmvZf7PItGrz8L11q8UdrrbHuZv97H+gir2CJtVFaOCvvDabXy8WWExHnz8QiY4DI8WgTo9W/
FFFGXN9cZAcUepxXCjlTfgij/UiQx8Ey85AcsbIM7DJXB0zj8beORW0/DM17YLOXm+F//TpogBDW
MDge71JpJmhulJoiIEnuvNPMbzhHmnc0CutO9/gJCMMEboneX8IhevkEQo+UFlJWZAAIgLqv9/3Z
yHhlzX/tFp7/9bSwnqtZonEmBFvx1+dFnJ9oVAW2rlHcvH2Rl1umX8+JQUYte43V4UG9vEjjjFGy
kmcDUXtrMbLvdiFzn5NKYjDtcPi18f6P+qvXBg1cNqCgwoMldvxaRhuQg4ceN5jT0LuYdLv+aOaG
uKTLXN+9fWevvR1KxVReaDOwKzw6jXWUkXLdzWQwhAkxKnbVUCcs9jpyoE1mmLdzobnbty/5+xvj
/OfQ8+QAKFHWHw2IHotoOra9CNpKkZVWQ7pNIoOk1T+/DPJxPmQ+PQ86zMt3Vi500BXx18EyRrwl
p/9GaoX+axb/j29qFbe8HNz0MzlHPu3zbfuY9SbQyGF+aUQgvf1eRXjSzXf2tK89LTRwdODBWnKS
ODpIpvps23DGSeisxhJhel+dyih6Z3y/fhE6NbYkuBlEy8tnRRQSmAqOp0Etcr/QpkPv1h/+/HXw
Mv59ifUnPFOdzS3IvaqNRODi81cdCdGYgt++xGsvw3JNKikgZiRi5ZeXcKbOoH/HWMbFBoTEi1xi
e6IDLpxvfZjsGSKYjV0E3P/gsh4HDi4NAvF4cuhQz1Bez/mEAMyeAIFVt5kep1s8Tu6my0g3LXFy
fyzaPn6nyvD7PEHb2LQYHOuFEUm+vGFBkuhAWpUIkD9eIE07W/I5SCv9nVf3+xzBZRjbawufT/e4
YlN7FSYSCkKBXVxrfb83J/EPvlV+Hysl0wJ95qM3l4W6UAqeRgBt3Z7A9q4p65FVPv75m0KlBoSZ
SdxxfruRWnN7ILuClPV73CcJXsu3L/DaC3l+gXUdeTbIM2kXBQF+rPZRm+9NJtIItvcmEXP7D57Y
qkGz1+eFEuRo3tatfkaRz5XW095n5RrTLgkJI37nhtYHfzS/YTCCHG0yU1uMtJc3pMl4BnnC/KZk
VZ+auRN+ps8C70IWdflxFGZ5mwgsbzgppvZjPArxjmrrlZnJ5O5YLyhP61QNX/4AtnxNYxutFXQK
yzwJTh+WAW/M26/ttYsAYUMagiqCvv7RiuRZaYPjeLCC0hnEF5oAGoaKsHunDvLaVSjiIM+ReOaf
6jvPB4ckEiPWW9sMugjb+ljjDYxp/r59K7/vVNgxPLvI0TQbjeXclgUXGdxK80O7nk8g1WtnbZ/G
HJJD8c6je2XE8zVhdWPZYDgef1KEtVlVGDf4SnvrdNAg87Tbt+/olVn9xRWOvqk5V8x8FldAtLt+
s7Z1aTdK7LoKphBUENLLLUKf+zTMd29f+bUXtpr7TGY/6rnHs1KLmEkNOOwCuoTaZswoxqRGm/2D
J+gh6OdvExRwj79kogWW2IW6EBBnVJC3O6oLujvqohwa953B8doN0dGADophAen30TgnbhXXGElE
AXmxgo5l9Dh3Knrnfb1yEWsVlOFbX7crxxDaJl4ESVWODJQyDYiKBpUhxw3//FYoaVPiszyQt1RF
X84LlPG7bhx0G1N7VfvQQgB0ZpZ6515eGd2I5uD2c3Jbb+jogelLDlojr5zAi+Rl5F01WXteD+8s
rzz432fZF5cxX94MoRPpYMVTHyRSGoAzKvWVGEtvryboHyu1oVqGttvlKvTO4wnlxUbDMXVqq6jR
/bye+Bpar6mIlbEW9dAWQw1XbRmzA+LwmxwbFS/ELwXdutrE7xIuZJ6RZUN/Ph9XE+hoDOcGPDdK
KJlACgJYf98scB7kNIlHq9M+L4OHLaftyqtmstNTLIe4C83wuuLEe+5kheHXmd3fhk1FYsugNxCU
4tF3EgRdCMAbY9nHSQOSp046tV+S4TxWPSEdmTHsszhzTjxruMllFz1YlTGIXSVkdJc7WXnfCADY
Zl8W10NpEZCjjV3/qW0qC/cNmqFN2eo7rx2qC0irAKAj0uqUI8HAtOv00A9AMfxOWp+SUazI8gO5
XMZtAqnU3A3dWklso3nTAD7dlKrEZ+hOlE2BtKprk1SST1Try4+gQFnxiK0LP3frMhhZg9zaUZxc
duu6q9YVuC3L5MAzJaLRowkZLEQ0+mlXxkhxnTOiAS46OzN2pSth2wmc5puS3CBMnutT0ePLAmTD
tTLL9lOU2k2AoCo8oGCPPpEsQ6GZEwyN4ORs6jxCf2N4JHQX8d6dKA7uEVnym3YtEcDOITNQdZQH
UQoFYi0lTGtRIVzLCy38sy2t6pso55ScA+KgexV/INDz0ZxqQuXX46X1dNAk9g6VHEc/bUYU6FYS
wQ6mxqRZtMssSV3iLdc9rVp3txkNiw2kOhqjbj3Ee7vvQ99Z5LCfUat8HkwjudPQx3xq0qJEErno
sV+tk5s5jemHZZ2BWqSgZ3KdJVCjKrRCKEXwKzrXTmykH0u9y1bMO9FxG9cLVwqILgBoKDs8X6K8
AjwBdsGmgwtp20ut87qoCLIZ6z1ddwNg65wV21LzypW2OFAE57BZS7/RGszA2PD1n3GCvGoHS8zD
WS80cVPGocjR+xXRQyNysz+4bjg/goBX13Wah9tuKsre551hWbRaMXyN024KpCsLBFK1nXwWmt2B
zYIg44+Vrn+YkDwQxGjagQGgbGOVoFJXTYOJSM4Ywztlm/ODMUau2pSLGSrEGlVygtGcYr+1tKA5
xJwWcld3jnVhkk57MU5U/60idw5QAxHYWUnRG7dmW1n44xAeRHsWTMu7B0DXBHODx3uXe3j6fNSV
ZnOYJ0ODQ5hHIK6DpuukfgVqjSioXQPjyNunuYMjlLRcPd+otULOXqJ+oB6d7YjkWR9WHPQqJhay
rMcdf404AxjdnLiZW8xr1kYZoVaKB+MK1WKEEsTBRJqOSNyMcAUj9/p0oxL9Zzo3867MMtMfO5OI
X42GgFYDWGobw8TyCzh+gK546TlOTEQRyUjzItQ+yYwZnR2oM2wD9ii2ltc7t8Q0BXRujJpeK1he
LUceJtLwtktdqs/5cG+SsYc7pzxvRc2y4cnvBuyRcmjJVIzKg0a06wFoFtwimgE7ZtPyIjKt8tRm
2NwUxI0G9jRkxA+Suphjmz0UosAEx6TQ2815HGk0aV2aRkvo0o/X8cGg6t3AuGnO8xhLvqmL+LsY
uvzgotu5T5QsLwcrkyf9YKZoLiqq0l7cwyvroqvMrZ2dlffVjdOK6rItEfaITC67BZYp4OVYDz9G
+XSbKazMM2rHYO5HyviO057WdrxW36tw60ygyESVfquM1LptyBfdR2U0rPLjcG+HOV7GEkSIITxj
M4SenxiqvyAuagGcFevNLp1lf5fH9fVQt4cBvhOxcNLA4wvH6CqMEcPJZVatjxQaMSn6JGkehgYF
1Tzc4HCAh+KggCvrH32fXGejgZI5JGQuV4oYsrRzrpTiK4tcrV+TNY1NQ7jLgzC8OiD18Q5ipU+o
usaBI/yeG3ho4Wxca8ui/2jThJFeUUq1nX5jjDapVB6W5zabfjqlOusRxPnNqPHma6sgIjhj0QpR
BrKqk5oayhY+Ea5/K1HOfpmr7jyNNWcDdJIaiFlN/ug4YKJnuTxo/O59mobLLs5Fc6DNMl64cWbq
vquBiJPVra3C9DRflbseCKC9ObbODuCp2AHXLj+0HQlthgOopLaL5XJRGVCfGZreCcm+tB+wj/dw
T+l3+kLARp7hI7EshOb8KUkJLINBOF5C2Kx3kByzHXGh8lE17c+6sawtDtjk0A62FyC99XYgJWmp
ZED3JKbjDbUW83TKrexbVZflntgIOiWAIMtrFFvRNh9wOQqnkp9Jt1/1kngCsX6woBDDPV5Tu01O
G3IlAqTL0WWt1JembGIfzYNxFqba8glTzYUsnQa7N2id0lmd9NCty5F416m5f3tH/spGCfAOlX4L
krD9W7UyEovKAfzpAdFn3a5Ep32azt5tv0yHJJXmJi2au0Y3incOAq8UQLgslTG2gdR3jre0zP8y
m5peD1iy7R0x3t4lhnVzPhmViu7Sdub8ATlBe+duX7msy5zJfyx0AYa77k6fVROAkxlhHhdLYFdd
UX8YF8XJF4WI2qtVV72Bf68T9zl4OLDffs6v7HtdjnP06ymeUlw62vfCQejpO5hzUKUdIrdKDnW1
L9C87geVvnOXr5xYeaa0g10Q5hzyj+6ysseqI9RuDmyr7U6TeD4Q1WP7BLwbPpKoq7fv7JXTCXU+
5EecOcBzHJ/pnJDPERrbFOhxcsE87NdG+OeHhueXkEc2bRdjvhPPyRQM3oUGi5bzwDnm87fv45U3
9OLIcFQXcTEgMNlyMmk5khRp8jHWJ9+zYRe/fR06ae8cTtYn+mwUaikk6HHmSuaQmLRQVeSdJiWx
1k0/jLS0lXPoMecWSAhPIaIWEM9kAZJ0IihBMYi2UeQmeI1zYMmxFQNVhBOZ+hykEx28bE0UJFiI
cfSTIZsf5bqhd3UCQkEDanTWVWWdhKA1gHw2nknOLjPgutbYX5OFXZ+E3BpoofkxknPPubaNoE2w
T8oWGLha6lXOhtks+jJUvbf2ueP2omh6eWEDYPHdKFvQypMcuXOXqbhNCbXcpMaoHq0itW/dGHYq
YpJk29ZkCZtNyw5m3S/5MXyNb3k99NZuSkNgKTG5gV6trEvTiuLLWZvrz/S8GqCPdAQwI3uxudza
sss+SzOvv+I+h9tVzsqa7nE185BklctLhQ8oPozCjiCxkRT/0Ia1XX7XYpvk7RhM709l9VVzPdPM
TyGufYs9a1w+1IPwuivXJYjyOtMpU+zypRhvBkp3LRqUVBm7eTCrXSyGT+NE+eh+mM022hcpdYmN
xcTdfLXlAp5MdJq8hxuYX3teWF4sQLkeyE5cWILXzSdx5sY3p5zK0jfdGJIpnI098l/r1kRM/9jG
Idv03o0+Un/tV/5QlDwomp+4vQYB3CthAQQmeO+2Ubsj5mr6ANwk5ZDBBLGbF51vheyFrTVXFpHk
VnQ1Vm3lKwQ0N45TzGfaNFko4SLTj1Ew7a0pfzAtyt1wZE8d0H6r7Fldc4yYH2lksGsfJoVsRqMr
iOreBMhQP23xo6ftviNNnbVuPQSYYHK/r/lG1xOC15slWox7fRrSH7kkn57jrTyNUK8EZaTrJ9Ey
cERB90s6eO8EY4Gs4Z3qxmsz/7NZSh7NvxQiQtHh0Q8mSWQShk/DKNlFVv/kMnSt6C2RWIho6uWn
bdYyGd3M5jLgfAmG6NPTyRvse4bBZ9Ul4rFeiwBvTyivTFxQ9jHjEEnDf49TvcZlcWDTZnPQjF6k
ofpmU5ax5zysuMPbt6/1SvUaMz6la49YRoRf62N+NnVNDFJXLhzMtNlDgU9wZgFbhBMnEPF2OAc4
Q/UD8Ssi+sWGNIIJag7e/gmvrDdUzdEHYry07d/qo14z5EuEbzvocXNzCtunbJXevsQrT9Riv2Ou
ukEXXeHRWwTAMRuyaQkpaJbG75zsnsfRUAZ5d1vw6s1IVHUrEc3xjjckcymyvvEi0ghaRbiebRNn
0Ll/XiZ3IJth1SSzEKrZ8cpWy6ozmoh6b06utPurykMc5D94bHzhq2zEW2XAx48ttJMJ1utiILty
7paebHhEcdaeU6L+5206EpsYBpQrKSMe73A8PcqmRCvhwmiTGdSGeaCIhvOOyeqdD/q3vRT9Od1m
rCOr5uaO+7gm2/VchA5QsjJMJh84bL+vkK9fRCnGjl0rWved8f3b4Fuv6Eocthj2IWAeDb414ky3
rLEPrKbN1bZZy5YJu2XwF43++PZA/234UW2jcg0mhQIz2VNHI6OXi1nG1dAHBccMd253spjfaTe9
cjukqeuCWUOgIz3WqpLFtUQs6z3aG75TJaoLaEmrSP3T27fy2wTPraC8FeS0cUskmLycmaB2Drnh
tH0QTy5Vnu4q7Goca0RILwQy9dk76Z+v3BZSJj4q2qsokn5rcFVNbfSpPga5wj5iL0PDlN9uPfBB
b9/XK6+IJrEBTwK5gvVka38+4wL9JZk1nsfAWHAuoCCZU7ggwvvTL2ptRKNftsy15UTJ9uXjo9ue
kqwiBwyMMNH8utBwLoy2rO5pPIzF9u2bQqHN3/e8DcodkQkDsJTv1zT5h5fXI3uRcIdYjwPX7AYQ
zsZY2FuVVPNVVxbWx7GiAl93FdSv0Wqw0BCoV96VjTZD0COVto+AWpzP1YhnM1NyOdHM1YfSrjUL
vBzG1G9GHYs6Nq4QTL2JGgvAl2vEAdY4d7yacKTBMsqW8VNnW9nN7OilBWXeswd5VieLe7EwZq5j
9mQbgQeO7C4snjDRTIQWmmVq9kbG9n3WzZU/lNlsYQ/XJJmeENHGTejY44UXZl0wjs6M9CMtz5D3
Tvs8/gWUnegDON4pQtFx45qUwmmJRBSrQvUJVke9tYFebVrwhPzGAe+c4pCxMTSJS3Oi2qrcCsq9
WGrfhgE+n7h2q1XYjLAr5Yc1AjPZTOz4T1p9lsW5IxKS1Fo72vCNaD9Q98yEtyBRy6OqWfxW6NpN
ltn1bqqUxGTdWdcdlOlbQl53yJqzfZLgZzbKBdXwkBrVVYG+znd7zb2Sypb3pVZjmLTgTau8qfex
wr4V6TOsCz1Weytyb2PplvQMvpTpfDZ46muljEMfo1g3O11c1um3YWhvPCI9ziuDM6rUFpS9adrd
xHqGGrniwaEB8Mt+FaBWo9BOgMYlX41GgpyHVohAezhVWnljjn1yGYcFojj0CtdDEp84dCICiqEZ
xkA7/9Q6Nbm89C+aYHF62h9z3ZE8EEFK9Iq2fEhnHNy6WX/j3CD9thXolxevxFhO2FgDwu42ieQj
CpHppoqpFzFR95cd1rNor7lxp/kuCvYlcHtDgAYdEPB+z2dRP8Cphq/vZlRhDp4Y5CX+osGklCjl
dE8IqtFv4XTWX2cEyJ8J5xDLrQw1Djpz7XDosb2o+UxET3zprmeiZD0djes5KXs6MkXr6WmIM1xR
hT1wpDSU5NAPyMlZT1wkSdi3FpbNRys3OVCYqy2onPoYpxznNbme3PL1DAeitL3onw524XrGkyC1
b1CSiAvU+tSxm5HqdI9lH49TskNG5d412doQWE+PoN44SDoRkOuTUW/yUzxdnDelBmVlA0M4uxmf
TqXu0wlVfzqtZk8nV0GZHPsUo6fZ8yjTcZMuFeWY2pLdKWbS6BL5tcfjNIEbz86y7DLhhh/Kul0e
KIiKH4D8+xMaBgp+obVGMNRQjkEYm/B/3b48qWdvoWbnJu60Q2NefrJlml0sUSYYLXZ/E6We99B3
lnGXFELbk3Ed3SwaOWgbi/CD26VvsjtjWXi7TUJBdRG5fmq7I8LvRsgK+n7nnMdZPpTQHxu5cxWl
7hgx3sYoxibQLIJJCCcQ6pbVwnmYw/EneRGNua0cygss8/+PvDPbbhzJsuyv1Ac0YgGGwYBXApxF
iaLkml6wJLkLk2Ge8fW16eWRmRGd2VVR/dK1Ole+ZIaHRJdI2LVzz9mneI8td1yPdmpvM+KWb+Ae
mxioaF9Dlync/L3V4+HBqJT1Ek4SfKXIB3KeUStosk/ksOwGNzfflox2PrRU7RUwbHpJjNB7r9p6
ejSsqbghrGlmq6kQtDwuhQGGDvqxWls6LX4ro8zYRpmL89k7VrqrNCLRa3NaxLS2ezpz+ANJNPrw
u+lVAKhNnR68DCLlqemtGI6yo0ax0cnq5RjoMEG/6zlFCXzoWvcZLGXTsUgSmkmyVETdihaX6EX0
4wwasZqSHDhO0xDWlLp4dZsmf7C5Ru1H8u++FdURMY7e0oLWCgvPt+G+m+RNvfbAU6/tA30eJkWq
o85ngu+jeOtkNWe7yRrjD1orQEvmoRqgOQBGqUWYNyxlZbscXVZDOh2H0XFmR1ltzLGT3yExGzdh
4vSHOBVNtpWmWJ5IowvqWzpwjFSCaN+K1o7P1Ey4HyUcgofBQKCdDDxj/EazSfEuiPgUkg8ElODW
vEn8JiocbuAVcCQTexBRx3yMVoiduVrR4BadO9vDMK8n2t2cTjztpR5bPMYXpX11vVWkqzYX5KPb
VrdvabZy2HIpczjVS9G/LrFpfkQarSkb3vP1D6CU2d6gIReISFJHL8VEgpu1sIxgalvWl0iGIYjz
CBJC3iWFEdSJpFwLHuOwatKsfjLAII60RXG7U5rulitOUXqdYNtf0SPtlAH+W7pjS2D8LnVD78LP
p7gdO4NlidM2r3k9GnDYzQIAHpp7BSW1rl7zrqTgLHc7ApuhlthrIxqnfUPV49bMeQQEKcv61Md/
x/sxrabyDmZrctcnItrVmtm6ROMhKDYQJFpfSTWQnkBLQ7tI0NuDoum8J1Uk+NAoJPhmAGX6YP1m
0gVPFtda1QRuZt4K1CI18wRZPOm8CeVnfBG6/jBoXf2YDzWM3n4qyjuI6Xp5HrIp3pHTtd9JBkn+
EeaZ2wTMzL62R+hVk2hf+tpsv6ZId/NAG0vIETrCF5aN6GkesVCzi5DxHtBhTNOidONjBDE627C/
0U5Rifdo01fEUGN6XXwjMeNvLB7EYS7MrjlkCQUSQL3g4K0iWjdu4Q83dzBLIEcSRLo4CTIetPt2
LynHeuXOPj00wqIWx5i0cM+Gz4k2xmSqfcGapNkQd8oZhnl30muJAnlXG4psqk5AwCdDOW/1ejTf
h7lo9n2tQy8wMko2PAlH3WosyBYs+RjB4rYBj+/V2nTWGvDNWDXHT2lG3feoUtq86lM3p2WvH66L
Fp4T72xhB3I9gB983Nl1MIBcmcFdjhgso3R+isZUGRgsNI/eba9KWQFX8QircUDnwryYU/Zy7SOh
aM6t9+nSd4+WrVIjsMKpZDZTJoDmSCOBYhhWfXI1eqoUhWar3u2nl6o0w+wu13KH93BzfW5WiT6b
AQ9081hDp8/PsA0ZAwYWuMl2qq2ZAUOWCw0AjEVAMpD6THq8eDMrj86euos+l2Yxjy0NpYir9QS5
yKN/je4bqn6ObapqWAAj+NnDqAYt2iPgACAJLUppKo+5TacA8NtUe/UPOxtdmkC84tm2s/iJlToN
VYPQx+2oa9cePavbOg5OlrmIXX8hw/qVGePMIte0oLMkOVARv27dIZiNsMXgYmtbzqQ68LKZ9aPO
DjEXku10NGfZKo+k/WlR4dWvHCg1j4tnqHUh2H1GnnOQyWBtZqXMdQE544ECFv1WjbhABOiElRe2
EyTuKS0vreOFn+VS0QthN/WD0qe5CqK27TfU4WisOTszuSyQ5OnJiNWz5WnDLUaY6bGsZLFn43nN
cmmlfpfI0Q28ogpPrdLtw8AH/nHuru4bTeGzk1Pio/sXX6UrizsbvfGRtz2jcGodjKQ195MRdi9R
N1jH3DGWo1yMaYeU3O/7CGJl3pnFVmT1qpX2A0N5cz/KqT6S0rRu4t4sd5mTOK86v7mP0CQ6hlBh
b4bEgoKzGNlN1RfJuZUzuAXPYjeU59FqFKzH21BEX64VfwsnTe0su1rnjQIuQjOkX7IehTRjN/BT
uldvIK9XZ+249WK61uKyzgIXjA2MHPfZ44F1KuJq3Ntt8mlIiclDC7O12aS0pZj2arRFfxAxfbKQ
O9UxdFPQzAWCf2RM6i01RwRlC/cLzTINL1K1O5gA3a4jvxzQdZ9u+Pu0G5lYZB69rVdyeP68x/2l
yNUp+WyAvn51P+sJ/lZX8DNO+/f/RY0X//3zH7l+o7/9mf83Cg7odsa4evVmc7lnefZT4/zXseWb
9+/vWfyH5PI/+wJ/R8rhK0dvcTC3m8QPfg9WSfEbcpaOlkBNOUIdcsMvopx5rTiQ6EG/gsqSf/Qr
WGWK33h1Lq4Hkv8myQ/5V0LMaMV/uJNrwqAvBRut96f1mqW6MqOIKt7RB5dvel486VtIhp7vVjll
waZX8NHSCnfbXxeKemfLQ4kSDATKgftPzRMLcLhTds59RjVPFDhzJ/Lc+Yk6EA+gReIW1abJ8kyR
way9CzTn9l5mhAJ9mRImWJkw2xKqiaNIa/xqMMI1wM6Qeti0FtHH4A5atR/oVju1wjYPMGjH9yGc
i48qzuyrCJdWW1g0VA0sNiEFPsct/M0ROfWtmTMi2WbpTfN21jsdmD2ACDBUJQh1KpBiKw36ygBu
n7pOcj9VLOX9dGnqR1v2+UPvcpY6WT+E/sSO6FVgfCKfa8yaPw0iG/BsLApfOjo0A5kd6691Omcm
n0iNpZaXdfIyFclQruzUHD5TW5sOXprz8KIH9gJFqVjXOC0fhJ32z3rY2Odci/OLzDOypZ1FY4qq
lu2gTwXT2bWBBXSYGcylzWgeORPB2FFzN0Pf5JS3iz7+9EZWbztNtbG3VsIZkL+ycTlWmmN+jeEw
Peh1tIALzXOCmVFVvy6wWoDnz/DyCRGFjZ8zuHyT1nW46vu8O8fks26BdoDj9qZqsalQm4dtRsXM
RKPBMH6ThqM91V4SYxgbpf6Nqy9ZX5Ahc7ZOsP+cXYc6bnaA9bZZEAkMga9mNelRe6aGF3cJLopc
UqEbekd6ububtIDTsarNptjJtE7oDMprjzJe2hQBHGZaE9hW3/6I2I8+2kM5jmStO25lbqe5vgx7
90RXn0PVVlkoFXSeJbZZnbbene31TLzdnBYIud5gxdBsFf0e48I5A+WlLi2AJ4Vmbrh+yx8FqWwr
iFVNJB38OEXCTk1ozNc81sSrzm6qNy6C8QtqASHqnGPqLsc9NeDZQ0Thh6HycYeRA5Q+P9ip9xMr
x2wFuYLXafKNJri+c3yx6WrjaGid6CVvzfArSSsUmkaJ8EcWOt2OAGFvfFYcTjlpR8cYmJbDhbfU
ZHflRjZmzJyqhHHTezElU6FS7j4ex5aLXDyttYZjLNCTnP/dila7MbSkzNYost6bVS5Leu7iwaH6
j4JHGNJz/o3pxvqORyd5naKMWHDjhbIKigQTD/2h9ibVtczyLaMY91UsyV/HqSPh/WgEKwJR1Mr1
9TLrDH/won4zezqlt+Cp3B/e0DgCpp3H3UBSKLZimSjv9T5s94MzEBVWlKU8aMprP7zGbp9TBEKw
SMuysfu2KwOaffBFVo033Gua1T6PDYpbY4/lcVmMGmui1J31hIXQATcbDmsuTDQ8aiWFEKJiTFpj
dMHNuqRD9TyT9DkWRmbHayd1WFqlDGd7VvET00VoEsfgXTnCZx/pa4xtulrJBTlrpy2HT9rQppoZ
pJeeTy9dd1KZmi+Oh+t8U4ZlFa6VPU/bOtLsLVd2fS9xY1DJwa/xtfGy5TtXqMhZi06fT3reaace
UMzJa5n/rtWS8jLmVfIwDBrwBDU4xl4fgehbbdhcEkSHu5awN3bGsdCCqOyLFxi/cj0sY7xpwxDj
I/eXhAK0aKGmY1TciUk+rjXqDgt/sdz0rUjG8i5Vjb1ua0o0Um+a9n3YLN97xBOXbte4NJAhSlOu
nGHmd99nFd43i/g8RdFVxj0jEuOBVTe4LYTMhjud3n3jt8O9RKdN4M7Mx5aQP9eNg8aNHCXZbU1v
W7ppSZEZFg5fbykt4b2alh+KcMdjZ/W8CVHxPYGXqk7fjBLVzMbFQLlO3eCrFL0FochyFoHZNUuB
M3QShWErKLp5alMjzS7CLXM02tnkoRPpVh2YWqGLY5xSrhAM/PgXakrhoa8IcQzTTigS+HtE0ta8
q8AonKIFOB9VCx4dJpj5vNumlupjAgL2FWtNGVStnjyCVWwZuZTJcSMVLd1pDRLQR0yVa/aGmCDp
00p2FhIlzomyng7WUFP9Y1LZhZ1jcBbfHlTODbbsuGGlYqCXMKItYnDD6TxiQINkSAP3dsBttze6
sA8G2SvLn1iaTxv8aemN2SAG+6LszJ0OMI2t/F3TTwtpaCa1asVdZiH7j+WXdnM6dujyhd1RO3n6
IVknrLkvHccpwWmbUk8aISUP9X1VyvbZVO6IksrEgduwsxGfKDC7aq5IiREggAMfm+tOIMPxs7K6
doe9a9u1anHoEVdUizYU2DhwKlERrjNz4alDbI5YBI20YfaF7G1T57gsBc8hbiqNcTHd6V4YpbdC
sV6+K04DDuqke1SFco/RUk7+nIeubxVtdylCymrh0lF5E3XmgbjEu2xG53qlVfCnzWiHPt9+Myfb
xDZr42+NFXEWwlzWjzrxwsEv1QC50DDMTUY5CqVhkrI6LhH52pmTfhd6Bi5NM0loiR+TFF6VWXc3
RVTqgTeE2UnZPMjXZMlrirynqJx9MiEsmTqqcYDCDZqxbfHPAWUh3bxfkra8kA9Q2AVH8wa9KT2i
3VjHPu5d0NCUhLwgZkFmsgv305lD9F6nsOo7K1cu1VG63KVdVxi+VYUhfSSa+E4FLI09rVFQHER1
Zo0wbq3zDFi7bnfVN70AaD32/PopFYF9RxIg586S0aqcONDh6KqTtwVrjk8Dp6y+bryx9J2mq966
xrP9BQziYy3a9hMRtzo7wPJOdCrPLoXHaXTb2i322VLiqLH1pAX3UJmwfqnsovHQTOnuvnqSqJO1
6CUa8+gHImd8l4eaeZP2lcyvJLKazUzVGRygZd+/0t8p1xLr+oNmUcHJAyCMXqV+RYJFyTC9aU6s
vWHthDySdun0VHmps41x8d5dwyUHbxqzL15vc+ZKO394S0+SY6lmdPgpaWgpBmHbPXrzmNertEVe
DcwowWrv2PN876KobCDOjU8LzsiNrIv83cOxSJdUCxsQe1Q4AlNsOprsRW1GW35V440RRUBJoZ43
90ljOjXji5Olq25RPKlEOXUKhDhQgoNMtb7c9ji9w33VXJ2hrjfR6Ynl1rhtq8p6vnKDaAZq9Wze
JEM+GGQnXDoDE9G4xySSS+6zZ2i7YBhRD9gs6AtdzqJ2oG3MY/M6dklDGWsS66WfLCo8JQ7mnYCl
TLznHeItfimS7h3XP4faCDrsghTFz791e2ukXZkmCDHl6smy4vpS1QpZmLIY85LOlhcMxgDVWejy
mLS2i/28138kBqA+lictraKcuwUPQEFj/SpzG/thVvSmrJOZkWA1Nm1crKNkqRJqtbjCnPHWDSFB
FtvaSXo5yiDL6GPieCtcLqccFcNJJG0VotLlUUTJbSm3jtG5F1o8qpoysdFdVqWnrK8016D7Ypcz
vnk0oL0nrqZ/d13V97uSUkG8v03T9QyraVGs6r6eKl+labVWbUf/NdWGX4JSt0sHMQkEb2UkG2ZM
NoxACteLLJv73i3AM8uGR1TRus5mZmpLA/CMApuw6/Kc6mH6O04bvntjLS56wYixZurFwdfknq3W
U+WQWgkjtFv88gszWt9QdMxffMWiuNyA2JzWDcnJZmVxLgMtmnoDm69evpuY1MQ5HSK1DodrcLcS
07nUVTX75KBHsdLx+iDCNjBywryOzyG6yt7MXMzteo60PTutNLgBiXpZNebIZkfyJSN41Ravidxn
9VSNkh6U2gvVVwmH9tKY5DkYdTLwztiVAw0XciD7iV9yM2m7zmy6tROa8NZChEIkvajRg6joqBNb
dN6LFXihla1HFW1JWnPMWBow4LMv2Wmd4X3NlgwprtUowDvRl6o94s3mq7Ats/eRREDjaDccAUCn
Dw905Tafs/IYmhfLiC6c3ADzTMCMRzcsi33V6Vm1mqbS3Ooa5FEIHixFOUPWUSPqtSNiFMsilcve
SuOUeKvs116JiNjPbX/iRVsHwr/6C3NAjaDtFZsM0ZX6zk6hco/hQp0R/eaI0FECOjfrL6XVa0RQ
2NCCtqkpKyhqPbmXJNnW1AmDqLrGU496Lhin7Cxcs4j+YE71tjqfyTVFWu0aA3T0RsKo+5h13cY+
x2LmWvOavUVtKe+jxYCbzu0gPYzUIWwXLc/9mdrMx2kKzzMLiVfAfvG9nTR8LsUEOyl07Ong1sO4
syoVHR2nyvi5O8nBjZUXg/hN8BhnuniumwXbBQE35zqh5+Ym1snWryRCG815Uco0i2v0w+YRs0sY
S9cZH5z2NBaq501kcjkGYsrsquGaDyJzwbpR9gzRep6Uj2XExMsI55xRKK0HaylNhOhWO1MIZa5H
TNbzivDV8FhrFXkrnrxi70Suu5YTxe989MLX2BELj7aQ8jPXw4WwavsBEVgVen5boLwezDBmkYuT
nJoz152JFzl6drI1k4VfErMKFQtIoRB01V2j6mgObD3XgljHR0jWaG6DsE+7h1lQF9irfjhThmx/
8tk1zkbceD/IxbcbauRCimshKlFLNFrGMy0wTPUG9eSw2tOT1PWOFjBs4X7e8bxK+l7geHPzlGbA
Pg4I0+VbfAZUHXratBcVpSLEQKajpvjLZpIvsgq1omZkjUo4TcrsnxuOupjvVqsN8jtfU+/UQyiU
+9gB6s5Wc1+JFh7t6GzgpGBkMMV0KqHFgqBicrHJdcXFo8HeZOMQ6TiXlviSXAY5ldEbKXjvtQ4K
7SSfrsfnmqott7godmJPDocyv8ulLt1NP5Tdd4TZ2f9fXM4VsF9T7UzyKTTZNtMU6E7K2nqZY/tu
4UjpA+WlevvfUBH/uT74j/Lg/6T+CTxIuiT9/g+umP8NyXRKoHO8/6Ep9e//2i8QE20SJm5LUm7/
0TLxi8IkfhN4WZHPEZ5dnSTD39RCYfFvAK7gPyaYTHnV+H6phcL47ZrwsPHnuYZp4Z38K2qh/Sce
p3tVCjGN2YxZNjOu/mfV0MRrWhplOFAxUccnwfHnV/gMLwrbTNSQyOEGPjryWBk8wJem4LaHyZod
BVdnm0DJwsOVTbp8cI3uJEw2qE0zvA0LnHI3PWluifel6CkszM0vYPLZne0MkB+MxKvOvbvMFhZT
9Sbb5J0mKmMz4596iZ1rNbOMaEjIYeElbRFgQ/+ovdFAzZo+RIjESGTRdi6g4Us/HsMyqPOXNurO
hdO315qGCLOF8Oc+o6UC9/uKdrYv4S3hXl9y9dx4vb7uujG/JSO0nuZ4X9WD2CzW+NC25slkJlfF
vDbKBTwfoBHmmenLKQzlzxVhynisXkKNbYh1VQTsTsfbk8vkBsb9cRIoEm4brseuf8+LJA3KiWgY
Vg5zLW36ZYXVLSsdi3alyZFnbJrDza3zINTppsKU3HK9uvbJKX0oP7Le6Lck627kkB1l4QUibNlt
MbFu1Fjm65SE45GPf1AmSDh1msT+4shLbOUDyeNcg/WYdjtEaWs11Hbz5MZnR2SPE255H/DCCjbX
2SrpLy3mIAqn5861ol2mGc0pVV5y0GO4h3kecI3f0K39xHZ0N1DZ1XQxet1gcIibZW8xpnUhYpT2
0ETsEJXlshZkn8qz/D2q409nsGg3YR9oRQKW+CSpAV/u+V1HK1jV+aYSo7wh2pVuSjm5gWGNY7CE
+l0EHXINZ3+PK2LfuFxWk4Ywlpby+zbnZKDhkulAX4YBll9o+YkdUwglWifIWR9H8VU+5TQPRskf
G6cQ429S2/d9Fr2hP41+I64Smn7Q5/4VofM5m2W+7Sq+saPB8zcvi2Swmi3t4rnRnpt7jeRVkPty
ucdbSbqqrVKshryzD6rodEjwlLGSP+UWLRQFenKDhBliaZEDXhh8bFqijQeCAvFtiMa7mgVisHJi
3RepRnWAeTOx/V+7w8D/M8elX0XNhwUx20ej+TakRCrjbnyVWTP+wFFUrMh2/9Cb8KZuxVGSd3tY
8NmsJo+FG9qa68Mu59CY6n1HPHCN+YLKtS67IUp4a+kY9eHzfC9gk23ha5Ig5FZBJverHrJ7DQr7
kWBH70vcQnXJe5Mkb+ezz66Zlcx0h8M19RvuAFU/bRE7N6p0vmd1/Zzb8WUaCPw615Gr5Q24wQZj
nJoa15LW0NvrcsUY+DrOSMje6Olev5lYCyduo9bt6OXnaJDrUup304wPj9K/JPLtxntxU6pMy/4q
+J+XHDOaoXWI6/PzyLUuybWPuBQct5bXGKjSM7aPhV98rJ1+Xk+qvryD83SI1ZdNOtPq+vXSxfqd
BlUe90YpEIzJCdo80CQZ/vcRUdWb971Bny7hEcZOYSAoykuCmYJGkeYjX8L4JkFd23QYtqEqGjmp
QD3mUekuSfIjmojklA23inyVM7D6VTU+YUrnrqz5IjqZsVZv8kGu2qXxS/D1OGzgv0tzNfCT0+zl
aZkW91IbdMfEMR8HBEC9v1j2lO+jUb+MeLCgRCYPeVWCMIV6PVH9uKL4as3oQ6W8lrE8lIC1W+lu
WEV8VXQt83ft3s3c0464HMGd5qNvtiNG/AtmyX1EW8tqCp0DqO0XpBELt1A8xN86M69Tv1tMfVsm
afpVtznjfy2M9mlscv3FnXsqDagvEM+zLQdmbXJyr4kqMwIGZkZ7QmJHNM27w5prgIAnupSBymi/
yBouYnSpVl8VH7XdrAGl2lrk7ModhXLsKvj9GBuC2BI3QvfzS+NIz32ZY9jipUJhJYlfxBTKlqU6
6w0MW59Pr0i3euRFBu4Yeh/YGOUpYrWpPIo5MaPX7MiS3PN7yLamP+SI0p07hGfsK8uupYJtbZOa
/eBCnK961karNK0fzaI82nXs7lgtL+dRL7hTZQXWGg2P7MnsPW9tGbPBqVFH6uKOjnZjIUefQz1D
cxyEfDe1lg6jggHbN6LO2yaNkfdbNdMdMlLfuB36KryNKEXY8tR48QYzL3FHtupI5tjecFzjb9Wb
98Ib7fOSJXN3I70Ol103zxXVvr374mKtW6EgObtJ1AKrnZElL0MBTNQgfwVloU/Url+s7K4q8L2j
kphvVGm4gUm0nlwzxKN9ZNqKVZgwrW+6TFpqdFkg7apsTk7KK79bzLKPmdCWdZuV8hYHmrVaqEja
l2G/vJcOAAqhnLz0R/VqZ9azOyDaLkZJ+UdWfE0DS3SFow/pqVNcpHCdEyCOtO/8wNXDWKPk+Zib
2zVlJBSil97a6a2aNzdrzMUU0bplOv7mkRs3wpglewFdgZk6odQddm/gmGHxgaWqG7dTKzHHmgVU
SR92hriTXVq9g7EFqaXa9lHkdrjWG5v3fJaHztkQkbpztQME/7DasrYz9lSa2M8mTgR/mtL8rW5B
LEjFp6sxARIHHND9w7XWEjQExqve0wfw/OGFCp1uVZqqanijmst5Yjtr3DlDweWIoh8WIOxvfo5G
8TwbAYrm9wpXcj0l09ZNomGfNlP9VLktSAEJLCTDPDQKjgDfS6OXv24A+C+M7v81j8D/oIK5n5O6
eWVn/WtrQPD+vXn/t/fiOz1z0Xvzb7v34YdK/tEq8Pev8h/zvjR/E9fpHZMSm3gCTkzvvyjn4jeA
oqSuTGjKLkEv/Pm/DAKCnjqsBGSHTNuwfya4f5/49d908gnXZIcA5aoD2/m/gJxzcYDmBU1d55WA
Q/iTSyAFaD5RnsR4inGbffDWseKN0bLQm6ztP/yc/gmB9Cdr6O/pgOvfHRvCNSFwDUtza/nT94py
jT2TzShsF+VmkMNlzutdm8lNwf5x8erXXLf9bnz2zI0ml7soX3QuyC/kGFcimY6TqjZOIXb/yav6
Y+bj16syibHgtcADcSXu/mMUA52r9Jy8DtdVPK+7DKaMM3b+KOTGIH254MqVWo6a7tC6U6ww2QVz
aOXXPfvW7nxLVPf/5xeEDfEPjo2fr8gVpkt8hyAcgMY/vaI8lpVGGAq7xNLHWzYNHMK2dQE8Ed5N
MbbrytbUHavjvllNznJIyiLnJOZ6n2YDHM+4eNOawr4PO0MdTbpDiVYne+bDTTX1xEaL8U1On4pe
qAGUkVMWJ4e+dRpaJ/x8M5slQbW952hrs2XujD2kZer4yiWoMc8Xwj7ptRbg59tUFqUjisQqJuM+
Tg6OdhkFY0OYBwJ/mVUPmKjn64wSjL3HGSQOkRNu+7q8aR2xw+WGTfoFasVeo0J0GT604gijgiNp
NA/VvAK/s8u8p6Efnge2latmpiW+muTe6p5CslRAupGzyi1SZpC3iuxzdL+AvZHprXLZe1z7e2AG
5zI82IgjMJuwu6kblgMP+VAcsOHQSG7uHDpKfVwRmzp1542G9VEIiQsDzivXGnSW0xA7m9b8mnBB
uxbfU41UnAKrrzGz2M/Iggdiv74s8OcqvAAKX3UybHB3+ald7pp29CPV8uPh23hWUNXjpWzse36f
qxQUXM9ubbWMQyDtaSXSJjDqj1jesXS/KTA3JwmLGrw4uu4dKotP5uCu9RRQR/KQgV7Xmltm/w32
s/chDdeWxZlRvrHsIVwDzL5eZQC5Wg4kbz4nuC9ceO65KzeYTH2KTPpb3bOrh6QL3yKZayeAOBYy
cXanVel4QYYrO5/mqZUAqnUmwVB+RmbNPrWq+KHlQ5UyZBbqR4uR8V4sUfnumYm8umauH5qQnT1H
8l6O1oM0evHNyWA+tWPUv1KuUK569IYtaRos0DQfRE95lVFsA8WDg7xgZScyIB2rkHTPg0uIeGMg
gwdds2hY1MfrDFahyb/b9MLsCjvn4jnVQ3SKhyq5MXvzDhCXc98sg7x0Iv/Vp/yXXHL/nx6SvP2v
GeF/fUie3gvWnM2fTsVf/9ovFcz6TVpXAJ57DVVbuOF/PxU9TkUQk7RuANmFiXX1xv1+Ktq/YWRD
ICMRKEyORiAMvx+L5m8uIjE4W85NxzPNvySEIcj94SEMyhrsOcIaCT3MeFLKPz2E7brFyk1QaVeq
jG1JFprsLr0DYg1R6C4S3ECj6TEjBLa16KD2o3iZvuXQNx8KI3mOqBTxq4RSsyv09iDM3HptB+ve
KNhZmqZ7F9Z0wok8TFnWlfoGHlYEGqYJnyzh5qcug6zZEruCrRbtVNZetCLjaVHyNdb2QK+aGNQ5
dVMWV0T82FS2zszONiu2OMQdDNWJtwQV2hprUva8U9iFPGHm6tSk1hRf14DTbtHDdJuAS9tpBf7F
ndd60wO3m/glqaofQIAKiTuAvCpb1/QtEekHWQMm/FidMN7fpgVdS3Op3pMJyWYEixe0ptUGhTV/
IXwoTsgIcyvyOUwJe4ctnO5CmBOXlIQCR4a9m9nvr8b8ykhKbJb2zchO3GkMP7SSNqARDxPswiee
BA3EZZdDKqTzYwXxQQYpqHaEsj7aEKgAh2Y3XObGLq8uDC4NpIsw9M145l7vDfkrQLE7t9XfcmOC
vNSGxbCdBdk8fJvRQ582CWeMVPeDcrStGu2wCCpaOu5xsrvUrkVjTF9UYaDCZI7HxlIuZi5XrrK2
3FVZTSoaBXchQREuxKk2S5BXOsSRutb2+BiiTwTKkgdotKkgVNw0WHoSPhUbeF2kCu3xBtjVeLT1
4ijSLD6aYZquU8HjORNeHOBP9nxR4N4Eo3FZcoPMDZV/N07B7bCmfg8PQ2f7BHlw1k/hlniGOICV
6H4Y3ILJHUTlujZjpa+zts6LbZsZV4FmKGm1cpZk3rbhEieBo6cNBj/G1BJjAr6bh2RujfGIJYQN
fzra+KXYHdKm3UA+1/KA7VfxFNfecuYxb61aVjtJ2aRHnELWmWwL5nk3jIrX2bBwxdQSvxd9dQEG
fNb+uVOnd0PVu98j2CfrpEjvG1WKA5+WIihZYhsnYJbZbe4lVLJ0LNpTX3Uwg29yVzjHeNLkHQEq
bSuH2Pp0w0HbGlwez4Tr+JTIKPoM64TgEAmV/m22deFjNxV3nCT6fTI45IoM48NSobGj2zWHkWrX
7Ozz5qyu+ZwENJfKy3lr1HTcjAAAJWGNoxvVbuAA5F6PZCV8hmQu6+6q7uabqkOmjhaKxo3039k7
k+W2kWwNv0pFLe4OCiRmxI3uiOZMipKowbKsDYK2ZMzzjKe/HyipbKlcLlezoq8XzZ0tCQSTiZNn
+If3gIbw1ggxpkld5CBhEDbUy+IGj98UR5puhUoZnN8oW9qd+uDKol0YufQpV8FIIncolplXbVQT
/UIRbIEAnpax895x8VDLvXXatB99gV5Vap/LyLoyUqr1RTfUDwDpxHmYq4+p5tpnYZ1pM2HKxcLq
cNNKRbWH0FZuvPH8R2PRe8D/rt00hlVexnglrstSHwAI+xYdIPBPTVN+IhST8OnqQ4PGwEKKC2Oa
h65FN9X3TzX4aAN0o2Xcy+I8ye2zoBj6qYqQyzxJpH6mmiJdqLiiT/Mad8lGL4apkdXouTQRJo7K
JtTaYF5Z2YznbpFmZXU2ZKKY9UPfL00tK6dxp9BBdjqGdsJfKzFWk9B/DHhjwjinmSYuQz0pd3ri
zlW78deg46MpjbCK4ANaa4O6hkKjR4q0xxKuGIRhmkph4yJVMjaatLHlFJfQstRYGdtQNKTAqgbL
vO1G3sDYsOoOvSuj65X35qGj1YzNLV/3q1vEdel40dEPPpdjG6w8dMQQf/LetQIgxVTBPQpyqAxu
KoLA7GqeO2+wsUeIN2LumRc587wIPkpkAkREumFq21uQBowX2pZUMrauGODe5UlYroB7kvB5zjap
k4/uYF9nErVAa6wUe5kpgDqK3vCqKczb6rKOnXXeuZ+Js7MUnyC7kXdK5UszbFouZZljJaXZTLEl
L0Jd6WZweT7ikY2J46y0+BshsrtYUoLLUpbXCOT5s7YoQHnT4HuXFQjN2bmD10smORNDKneW0ZPu
W80a028OK32IyOu8mzLCWDkHMM1im8TmCBxXDjOVmQYPpt3DhRZxWk57NOqgVUoSnlLmEpKWBz85
bSex6W56WItLRExnJixERDRsgDCOSNIz4KD2nY9oogRNfKabRrNExzK5xvNpEWrYCaE1Uk3lxOYs
rRp9Fw36ldm33gZvR/hljrUmfe1mtaaedynLrJvXZT7UdEjbYCUZ1D8VOj59MKLAEUJZlbk66wyU
kCKGElS2DzhFwYcOxTV6yPeqB96qGTRjoZXWjYSm6WNbmXecKRaaa+7nQyr138Tzzx1xxgySseh3
Es9H19tH+37/jdSTP3xOPZUTk5CPuDgCDEigjpPWp4aMZeMtp6MVjwkNLgevZrDGySirjqAC+kZo
1NhfGBuKfiKjfS1GDxI0xU37LzE2lDepJ84pCDXTjcADDnE5GyvG1x2J2vEqgFWmsSrsgvGbkodA
hix8f4uJAJH/0IVRtAHEhx8pLYT6mg6z5c4NTISHBWoD6rs8CBDrrAwjnAFjA/MfM2dypnpbdfkS
LoL6zi4ZYDhtK0OgkxDxVfXEUKdmZ1sM5TQtsFf0zq1wKfdWnm1lKe3WfcmERdddgpjlIOdX6iba
DA2nLm7YQrqxmRedWrVZ32Ua2V8SYPIMwAWEamJdyRz6qAnAOejTZoJAI6iJsGyKT0BvMtTC1DLO
0Sxw3a0Mpr+aFJh0bnWvzKJZq3kAVuvIWjIZjlcmtIiLXPGVlaNb3czVB3XV41CwUrTcnnLu4Aod
R71x2XqqfWOltrVsRdieZVZkT3EYHokv+FuA883wkrXJpD2DbJo+zm2TWm195eBEYE5yMJ7CljJK
78zv4znMGFXeKopDNo+deHOJYBG8UzfhsN3mfhW0QEWaRp10bUSMsxMCMJ73DupurqSOBtZpgL2d
K3rQM6BVJXE5CIQnLwrXMpJLgVwD83Q5R0cqxFjOWXsZhsrrWq6QkXY4BsDTBY5o5nWNBNlCbbzo
DnoA00tImZWyEIM11gKeooVTpVbCfqIOZVMvHKNslmYlew9ymrnmNM5ie5kUtbjFEB4fcVd23QXq
hZ9tuzutAa7slMRStmnRZ+FElaWVRFPoDpIdtveys2u7xJgYeVsRILvYPlOLdgbFwr8UfigvDBlr
zjRyCLG5DtexBN77oDLQWqWK5PlLvxl8MYtSOZ+hTGHd6GaAQkNvppwgsV9Z1xETiW3r+AOMdF9n
8F1F1xWo5BmNAtDZDHWwrFPTjWwm0HJLvM5l39rURT/KoonhxoEnvACLp28MI1ChMOAplwjmt1Y9
DdOyvO61AFU62ggXkitALoIIBTCFLj7qx5CKsN/1gNbm0GvcZSq10Ra0BjlfoJKWxFGMDS9Z6UhU
9G/YrfVpSns2mDKe79tJb/vBundDEPCMPWaoDBuTKHPrNXya8MImSf2ADjSHpps6AiKL0vUuRNqu
kyeDxIS7KEZyY2zedr4fX+Z9ukwh0M5zm0F7HDT+Aypy7bywzOw6rt1yaXp1wLoH/dII0JEYxz7r
SBrqs6zqH4HhAgXLeiWeW1R/zPBxATQKUwrBGbTGdZsyBpoKkMT32NozWpFjQ1uPtNZFhz3LzFcy
dW5ISk25mdcLmWRliZwuM/JOR/ZVqOEi6gJkWAs3WkW2tIHyYBBh4g6DFbm+c+SSYW7pRjvXVvNN
CdVmw5jWZmiZO3utbRjp/PdYTCq/6n/oWNS+O7SYegwsfMYV3u/PxfEvnwcVBvap2Htw6BwASNin
vgwqjBMMHuhUG5xLT6ClFyKjfEKlLeMdx5Gl2oc2znNHRpVPaN5wkhr4wwlDFn+pI3PQDvp6eiCb
KCZRcKCjxfmovdUyqj3DjOV43O1tkb+LUSO7y6GsnFkK5yV0l6L7UEnyRycUxaNVqMl9W6OJbTSe
V8+1sk3nZsPo3dQl+64QTbpp4sydCcuPHvTIrd//dzP+0GakaWYp2jiy+OMk7V1V7Qv4tezJV9vx
y98+7UdLnMhjB5Asja9c/ypPM80THaycwkxtNB750iBUxYmGbhcCfxo8JQx5uJGXBqF1wg+gYT9l
duNf/YW5mXLQvft6PwpV5e112GdkaLY69i+/nhuNLuuq3vveKsVGIMnMGQ1Div3GNhGHtPwF7M90
FiSt9A491u7GEsK+660mu1C8wT21eiX/4PgUwBppRw24Q3GXXt1nN51qDwtZR3UECWsf6QFb2iG8
Dj9qJJWGNBagkExtDaoQeq7+HcsmSTM/SnBoBemwzJBgR6o8RAjFlz65RupCmEJ1QwpgklPC39Z5
KSiVM33u5LZAr6U2TyvBLCvIbfoz3Ps0CXX9XItCgryuFvoszq1hXXimeV9ZWOvqCuwhpD32qHvu
sCm/1qj6J4zyQ7pCCmDdwesvmzpBcSUctujVAnsJrcibyAINFcxWPeYpUVcM4UR2C/1BqXLQy5IG
OBpaUGyBBpJE+n5Q4kiZ0ZGA6194RrN1TLNfe3lCmkUH1rhM6YdeQFMKRnVV4Zz1SI0/0uLxHzJn
aOjhSfQOK0+5SocQxVqGTAjOg3+cp31jnAL4kVa6EuJSgDBRjlRr7Q/zPpW7x6bs7kpvyBdJrfsL
rYijhd6B6W1ccO1GBthbhaRGAq2j0JCTgJkTVPcGxDAacOFi8C9oxeqLxKMV5wSxsfNBZVF3do1/
ZTquvQaS1a5hBWKAIUOxFfTaPtP1sZGaaNvuxotbXZrWnoUXgJUntTmFj5RulTKhaybaFCqAE2JR
oAhTohlGl4fODWJLLKQC8DgAcS23IITUXKSfYN+i5GkNqdgALe2vIRvZ0IBptO/gGVdbG77rLvR0
ewJtwD+vYRlok8JFCAzNJrHIUrtEQkVNTwsXbcMJqSBfUCFVNFhThEK4khHfxrrR7tAoNbBNqcJu
2RYeuhRGq0wtr7chNgOrmbseMCa7jSH7WjL+WBCXQJCuqtzsphYc2E1X6GRyWhbwhYdsXAoF1P5B
xO4zhoegEwNA60lT7bSuCJa9hX38BPcv9WbIh+us0KA6SNmVpPj+KpNYMJWJ8xWJmIZiDj4rUl/S
P05jf9iYaCmfNp7kIYHiVJhBQ2WaepYLp83ie5h6tOXek17r05pzb2dbrXmb8x30yPTHYov0GO3Z
TqOvFQZFeOaFFeBPcDFo+gTT1o/h6xnQpBE+cTXlMiNfolerSivsHJKRjE/RUHbbTBgejy6UwtjP
zS03KW/hcQKo7E3jFg5IszPiJLyyoJksdcm1PsAj+9CVQfjRAAvFplOMiyHVk3vUBJOl5aUjCBDm
0QrMbDG3oSY/9MbADDRyPXUao800oW5RTpGqNt93BuC4ihYQbGCVrzNR6EJCnZPWQSZvY6fip7Am
gDsxcRHMEevmHbBgc6XHnbmSG9OZ9VV6/dVR8A2UgMYI5ysNQYQatNFqFsM2ojsDGIvi/Ou4WiIr
D7Yll5Y94NNNEvrrSnEAX/WYViujpomCasKOPpckxnIYKTK/BiaFlfyH0vIw2ijo/z70Td1uUJHr
TyVL0KPisLhTmFjcqla2rf2knNcyki1gb9orKBwoOoFOCPleYfRTkSA0JVce/A2nCoSJiY1kbkqL
am9e9dyVaitNBb9hSPbFAP18QvILZ2QYgxluz8S14BDjhkO80w6xzxvDoD0GxO8vGE2Ityv25iQa
EQ5fyfd6Tp8VNAKUpRvoMVKBABiGqaynEsYspr4vYSBein5E52HsOUUbDqY8e8RQFsxrqkWrm+3W
LlWfwCwzkAjqfOpl7+ohoVPbDFPTDPWZZ+TR2qyy5qPn19WaEKPS1qxcCT2EIVEB0qEgjH5wbIVT
Cz+jKyeCjZlU+XABChzb8hwJkwCtP0j1teVNcMnp5nLYMnvKike3aJAAN8OaAX3s2/ARhHUuV7W/
ddHznfdK4DPTqgFHKqo316rYn5dVYKEsIOyp7YGWzAW1nheo9gPhlskQADYZHIujLdO+lq9N4JcX
YWbkS3IEcxarXWjCdG2HDTAxZSbbZblQBmCeU5XuvT/xlGIf4WAI6c2NgmVs5UA+3KYPW8hmDWRy
vbYu2yhAMy/PIOpbWvZRjqOcICBvEUm+r2z5DPUL2vwaHNY+2jYNqkh6f+lJwGR1rd6BFjgDf1fM
Os1EULHwl4Ph4q8CqLUCvWZEtLKlOKNx0bXVzEM04Kai0dlRYDeODCjav1TS4LQIO9jzVqzNnESv
sBYim1iM3t3UtXYhN5OkVtK9pEr9WQ9p8d5GhwytJSvbQf2o0+mA6uVNRHt1AyO0XHWYqJ4BMonw
t61UdyaXoBMmleOAjU2vLZw/Zsb49DdjHCBvbt41h+CQuXqILN8A0BPc/pZkHvDfGE/KMbLUhyDD
jsMHfow87RiDkjEaxWNcGg4hClSN/+CPcUseI5h9CGbpGNfQJ0jumzHWmWPUi4QcfCyy9APJiPnB
HmOjOUbJeIyX5Rg50zGGZk/RlLgKH9qd5WOsLQi6NHjc7ai+sSjGiGzLGIA5Y5Q2DwG7OwRvFCl8
khYiukD2xEo8WMKHcB+NkV+MZ0A/FBwH4HzN28pUPGVa2i3zmdzvrwEod2vY8mKniAjTC1fPmr2q
w8J2Qk5IWjPBsgmH6r6NnXbrJHa5Apul3pSyxYkECre9UKWguI8Mh/Er5lFlPm06Sc/P7cO56RzO
UNzeyokZhhLmKS16qA74X8h5nL6Y+vI2yXgmN+PprB0O6nI8s/MQ14U5YgMc5SRSqCy4tN7Usonh
tirOXPJlptOmDkMgHNOBYEwMrDFFaKuh2mKfIu860eBjj9MJycSYVmiHDEMbkw0UeNwLuepJahQR
KAtg3eXcP2Qo6pisxIe8pT3kMOqYziiDmpw5zRDuStDl88pBFaWKRERppnUr02xRuaqkNru0sta5
sJgLbT0yxGmTVR2Sn6alLsD4MKKzjcjfKoGjLMy0N7aC6H0qQ0xYgqaD7C1n7ZlHC+dezyL07Con
bVRA9e8yFCJQH8xU50YUsfJRKEO6dNCzQbU+L671JEPQQ2sSjmnhL00U2PEQauPwHCJoe4ksSnfZ
63RWefCKapohzjYjtGJiU62kXC5WZtp421B35BUjb/RMTSnfCQNMu6+b+m0uGS0sCjl9bGFiDoBm
UxqbGGteM21SLppS0W+Fk5Pri6wNTqs2gPJdmQHTYnLFPFHVzwlqHowz2+xWT2Uxk2C33PoeNBZQ
1vj3oKg3zFWmZosAABlostBbyCXJUDO45TTXigDPqVJxrzUzdhYeKSdOP1aLpUmYqFuXXGnZx4a+
xPLLmkP3H2auCARo1Nq+S6TCXMA1qK+QcnF2/BNSdNWad34r4mXsFt6iAsV0rhjAjJi6Jh97kyYo
2I74HvFe+9624nhXGw16D50EM3PA3ioMjGoeN4XKnE8yFYw7mnwu8jjWpnoUepsQBPYma9CBaGur
WGuDQOgNyNM0CP1PCsnp1EjKTYbazNLkdIud9D5Th5zKojav3ByZrRj1ejwr3Js8iJrHpERGwgC8
u6wKCJKMepVczI1+YMQPPzPzaEa37ULqVeZZFUzbbWYiSD5opCJFDYgAeQTyBFlJVnowTk99faKp
d0VfbPTal85E2qxilzGc6btnHYKYsAe6uejppscBAEjcOot5VYhiivxXksHOrXwU72RdjTY4NZby
hO8EjZigTjBu8OpuEVZBtKb5N34W4SbzokPTxCuKe9o0ROY6NfOp1arQqgYZqFtRDj2TLmWYK3lL
UWLHzZUqFXo8rxkirzpB2RpbFkrCfWdP2uDKHJWfUG0pd3LJuZbVaoiEAuq5udXHmw6bwnnCnr+h
HaOyYzPtjEb9KGDkZDNRJv2paEfeL0xho+mGZdIq0Z3onIeQwyuKnT0FS7lq42jOqgCtgYFbaYwK
9RRtQ6GlUGkk9QqeTr3RMGm+1voGkchCCroLz8QLZIJhQq2i1CxrMyPpxCJGSxIwjSx97iCjbYSS
olYl2/kW9Ea9UnGR4pip04e4ipuVpWTmplKygWaZTv3pJbuxZcQQth/mbhM713wBMWsKDmeCj6W1
txRUjzXocOfC7YIZv6iiitcxppeHdIdIobwt6dje4eeI2KDnYlgrS02TLVolKFeIutDgtcEFf44l
LNzhidn0nUONEkdFHNV3rdafCyth0mkkPt4ZWiJdMSd1EZvttGaFY3AtT6UyMaIlgoLpFXmGn5wB
jwdtLkGIAzPAdb21XDIEmCl5HrQXiL8UG/r7ESBQ1X+MiTj9xMNPcYrIDW7bquG/U+MYnAl4o6kF
FP2mNJto0SkgDvm3qa5ix/MXaqBgDJP6DEywJaEDofgrSMLKHEHY7Kps24tRojrJmHt0RYlTfZfO
avhp0OnhpVekGNMSyACEk7Z7aP2u+9xmykOJvuA9Sp97I2vkcKJrbnoBg9eAhVBXK0hWdCBStd2a
aoGQbiY3p4OmFGjBQokxSw+rQMwXQZxgpavm1o0ytPFpqaDcqSDCNHMKmP5eaQq67wiw6JGeLNA/
93GXTNoL+gTS0kHPj8FCXC1bXRiAeBPjzAh658FSc8DHReEuE29Q+Rrq+MbXU+PMVy13JwOxWJbY
miykEXhveJFx7ZpusVUTjs5poAzBTNcqFCoUVJI2vWQ2i9Ks3HXRmflHAdNtbuHZt4v9op6jQWRO
C0IUqK5AP69RRZ9KkaPOXcwBIBqrtT9trQR2oe93+nyI1BwuUiOlU8VvzbnnyJhk4Knpkl210jrG
ffzUtIpmLopOW8WdIa6dyqZSz2T9rAYXs9J7LVyGfStQvkU+LVNKFa3Epl37kZPuTESF4FOixFMg
9C35dxDTq1XehtmVjEj6rFN890LzE4BP5qDdctBFPH+FRZWAQsVcQ9p344NZWJkOTKrazZLPVhJa
Z0apR+8amlZLo0rkOcgoZTWEcErsvNcWTIBkfAUzRD9Dx+ao6dF3IBsYqdNJty3l6lKXywX5qrwN
zSGYW1HxXhr5ncwFz5te+pA0LTI8bqq/UxM4KoaFyIufUrxgd1dOM0XuNhno33nhJAgpQNNr53UJ
qNWoY2TK2BjIhcdV1F7J2JLfyNqgz2DpO3yCzpwUTun8iW/HwZjj941DIpky1hoAHV+XazYqqzC4
ezwRJ+b1cKfe5XvpLr9qz8tLRCiTCyn6E1eDb7UqhQy6f+Qa0N4y37QqW7LbGOloZwnax/mI5IFf
MWwN+nP8NgZlShjLTos+Z4Aj3ND7KPQBmXfNCT8zouzUSd/7ziIJ2p7a2ySczQdHZQEVZD/lJcLo
0vuyyowbPintSSNBvn8aakhAgKbvi1WXp/lWjQv8FMCErdlG9JTIZSeGaV0hbwTUiGefTC8OFtiQ
5ou+bBkkp/pwbyCGvi5bJ1o3uW4tqz6S3sV+W2zrKgkvvbhxT5UI/afThmh07dnGwGTJD8JZhO3c
DH3g4lZzIVhRVCrRf7jDf4RI5jNSZOSezw9N+cv6seivHhmCV8htQq93H9Pxp7vUT6qb9N/7pe9f
6JfHHxkH4OcDJ4wOz6thwOG2Dvf8vatEe4Zf9cPjP35VFFC/wO1BVjy/fv0lShP3+cemONHH6gjg
328/5v2+WqU/Wofvf8SnBf3+77z6AJ+QZavGL8KFcfFqsjHGgB9ZgjdXeLUEgJ2h5eN8fnjBFPp6
CewTdE3h1TC3O7yeNAr+80uwf4gBaDKXL/xP1aslAJP9Y2vw5hJf1kDowHbQCrfgKj293q6BDWIc
0ATCK+Prac1/ojXQGKG+FY/4q8+CsE80/NbGMew3N4Jxgu2nDZ3paQ1GlNL/y7Pw5lt8ihbrh3/8
KgwBa01Xf/CJeHOdr3aDecJeH/FWjPhePwoQYTDC05+X4GkU+RNtA2Ewljn2WYA9wZGuaDTLD683
8YBtwHELg2wErPH66Z4FZfQ9OnIR4EhiewYWYCRKHl6vdoKFagqlICST50fl53sWRnbLsYugojFt
MbjTn0P/m51gnSjW6GlFJ/zw+ul2ArOSoxMEaEGjzR77/VtPg8WPAVMamv30Rj9VLHjCSxx7Nirq
Cco9AtzD8wP/OiiyArqhCWjDYGjGFxXAz3UsqHgYPkXqN+nrX8kTjRP03VkG8bQL5NePgkW4MMBk
gNR8WoSf7lEggZWPDYqgrizAUaPb26toaOonDFXB5qjPGeTPFw0ZgBybHin2CYAzAV3t9Yc3TvjY
4JIwKzy8fr78+Bn8dPRxIE4UhuakP99MDCwFSBXOjcDffzwC/EC8/K3sxJUnejgUnP5j+a269I9+
4aXO+v3Pn2usQ/JIIfXqF0ds5NN7f6lH//kqZzzUgV/98KUuPLzP858/f8Dfv/Wr93r5VC//ufIf
i33xCVWAQyn8fJvn+5iS9V/Jg4dMxK7YPzyW3u8LoS839I9fX93uV9nAd69flq9F5nji2TrHXnbi
e/vi5TLjgj8dzsdedrUv+n2y//rC4ulhP/rKfrz/BOPjmyuN9SnSCse+xWYfx/Uv/7OPs//95XRP
d9l/tULkHGMie+y7nO6LhI5N+HqRniqFo6/NPo3eXFgbU4BjL7zdh6W3f2gfH7OXix2eUnyrOcuP
vfrZ/sHrv/0MPeXNx77BxYPP7b/c6Hjnz1XJsRfe1Q/1J++xKPpXF8erWbz8xzdB3b+1iL736O/q
JNh/fLnO4a6f0oZj7/pqH+xRS96/al3Roz4AxP+42/dDN33th6H/ShVTlVG6fPkU//5q3OxjP0KK
56F+udYhbHEGkgEcuyIHoPK3Qstztnrs9d8/ltUvk8fE3UcvN3u4ezLYv+Huz/YEcwJWVbza489d
qGPvfVkHXP1Vj++3bu/R105f3fF4XdCAL0v0728WTuV9vE+e1Jv8T+lH9JvWZQQOvXy5+Lj+NE7Q
avobgvq/ijr54+MJNVlQjn9HoPyu5uyRT+5NMSp5vPo+ngVt/4an9y+JaR35QUa5rvGr/vqb5pMw
gkMq5OhQ8X3FkyNv/exPWK1HXn72GHn+yxKMD8DTsmh/wxM3++15Qz77G2/xN5yHf8ptOnJ1pp63
ryq//B176kvFdmy8+wFCzJEfYsNR8IeEG5pPx36Cm0ceLfdtjv+l1X/s9X/UkO/IZfp2PPqFc+OX
P9zJJq0WeHEEEmZPtJ/EyEz7/uf9Vr3528Dy91XoyyDyW3/2usQef+NT9Lgv/vl/AAAA//8=</cx:binary>
              </cx:geoCache>
            </cx:geography>
          </cx:layoutPr>
          <cx:valueColors>
            <cx:minColor>
              <a:schemeClr val="accent1">
                <a:lumMod val="20000"/>
                <a:lumOff val="80000"/>
              </a:schemeClr>
            </cx:minColor>
            <cx:maxColor>
              <a:schemeClr val="accent1">
                <a:lumMod val="20000"/>
                <a:lumOff val="80000"/>
              </a:schemeClr>
            </cx:maxColor>
          </cx:valueColors>
        </cx:series>
      </cx:plotAreaRegion>
    </cx:plotArea>
  </cx:chart>
  <cx:spPr>
    <a:noFill/>
    <a:ln>
      <a:noFill/>
    </a:ln>
  </cx:spPr>
</cx:chartSpace>
</file>

<file path=ppt/charts/chartEx5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Sheet1!$C$5:$C$18</cx:f>
        <cx:nf>Sheet1!$C$4</cx:nf>
        <cx:lvl ptCount="14" name="Column1">
          <cx:pt idx="0">Andhra Pradesh</cx:pt>
          <cx:pt idx="1">Telangana</cx:pt>
          <cx:pt idx="2">karnataka</cx:pt>
          <cx:pt idx="3">Odisha</cx:pt>
          <cx:pt idx="4">Madhya Pradesh</cx:pt>
          <cx:pt idx="5">Gujarat</cx:pt>
          <cx:pt idx="6">Bihar</cx:pt>
          <cx:pt idx="7">Jharkhand</cx:pt>
          <cx:pt idx="8">Uttar pradesh</cx:pt>
          <cx:pt idx="9">Punjab</cx:pt>
          <cx:pt idx="10">Haryana</cx:pt>
          <cx:pt idx="11">Chhattisgarh</cx:pt>
          <cx:pt idx="12">Maharashtra</cx:pt>
        </cx:lvl>
      </cx:strDim>
      <cx:numDim type="colorVal">
        <cx:f>Sheet1!$D$5:$D$18</cx:f>
        <cx:nf>Sheet1!$D$4</cx:nf>
        <cx:lvl ptCount="14" formatCode="General" name="Column2">
          <cx:pt idx="0">100</cx:pt>
          <cx:pt idx="1">60</cx:pt>
          <cx:pt idx="2">60</cx:pt>
          <cx:pt idx="3">0</cx:pt>
          <cx:pt idx="4">0</cx:pt>
          <cx:pt idx="5">0</cx:pt>
          <cx:pt idx="6">0</cx:pt>
          <cx:pt idx="7">0</cx:pt>
          <cx:pt idx="8">0</cx:pt>
          <cx:pt idx="9">0</cx:pt>
          <cx:pt idx="10">0</cx:pt>
          <cx:pt idx="11">0</cx:pt>
          <cx:pt idx="12">0</cx:pt>
          <cx:pt idx="13">200</cx:pt>
        </cx:lvl>
      </cx:numDim>
    </cx:data>
  </cx:chartData>
  <cx:chart>
    <cx:plotArea>
      <cx:plotAreaRegion>
        <cx:plotSurface>
          <cx:spPr>
            <a:noFill/>
            <a:ln>
              <a:noFill/>
            </a:ln>
          </cx:spPr>
        </cx:plotSurface>
        <cx:series layoutId="regionMap" uniqueId="{86E056C6-D189-47ED-9E83-F8D45C60985B}">
          <cx:tx>
            <cx:txData>
              <cx:f>Sheet1!$D$4</cx:f>
              <cx:v>Column2</cx:v>
            </cx:txData>
          </cx:tx>
          <cx:spPr>
            <a:noFill/>
          </cx:spPr>
          <cx:dataPt idx="0">
            <cx:spPr>
              <a:solidFill>
                <a:prstClr val="white"/>
              </a:solidFill>
            </cx:spPr>
          </cx:dataPt>
          <cx:dataPt idx="1">
            <cx:spPr>
              <a:solidFill>
                <a:prstClr val="white"/>
              </a:solidFill>
            </cx:spPr>
          </cx:dataPt>
          <cx:dataPt idx="2">
            <cx:spPr>
              <a:solidFill>
                <a:prstClr val="white"/>
              </a:solidFill>
              <a:ln>
                <a:noFill/>
              </a:ln>
            </cx:spPr>
          </cx:dataPt>
          <cx:dataPt idx="3">
            <cx:spPr>
              <a:solidFill>
                <a:prstClr val="white"/>
              </a:solidFill>
            </cx:spPr>
          </cx:dataPt>
          <cx:dataPt idx="4">
            <cx:spPr>
              <a:solidFill>
                <a:prstClr val="white"/>
              </a:solidFill>
            </cx:spPr>
          </cx:dataPt>
          <cx:dataPt idx="5">
            <cx:spPr>
              <a:solidFill>
                <a:prstClr val="white"/>
              </a:solidFill>
            </cx:spPr>
          </cx:dataPt>
          <cx:dataPt idx="6">
            <cx:spPr>
              <a:solidFill>
                <a:prstClr val="white"/>
              </a:solidFill>
            </cx:spPr>
          </cx:dataPt>
          <cx:dataPt idx="7">
            <cx:spPr>
              <a:solidFill>
                <a:prstClr val="white"/>
              </a:solidFill>
            </cx:spPr>
          </cx:dataPt>
          <cx:dataPt idx="8">
            <cx:spPr>
              <a:solidFill>
                <a:srgbClr val="7030A0"/>
              </a:solidFill>
            </cx:spPr>
          </cx:dataPt>
          <cx:dataPt idx="9">
            <cx:spPr>
              <a:solidFill>
                <a:srgbClr val="7030A0"/>
              </a:solidFill>
            </cx:spPr>
          </cx:dataPt>
          <cx:dataPt idx="10">
            <cx:spPr>
              <a:solidFill>
                <a:srgbClr val="7030A0"/>
              </a:solidFill>
            </cx:spPr>
          </cx:dataPt>
          <cx:dataPt idx="11">
            <cx:spPr>
              <a:solidFill>
                <a:prstClr val="white"/>
              </a:solidFill>
            </cx:spPr>
          </cx:dataPt>
          <cx:dataPt idx="12">
            <cx:spPr>
              <a:solidFill>
                <a:prstClr val="white"/>
              </a:solidFill>
            </cx:spPr>
          </cx:dataPt>
          <cx:dataId val="0"/>
          <cx:layoutPr>
            <cx:geography cultureLanguage="en-US" cultureRegion="IN" attribution="Powered by Bing">
              <cx:geoCache provider="{E9337A44-BEBE-4D9F-B70C-5C5E7DAFC167}">
                <cx:binary>1HtrU91Isu1fcfjzFV0vqaompk/ESNp7AwYMbuyh+4sCbKP3q0rvX3+XNu0O2HCgT0zfG6cdMTMe
a0tVqsxcuXJl6p9fp398Lb7fmndTWVT2H1+nn98nXdf846ef7Nfke3lrj8r0q6ltfd8dfa3Ln+r7
+/Tr95++mdsxreKfGKHip6/Jrem+T+//6594Wvy9Pqu/3nZpXV3138386bvti86+cu3FS+9uv5Vp
Faa2M+nXjv783k+xyvt336su7ebrufn+8/snP3n/7qfDBz1b9F2BfXX9N9zL3CNPauVSl5P9H/r+
XVFX8e+XFS4T7XlCsx9rXtyWuO/Nbew3cfvtm/luLV5i/79/3PZkx/jXT+/ffa37qluPKcaJ/fz+
pPqW3r5/l9o6eLgQ1Ot2Ty727/fT0wP+r38e/APe+OBfHtng8HjeuvTMBP+qviXm9t2luf323SY/
zuU/twV1j6TrulRpoh/+PLGF1EfacwV1tXi4yn8s/WCSP7+tl21zeP+Bkf51+bcy0vX34raKbys4
0V8VK1QeKUI8V1N1aBhCtBLa/d0wuPyw5oNh/tRWXrbJo1sPzHG9+1uZY9dnt+a2+3Ew/3mwMHbk
aeZpKn+PFf3UJvTI1ZJwhZ/8iKXHNvkT+3nZIn/ceGCP3enfyh75raluu9v8rwwPcSQpEUwI9lIq
kd4RRapBouEvwteHP7Ojl23y6NYDq3z419/KKqfI7XlyW337C+OEH3muR5lWvx/7U+xCgnc9QTnz
1INVxI+lH7DrT+3oZas8uvXAKqfHfyurfPyW2uQvDBRGjlzKiRDc/QObHnMucSSYcgUn+iGO3Kcm
eXs7L9vjx30Hxvj49yJf57ffkvn/Afli/MjlioKAIcevf+jTfKKOmFLa45y+iF5/flsvG+fw/gMj
nf+9yNfnrkMp1fzVBJl5R5pxoBl9MNGBjRTiyvO4y35A3QFBftjVn6DtL5vo4PYDC33+e1nosq+y
27sfwPKf0zFOjpRgVLhrofgIzKR7JKinmODiwWYHYPb2Pl42xo/7Dqxw6f+tMsvxrZn/0hKF6SOq
FdUCx/zYCt4Rzp8JIn4HN++H5R+y/J/Yx8tm+OPGAzsc/+9OKi+LDY/rxCe/+J9qKuwIIOQSyCYP
Pn+QSvQR97gnIbs8XD4wxu/Sx3+/m5dN8fttTzb+v1tHCZLktutSG9+a5Ic//udIxOgR87y1Gn+x
DFHsiAjKpEsAVI8rwj+7m5dP/+ndB9EQXP+tUOn8FmXIrU068xeSXqqPBCyiwHlfDApUh0Rpzn6X
UPRBnviTe3rZOE9uPrDN+f/nWuS/1yX/kGlDFOabvb77SJp8/er+vSE5H9z6mvT14Psn335+j6Kc
UgGy9IdyvD7mSXBAG7wtb6t3KE3fXaRf6zvQuxMLhe2b/RFFT570/dZ2P7/X/Ei7kMY8VDsc2oBG
cTl+319hR4ysIAhh2ZOuVIDIqjZd8vN7ioJVukxrTwghCaPwBFv36yUP+qgQnlaSwpXwC/qH1n5Z
F3NcV3+c0u///13Vl5d1WnUWD5bv3zUPP9vvVXmEQiEiHHRSE1fhae+ar7efoOevv/4/1rbWq9PJ
7JKx5H7mlndVo/INl9L6SWSabb0U952XNsGi87uaWurr2qFBOxB/Tmvu96qyYTSNbhCN6Zehnofg
0SG/tEXyfIsgs0S7nsSJQHl8ukU+RC6heWx2qowm31kE28RJy/050WdD294KPl14tg9tzKyfe20G
fvSHlf/8BgTXDEcltbue4aMzYjlt1CgKs4tibIAv0xA0tOA+T6NN0jYs6KMo8nvdnfZJ2/sZxT5e
3wLMfWgl5SmOBgsyKlEedL7HO7AiZaYoi3Zn+nj2oQde94l7kbbV2evriPVBB+6AhTwsI6ApMn7w
qt4S2W6e63ZX1UN93MWd3squuanbUm/1rNNg9qI6aD3L/WEcdSAjUp05E7tyK1qdlZFyNtzh0a3N
3HFjJkY+8ZwOwRoXO+1O5qSv6nlnSpFvnEZMfp4LuXG9pvFNP3Qb2cTLNurZZeskBfwPBzm33q82
sifEWBWKtI1O48pRvsOaeWfdJTmfo8/LKOCt5XJdU+VuxTROF5PN7ylf8o0dirvKKVVYmOhiUfr7
kJSf+CL//frJQUE6ODiEBAGZoSA8QqjVgo98RC4VKeK0bXYuj9QmneZfsygKlTBdEDGWBiKJtS/b
QW9fX5et3v/UYsLlnieV5GwPI08XLhstG6tVtlM2KTaqK7ITqZbumLGGhTG3NkzlMgS1Ye6HckZA
VzZrAqkqGLSY2KZI4m2vrA5ciZjilOWhjqTy63acd0UWdYHSTOT+7FRs88bewTYO9+5RtbbeiKc9
SQ7cmvRaDLNMip2mrApbx3U/xEneBHzQn4qxrze57IpdF3XlRTOpk4HTkzGPT/tCWz8qvZMHABLT
tnbPPOlNvrI997WDl5Yz3sYreBpMfPn6+r6f21p4DGqhywBI6Hcgazy2dcdSh5gB2x4dw30hAAqK
6PzhoI3X6KDtOx04omBvxecLB8YE0x46MJRA3H+6cs/KaOy1KXbRYJtg6LXyddrZ8PX3Q0Z6ZhbO
UEMpgpcD4DxdpSqakjttUeySWVY7adr81ETJ3euLKPEc1wV6qpIxJqnQih1Yvy6NlEk2FLuaFfeR
jEzhe1ZXflxx60uBINfOiNwydN2mokt+WrrFPY3FctUs2cat+gR5Z9YBFYMOys51NskSk+PCwsnz
bGSBIU4a8EpdO54zb4knL9g0m5N07FWYT33mD7TQW4eP3SYtCNuo2t2RCfjm0okFaaudTZ3iZzZx
6RmR2FrWFwThgftFq5Q/L87kswV/a6fJOc7iuPYblupt1TuVn+hGbBmzX6ZOWZ81Y+ZHXXZXLumd
m/Grslmi06jJtC94dm9YXx/bPtE+0dWxM2kS9OhKb4s6vTdxpPy+Bua2XFZ+Pmg4HIV/I4mzYGiK
O2+AD4o8/twuzbIdCn2dwDkCp8uxb35Vpdo5HpOBbTjrbmiFaB9X9J7n3P67mVzrC8eocJoqFuQC
ixU6E7eUzIBlJvOwGNM7G08q5G3Lgtgr2iBl7m+VYVkQ9yX7NNQjyEO6IBEvnrORRXZPE7z0EHcq
LEvsN+66T4bl370c2XPkxVk8jkMwKAD32Dd2kyOBhNm0dEFpnBtJGhuKyOhAJ1yFruJR0AubbIFl
1S530zsuYA639dLAscjAxdxxvxTlmVs0v2RUX7e2LBGGpgvzSCU7kB+OxDKIoOAwTWXNJy9diF82
/UcQjF0kqztDrDmxfSN8RxZ2oydYs5wBlqbNvEAV3rZti/tKG+Z77fCh7YYPS5nfF7LSu8nONowF
XtSOpeuP/Dzi8EBVDSpkRF7kUc0C2iIH5FzkIetbEkYN/LxeU+Zcg1/lFEvNQ37vxA48FpadZXzv
0hqXSOt+GfIug8VV5TNR2nCK4vtawyeqBGhN0lGFTlKfTdJmfpIjUxdLecfrsvjYa0oCb3DUL5YV
2yVL7jxO6uNkJuaDF8lr0hV4R9DTMy/rwa1Ww4AZXFjPdJucInnsfXce4Tak0cy3UdH5TZLeqQic
0Y35FVeF3nVzcafIkPk5PJx2CI2945oF+46qaSsnUW1o6e1mpq4bDSKTtCR/CIESHkYpv8IIiA3d
AeRTiGY5ryYYq09XtuHgeXXZcF8l8CAo1JVvCcKl6WviMzYkZyNxnA0dozRoFJy27tK7/caxXbCY
vlq2mYOcpjXem7m9/XevR73tOwK8biaEmkya81rrdpMOsJ2cdb5ZWnlCvQl7Kpnjp53Ogmwazuqx
joMsj7Lt1EWVXwLAHLsClnRxD94Drps/GLgk7hUr2pu6QVx5U3bfeth11GZ3e7joZX7fTeDRagAS
VFmMBaxn/a5ABmm8OfMN7azfjzhEFAPgQwv4FFiy9AeXHiuXZWdFrfIwb4FKAKp84y3Njcvqs312
0gReTGKcgEtFdMq87H4mUXTJsnpbgiQFqbeIjbFVs3UnFgJPv1UFwIQzeG4F0uVbm362FnEsHDx3
ANbmXo0DmdydkcVdB361wtlc4SCSwrvYg1LvAl6Szt5kE/aW9t4Fq73luC3cK9Q71S6lCBVPZXez
k2aB4ibziwHG3VcTyUpYvJQ7mzXteLW82L/hOOf3a0i0qXu1pgLpsauuwcb2NmiYvkhLZ/RJFRE/
H89UnLkBrVa3qVTpR8wtNzU1NyQT9Mw12X3exMXGLHAVQ+CMe6RTAmDiJuq6nl0gqrc4G6DJ+NGq
udtMDuI3Q2RuRmfBXUo4x0Vuo9Nutc7kwPPcpT5b4oqEboY4nJplOt0jcTqtRMyLi3BMFXKGAM2a
F3Uti6ZdfNzhYSdq2toJV5WFAfq0b7Zp3S9bJy/Ti1qTPFRug/RjgQjwYTx+zSs8x6bsSp5zz72i
JtrMST7veFQjEGcc5Oph04JfJg1oOpBmOyww1VjD6YwG8BQN3KocgD5qgGm4BqFYrWszc5NWiHCZ
APVRBVW7NsYD2wFVwR5/ixUdozapdlVOue/ouj5uM9tt1hxnNBaIE3i12yOA5JKfeR52zVrATdbQ
PNzT4T7Nik0/mvzciYr5M0na+liWiG6egFyRKb/b+0rVlXeZSu6rZbqOSDYjYZjWHwYc9ZptIg1c
zDuEQGS6/HySXh56jkd8MRTMF53JfZelvd83VbuVwxLDtia9GFOcqktXfu7Kbda2yXHR1Eh4c9de
ACXbD6lIuhMxVty3bun5E0+msKeL3ub9qDZ1raMwazvh13acRz9KXHJsmiW+S+TUG9BpkW4H2gx+
p1K70zIB1ZjS+7qtbyJTddsJldVXR+fLL7zImg+kyqcwbrpfsqqNd6hz0pBFlN5AzUv9pZwrMGKe
hklPo5DzhRzHRbt1F5RJQx2v1KAZ6hPjJvKS9mUXjMvMAjFGDjyhrU/UWsDlCXhyu5gLThOxlWKi
p0THd71TTGEmmQ2GPOIBGxe7zUeyfFgMwqmpAPZrmVfLJg8TmuK/lLVb1x2TY+2U7UXqFnk4VVka
jHXRbVxRksD2pvanIhbgKO2AAi1H5p1xYgMz37MFhK0b3ManbVUck6jpNkyKk063N4Uupa/7ZvEH
7o3nA68HP1fc7hpqsiDNRITlMzysw8ME7fHsper9lNJ+a3r3tKiH3+IiHr/nnUmOy1ZF4ThFSYAC
6msjx00Wz1/7CeTZoQlAyyE2qNWQ+07bFQG8wfhZXqW+R8ngR6JmBDVc6vks5cdOlmQBtyPZDLEI
QZ4vnTEPHAMAsKTfxrNJNyqGTePk3BnNh7QG/oph/EzJeGq8QvkqLRtAufO98eB8cmT5hk2UbfLe
uXU7oG7WUn7SLeIqzjPmZ4acGYfnYRUDMknW29Ck1Dlu04SEdioRtWvls+RN5pMFsJT26T2dar1N
EvAnGgFp6iqZP/NOtKuFl2AskIFE5UX3Y+bUAaOq+FK1vfggFnIzMECFQ+1NFUHiKPPWfI0XLQBv
Vb9ZPNnt8hokOJnaZTvmYEwENVzuZw4DcK04Lpz8jBPkuRjgQKjbbZyh1ru+MbhrrehdDXInOcJU
NSAyFaFXfFLGL6o0D0wJv61XF0XBvBPjeKeHXu3yarhKFDwm0qXxnWoAaCIVrPscFLmiUB921qMo
C5GtfQ2a3dPkLnfrG5L34MguubLLlPkdkfDQxE6nlCa1nxLZh42ML6tiPGtm+hsKyHZLBtd8sISZ
z72T/5ohp8Wd3LVs1qejAaixMcvPsxG7UWBVvtUd2PUKp0tXLud5j4w3qK7Zjq665ml+18zlGQjG
dLnIyYAF8vPGgNc4VJ/RLPVQN6o06NiY+sVU/qLZuBlYsmw7VuBdU+NdiDFLLomhza8pwdlXoMkb
msuTQsDDmgLe0DuqBsHCmZbFiHMWUn2peWU+xE46XpetQ/zOwN3YKl6l8RyMeZ4EswKuRRY8J2+T
6cJxOOt9T68gXaJaGYYG3Nt2C14WHJMtQ7Or0sxva1MfFzHdRaS3J1Rn95WT3MfI9sYgD9nKvYg5
9rnP6N2EImylO+3qqzHc5CISLqo8cAIU12yT8dnZONiwL9acWc11Ufpr1bJMEIik5+ZhH5ubukTq
GcZ+/Bg3CCm0nmDsqqt2XT9HpzOUSV+TYvqYe13+qe2HNCgJ3TgxGYJJJmB3qOg3+yxnuro6SwcO
GiVmFcZK07O4wTIFgw9PCV9+K7lMvpl00gFUiwEKSO8Guu7joHfgTXqOottitHiKKe/JQshdGQ3V
WYGst/d+1JubTmbpKYrVe4gQeKvC+6SmdIdxvqsqRpq0ETJX1jjfV6HKFUt73Md6OHdbWGTO1xwY
wz/7mg2BBYcCKMTNldFViWSmmyChThYwklzMKWAMYmS+KSXzgtztTp1+SYG4zYeZLctGtFh+LhT4
qgDBSh32sTBD6fdCjr6TjDTUCVQpeDtSXA8TDZW42udePSFOExGhsfOanOq+JC9AY8S4OJMeZklX
eeWRVDZkgxzibM53ToWiM+cQbN2uu2kbiIIZKZft4tAcbwErd0uxbBNW9oCa5ovb/lu1zTVRKUUM
o9BdaUYvibNBo/E6H+JLwqYl4KV0jllh+jAZSRU043DplY4NmepAgLv4817I3NdIkrJvaVcm997U
DYHbeVc0X6pwdDp6xrx5OvWaqTybHApCN6ykVKIG6jgwxMicob52wb0cQh+KsJ5y9alX3zInMh8q
2+pAxCsLTNLa91Dzhm6sopOc0ul/LpGjI8DRKJCQAonmB4pUVqRJGSNSdpFFTankGJ3aHoqEx0C6
ytz9ku6BFzp+kPcINzqCNL5u1hdEMbSuoLJhkA69lEMtjyvVuinL+10mrfAtW5Jja8CTEq8Vfu5k
Jki8gQRDkfI35Cr6goyI8h3Dx5wDMKAlPXUoRDbt01z3O9VOg+8C1MMsdeindPTKUCxN81tPsmgT
kaX2aze7rIdy+EU3bDfzid68fgyrAncgx8ICkkqupIR7H+jAPetJk9RjvhMrCKyCgegQ0tJO3ca4
4iqNga6vL/lcsxfQR10p0J4gFMT76evzqiMoN6N+ZyOuNkU7q00b42+0qK8nawZ/SJwxrEZTHKfx
UB6/vvoL0Yw+ATaA4cp9K+vp6iUOlXeV0+1aBTKWQ9AJKhQUb3j4C8cKlZm5nqugez5rUyGbMhdd
sm630FQE/dKh/Mqm35zZXlhd/Dp3RfrGivSlF0OjFo6rGUXfZ/W6RzDVViYGLSm7XZxm9kPUQTBP
O2FOAAmQckZ1nSB9+g2Besa8+K6cink3TLTxp7jtg2JIvy3Fl9fPGkMRh8619hE9dz9p/8y5Gqcw
qSYNYizPfqsbd/7+QH7zDByvmNqHD0cevhu5fPDaJ83B520nTAJKKaD6K702Ip8eQc+k40VVbncq
lReGMR1Wjltt6kikAQFr9ung3Yoi+9yQ8qQg8rNJPccf0vG8Z/m3To2Fv7jpcv76Kaxd2YNjcDFi
5bpwdYS2t2+JPLIMV1MzxzK2u1IP0GkKkGevBdT0pELKZOykr9uzBCLZv3nXNFtbw0ROUkLSdeob
aiYIU+BxftEw5uNDnBkkg1+MtDN+l2VfPXvsdmQKFwEK0skTbvkVA8fp46Txy7jPNk4XbxIJpUYu
cRJ0FXpLa9cx90jsM1JkgSi7LLB8ra0JYX4RVWVAIqfE0UDKWtt2+8SWLcScvH427PnZrJ1kV6Cv
rLXyDvu5mg5Th8Kw2cURyoXZbeNAdvHgF2MJXUy2XTAnPIV0UAq/Gwayf01Iq4Eo2hqEUEKqjZDp
lszkpw3pnY1L0CUaVt685GCltoyXc0gSuW8UlNC4fBPP6POWlsQAKvMwG+yhKU3Wd3xkX2gZwHkD
sglSav1MKyeEpjb6lTQ3PXNrP/HKM6Vds6GZbH2nSLdmJM0bsPrc+SVGk+FeDJ17IsVB27nMFt4M
Mm53zWxO2YiDYfCEtBq8NxZiz5EGrUN88STR4ZVMHiINuiBRy4q82UUVVMEMvIfO+bJtZVfdF4uF
wiGhSqWrutxOfe1XucFmej0HUTnE4dgkdwwlfDqi3yRL1Hs5SkCcb76p15qxQvEOffvMcPTmeQEZ
zolQu7zueC8ZDQ08NEBdSVz3Wee4QuXK6JI0u8SWNGSFSH1TTU1QWrDOqZzaDR/7b2u9NOeQn/o2
uZ9L9QZiPQdIibEI9BM54+J5mihYb2VDabMjov7O9dwGOAYsVhgWjPNbq7HnHSwpOT6+Qd+XUyLV
YeataaeIxxr0L8d4mzf1HK5tycWyONA0diHgglAvHZocTIn4Y7nUN/VU5+deCXIvSHzXKDqfF6Jd
jgcU3n4uclTmJSp7J7LDecbHj6+b6XkexY7dtVEsPSD64SCBcSdZ2gmhJZ053dW26UInhwLRE9RP
kLJJOJDijablC4Qfq8EjCD5GAmwfRlIB6jDWLat3UQZhs625QCE+sbOsFtNxUnbQU+OqREXbn1jI
Ux8wIXW11wyhtzubktUkTCtICBEaRWGXDxZCKKenkFbotgWbbThKzMRD2c3d7oYt4Ft7TaSiKJwY
2s/bTq5olrrQa9f2i2B9epWjogrKmifHYpFiF+c2CdKIfy5atvjUQVOvwVCvv6DpsE3kSuajUe/c
tUMpUcVNI3SSfW+jLgTx0XP7ulbCXtphuYmgQxH9xp1pCprGjttlgRu+bsoXYcPDSCvF4QqCmY2n
MNmoJU2MAGzEc5dc5iXamBTly5a5ovMhLNfIgShyU83uIJtDzXZh6GpsVTj2rNhUnhlP5QyNaI/1
JRvRGp3TBpqpbdyw69iv+9amaKjGzE9pTku0uy+SDEZ4/U2eE1gFfAV5xcQJYcQ9wHsTC7RgjbS7
SiIZ99NYhaVcQ0Ikw4fY6DLQail/FSqSIZdD/kbOFM/xF7PZEh//ChB2Sg/ne7Sacj1OVb0jBbpo
NTPTJc2h9yt8y4yWpxZfqsYtg5Qn+UlPESO5QIacHOjY6fo3N6/asCeyDOMFborchY6SRAPIm8Vv
hPan+VzfOBbi677/AGmDOtD5oinbJFFibtxm7Qa4ENkziJI7Uq4a37TKuUuTXpl2FF9I4YYN0Wdm
YKnveou7ndeZlzLW9/gPmh6FQ74LmxW7SmHAJpdoN75upBeYhWJg3xisxre3BB9MPXW3Ab26KhuT
eteiSbFvEJRibQlTdISaFGG4dMXox/lyMpGc+EsKxhClX9A8aE72bZiF9BicMpoHyNZXxYpvrXct
siVFX7z5tUJHP4xn9CIkKefd67t/jnv4CBKMAnG/Tlge1kh95zS2hPCyc5TY0Qj9xRUq8hly5F6N
KqLyDdRbR/SesFQJnwI/RVGGMQck9nVLj1hMQm00mxyVIKTtxp+bTvrp2rnf92Ls3rw9mkID8AWT
HBga6dc24NC1yuf11G9Ma/KNi2EWH6Mab4HHYaLcb84Fr0W8rVND6/VHm/NmlWVOXuW7NMEcQWew
hxk0ol+7rMV6Kq8f/wvLrSGOSSVOUUw8Szt541o0IvPd6K5eK8uz2QGhEha+g9rxrYpYHbJgCYwD
omCiE4NsFJXj09dLzIBuo0mTXZIk7plOBwEsNDKchN6i1aQTf8zBSDAFiZwBGnqcumN0TKlTXYha
yH+PotSX2dAfe7z/aD01bVqv83wxDu1mRIyGUFfsh0I11U6Ps+c3XZWeVTzTmFYp0d1cumprUzw8
HYy39q6vUsjhJ1lf0W2d2TZ0alaGmVLNMWoYkQROnY6hiN0sIDwZTqZo3EKRbDcmbsWuZDE/xSyH
g45K/tHORAQo2/hOMo4zpCY981onC6Msjz9WqJO3y+AMYVEpFfYJLiTMuaPrtB0d2/5qBlHblkWU
hTJBpRbVwwDZ0GVQBA1k9RR96rDKS36KAVUXc2C5zkKvbKtt1Yj0tM/MMGLSosqhkkV8x2WrjnWK
PThNFEPf/aXpxMc4SVnoQB3+oDxngfyz0N/6UfNdJ3P3jUDjzwNNgYQxDNEClQjq9afG1nFrtFMg
y2OCQh3v6x5eYGqksgSdbXCpjJXkY9O21S5qRhHwZRYb1qwGrHMRKtN56F/04PXSyCxMi+RrwTK+
VRg99JEZPEhKg9jMjspCBYAMRWWqLZoIIlhVia3ii3M916M40+vjs7r72CXs2pWYNhknD5Mkbs83
vSmrY5ZZ9YbgdJi8MPaHgEIEg8cAaMiBqwM58bVxm6ttYpadSWYfEtEb0XsInvslJCYMMbbuUZcc
HDCqMBdCQKwwMJA1YT1Afh3MgDKjWTAM0vEWZ+O8VRUdkgIsCuwUIDeoJwAbBwgVO8rLvMTIbVvL
doPmlwmahbRou+UUAwNo6TnctSe1IVEguty+IWvRQ24v8akwCDIDgYeeCsXlqVfNbVkMWVnLbe81
DvrymYW1+RJm2bpg5OqTRndqB7S7huyQ7wrhDZ9fR839BNxjMXG/B0jkDLUMhn7XAfHHKI2wMZIZ
x9tmXu6Ew9za41Jwg0Kc2MU3Q6qDtCT2diJLdIGDFBf1hKnTqmPqFyeXS5gM0gR2FNm2Lxd1QyzD
UbYW7C5ptmWemE/jPNsT10i8TpfIs7YV3plsxvYLizGV4E8VTXej7i65jBs/GZziDfLlMrzDk3cE
gRUePlnk+NaXIzc/fcc57TzRIoVue0TV2cjNtCVNTAM91MPp/iV0nxSXZIzlmU1wAY3HKNALWcKC
YnZkAQULObSIgCdRfKzjRIWyzhzENbEn08LuG8xiHDuDhxEyNSxhGvOrnJV805h0OF2WxB4XrWcw
AbConTfJAV1tu3HcLMM0h9duCq9bMOFTrz32ytmWDVtCE7l+3CTTNjetvZhw57bxBoxYJPGn2XGd
wIvG4nJemi+LyThAqD91xx6bFaTw4zYZzlkquxunXr+Cf625wp9lWhwnRHjMVEpIwfyw1vq/5H1b
c5y4Gu0v0i6ukng5D3TTtNv3xHHsvFCJJwEhBEJcxa8/q7Nn73GYcXw2r6dqamqccYQQ+i76vrWW
dBRlYsG56ZBLg9rJQMyOleOVyKePSgXZzh8C97D0bhALarOdh4rXrgw1P0pesZgIVK8k+su7KoKZ
lfVYXLYyd762tmRoL0fLJUahV+PYDOgIB/URhaQhxqLTVDrjy1Lq6BKnPGfn9IDshX0XHFqvrQHq
88yO0OZxqOxwGGfyoFCQ3svFvJfZBH/zVoGLMzcs1g85DNhdbagSkkEU5ZTw4I4I3hwchS/ePKEJ
holniKDcS4aG92k/zeTgE0UAxGmLS7fs+dEGQu/LIhtiVTXqk8jP8A4Bs5NLF8qYhyU5eJPGxqQ5
2RuA4/aOwR6xfVPuXMHL3eBwN7FmSGdbuMASBB+n0X8KiFvFNmIfs0L8gbPOEGv0py5VT9gxB2jj
Oq8Fv+uRTyZFxdskGiscx+tC79U09ylFbSAN0PI7oDGJjT7ikXNU+cnvN88/7R10LgIUveH7/pYU
2lkU6FFi74xV+ANsA353thUz6HI3ufn4ThmX/S1yBfhEPhBqqOR6EVuDmdWAWpUz9PCwgFPtS/Sh
nwAsKy71Urs7Z1HzwXey8qagfXHpcQOHZ5B+uRMWfR5bZPB8ynboJn4eo+xqyul1toTdwQXKZ6Yn
m5fNvrWw67EE5BW/u9PICfckwr40JcKHN8Gakbb/aLp2ufcagPncdhm/u03THQcfNqBxKLwqO4cm
MvfzQwFI/KdprMwHNPyzvesV470WYtkFHnAaMnBR4qJLm+QERxuAuaILdGTve/BjjpG08BxLNFwr
WrMrA3bF9eTALXdaykN3ng46ptU5ER8/hRZ7qxsRZkgxcrULPVYemraHFfakvPGcxglQW3O++Bmr
AJFx0c4uioYcIqNQdh5zcmixkHHBXJoUqAUhA4VBLO9kBf+wW7BJzmw14NHPUfJXx91RWkmVAxXL
DUA5ZYj1MzpEcGqCZs9CGMT/ujvRVQQiHSkWDurh+pROZQ1k8NKEh0opJCAa1gDYXHQBzBE/FkvY
vmMN7t8TSxzbQrwbqMQRmnnRKgXhgLe1Xp4HB+CY/ERYIENdl9MrodCIqhenuJyjQCR5Rw+6GczR
dHAXVLZ+0igYP5tqtAImlu1mnJx30YBA5Yz41E4TGIAS3D7VLV5F0MZ8UB3cdVifg3uYGUQeUd2F
dfPVnt1IXocZENfYdNStvgK/2CYlBSq0bATZ56hNPjQcwW6h/LoaC3lAl+FH20TNfpnCH5JVX70C
cydOPx8sz5bLM1k9cYcZhZXGPHQL9rpL4Pl/hlYtkWoZnhdPQJT5SaQAuHcB8gVGBNYURYiSBbbg
ZVNUzuXUB33a0HM0VRJgcI28RArEmUENS+ycbdV68B9GDfZbvcC/yRH7fGmxxaUx3RGoeMQeCbfb
Sd0+CiHJAevmJ5XBhDRjzR4Vl2UfkQJdANvOf/7fCvtd2IEcDCM4zTdAhuwHb2p3M6AFsT1H3bLw
uotASAZjgbsQ7oR8oJ8XLOLcXRS9w6/dFg38ocKPUZ/zY8dgoXWBX3FyZBB1FvX7rgH4G5jvPjV5
Z26ECxRR3WcN4gJek4RueTOSZdnr0e2SwTY0BUcpuvCUwNpVIU+rhX6ilr0o4HV3sgq8C1jneAVO
jZ/Ag2EXh5anY1shZRFIo3+ae0SxfECa4gkEUUBHyHQKhfUvIr/HoR2f46d1/cm0/LPZ929m4EuD
joXIgb79yZj874//56FR+Oenatxff3jW8fvrp+v/CACuf+v8oP/+Ggb+88FnEuUvP/yN0/kGa/PD
T6nAN/7n/xul0wW3yPdwdnjlZ/5G6nwlLvYXGfTV3/w3iZO7/zqzq/wooBjPg0X9h8TJ2L+Qa7AA
9BUXYDbqhX+ROKFVd1Z7AooJchwctL3/kjihcncmASPKco6mDxQ7/hcSJ0b8NYnGrFDwxlnlJ5HG
h0P+1RcLCXSpX6IH0Tn9BwpQ2VGhwL5r8nA4AJ45fS+5BeAMLcPj0Ci7Y3PVHcaC+ke6KP8QNWUN
QCNOl4Bhu1N439GpP7iACV/0plGAdcv5hmUIsT7P2QXJoubQ8yz8w3hZc1iquWQYUvffOpE53XWJ
mowTm1nQJxq6xWOv6+76DBozMNFeZOD6OfySoRAGLs7UoySWh1F1xMmqjWU+md0wBARAjnp6QTJr
ElvzSy6n8Yl6CtXWBhl4jOUQiH2WBUdDuTi0ZNESaSYa9BNM9lOtWKB3dUunJfaqOQJoMOCk3tVR
rm7lHAQN8FCurvcFicLrIeOiTmeHhZ9q44zP6PgsNp6Z6HHKKzNQJMRcobcrpUX7lgJ2Jc2EXjOZ
aR73aKje9lU1Ppo6FMDSGeFc4khWgyJpb1zrjkfhdtNL4yj1hfhV18Zd1XW3vZxJsZ/qatzZyg0f
M2fyr3rfJw+FZM75cCCLmKLgfWHbcbofs7xOjJ/nf3BbYcFzOp8nXvkHLTH3AUjWsOHm2AzA/juV
6IsYn7n+RgcdXnSFExi0nx0Pk0QnMkaZqUHKXrq3noqyeieZRfOqKfMq5sTvd3lIRepR3tSxdc1F
UKAqNHbTqWGdk3iDR8o4n4oPwyxIPJX56MYIHmCA4tyEUDUs01dwdMvTZNl0jQ01lFlMuSYpVSil
5BVje6BT9+PcNXvpuOM+Wgw9MqLEo+6afr/MpL10SVN9IISpneJze4sCSJ42qrHAXU3+bRFJJ6l4
mR/poJxLfNHswiNdizxLOl/aZVlORZBnd4BBlte2xEY1zcS+9RJUFMeHy5eNB3Aw6GFtO+2myDS7
rBzQSJHztPMioz9pv8kO+cCDr8Id7KVwTLDLfdMckPrESMS7z46jn1UhbOwyII/wmR47wFXzuB76
OkhAJRYf1TwdzVzeac/dgbR7ovqQs2WKJSCn6HWAmdAOejiGNaAK6FZ6CFe6y8UD7IBdd6DLfIhk
SOsjgnd5qgqSPXXgoT4EfQmceoNyK0/xS0LEevZVDrhoZT96rdMeJfbUDSgxiI5z32foQEbiQkW+
JrFqKHoaJQ9uQsX9o2tanP2sarI4YxNax2Ol0VFXdR/bOeu+OZXKz0bJowdWuwDv9wKOIqeOQb0/
pPauCERxH7SS7hnOfu6ZEpff6bnNvb3tc/Fh5txqNGALlfgRHZ+1KPWNEMF0sg7AosiuAbme/HHB
SFUL3Ojgfoi8lh350vogy+hwfODR7H0aFJuOdJrtt6gS6sH2XmOO4LQE37C/xQ8gzHz0/kIXNfTa
esVXN6uCatfOfKyBzWfstgzaOrGO8sLYL5XfHmRTtumUtz1YPGFWpHqQ9W0hS/9hRNn1lJnQ+yhV
5wOD3XqYpKrpXSEGV+092rqJY/o8SAdnyG+XqXTvR5PTtJxEf4UKi3opsYXxVTPfe+yarr8CW8RP
MhdoT4CpBM6cFb+pa7UUcWUssJ3MzxxwsrR7jNopvwzdsbxyuZTA9EEzFRwV4roPJKRTlzBakQT2
y26Y7NU9N7nzIfBmT5/bln5x0svEPuWVcvzdgHzgZVqaZeegWrQDua5sdyZsd3Tgp7K1IWy+xAEj
jubRJBlBNUuoqQUpT/Di5DtVcZyi+sYpTU/QGQ3JXvvIgoqod48zd9U9LftpF8Jwk85RIjX4F2rN
S/2xG30b953ocDiObsdS5NdyVvxF+pG4nvJMHlyvWU6tAZcup8o7sj50vsmlldfjGM4oQGR9WqiQ
XaKZgm/o5fQqi1pAdYdy2MEX1Ze1teWya8JhSphS39yuahIgos3RB8L9MynaA+XD55JWOoXpFxeu
xKGo9Yo9KeX4R9CI72WnWUI7YncFKkq7sSEAYvvtSZCgTcMhDC5QBLv1AFHehxklaN7V7GhRHbvI
SXZychPSGIh1J+krYp8suBIFYOi5ufcyIBb3eU50YgJvv9TVw6LYfFDhyA9NoZ8qx3oXle7dPcgo
30oyTtUJxy3mxzoaUGDPgwl80GGZD30WjB/cMSiv55HoA5e6PwOyLgEF+jLM+hjUIBXU3SLjbu6G
nbKze8Mb78oN+gU1/II7SCdNVMh4ippg37ChvPRAjQV6XS+2iOcwq5BWOvjPoQlUCtDwycgMJass
tK3dL4XjBHuX91YBMjXp42iqr8pW6kQrOjz7FTjou6yw4rq0/ZjWhds6uxos4g+gVJh0aSdexQbt
uR0bZxQ+ilyqg6dMvu/sAuD8QPzvCjglkSDEg0MXoBqJZIbkFU7hgxh36N8hDgiva4Bq8rq62y1V
SV/qphtuGe2nWyGLDjyVCtW/CUEsigYLrqd33TT8Fq+FEj/y7PLB75zW3yGxnxpwI6b5McuKPyJs
9+clpHukPddgfw0H2bXlVzjE9oOg6Lg2fajQtpy7GS/VtKBh5N59OYrlmeStk+Ssmk+lb342YheA
Tqbe7vzITNeMy/Bb58nsS44Hx7nbz8kZRhsrRdjB+Np8athYH8GpTaqOdSeKk9KdLrP8UYZKp+p8
gkNzsXqaxkAfPLYAOs+rWolj1efmONURGDSjNhpwhRqaHNAOqe8QA6Z0qOR4w0O+nDwkZI8CRLfT
3JH51Ho8PzN5nQuNgywCEguvlrFGx5h7gl8UBmsVRv3y4rWhc+T5uQkeLtmhUy3QRsoNU1mEKSCY
nyyVS9yHAsd9nLy0b/YeasvMQV2Gz2CUxFwNCbhd3310zpCdYCvKmSZQRQH6pUWXv58A0KVkTz17
T/zWPzVoo1xIbdGRU1nzFZREvesCpBRhp87Mmto5aMiNI8J4PagxnN+Dogf4ftZOqMx22XU9uWUs
bOYddFXr/Xg+Swvfu8nH4dLz7A/X7QoRjwhT8w4ouvCPAVTfYAlBYfGQat1EsgkOdT61lz3AfSkK
DrHTTYgqkXHHhx7ssk82GKrdLObxMLnzjZMXBoAQdHKdgqIJN84gpk7n43KGw5wNNLhycGXFzvfn
Z/wl1GIVW74ZvsxJVjrlAcoQ9ZWjpf8Z6801iGlDLYEaEeygCxkkYe6QYw0e2olljN3rEbEcSBjn
smgzeQtccHVjsyW7B7KBXykwyK6A95Ue6H4yvIOFouWsdWGucA5R4B544ffFmXP0TLL61p899yYc
PHoaTBV+j4osuqZnVQExFeKjb9r2EtINwRSXbS2eiav6a7jN6qJd5LTvWvaSD2N0ZHVZgfxcDjd9
4PLnIDgT9su6rmMU6MF9s36przU6Ksj8hS8uGpV3KE+F2sJ79CLOl7k+VNC/OUaG0QsSMvshK8tu
QYlgODWCoaVBovrkz9I+Tn5X386qeGooy+7QW5fPk8Pbo8+02FuJjqRBDo7yH3h+grqJMnO+RxGl
uTGsRKRDlzLRyJuS2oFzHiIKQgsQ8p8dHGWwzFzdtgMcHvLH5qmoRfglqit5cvMaG9h0wRV3e83A
2BwGHaPFW9znXkV2aqADeorL/JLZSp7JqzbOuIcn2248dAxxfGYsv0Qv6xPtx/wzJxmyTEWd/YCE
yJj8YsklAK09wBKq+jqj+3GHiDo7AAOoZu+ArxxLh+wdkPL3OGb1MdfTi4CWwYOMtDqVZrLY1uN4
4YeuewL7sEq8Tjr7WckM3H8OyqiGg2zP+iDVH9PoRH/kXPsXaFeCUi2sg2pNZV4sKexlNdIcDGxR
SVS7G5JmCnw3joLSoV4mLF8wBbck5DZdCmnupqGuAb9q9DcHG+ZmgODLRen1Uyw8NA1w9EE6AS2F
Y89sf60ip0CNRtiPWSY65Atl9VW60YJX0VWi6qV4wWHMuwAFC3oAGQniMerbT4Qs0wc5LkzHYMi4
zzVryBeFcs2hFY4+huAty1hEFWAUy6xw6Om5e2eA3t5BKWPfcdmo3RhF8sC1tWwXTagF4yQHlpDu
8L1CoHWebD1P2FkTTRtSA22aDdc+KXYUgCnWoD9OB9rsRsF/REj4wYG9musI4+t+N481KlTC2yE9
dU6SGgdsHPW9neYjiBYPfOAYxh3FnUBIjGVV22PHWX6wgWmhatL0F9B06J9bpxm/LqNrkohl9JFA
IOqqsU32QpAzoX8w1AMar2GU4vMEKMyN7NpfKn1F+0A9M54NyI3C8KJxkNIOPiGIgnYG2aPyhHOM
FsjvxLVL5qu2ruHiW6Gi1POLMC6AzhNI9Rt+yFAaf3EiSwPwwkIU0qqMfYnApEVvyOHyUSNFSjQI
NDf9tFRP4FuI1BaZANPEn7/SGhzPGHAo964aLBC5Qb3c54SMJxku8z10WSYUOScJ5hV0QZIMLcqL
BZWKD5GKzNfcZiBImUk/acQ3uPjOv2A2UAmVk7nmPZoFcdtrmgw9+Dhe1jb3PSg7BBnLaL47Sz4+
kJpOLO7GoLumYUOTabB+A/Krx5+rzm9T1nk/hKyjU1CgWRhbK/w7nkMeYYJSzCMcRw/REKhw7DUJ
B7CIFw/KJ553INaqpyGUyFwXVt3VMPe46KvmJjNjeFMZs6Cm2S123xT1BIqW8ro7aNfoWyTXpY79
vLFHU3pn7hyC6Ie8AWQhFkVYXQAhCnaju5iPpUYOGyOFU0flRcE+winmysvdfNfito5P1CFgr0CE
aGc7mT8GJRdpZsD4iKNlLC+mmnpx2E3LSSE9O7XtMj2Niz8+RMhC71EZRTRZSv9RebM4RaNbfsvZ
gFiUTctNuITaB3fYya9MULrXdTe2ceHWqEWWVXjh6HFuUbJdPNxTUdLw6xigJhlH0ne+KurKFsWD
Zf4cyJGh1lJGHQoPfYBWfQ7K3CVZOjfxG47TbpuR5WCZ1NeI4/q5mDP9OLI2TBYd4GDAUdG23Gtu
fR7wT5RJduIArMbg94YAm3jqJmwtUqyy72Qbg143Prmsp/vQKYvbLJi91HTuwkDPlPR5cTOCpMEB
71Hz6pLIEFmnKFkTkyFoE9Zm5R2EFnJ8Wv5VT6iAFCVJFxStDo7FGRzv4e48AEBGz0c3l8O7yolI
kFvOtQdX4Su5feTuDanUJ5Ad21MjwcJP6qWn30iA88W8lEiXIkmpiBlpVY+alUZnVOT1Dm+N9JbQ
+aPIyupaBGgZh95c78I5ADr//5fS7svr+1Bea+xBCuR3Rd1f1EPPOnc/f/9PPT4GMV54TqgweqEb
oW76n1Iu5dCNxR9xNH0c/u8i7596fD77FzqBuPWC/hsNchbxQz7ypx4fdaANx4Hch8ovIKz/Syn3
154oAXntDFtDA/bXAm7kiZF21cySPiyqIl4Waz8XHp3fwce/NfwZhPEK7lcyIi2amSwpgCoE6IMu
Tv6Qz0vz49Uy/9lEeM0Y+rUn+Nf0V0CVCCU3PsiMJqDtdNBnchHm48IvQzd2AlRbIHHU9tnh9w97
62VWrKQO3wilbihmzJ3PUe5x/NzEjaX8y+/H/xVI8N+XWaP6WdSiQIIQmAwAzV27LsCAHyendOiV
5X09p4Qt1EAZqNUffv/AN15oDWDTHB6WnR8IEDmbT00xZMMuQBgS77Q0z22Av7A2f73RCorKxTI5
/eCHCQj7bDpR62feTsvOK65CWZTetTvIQe7arq0tSsMVGowHpy5G87+Bqv6awHnfvNp/GqQDGXY2
TIY8H1ucM3kKYsUPHHraCZlIPp0JyZYRCOvkULBBBbsBt47k3HsPlvvWGp87KK9mUOVWAdUwYQmA
ct6hiPsDZ1bxzvu9Nfj5z18N3sBSJwjEhAmyffbkIGeLs3Eo3+FuvDX6yjegxC1o55swkb4Q3x3c
z3VVEyGH3bbdt/INDZlC3RZhmFQ9Gx8BEYXWQ7awbZ5nDWEz1VRqjYNt0jfokibOTEazp7pp2Mbp
r7yBN+fuuR8Cb9AEKFdZSucgbluY0n7T+rBVb80roXwIogyBJKZl9A7FzKJ/VH1P3vGdb3xetkJX
dtwZnGlGo3hpXIWDK6TY4llAWeOdBfq1R/hf21vj0CNgXKvBsxlONWBRAP4MOZqkmqwr9tAQCaKN
j1mZuI/2C580YWnfo8l3rGmDliKQPNWcaAGs1TZTYys7bpuxzXwch1JwJpYHaWxxW4Pq9PD7b/3W
Wp2/0StDBiicuxPSg9Qjs0BBzjD/Kg+gh/pZhly+R9t/64v7vz6l4LmWnGmemiqwF0Qtzm2Uu5A/
/P1LvDX82qAzHOaxODQdWAtBC6ecg2e6NDrZNvwq1g8jaxjgQDQdK3yBvspVEgwEB/Ntw6/seRB+
bQG8Ad6tGyW+geUzgbSORbd30wPWuCUZkbCFtAUHaQ+o9gvtos+cmBI9ubttD1gZNPOs3+GYTVOc
hMB/gU7S3Szy1r4z/7NB/UMwp6tgDr7AFJZDzlKFTnL2gSnVDo8++M/OqSdFxO6hEe3Ti23vsrJq
0MOgzAzKZ6r9oBfHfvHnCPKCqAdts2e6sudZWDArPMNS2eU6uOgUdOcAWw3Me7H5vOr/tFwrk0Yh
MHcgZsPTNrPa7MscR+g7RZaRnvI+UzKZc8/WTxUaoV8GFH7rd1ZuBST/r9+lKyuv5jxjzTLB71a8
0qeCdBlDZg/yCerY/VSCpFf3JehjoqBaHeS85GyPWqvffBydng4bF3jlDSw6VmhCkCyFKsqw98XE
Us6g7PT7/bGi//71litvEI79LIDwjVLfWUwD7UPItSZhtizVUUOxxN7mnWp+aBJMCjxLjm7vDIBN
fe0xzssnLgEOfWcqb7g9unIcvAaMuZlEkGoGFZQdXaLvep7Rl/j9m74xfLhKAyrjU9cC6JIaoqc0
B4IaSG7AYf7YNvzKaQwuUCygfoOHqmf+HCKU3qD9pbb57DV2svXzugQSANxEqEMBpOxytUBh0Nj3
aBNvWNmaT9YJFLq82XCIgE6Zd8EDY5xvs3ZhcYUHuGBci0Er1PSozl+0WqBuum3dVv7DB3wGm8jQ
lEKMFLDq1usUKqUBWEfbHrDyH0uwQFmTGpYMbegm1KKms9CG7LeNvnISNIucumznJe2GHOImNSvR
ptXlOz7orT27sn3o1xVkRmhIUXpUwPq76E/Z5j0Z77dGX5k+Tj0Nd0WzpB7OjbFTuJ/rHMDWbQuz
smaX6jqAdOCS5ueuwWBrB7lAW7jvoYrfmPyaEFqUQ49+pV1SkimgNccZcq2oO6abZh+srBnCEaHu
ob4J7XIPJDAfGByoIrwnUfPW3FcZAK+Br0EFEXPvvWInfegfUsmCbRs+WIX80iEGDdxuSVtXVAfQ
3XPI5wXL4fcrc7bLfwjHa9J6nYXFsrhkSicSfsexU44HsLfAo+wn9h6F7K31Of/5qyzeH9FRhzjv
lPowXID1mzJxg0ZuO47/VKd5NXpfIxWaFjqlTRDSC8iQDPvS1hvdTbAyWbcHM5Mv5ZDmXRVcikqx
az1XG6e+slgE6kxCqBVaTU2ZuYAAQe6TFbMs9r//uG8t/MpowyzvwFlDmQcYmPkkcX3EFa7GqLYZ
lb+KwKiPktEdyv6ASzCm7qOPtm91GxpOi207319ZrXTF2OajNyMlHJYdOMvPNrL1Oxv/jbVZ36wB
5pAEGDgbk7Yq3NjvBi9uAVLZOPWV0fq6DLys5CNWnjwbD/ldHc3Zts/6kyfxaseD5mkI6eifUw+8
Fp2mkW6d+nnBXo0OFleG/qg7JlDjPit5Y/Ru+8KsAixIaTqrOow+l1EBAqCEwCX1yo3LvrLWArzN
Bgx7jB5431sRVIdc5BsrW+dGxeuFAVCu4iLH4NEyqLRiwDAXks7bcgN/ZatQiWJZZeWYhH02xbM7
ejHaU/228L0GpCtoTdeN7wwJlFqhNV2I70O5uNtW3VvZabeYXjfFNCRgsAYxhFGeydh5GwdfBVcn
C6GTVBDcRdM6NQR2xdduWN7TQ3jDCXgrM227aC6RCQ+g70CDgJaiigfjsY1TX+XCzC9JLkiEqUeD
ew0goH+XsbzCpd2/o5i+NfeVnc5D4NXggw2Q4DNgly01p+Ge9IS/p/X31gNWpuq1c6QGnY8pev41
8Pq+DlM9ef3LtvmvbNWFBKZpZoXImnXVKSo7F5QjCIlvG31lrIPBbQ65DYe0j/wvbundd4F/v23o
taV2tlTWQmFRFOQG7vHZemxjrdBdxdRIAIzm1hB1hrLLWS0ifGhwVcU2J+Cu7BTCgcREfBhSInrc
R1GyKwZk+rbN/vNis1dhA+3bCfAoXJ5RV/Mfwrqfoe9/uWnB19IDXEw5aAzEphi262PIqxdA8nV+
vs31/lSOeTX1EawcAPtMj6soIucp6OEHACVb3G2Zxk9hy1fDD23lOVXWDKlqzLJvZvatgKjHxmVf
GSl4Mi0bBfjNoTV2p5TG1OV7ndc3PMBPoddXM49qCv41geQmbsmLrnmXu9cVyfTnbZ91ZaJe7/Wm
NwLbEapLsa+mJ+hub/ykKxtdggY0oQLqtyYc/djl8/OZPr1p3mslCoDt5kn4GJuU3UMw2Gto6LzD
xX5jwdfKHs2UZXnv530CdUqyI2V2hUtxNtYHnFUkhQyfZgvxoM7sRLfKsmdubLXNtTirQEoK5Omm
wZpURX0Pif1Dpoptnnyt4BvoCbLAKOAnzTIezeRdBuG2CLqWagGquQdKEmc7qvIr3sxpjSvptu2R
lVmKqp+LYcCktfq0jMOuZI/bBl5FTVwEhessJD5iUMhvZo7u+UK3+anzReav89uhHeVsJ9qntivd
hwVknrQc/PfE5d7a2iuL9OvsfBtF1Ke4lwfEkVoeoyx62rIouK3115nLSnQhrjSENqpAdksciODi
HrVNHhYXo/06ODY2VKMdhORC4CqDsAvIHmjJ927V/OdlAa/919F5NwKbF46QpqYfTYMLCrdlEsGa
LF+A7he0he1TiKwokLm688Ue9GHbgq8y2wn9LosLhrrELfRxqtDbB0Gl328b/LxUr6KOGQZHkgqD
8yq88wf9IgJrNn7MlV3ijnLrtDzqEqP8uxBjz8O4deyVabqTYOAUQEVg8XznasB9R6c2mOnGVVlZ
J9Stxgr5LDYKVHDixSk/VbTYlGBBTfDXFZ8hhTDJCJY/+xZKyU6Q0WbvIQMSm1xLsIZw6QlSN+jV
QLs70F/JNH5G8+HTpt2yBmuBYOgY6mNdhiEP9+0gBYRIPLYpjwAf6teVMcXIUI+G5Es+z3e42ewE
pZONFnqmo7/e56WCUiErcIsOl/51BcBhwqFFvHHFVxaKGzqAjRzGPnV0dR+QaleaYlOSEvC1fYak
trmvutSD2tpuUi7uUAnKH9s+58pAQQyBJJvqO6AZ6HOOe2EECz9uG3pln7PpM8k9YlLrAvxcgfpx
qFW5DYYRrIFVTQjqF4DYuJQ4gjxGvTQ3zO/ewxicl/bvVfqArwx00KCOFO5k0gZYmyrGRU7kkoyO
/bBpZdaQqon48IrBgC862j86ZHBzx79tG3oVPQHO7goN9ZtU0vzDrPUFSPfb9uEaSDVmXNKyCsBm
HNsiGSewm0lVv2yb98o4xRJknZkhtR8VuO8xsDeKv5d2nk3wHz7mGjKFawA93MTDcMU3qJVDDIpV
ed3iFgPw9j2QJLfNf2Wk4HzMtWxCk+J+jy9VEXwmWj5sG3plojMQjxW4Xgb2P3bHsTNuDCbstlZd
sBZfz70iFMb3MPHA/axG3MsUEP24bebrGDq3Whqn6FLcPRdMyeIPNohrXhVyv+0BKzsFdTAHuehM
sJ0hMaq8B9FuO4v/TSm8EmGLA/P50nMb3feOuM18uqkNFawvAKq4zVQ7WoNLCpUHRV6vv3fzSbyj
C/qG71rjozw2OuEosBNx38tZCahN/WAjOg26hb/GUDVnpJ+7wqT1CKFsZ4Q85QSq3KavucZC9SaA
8EmEJYd7vBytd1mF8zYbWos3R6BED7hCyqRQcYF++fJ/OTu3HjlxaAv/IiRsg4FXoKq6+pZOOvcX
NMlMDNjmYmwM/PqzaqQjTTiTiQ6v0QxFG1/23l57fetDBnvcg++9W6AZZgkYEdJcCJoWGRkfTWgP
vjf9ebxNg9sJ7oMRcLf0U0PMWyXHY0ncnpRRLZGWYmjNhWNk8gwi9HwEkeDYfrhXI1nWwpK3z0bc
29QwW6DyrQuyYyHoXooUhsizujgcQaZhugXJc5th4B/wYwMT747Qts2gSmtXrJts1UXqOH+nmnA7
9kX3UqS5jXkFrd142WCqVZApesZJeuz2HPfvP08XF8D9PF56TJc+i0KJvRaE6zpPs1kequFE8S7O
hRYYtEz0tl+EqH0CNwDIdqoqGo/dI0R/sxT+kYyuEjYrRlfDJQ3Q5Qbg3aB/uCzxB5PGeLdWCSwX
YSoRDDer4KkENAzcGvDNz4d2sL/NXv/x9kmyLGk4gz7jFKdFyCFih+Xrwf0x3h2nVkGBN7FuuExR
ImxONir/kOvSiWP7WLw7TRegFg1MQYdLX7dgQ1r9YVHk2Jm31xsp2ns4PjiMewfT73UKp7NXfX13
aNz3eqOZwWdlUH64tFW8fQp7GOECqDjIYwPzt+XqPz4rEMNDTNHPe8m6apzOiUtZlMdVz8eDP7Bb
t7iMk303AEvSs8lfjUk/1KM6VpuHCf3Pm0IiNfo4rQHzJLKvjZjeemlfj437LQb5x8CIagXWT4ER
lHTZ1673JK+j6Hfa2ttD/iVu3wuNRpTM08DBBARU1fRrgkuFOyf1fHDK7E5WGwYLnFfi/oKVmuUc
0pc8gCn/6djA7JaqWUHEHRSeHs+ry2My3MPv6jdL6W/82L8NzG6djnDRgGMxeDIzl6JCt3XXYrNJ
mkUWQmdC3ulh9a9OT+oG7wr4xdb1GL9Hi1syvkRZPJnXLNH8TuJesr8D6jeC9btqUIwXy5iGPt+i
djQf/EgDV4Tr2Mk/+roO4JeEwJKWBG4e7pQMbnGwoEaVrOC4pV6uboRD/IUmSx1d4aTm14KEqCZ8
DqDsXc+EtdMNX7LgmR7ubNtZjBksa0JFN3fWQI9uMH3VrPu6JFFUvVj4orTfJhKP4yXdaDZfzIK/
txzsFgOTOcdp0SWUwGsCcBd3JwhYT4887dAXFqJV+xV2Xx7Ny9xchwYgxkvYZ+l69nA1j8rZADVw
mhMfoYStavjUCzVoOJ3AImEtUph0JPAIawx5mEZYdZwVsUn4sGG0YfPE5HzdtkA/G/jNRGUUzqAG
tGhF314VafvkWBSyV3vpJXJcOtZfeFz3qPoEMH+CF9ih6blXerHo5tIBDvkFJLG/qki+Vklz8L13
FbwZNzELiJSY+a66gE14X8XkWHHwb+/vf+w28QxlCkEF6UIzmLpUwIbnmSL9wTHZbZMmFIyDTQqc
EG0BLZXjD96aY0Ef2+2TIL5mc5eE/cWtboB1xNLcgRr5/0NR/m8PAjy1ft6Fa96ErqN8uggjo8cI
8SuU/85+OTZXdhul0WIGCHmGW2Iq3EeTjhuK+V1qDw77bqeEr45Fm0jWXzIUlWH+2j7WmzjWaRbt
RV4hlnAcpUN/Wfuh0mUf+vayjGFzMMvZy7xI15AtgLvPhQsdLyf4csG2NglALikPDf5e6mX1CHp9
bfsLLqp++CG6j+HweCxFo7uVOsCYah7XpIedcQYdmZ1glwnXrpb+OPbuu6Bmjkf4bzjQ4dQI0+Q8
6UeGO/aU0mNaDNBRf573Hm5nBFZOCBCAWMhd4ttT0zQHA4Q9Q2cARLjdBI5w3NHA99kRXgyBDy/H
Bme3Zn2IVukYVDd01Sp1z2GRZXM+Gn5M3x/R3aqdWqB9qr7HNty55L7uWPgVOe16rBS8J5Amix43
PSFeRSlruVYR4LtJaJODk34X31CmXNbcTqe20QL4jlHkzmp9bMPZS76IIYtbkCdfgrVjf8HXdftr
0w5OSYc+7F70BTJk19YtqHQxT+bgKrObmX/lffybu8Nf9NUBEPPzrEdva1VxlXaXTRFm3g+ymeHc
mnR0KOH8G7xHwxlI9plqS0RxMitEhmT0XAdx3B/7+nt9GJqCeehaxJ9+HWGsFegWBhS67gZ1LI3e
C8R4yDbkLLedqbKkgm+NQN8ZbBhtePAj7c5jkNgM2mtpdwF4p5H54lsf5a2M5oMB1s2u5Z+JEZ82
bTqKH1gdXFPrzX2Cev/7sRm2W9rK6tVmbusug4EN5CLYj83Cxv3Yw3fHsRg3Mk0y0RfEtmdF5T2l
02/yltvg/kva8veE/kf4poMgFB4OIhcbzVMhQU8BUGx7d+i99yIxWysjiJ+BuHImPbmaCvjZNgeP
yr1OzCfAJAO/ALKZWYJvuvXsuwlw3Bx7992Kntqo66OO6Atiredk3h7UKH7j5fKLMd/rxMSCe0Zu
+u4yLbS+J8qkuYB/6bFDbC8Vg89Uk86S6QuTaS9y8NzG+zpxXX1sme4FYwD+9ox3ob4kMQASYwZS
QgQX4GOjvluiZugEWGmwPc+i2j9ORkcgRbfz2/9++i0G+ZfJHu4WaeblOnuC811t0YiQP5xEdlIh
4ConjqyuOxZj7TVk6QprLg57tUvowPqGp6QFp0sGIdgX//13/GoC7c5iHTTTOMMfFsJO+ups+E6Q
6tC0Z3sVGZwsQA82eHdU1+KyAbwFPrjktzykf/0A8Kf6eQeGu3caSKgCTyQx1bt5DYbXro6PdTOx
vYxMNR1xIZ3UbQ9O3w6axRfbxOmhQYcl+M/vPqC6EFa6U7gMR1WiH9O3QSSaQ/Oe/c1S+Mc27Fbb
rW5tFBQCsHAq0Hw4ftlU1s8Hn3+bSf94PgxpKnhCGgUzueQbakdPOqk/HZmMbO8SFs0hbqvRIYim
VeCK8hGGc395Nh6z3mBwMvvpzWGu3HV1dRv2Ia1QcJzSq+axOzjddydrT1u3bAYvX4kaZScCp3JY
qhw7oWBK8fO7Z3xL1nhC/Y14S9aya6BHgH14186Hii+4tfj5B9LZVwMiW3UhNV/LVIThS49+vneH
vuxeVbbyBhUuP4LmQ8TS37chCZ8phSPkb95+xzT63xoJ2wvLQKilC+cOU4e7GB63hHTurpHzaM5I
xBw9x2CfTOUYq6V/DFZkBY9D0o76CwVm7uw43a5JFKwx3CYrB3eFNZDyje5g0FzocVybAm7J1fat
r9bGgRSKM7dwcbt8ZzqKHuahtfdrU89nVsHjMtvggVHncImPtvfg5K7tW3nzqXgP+13ApZGwRWAH
aeOLOoTy87kdagDC8F9PzRODTe98KJBke0Hcje5Hbw3JJ1HdKD6ZzB5pQ8WxAxags59nTA/PyR7V
UXmhS/gXp+PbjIiXY9Nlt8cg11x1wL28sA06W0WjK/iEvzPSuO2y//fohoXez+/tXKDFNi3yMgIp
wa5m2pQvsxWqh9IjQxBXnnFVH6quQSn584+RMYt5BMf3SzAE/BRJr87boMSHY+O023PqtXLIEZm8
zH0Ex/9q+2RboB/+++G37/hv47TbckgoGgeDannhyjWvUFVHb9JaLH8soD785pLmFz+xF8qFVZYI
OozyNC0MdI3ajgZOvbNBsR3oHHS0/Sap/sUn33uQQZ4AI2+uxEk0FkA6Fy8E6rBAnRpgQ+ELPx+8
doLXzs/fW9SonVRGYdA6GkDoxj9hIzp4gCW7uCGA4QgKAaBaE1zHWebPlpHfbNC/+hK3f//HqQ4w
h0w39OCWUoyJvWZqis99muHen4tZhYfUBSzZresYzwbKJQlg0wEjQfS6i8/ZmBxrbWXJbmFPANg1
DdBolySJ7Rma6xRQFHIsWWF7IR3YQkjFHakvDSS852FedQnizKE8jiW7hRzygSiVKFAX5+YePJU8
6vnBMd8t4xV8ExCH8Ohti06Ai5x1Qw/lh2xvNbbCda2ZMlmVsgGqIw4eRn6sisf2GjrICm+GtU1V
Dq0f79tpspcgZq//vbPdptu/7Gx7CV0VJ/W8sgCTnYjpNAwmArxURedjT9+t0jCTwOeGQXNJmml4
gOr10wjr74MP361TwRMRzNQ1F1Ds1dllFuSkUR2TorK9jC4AViWOAKK4NG07lkOdPgaJmU7HxmW3
PBfgz9zE+qy0OmqWM6X+w2CkPFZUZHx30tY9fPRV1GVlN4/PUvWX1vTHDvG9lG6tl0VogUBKWdcA
ftWFoLPEv9l5fzUZd+sTBFS7ocMPi2ia+xyqsQKe6Qe3xL2UDhAT8Bns0KBrCVi8TgyAu1Smy44J
0uBl8fOxkekVPRcyztBo1QOWnqrKPPSLbI71QQJE+PPzHe+qLgEjC5zgDXe2b6EC+E1083e78L9s
AnstXcQ3AnMqMFDIGrD5IQT1FA1GAsah7+GU1F+aOAO5JxlnHZ84qmu+GK2MZ9hxDnw9jy6DA/w2
EEH/0ElM50uVsiY5VIFnexUe4HAEvhv2li4BwHVtWJi6Uz3JqSsPrcW9DK9rgCVPSZ2Ui6k5Nqi1
dXCIj0Gb/n7sB3aL3VjptrkagMcBCOqk08iXQxYdqjSzvQwPIVvMBgb2Drn5fnnY5hc6Sg7pq0ET
+XnKDQnoChWo36fZwbtZTdGY94oe0/iB4v3z06PaoRseoIsTbUGaYxI0H1Qkvh0a9L0Ir5egdIas
sqeZ1hqcwwANXEsUHjt69iI8Aa1pGIGdeOqhrMl7acSzSpj9eOzddys98sMA5uVoTyDhTEUkNwEi
cXxwYHZHcmM8INK9sid4VFLgLRb5jYdbciwM2gvwtrj2o3XzdAJ3RBVwroYjTFQdcz1h0S5mVpll
G5Lv6dQkiznHlYW/eCCP3bGzvQiPeQrEirTTiXldQ3Fl36O9evnNHvuLo21v9uX8CMusZJ1Oa0LA
TQ6lKRJ5MFaJdus0lo4DqYVR3zTsWkAk+xGa+lgvIYt2yxSwVT0CPepOAt0zZebrGuxKtHIemut7
7deGNoiqmRFYJQP9Nmn2qmt6rL2a7aVftUZJuR8idwLOM8yXgVanqoKM7r/f/Bdp4t7lS4GGQmXP
0jOvVDy/1E43+rxyqsw5MgNOwf/+mV9MnL0SrJpZFZEWfwTAw0E501gU3eKOKcHY3u9rqKvEWo6n
C9E1ZQoZGDjh65/HXn23XGWL7QB6RnMalmEtGj225aSrYwffXgmWDVFodRyb0yzdfNZ1SnMYGG/H
Tj5Gfz6bVs0434w3J1tv6gyu1YeNtPHBT7pbrlsNznqPWs9pSOuk0GAqF5CkHpP9o0f551fvkjWx
IEQNp0AHpmi3ocvZsB5zbmJ7GVgVRcqQlg+nxo41APZaFQBSH3MVZHsNmCMrSs5GpOe27bb3Wzgs
H9uw+51v/S+W0l4FVjHviYNY+QTgGPpRbgHHQMnvaoS/evruYI0IQbl6zbJzFKB0Pgffe9W9P7SQ
9uovSSipwM9IzvD5qlQ+A0n30dbLdEjHyvbyL6J61m+hyc7xoDsIcNuF14+cqC49tlbpLgIeptQh
igceMZtI3mb0XoUHI7G9+AtGXKNdKR6tIxx/Nz1Ed0yQyPbKL8AgGoCEx+y83ayPpCdREdWpPxYQ
0N0ybYHatdt6A7QC2teZ4SXkx9wE2V72FcYQFTGto5JD/tB2wWPUNW8PzcT/I/mCjVBtWBeVFCRu
cokGhb7r2mv34djzd6FvN5CxVa5PzlFPFlioR1N0f2vV+52f4O05/5Lp7vVcTSCHKPUVB0E0mO5s
Nc/6GZBtIU7oU02qqwCFtX6yW/X75Jr/7YL0bz+6K1QlK626uR0V0tbFd0tBVKPocJISq06d62qR
Kh97DVxN3rERZ/vSrqZLrr0aeK3PSKxbqXO1yXm91tUaVH8w5iG760JIWiXo1uvmgWAMzTA+Sk7S
4WmeKk/4dQHIeJQ5kHUCoOMQJGYmcmOTAYFQD0zyAPjr2Is/BlNrR/JIJo2+sk3C7rlckdAngFqO
szeFBNdzeYWFnJ8bQP+A+IHN99osE7ifmQt4BPwgrOHlHRkkh/W9Rs3S6hx9BcrhBaek7z4MVCOR
aZM2/aEHjX82bozmkkPuy3KHEZLFPHvaXLbVLaAuyRD4zz96FG0Tly+GhMTnccpF/QWEVJl918IB
9INGzq03OofbVwsiM0R6d8MGJnLewTRqKrxvJiLBCe636rThyoaeAlotU1GlmGlZMXO/xgB8z1sc
PpB05tm5id2m0Rc2AuQHSkBXJHyY+VMbuiYtw4Z5VtQJHxGFpTotUw0D3Bz8cz520G+2fS1KC0xf
lRSokCyix5uNnUnylPIEfSOAKFZRgrARewnX7h5fqwel1qSI7PKMADFXOt3Rr6PVvPTrtiTfXbOt
7DyYPpbPm6Ep/wiodZI8M1sx9rhVgBiLUm3oUYnOmXcEjggbT5x6QodGiu81gLeJlxPhlgl3DuFq
jGhMh/0m71bOFv9tTHXTi6KfUQy+JuhAyt6TJVkmUJW7CCQxkQY3G0jlVOcDdLFsEG3BQQdQQXda
8S37/kpjFNLolcsurXPJZXbmsu4KsLK9NqimrMEEEmS/ztND6CZ58gZ71DPvhWvfLwsVHUgQAlxi
wEA3FhW9qCMKl9h6VSXymjr9klrW9Q/ZsiHxq+PQAXDpB4tifp6lcUIRQVnLGCtAgWPtWyJTw88w
WJHLQ0c9QVU7tPBW23DNDCQrerfCdeIWSk4Ok7VQuW8gu6JnxsxJNLwmsSZpWYOK2X5D7pMqLBod
9XM5tXE/PUsXCv4e8qxRn9s1QZtQ1od9fL/FAZWPpPZy+7PpVO/QMWOCPnoesWjrUzfUQIAPmrTj
pzrQaUixvUnB4zzRUTY8h9ZK8g0A5CoFUFZkWly8Bxr9PjRN1H9uPV/jAp73IbrRhceuD2vnmKvv
lfVCilyOMv0WMz4On9BdvoFC2gDFis9A+vUJqr4pxf/cB9H3vjXzdtV0WNf3cgNKuBhqrKTvbYRp
fick3Z5tFopzSMe0fZMal/BTmDZD/W6U9bK9eDR40AA30fANSMubEzG/Tt523Q+Jm5v6oeUjWy99
36rqMtKMmAc3AgFatBGL6JeU0yj7k3hZPaOFPLjHNdL2Ha0tOm99LEoBg6CgXJot9fdgSMzbHcyD
2GeVNVFWDgqdjm+TtVbdMxFVQ66+b9x6Csa6Xe6y1YT8kvBFhp9CXsnqXT1mYiiG1QbwRGzDbEIT
jebTfD9vU2yepnCz4ZUNfFAfAO6o+jcuzpL6HNayT0q7tDP2Th+npgY5siPmacxm/l3BE6ArKpQM
/Zt6CQ22krpf/AkQUgvGeYjbqvlBtjA4PlfCDWivCZJZvK/TKYuuehgGntsqMPxbXWftUIhukrbN
045UIUBHEVuuk9KTLa2nYADbqaMk79Tmhy/MZniDMg4FgZ3hgrdoAjGZvF2CqTt1N0ueHIZ2m3we
PRrTTvFg/Fcarp4DryY6+HICBcGfEC6Jvyos4aRoVU11wbWP+0/riNorDI60huVZzuS2NVdv0SX7
fgWfzlR5PdoEwGuyDb7vQebEMe1zVLzn6bsk1op3c71lD+BwGJwKEpY12TuFR92+5mCdOYG4iOvO
U+epjnM0gHbxRWUkk6d5FkytOYDp6fbgl0mgdLGAZZXdhdWKQBHtbHV9nYBaC/LNNE3wymNpaFlH
3AXlFM4kK5N129qPJtxYezfbzWcXp/ugKkdPq/WRgZjzEpKpbV5RPqIr+MFK2ewM63hh7zOJNOZ5
RV0sPUeywaFnqyoeIfaO6uVRi7CVRb8ZYotoMEmA5gUzVY1HCx14p+9sKDU6MjqQsF+aJUzoXY97
4/a5h91dM+bzGoGiA3PxfPQmI1fCssm+iacx6P6gzZKqR67YhIkGnq6q/2Qq3TAdNHzbplMv0mY+
4y9b2lOsZQQyrJzr6n4STcuu6KTl6skZCsrXCXuS4iXgTKz6a4NfMozNp7qN76a+EQICZ7RhYaKk
MFO6r1u7DndDqxmEwxRC4vA0DUAfgnO8dvQV+O30ftYq+5hSiYIvbNLj6n1EahX8gNT+9SZ6vYOV
Cl3PdjXJK+Sfy49+GkNfkgAHYDG3nfwxoLnmo0YbRnzHsT0ToJ1Hud4R332SAM+WsENu3iGrgUfS
FgYAEiqzacCaF4qpr0MAG57nYZmBbEaw9iIprg3Pwga09G1TUrh6vuVJN/sntdE1KpumneJXnY1p
cK77YCjqpac5aBIhpoH2qghdvE1fgeVFWpa2MFIpLHLBp9ai7/OljuCmWELmVD14/MPTJpQoG8RO
qC1QyZayjcz6WQLcbQuN1rb1EZaA7I/amCWPWv4EEHJ4nacpYBf02YKzPUKBdZclafS6EQ0zmDrD
qn8fEqzFPKPBjPmg4oJSnPth1jZdiV1nGp+3wKWnOc26woXV49AG+gM8e+c3icMWX8ZKs7IZ++9b
WI/5qqvmK9gq7WPkV7id+wlXInfAUa8RIg679GsZmpjZTyMRaB9FoLXFsC+0cByEV5/EPMh7H0Tv
KVgxtGz8QLrv6cyw3wfo3XsY2gmS9RaiYfGQMbvMP6CvAb49wy3rVoYBneOHNLHb8mfSaX8Ws4V0
Oa9h0P8mHS2vi3EBN/htrbAZfgXVHDT4KRhYXWi5OjiqVCJSgDWbZBD3GyXWlNAcWXfxE9dPXiMY
/NHZ5IXZTZOya4kAJDqs0VKvsmCsXugwVMsZwsiuewfNmm1fYZ7AH+uwqeaLHtd1fU7g3jCUZsHF
/DWCVc6ca5CRac6Wcaw/u86I8GtTs/lNy+j4MgDrXOceFuzTjEuIbeHfe9KM5NUCyBh8ZrgKCz5F
HDspbJusjdFFGyker0XSmJkWYgCB9r5uNlOMo0tQ7+bOVUWyxfM5ta5tL0hOtuHJQxPzkuGwTUw+
ew2plYifaaa7Yk1ATDQVZHnYv10etK6C/Lh2BTVbclp41lxX3RSV775o4MvyZGn81UNH1/bdJ6jx
1gL066igdSQ5zE08cAmmzxSOLzR0pS1YxK1xaylUNCCynwZwB+eMPDadDdayNnV4F3vob9cKl6JR
x+2JoO+3UMqMecNiGEcY3n1A1PuVy/iNIwAzEIslGq03JTZA04g/+WfRZE8zy4p+JFgZhISXWqq5
K7a2xe1REEavRPvxCsaYNDlpFbvICBR3hxbXlylU6X3QJp0pQtE/I8+w84WqJOYzvlmox+ehHmu0
rxNYwZ6HrFX9E9ODB/l8gcPCQ8YFK9t+tMs5Jk00vyFdaGDojIv77H2Udr4+zwropZeR1uxzOgEb
VE5RhdpS2gSWP6/dUCXn0LSevsGFJuveTZZvb+JIKXIZVN8HSz7dyhddhB0XHRfQQKaXmQzITbZO
ZA8VtsxhKdIoEi8rlFVBsXCs3nfT5kc03CtGqC9gk1nJIslIM7yRE2qYGDyhxhNb0betzmiBJKe0
Yl1XmrCiQ0EaQNifIgcWOzzkp1twnUK6W4siS+eYltqNIXF4CHrGO22TU5sqWHPlm0Zr7PsBHZTs
o5h4/2g6h7C+qEUbFKSF9SCmbrrMeeI5Ngnq4K1xJ7gfEFQmS4hcUFjc5MInwIBxvrIosNcGLxO+
dT0WZkFjPpZyrV13kQvOky9xaPx8polUBAwcA3M9EjUsLddE1d+zORb5xMh2dqlbPnddVVOkPHHV
Ts8Oaj3seAYhfXPPmsHj7r9a36TrDby7mY09TGkqw1MKctKC8A2hbmm2iMUfvZoDcZW8i+17pyoy
v+uMIwXu5kb6FTB7PwOx3QTlIOsP2eJcPg/BX6tEF1ePm57cLG19V9sBxi4R+voR7LFi22w25AkS
8hGyX/lqTUjvqKT+svQuO3mdsAcJdf8nhYCqWFaQ1WFk/YagpPVSE8oFMAX2Nfbzfd/jZLhPvVj/
JENLPo5dnNZ3tKnRXrC105Y9jQE1L6GH/zDs7+MnOIe6POUrXFRcuF0QtowfBUpO5mUOBgjM7ZIU
LoDkogrij2nagZ/ep0+4hoTHAJi7zORTKB6wxc3X1aT0A3Z3cZK05TLXerHQ3gB2QmMfFMKDAFFK
LB2Mj/PYM6rmrnGJOGFiABjGxXq/8fTPNBX2bUSj6J6HEhOOKVM0IX+rYqM/kE0tb1I+tG9FOEwQ
UjklQWpfwibzUy6Qv63nFfDF9Y7PVHzkZBnubbumWdl2Iy/05rbl3Jk2vl8hyI0++CBNXoXyDKAB
arskuKt0MnuVV1grKYwf1jr8s7HVaj/EMedrPjd6SSFOJrNfy+bmcHFV67LBCCg1ZAXjPh3HCbNs
aVjfloLPJLifSQR/ATRK+/De1KTKnqdgmex5hnNF+HHjivIiW6PZPrhoiMVX5GJ6BDSDBvRuaIYm
emyXWQFfLLoZWysZTPqROTWEb0bm2HCC8cjawWRj4vW1D+ZMfQmwMgFhi9cmbkqf+t7lKwrn1Smz
LmkKoxB1+7xiAWMqX+PVNd+XNGbj47z08/YNmDWPAL+2aYzTW2Ehx0PeogWuPcEXqqIXk6qmfbsQ
VLNOfRcxfbYJNr4SObpIruNNUHoaE03ZG7SJtfEDFOGMlCRb4uxK0Ai4/Ghwiuo3brLpEBZrJub6
fhonFvIcFjkp4r+tpWp9i2JPQlHXgQh5e5gmNWEnqrsEMdSgsfRfJcov/ouMZXaNQHpHyUf75AuZ
mAy+akgGUPhZ+hgMUVyr1AVmByL/vHKzBAHGuKWctTDpJw6XCvsx9XWYfp6mMaNtGSdjgGCl6uJg
fuV+axeRB5QmDFFOZXSRVUzR52lLl/VHVLWZ+tM06M88pS1AnO9WVS8ZLDTi3ryAWh7L5dTN8Cu+
ZE1A+xeO9Yk9OGTmFiAAj5Sg/F13aNS/a1lY+zsmaxnqMtrMYvpccc4FwAY9MmqkL+1YrAhSEVgj
7rH+bWsRIvpLJoU0H9UU9PO5bwObXacpczG+2JZ5U45ULfNXmcXoruO1zKav1stxPg8i1EGRSUce
mlFUvBgh7bCPa9tGAp8kadDeOuHeqDDDPCLDGjkMkj66Da7SaPkfq8de0PHiqyV9NzK62im38bYN
b1alVG5Au83R5igcAzEvbfvz6lOELykyFn/Xhgs/Ub5FQV5nLskn6xFE59ZZP71NiE/qHzOIPelp
k2FYl9zD06vPxQR0yl2F7PGxgeMcph4jmt1XLbDDD4NY+08Z9lBTMmsjovKwgZLn46S2NkDetYbB
ZdkwuS8JjUlyb3HotH94z5oLMluSfekR4yd1EWcibN6BsVYjFmqJ5o3LMdNiVqTYrFcUKQL0g25J
TZrntPXhVhis+g+SxPqkqoZ3uYsrd9+HKMw9oQzH4pe0W7i897PJvqHA+BnoF0s5SEEcnQ090Ef0
XUdF9RU2LUg1hMZe2bRGPlkbZmh9gG+Ov6okrYthW8HRQbdSeNckhqmn0bJJPZnKTQ9uGPr2D3DP
7V/BKKepXFyAbxktyUfpbnmFlGn3Ti2R/8gR1thSbCOyT8j17JIrn+gzevAznreDF4hQcAM/g+GY
LriGwHY4oWxp22eP5imARdNbARN+Buaj9FuS0xiNFVfcEGXTIxvTMXhhCbSp0LolnZivMxfCKnwU
t4YTjAqqtjktIUvbW+zAm7dibDJ+ImjKGn8sSH/mIqhRkP0KCxJAnk2cTtGpQ/JHMT8b+moaZNiX
tWunnLbYRYd8dv9D3Xk1R26lafqvTOh6oIU55wBnY7ojFkjLpPdVNwhWkYL3Hr9+n5Q0M12MVmtX
sTcbpQtVkUymgfm+17aUM0b2EH/3ZNHZz840xGOwFJ3F/u6KfJz9dPRy40uSWOE37zwRHbyZ8ISn
RdUffZb34mgCdVhR0BQiGw6aqhsv0KotPirJeet7NNEEtN2YYptr4f2KaWfOypuweFtiW0PBcu6Z
zm623cl9rSNDY6tPdAjgbeiCwK+uJnljwxhUTBdSVdX3PJ9JMwSQi9PymQBCnTJ5x5NzSHuxvIMI
Reupze3wo4jzVUtq7ZfRviziSTRPRmgq+WHRBCPfQUxiAL80kpe6ajMuIGa8BHZkNdNtq0O3xq4E
ZSoiFZm3iaEUJA2TjXmSEzm5Oz22yt7M/Wo621GNLCN5McwPRH1b4qVu9XhnGKJ78ULXekLS1K/7
KsTbdjAq8J45L+Zxq4RHTvWajvUL73l2Kq0MtaZK6ZUnukdUxyrWuglkzeLm10aYvWJAn/1G4kms
azGpUzvXxq2rpvlK6TX2dlVIosg2l8u8b2hL2Vt1bh4FVeNc+Eqne47ZYpabOqowxY8jMVa+bFhZ
H6aB5OKv5OIAN3TLJOJXGA/ihtS48D7YU5pyWdCO5VQMImxEQKL9UzwrxlIHhIwJKzFTaZB6TLfE
psXdIbfSi4ADp8GuqN9x2zXZ27VZP9MqkGb3tleRbTBTLHKf8ER8JznP5wHX7qWf/BbI17lhGnRF
4NQ8naeqCqdqlzZhGge2cOvp21nCfazKvChOs+uuOb8jM7p79uUpv3EidzoxXibOzvNqozqgDHan
OxiWcstloix3rZRpt7HjMbdQgdJ3vK0mk4sIsS8XfBagbGEtqxoAaUKLPy5Lf98ZcToGpRys/MIw
xmLdk6q3vhuSNjA/p/H0FK3VzOkTerwd2WRuMy0G1sx+unAqizk2TsrTUsfyHlF+g/GF2FLgO/JH
HOGGr8aKS2LnYfxanoBP55G7UWda773XRrZLtVO2Anh1+VCXxxLiLfkar01XBHxS5Dh4WcwuwBUz
H4sgbsKaWH4yufQVyX8ecM2k6uE4V6Lx9i7V9jT+hqPyEt+QpHnuJu2cT0IjHaOI9b1heePik23S
tdPTscdrpH27mvuc0xga92PgBhoe67Y3o81IULyJwLiwhfVcCca0zTjpNg5cMSosbL1asudEkb60
MQE1ktcciE74RTnE8ZM5r1w9IsNQ1oVyrUIGhbZze1MB8o5BVY4gtn6sljnapHhmzRtRN613R89N
MvoL4eb1dlhCyT5sr4IxRtdW/91oKQvxJQ4mfUdF0+ju46We3O+KFzW9dEyp6lJ2Vu4GIncz+zaP
JpMs8JpdI066orhfyKXIdnbamcXiSzIkRnD5uFwjX+Q9qTEc1HO0gyRxw4a+eN2FV3FlJuvREuZc
Xuka+sFXtTNRA1DH7YcpnSS+ttewRG4Xmll5oI/BsG+xA7uKc6p11glas1zqHbWkU7tDwFkXAWSh
HL6VU9EZ9H6uvXc0cgDCVzMvzp+QYq/aWK2uUzZ7tr3iegAWzwJsQ303+EQMWfbJVLZkp5W9UR4M
SpLjb2Wd6XkTKhX2+4nr9bRpZV1n2xxZVrOxKVrqM79piyXesWbk7MuCVEE0xfm59Y4SwGqTxome
L8LedL0A+1Ok5YaAEZMTKgkLZBow/FV0ocbZWQPA4locllJUiFAaBjwfesHKfHzQa7ppOAzynZgH
q/lwE5nlBguEJXqHGmeyeX6psyLHpphB/PbcTAuGRREYeav3yq7tZT5mlud4z0NLQdHlBMow17zw
RKSCGWR2qhvpJvn8YvBqNDMTUEg17M4h7Wy/o7eO4no4L+6n0KiymQkMGTi5aUsYRTdLYXVsLO3g
KE5wkYHCugEUopx63+wKXX5PFpZ6JKuLW5gfbT8aDcOAK9maqh7L7kgJU9VedLoavBvJxSNiXvTS
9T2LIdm+pulUZTsRidIAJWpqp6RiXLXJnWDm51y2tSvkrmY0aj7iWsjJ83tLE0I+uWLwHi0Q54RW
I2it/psmpTh7ro2hMm6rCB7zbtRp0xHEsXi5HbhjQ1w3btC6zY9xAZ3LQSJqZ9e6bD9qSz3o0Jww
tkZyClao0aogfLB1E3djStV7p6mGIL1kxPbUJWOR6B7KPM3aCzdypupoDHlUfHVME/BKnWe23VAV
xuDnrj0Zl5VJ6NqdMXRDwjWOus1AMx6X22UovPY66Xr8W4U03fFxzVHqBp7ZwV0mTl6SnNRGRv/d
U10dPjogp4FdUtuRjuuFsdJKz8hKXGd+nOrIWZinaG4PLHfuh8NSldo5tJBH0z7P1Go+W3Ev5UWS
QXAHtVmga9likzdbkI8S/gpWq5ulsWta2x4CRxWp4XPOXam6OwO1pST1ZWdaOAaaXWJY0JiqhLlc
/JzmQM9fmrmWmzZ2pTj086DXQy1mwyxJKrSnQfuZE1EBCDRhpZfSarvuWXaUBXy4kRiKSwbbxN3l
Mh70wzTBOG7yCPAb0y06y9ukLHN1CqO8zB4mjzfmtNhe1l2YA01RwHgYL/ZZt6zyNh3cIrqY01Zn
T2x7YKzg6UzLDXibV0DECKIHEzMYOJlrIyDSRi31Bnrb9fQuQ+V6TuZ2vxDMaXZWoDW5rsW2gOHs
hiMDWMsb27tp3d5yny6hUtCYwRAzu+nlweFtxzOoZZytT5CCwL4jZ/JOr6t7KYEjjJNthODrvjIJ
ZbTP7LRn781UqXqfpW4jL9e8IlDAspeq/zIlgwbYzgYScXZ9VM9L7FsTDAXUvY2W0Gw6byT7sS26
r8UoPPu2Ik2ks3fnBGMLYGOWowfCsOoxDXQxTdlmKdpzUWLfqWvZhqI80pezToemrAdnE41LXV7a
HfFL/hxmpnUUay2dS6OzLGMH6d4nm9yLNFtn3XQ1s5FTJM7b7KaDOIVrlM730C2ih0eKw3Z9d0rp
RN/qrDLzo+ng3T2aybQ0V8RgtP1jTsY6U00pxXxpCaNbflkamdaXyTgU7nYdpAcyqBlEfBjsAbIw
IfBRhU0vrgaz6KagX2jCPbY8hXQzrLadBZg9FCIQIc568dHbaaT61/lI1fWTOWVRd9X2q1VeuPQ4
rufP2Q0x7+h+GYOkc0X6DUjRAJeVnlF3YOdsMkFXcpwXW2bqjFsjl9Dzlj+19XSjjXZ0gsUwrJbT
xGta/D+1PL93ugbEYoZopb7p3DE3yM9I3OR9ON8Z390BFJpwBBkdm0ovFqwK49SD07Z2z1kXyaLp
/drriAkAYaL5zIUpMDeOLQ30Yk7UhNd27PbTjgso4Z5jXibjR5/O9XxZrW4hX9p5UIK1pUmHiwWo
fn7x3KIeb86hpM6hK4bQL0hvanzm0GjelA7UFXdbGPlbb1m0e9HFWGeuIf0KEhyYileQrSYDtJI0
sQrZvw2D0Xg+Tjl7Au2vM/A8NNb3jZk78WYcaRm/T5HqckekNIYwUj16oX52a1NjnShNCFoA4LBt
qt5PMLAKv/IQxjgBYo52+ABHikCLwWvM/g2wYk0MX/UMrqkvub72qx/lFfYln9YFNs7djN+Ztqty
Fir+QmQAnI0/TLQyNfti7GWSBnhkwxmKPib4y9q0Tow2afPvXduTN21Ibw/r6vSBicQNeNMD8QpI
/naeHH7aOI1THNVHHf+KM7N4z3ASJUGoN5XdtVtwgnXANWCExvHfw2E256UT+YHk+XnemCoFQ1uX
WN5AvpbDRoWkGfw1Sd7nNkW1iLKoyi7fmvo1FY9q/Gtukc8JWTJ3xpmpO986yb0HXJHIv+gJ+9yi
WBE/qsPEdXfcIE0wJD2aVx3X6e5PTOl/kMDmWJ+kyiBhdo/EEmbE4Pxr4irpT8VkVIR6dsjNwKnH
lJ4LVzf27dyB3LJapYYZQJfwOf1rTeBZQPvP5HOflJLRDPidGK27q6jnzTcJLq0r1LBNwKQGlQ4N
7v1JdMYfqAM/J2u1Tceh5jhqR8JF4z70SxUOmzpK2NIn7knE7ZJnkjOPzkv5J+/wH6iGP8dtpQge
uY/Ycqc8SmZ6cpS2DVDzn7ygP3r0T3LKmorKzo21RApVfMta63ny6vBP/A9/9Nif9M4M6E1RR6Hc
wT+zKrTLMRly5y8++CfJZG9ZfVkNSu6AoLcokeE9LDDHf31A/dEzP//7Pxj8wxlyUepE7SLT6Lib
j6Fvxdz3/9qjfxI721ntIHfjfbHXgrDpXlObulYP//rB/+gItX986qqFQa3nlMMldrX93oEmTYTv
LzZFWZ5d1H49YC844NqT9V/qmyRf9MdfGXvR5BJCJHf0+8oX0bTddWoBrP7rF/Rr0OE/ObvNT2e3
my4OgFAkdoWnY7BnXS4T3Ap/PharV8+CmZt/KYVVqn1Sp4/pmjxaHGnyEHbJELOlRPGWutH3eXTi
2vZ7l2Hst2f3P77P/zP6qG5/ex7d3/+Dv3+vatb8KO4//fXvj1XBf/9x/pn/+p4ff+Lv+4/q+q34
6D5/0w8/w+P+/ns3b/3bD3/ZMpH3y93w0S73H92Q978+Ps/w/J3/p1/8t49fH+VxqT/+9tPbe4F+
hHWnTb73P/3+peP7336yhTxnSv1XG/j5N/z+5fNL+NtPN+/YNt7+yY98vHX9337y3J+FMk0hPGV6
RI6dvXjTx69fsX4WJn+kZcI9mOIchVDS4hvzS+2fpSul1so1BYLds9G4q4bzlyz3Zw8bg+JnWDcx
Iumf/vPF//Dx/PfH9W/lUNxWKBS6v/3k/upD/+/DyaVpSHos6SwbFBSY6vOdMRlVw1ZF9DrcfWME
VSHzEs7XMK9it+V4cTu9G8gQ2epCxsXWzovwkqM634X53KDfS61tiOwg3IxOAicc1tHg23aPFNkL
Jwq27BIF4Qwl7vq66udt1PeeFZTJ1F5wvDavKzf5DYhOjmM5jw9FlraHgeFpO3ZDfGiaqLxJBC0F
6Kv6UW+kI4YWdYw9xn61CJKTbNG25dH2cnFK5iTU/lDjcCCQybia4CMaHwthgg5Bz8ZHyPwHYjBZ
+luiWy8wzcm7qmSaXLAbmtB22Vpdwiuql8704IEtiqrYgmqkPn6LggWIxUFDjHIrfUbY92VazeQq
aZNHdo41kFExHmWq2rczeXcSdhPfh22vHmCM8iszSe39PBrdllj+2E+WMj6OzPA+EWbH3mjzXVSV
K4Sni0c5Amk1GsSEZhlP98SG9kGmvSsKcvOTzTIExZW924Tk+YOqkvvQk+mxBG/eSndcvs5rhchH
ruZKSaVR4i9FD5cja3Oci6xKWNM7VMVcbtFLzDiVpXcy+iipfd40kfgoOYD4axJQC4S/rvdkRat5
C40234Pc5ProMe2Q0p9GzU3mzBSDeoXdvVUuntbjNFbDCe7Ebn0TE8QNm29l+QW8IcqiNnVr0AyL
218GFCt8AzAlR3wS6dtujGx46t4V8DtMmBfd3KVBWOcEG5ih1wAP4xxMdkp0DqB4ll6zGNvXyWik
Xw0ypXdhN5X7MjWALKt8zO8Bxrynuu8Aw3tvvsw6JGK95aKngh/oFl/AIPe+TeL1g2dRb+Kzztkv
g5zUc1VbJG3VEHR3GjnmDVrcsdiwtlaHQbr5odB4j4NpGJeX3rSjbw2j/l2HTGrrUMPcbNNkWaLL
iZc07gbi6LdyydswKJVK7tEFeuzxmXlgKZp3hURIGoTZWB2a2q2ukAv36MQebFq5AxQSO9eIn6up
mYOK+MhrqMbmaHVu+mV2m+EWvhb1hkDo5rXlTT9b186yWJuMWLk7wvydKyqXeMuQpQfcEZsrnUui
OXMpEXUOyxzvp7ZFobmUBmLKGsHOuh2oN14Do57lRhjm9OGm4ZceTcNl2jjl1dTo+RjVcBLw625z
ACIRl9VCPlu5dh5DAlrFG6JXjNYvx7A8DQyk4c6erMQNWqof7sok756trI0hIOLcveoQPr/ONhsF
YGoN9ul6lTrJmoXmiNED6KPEM5BszdHxlq+CgDTnofOaadPJsnrP9VSp6CwXUvWlx7GvEUw1Q2K9
GBEJHMc4dSVOqmj0oBgckZnfHRWG+rKs2Ok2cnESPgoUtP40uF5xkRg8fGBa4/IUe6a1kWRMv1g2
tVgXTPTNHmIhSwN0BUO6SwYu0z6XaDPbunLIX5JknvaDbg1Je6t6Rsw9XVpO312TEF4+5XAeXhBh
bkB5kc/mu+sSYNzNIUyoDRI5xka4G/s0VBhGVucGW8/yrexC6wv7XB64bS8PNHGguqvraOelff04
JUAtQW6uME5BLprqHX1hdbcKFX6koBqHzB3Wd+p7xm1pmzywhRQ8AmlexbwnmEh2j2BpAoeF23lR
0MeVN98vUOjj1u26We1I0VjFMUqRQvT0ck/bJAULO4T2TH5PMVCccVUW+JGPxeAMBcbbZBp8Cwrw
EVjGLnwnPkPJQiiCxjpPtGqP/SEaAyTe2dUsK4PbS4Rjw4rH8pzzyV5dhwTz62oNiCvlo8yjm7wr
8ssWFiYwxDzPPkTyCm/DAVhMXX1BNgKr86DVtF/mubiCSZ+eSPmNLvtKq7Mzyq6/DgitVEBwDMWx
HSC13LhD45wgPrx1h+4DLV6Rk+13yCLw/iBMiuW7KZoU+Uy26G9xY6C7r9NkKv3ajYn4WGDDAcHd
1bG3sBTLEohEisXP4iq/71y3s7cg5258CpUTJxtUjpHmDlaVyY1bme0J4zzILZ5TAXpqC/S5okJF
IRVnQWcUp2rJk8MUak8jcZzngGUeZcAU9/cuLQ67Lm/Nt6Zf78Xoeo4PxjA8mHMGYhcZnWFu+rSl
HbsoRxe6ec3UWxstZo6WaVYv7SAHHQgkSdEBEmCMt0OjVuV3MZAg1+wUOGKZlo+IqJMnafXTQ6/P
ZBSezf5BOaY+sewiJjRscW91jXgxOl2cuGCLi04alS9T1P3TtFytxCPNyKTiyfdkdrnq9YLyRD35
cD/re5Gj/OKGIxag47VT8jqJYVqCgo+SBbop2mXXtZNR7kUunF8YnBbkjAaRNHdOZMZPEk3q+dFN
75Qhd4j26Jecp3ROud65purrCyCuvt22YFo3Bi6f0CcESb/UuS4OVpmCKmfCbJyDNKwxDEL4wHkD
Jw24UxRtJjckp/BBw2WkxU03j3G/9cYu/9KATt60yFUWRD6DGoN2XEpmCA04Y7r58AVOBZ2QDRNb
RSHIUhTJ7qFDM/LmecSSBHLo3GQ7RBEXGrOIRRDn9nlHzwURlEXbXISxYXYHVZvTHEArdh9dHpsO
vWRTRDiZp4V7qAhs9fCFOSg/PKNJOuw6MRds8mmMLkj7YrpCnVivUHg9MteIsqF31h6JpLIcK1C2
xqkDMTXfyf7ID3WzYp5C+ZwE3hx6RoCQS3YBd6Z1S/hPyuSQmtEXchnaS2mm44uR5KBe0MTp1WhV
Tx6ZDTaqqySyti45aqei7dJtiqp92MRF+W4KO+RWFrava4kFqkXgzok1qOF6zmq2vtgsej+EAeKa
klYp8iEvW3a09jS3aYKo3zfC3rBQhqYx2nyEw19+DRn0I0A9awdgN70uaGtzP8OpHG0NT0QnQ3jR
E/a4+IPtweGURiNXwQBUqxUA2XHoEc/UbFakaA1X5aGziY4VKnAtR+lNCPAajEiTn8emRULk0G7Z
qt72a5B7/A7LugVa2zOQHkioUJ3f4sPeCXQZ8Ccrfqls7qsLBx2bPxWl2JpgvPEmKbLuZUpwcoio
nwPu+1xPMo7Ki8hzwkNP4dBlNUbTI1aqCZ8W7SSOJeYvulF5HnSt2XyL2sJDXBPHzve5wIEcjtsQ
d+SXOFQfYxK2vqHMiK3WHmGjkXRDmS6A2bCGqqKTj+glP0vidb+AJuMHQrf5agnuRi+4+IzCX2dH
3jow08c16dJ267R53hwiaqvIPtQDOtdBl9m3OpKE1K5cIIB7KnQMyosN6IBK14eW2wUBwiDuc5LX
95VOpuewnxtfTjn60A62dDDi8jTabgx43acxqoyu8GY0EqVTYEfU06OX5WWLOoIn7dBV9s21GBLs
JBNyU4yZ8dEKo2DqtBWPPXvtHVcg08YN4NQNB0HV3Zr1pC+FaUXGBgmcvs3Ssn0wLfww+1BlOSj4
UqLRBhrP0LikpbVhQFu+eN5cfx8il7PD7ctGnzjxGAyTMq7etBq6R2mNzuUgHPu2mK3uCfIzq7dO
DeHmO5FauM9GmM/GxNB7AUt94OhBUF2A4L6LftGggWuiT8qBKOJS6xI5kLYTemNzccpxk3Y9lU4E
Gh/yvBDo9zo3erVd1JYLhwo88pDzAfbUBPUBI5v1ptFnX8BER1eTXVQoI73zCDb2lOXkBYESDAcO
wYDMhB2ExtJdEinbrn4D24JFyA5NvY9LUXxwkUjf0mlyr3LPTJ3NMjfllvfMrKBpkzkYe4t+3jkp
YS1w7yP8SccTJ6sIcLoawVg71oXlJLPvORlSbTlMW66q5SZ2Sd/dJK4GaLdUiq8hWpfoKY1y/R7p
mlO7jVX2bSYW97KtpcaLgnir8M+Fxt+cIak3s4mGGzeyvasX9sZJlPW2sudTG2JOatYs3WonRnKS
ruVtRYuzHSB2Rp3a4YTz0ZYdp5bCRWiV5k3npgvcP8ivSRav3+a8oca79pboatFl+q22q3Kzznn0
gGE7e7XDwnxIKLKlGpZ7CC6bOpz2tlV2faBcu88CTiwTcsyUZdCTSnGyOS22czH1Z37iMEFoBGX5
gM8st/2Y132n6asLKlE742ZwtXtaIgQ0wYCu47mLnfgwrwwXm1blKD/bsovflUNdoVeF3raR1C+U
CBWinSzK+BTR9nCrrDA+5nwAj1qO+QPXi+YycngZTEZQ/CNEt99P3HCXdRkfIYMRKFMLwvr1xU25
2s5aRA9Ntf6JJf1H+BlEQXN/ZfY1yep0NZ2iP+JgtZSTizNv3TceGgzfQ4jizxUEJLoQ6P1ch+X7
PwAuv6MaP6AYPOIPGIZWmtByV2nT1K76nCnpOXyUDiVwe5Db9K6e1v4aVtXarCWKyYSIUsJP5z+L
3jjH1P34S10ToyzcrMfnbX3OVbETC6u0m817SJr8krmmv42QSW0cM40f67UddiyBZ8fn1Hz8+nL/
X4NsV8l33MbVL/1nlO0HYO7/IyjOkudP9o+RuP9Vvsft27/dtm/vH138j4jcbz/5OyAnfnYV/lSp
pc1yI85pR78Bcq7iKybojqUdT/BNHNm/A3KW/tlSynNx+XKSnuvi/xOOs39GO4XuhodTwoYJ+b9A
4z6xR5w6/Ar0qpbmmIJk/tx2rSiEGS0ibnftEE3dQzx43uPqGmW9kSwzN8LFHbsxLEQQpTlXO5J9
0m3eR3LzD2/bPzmfzjLwT0c3T4MjW6PzdYRyvM/FLNSFq8RYtL2t6H55zrxlQLOkw+MY0ag+ZIm+
JDrdX4G3ixDZXV0NBw/PGdaIWR74p2RnWFm1r7K4+CpjnNhljMyP0S5JmGRDeUtcd3hckQxsiIIZ
ruOU8Z/hTjIcIU+4izuo7YQs8qOHYgYszFgBDKI83BptNm0c6XKzxVTC4DtMrxaqRC7FSpaIcxdu
sEjYzxZCohJSvn9hvZ+tI7ax+a0ySiaFVFyz6RsHgpwk+FPXO2+kgeRX0iGN0icUlM42elJOs+oB
z5b5m4PF7h3YQj5qDoI9aQvjRZ9N3W2CjwgsJM4SlN5T9Y1Ioe7IXtDesPxaF2Zl2awV3rBTWnCF
UE64ESWzF7fZi7yqDzB2bLKYSZ4wwOYN8iwiiATEwas1hFjElGk/xbQTA8JmzjEtndBfR8e+bOLI
2PEt5n52Q7Wpprg9dMLUl5HhTMfRk7DNSw6SFi2bRjTDCXd3gtxKRNt6auotCzCyhaEpnd3iTnIb
ot8luUz1j7LBEKiTytm4URM/kGUgX93VC+EOYJ0dEisOdeesvLTmdj2P8oUypqsI5PZxoCr4hQve
uEsByw54Yky/rexk21Q1XPjaju9NkXpbVWTlnaDyGrpKGcMVjc7tRRI5YmOhWST84wpI6+CVxslr
Yuin2SCkwHRvXFaABUA3sgKQ171dlLZvSOSubsY6TuVp77vAoGhqlvygYmNThmsWdKgoOtXdEkmu
/DxGfuAOpGISuJAcnJHBnGoKbHNZ1r8mKd3V3OIr1Fq4WBmyjG/u2szsfuVyXUhs5ecaF6T1Bull
54CGGgfH+f/Ue9T2eg+4EL2sGGEwkQIjXUWCGT+PK+vORDh9C7I935i1sQYNmq7NtBKYg5btBps1
9pViWPc1APldnku1z3Ox3ok+xMOyGklQOGgVRyQJt9mSlDfY5KKtYydyi2NNHUm6EIGMG0xfJaPw
6Pb1oSIf8TkvHYdP020wx2eEK+jiF4c71taadPFIwgbiN9QoGx6DdoK4UYdxJhxsjmdxrMBN92UZ
2VunBJPxq8KNgsLQeosp1AvmOcQ4GgGhtejMtxkQw7x3ZYVcnlQJuRscOSKcRbp9jZRGbYAUcaOU
xVIcUmipiyV2QwCAWd1gfnfuxxmCruyu53pd93qsJGi3WPZpzmCMlNW6irz4RnOR2dqeuDGHIshj
NuTILIfTyPD5fana+JcimodA5/DrFq0MlwsWppvVdZrXiKv+AROSumjHsb4qJ9Ef13KUO4PM6JuO
px00WCDuI9xBb3btJRcqBXLrp2H43oq8uefK7GFoqNqvdjOkCN3SECmdIgGxRoNWIniNVHb0hAyg
HbGDhu4wLHu5NthXsRMiZe3qZtiFcTbtZKe9+pqu2KncEOOVXg1o6LCXGukOrJLclMpj7gxpBQks
zBj9xm5MhwCxYXTo+HYmtWHZe8ZtGN4IIklWfIYaIzfuRz5njRRBfiGZY7jDu6NyNoqufe4a4IDM
CqMbep+LC25+41Xo4D7jmrbsu2UoL6aliL9gcB5B6KKW8zoekUjPjs7oH5jKKLAxRDmXcZ3Ji3Mf
r2Dz0TgFwbGPdVk222noywuPGPhXkej+sKYVjv+xZwgsUdruS2TVKzEkuv4lAcyut+Ha9r+APXZ+
OK79a0FEzqFW1U0ZGy/NPHWH0jCBWFnbkFYTu++zh2pslkr3nP+r+IJ+WFHUHEfVKxHUOVb/hV9g
Tu4xnLBCLEVRHmM7nPLNb2E26GvyW4JHRmtfhLi6jipdRn1ZF6QdfihAj+HeSgvxQOaxM+/62qjf
Ok6FtzC0y+cqj40rsOgyBqzgBr21Wn5boVcyqXG+02PZhOI5GsfXrNDGifVgDk+mwKmo8GOpQPZo
/37LxaF0xLlADurc/xaOQykLYtFkUb9Yiy3vz0iYd5zcNE/v+q6rjpjVkocB2cVDbAFqAAs0trwe
MfL/EhWY0LZx4qqXspmd7/iVlmOPHGy/wO2d1DJ6H7pwwVZD20wPhmfJyzAVZEYZzdQ8UJ6jrsqZ
d5VUbRefbiN80RmNus9C1XwphGruBVfrh6VomgMZWeMu6iJkGPgDPAX87c1Xzho6ByGTCNiY2eXX
HNN+nFy2GszKNx0FBOnFmN0biLFOKbpuIOEs2ppZFdZBqs3GfKl0m3yZZDoQTlgnALpFHvXONqnY
1hSK+PImRb1cbfukXFO/Y0vd5pbRstUSnHJnlU7F5daI7uJJTq95W1tPjjE5D1VvFRfaopfAdubq
JsSO+lQqjeuQpEKkkCMPwaw1pQio23GTYxYnLMbuT5YLLM6UZqB1p9QQSqH739yd147kypJlf2h4
QC1eKUJHpBZVL0SJLJLu1NLJr+8V99wG+t4BZtBAv8zgPGZl1ckM0t3M9t7LonrZGlzSytzhHtfu
YZV0fusVs8RYig6/sVtLdVtZrT4mG5knK9zubjb2bzMIEMYyxUuWHdOhUT/pi5eYiWb+kZnVcPWs
rCI+lKOLVrYVzfyCI8hIB7MiOqcFyj/mldoephF0Rd8FAxBgMnDUYv5eKdgkHKqywm7Mds9Rndu0
1mwwWMtkHryB8NhpaER+opwBVmViKscVkLqvwEpyYtgt9/s+EJ7xyHB8Yy4Cjh8V1GWM2Fv9M9+1
c8Ra7Akfsr27curYpY8+0xivSd6sWRXXQz98tqm7halwVuKSJosUIP1yHVmgQzpHCxtkt33abNnD
vK3ObrR5Rm0oCBcXJE1YZH3BoDVs7a9cP6q+/sSj+gPifigslg16n/28WGaEmxJbPQyXn9SXzW40
nBYLoVqZR+Zr91iSrEwsmZYyLlG9b3drNYMuHLjQNGWwB4BLvlUG5V6k2IRFlrl7h7W/MX4J6O/w
P5ilEi8JjalqE5Xqxvo4KN1syChvDhGfCnapkyNszVYpzoUM5Os8pXloYmbe4x8qjwIQ0uPMcA6T
dNusX7NZkXLImkV8+GOQxrWG1BwHLD23IoH7FwmRUE+VNNVdbFb1oIs0ZKU1V+18R0zhxCwiUbQL
7Jy0yg6OWuwjFK925zJYutRESW5i8TqT+la+qyYHroDkqMViMbz0EKRpVx6EL+qLb/q4g43NOfAj
L9E95XuYrdn4OQ2Z9Wgv5kBdPaz6C6dNjvk1x0wc58jpcT+mSTWn80myS72X/o6BHAa9oWIpdloj
cjoOGsNUaj+2JR2HPYk77eQL8YPNvgF53/uUb93M8muqvexBcipy+4+Mv3pMk6QO13SNGcTXV7bN
j+Ggzfp7Szj6kQuuOzf6Yp+DQMP7bZvTzsbrDMWnSf84pVsm0rC8B+UUJgW0NxFKXDyDU7TV3jV3
4wxZFTP9KGhrfS/bCnJu6XTP2+LaaahG07r1zL+iItjUDwcG09PKKb43M03HowrgpzIQzqdyYNiI
GZcYWhejJbbcnBlSgrOhDhrLLe0pCorFOlt8QolYpZfMTFmAuHl24nLREGzpRFIVqXeFx5S/G1N/
60wXDYc55b5szAFeAs3NpXcyeXZBfXCQmOV0IDxL4Zbl5lG3nfUeSyAOV9bnsinfXLP60lL/YZx9
ZAxmc3BEpL4r8no5aoXPzcTKvwYZKnSNcXsokVN+zWs/PTRUX+QY0oyN2jI/4KVbTp7xU0ItH4mf
7qQl8e6p9YARIKeX2pZ4zddqZ3AhZeGcrQTfAeUciJeuUWqC9M6Z8zqnfHVBJ2RnuRXuNfMy41z7
5H2lgL8X4eRu49KYIT2o6jdqAVyxYV5eWWFFEV1nTeT6axvpnSxi7GXyKVupaNM+s8/+ONlPtlFB
2tHbORkhCMSe5sOG420/T+sdtGQ1vUEJWuv3x9CJvJVHQ1N9GTeOOqRkkRkLFSdfjnuSyrHh53vS
DjzTa7TUeE+oOooTuRkR9aZgsGg6ery63E3h1jTT0fAqYyc0QSTGdvq79aS3WYuiDsBSDp1ODbHZ
sx85JipA5orymG4V598881GnbaNFebWSOScDfMYZEHzqTmvvITcYH9AH7CjosvLUqm0CCmRk11Jz
4FEtwXzYZmF+Z75sfaAytgh9rjiOEKDfZZ02R6tutWdjnpxnuXWSsxJqAjySPr/0TNSvObuYE52i
7ZfBUrOjb7SWCO2x+W3lnYOCOl5UJ84whp141dOfuuLus9ZoYz1XhGL/in+bvMA6uyFz9OGgraV3
VOYUXBd3CV78VIxxDbspauAUxbNXWwnUCp8MenvRc5YbG0UTuzooLMumi9SrZzErSZ1Q9z/wDtlx
BX4psmnxjwMEIEI/2km3iiqp2VQHVG0cTl4gnx0yS45fu3eLz60xPzpdXScQFxssaXN0v8l8eagX
3TiAW3shibrLNMJjVX9IUQS5ltARU9hpEaXhR58Fn1UVxOZc/OgZbMBRgl2R+XX+LNRUHQIIXiHX
TH2x5WLyHPfNMfDl2cf0dMqUvZ3dnhV9nuPj/pD+3l5lE0kCWodUrwsAYGW2Z7P5i25hwfTXekbQ
o8HbSCVJHo7GheZCc4XnUP6yTNGQ4/Hw4aAou7GYOCOBmB3yhtm7M5b6PguqdNdILz2rkoQ2udzh
EMAaTMO6E96lyFiY7isvxnMxH1kdVe4L72hM+dmozMNmQWNojcJ5a1tvvOi2Z70Vwm45c+cxQKZH
GNrLqsJ1KdMVxpMvJme3DUX7ri1BGTPEX3abi+Wz2oL2TLZufgGd8SgdnXCWw58ntEQa4TRW3Vet
8HdBK0I9ynydXJEPiK/14w6/yY4RU3sUvkyjzlIyNmWPLGySFGeiihWDnw8ExiRHZEllf06a3x1n
UnmPaqqdXQqwDCt+EA4IY8ncKX3nzmM0WSkiltF8Wq6mP8+wUehwVLA+VfByyDxrbr8bHbItC6vU
w2XR+dUTriGFtUAm0QCSYHRxLshyRIpbd7l4bPa7zFZzzQrg55vxBX8vx4rqnYLgRekSI7X1yHLM
YzUWP5ds+lqz3rVCvW0oxM1OlaHjZt1hMPpmx7WpsVyihIVlanqCprbcJjkDDfO04sDNdSBxfzC8
AeFsjhfdB5yHHu37DS+UVyXctl/uYt602gn2g7fd1emzA94vpNbadfP8DXJJ1kfKsuSx4zp46Q19
vVlp/m2yTEL9jfaOD895qIQaf7D9qD3w9bCWlC0eDcTR6ujGKFG0FxVY18ZiY49QeuQ1YKE6E8OZ
cMxPDvCMnFDnvFsWXCmNBGjsr8Z7xQQ+Fq7fRxusP2poGAvoIA2JVB0BdeZqDgMP6I+c/B70lvtH
erAu8+JYSRXlS/XagfoJJTG3optR+bnAd1XaWgw39mW9fmqtb/P2aDIplpRUa0ng84Ume9iVdnEV
KVDQwBgfl76k1CPU+ZgPaP5EWSJPoaoYpU69yDLKnWeYU2gNxU6x3gtvhlkyyjPsm1KQo3xYS7Hs
RRo7NTyHQU9YzdigEhnzyZYXLdDP7VIUvI71C7yGcJrrUxoMwaEYppu7BaqPh2kK4qkxqtesa9Rn
UI8nbCjAm2g4wqpVB7cr1Z4lOmadlGptjgWZ0J0mXeOoGbl5kIMxP3bbnH3PpNFjwLF+0PK/ordG
C9SukEDmb485Fx4f2j+D0veYMxlKajVfNLekocZiuNOV5x9ssxT0JtMD7kMvnKamfbcMAQ9SrFMW
FppvJUYLXrEeZ6Aa7dpeTI+JGW0DfiNvc1/A4AHM0jd1bTAGMcs03e7ouoj3vaaKuA4UG52qOgzg
XfNB6dmeBQFF4pneiqeltYq32VH2jecsMaf1wvrh4UKAfgsboTP1OgJG8RO+d/gcBls7Yrgt8GLp
a8y/6f1qt3Q4QM14CVLxUplNvvca0e7J1cp3rWby3Tn940S+NRSFXiQSDALZbQ0QP/c8dTLxdZHb
OIcQm0mKzpgJ52TdPORTXevq49bKNuqW5ZvTAFRYOcWPbpHZ11I3JbGzXGNEXEp0Y8Y3VMuLsvyL
h7GSyC08Wy92BH8O0tQc51gxKVKc3x6jLsKlq/lYu0I9iSHrsNzd5+GB7pEkBq0lTTP7AJcoL4Pf
1KfaIruTDIVIiXynQy3DdFVivxDpBLZHTnmUFrvzqDQpqOQUVzY3cgFqXISg30x8UuMK3woJbM4u
s7uegapo74CvNsgXtB7JoBkGKqDDJmzCiRIGbVOJC9jh7Owh+B3mxdBJ6mc1T2ddgXCD9+bdPMst
SDYO3YFvsRLdLEYwuZb5XuATPBqj2/0Z8pbSMbWHy9LTMNWapT9h6c0eNLex9l3O5jwgKxRA7GEx
WJU4cfPObeVc9HmMe4o/+KtYQQVTikvQO+yLrszsxCIy85WDv36Y8Eft56wb8ZP0XbfHeGF15Koq
KL9lByeM5r/l6vO2aLU7bGIgE5iENauZ//BdzgtCQot8Mw3/OgWwf7x1qR9F17iRoeyvNNCtn7qF
u5NktZX+TsuieqUM+SYCB/lY9k84P17NQM7xfB94TQQSgY23pDG94ayUzuOKYy3y3Xo+KG2rf7RO
4R381hYRkQ49mRucURnjwThb5faoT3iS0BGg7a6ez9hMYtxNdZsBnQuSqoLXjf22vfnSgkbVKW8/
5uPbvGKs1s3+ozAwAoHlARZmOu5tw5NLGH7ovtuQhVkOm3rL3nImu4uwIORh69DYZOkrgFQ8uXfb
VAoT2/Wns4K4wIGnxGk1vT8F5T/w62qMJSMoTgLltLhb7vTiEpxQNGyIwdNo1Bd3Sx8nb3t0Mzd4
ygGfRcZctrtmNH/Vuc/D6BTWFeMJmEJxJ46Bfv9xB6VAyQ6+B6PhY1vKAQQ5vg3yB0QzMWCcBlVa
iiOQFONwN8OI1jwVVE1vojSg+uEhO8Cxyk6T8rUDjR3Bvr58GuEJhgphChfieDEo1Acf0p21MZVM
ZhxjRzZbabd5VXfui/2aswEtriVGdLsnrpdrLio7OeG1xvFt4doZDetB2zr9Ynj4ov2UzV2Gn9EU
SxkwGXLleazVs2H2vJx97UF8W4yTmQYvhKfsc46Ur/MShbqz7KAfBwmy/WtTitsKhCTKXfBIChCO
EW7S8DxcXhsG37ofdyYVDmcho1E7GYOZM3nxJIRmXBw5U4AeiPO6QM82XA5kI+jBuwSa+7vBZxyD
KwkiCouNj9cZjg2PYbzeQdi01LLdEVoX1zEf0kfs59tpHV0s4sFYRrIVb07mPrmDwOdrBz9cYZxL
MuRQK7297QyUgqv1FFAXnQuAQWxQxZ3Uv6+T+HTmhkEr4Jeoazw4AU/pMOfxhsDy0mMejkwNi6Ol
N/25GxpgE5mbvzvw0w4YLylp1NDEI7HubDO8uMtbO/FggOyrMQiz6UmhNV2zJRcnwbv2o1JpkUYl
PpiLPQKlCyeHNyCrnYsxmehinV1BtGvHU0bGOFZGfzRcztPQdgCagL6jGiyoFkLhrVwnVZmS+HZs
nZGjW++trgr4GPGmv+tdbt8LIEK7virrn4DlR94fYgcX/lJxgg30NvqMqErN3DWcb9dgxb4ZabPS
fm2Swoz7cHkqlm3G/FzLPAyAb3yy50d7pe8HLs6j/K7qco4UM/YcA3Y+PHAuDB0/tV1+d1Uw/yI6
S1/H0CCY78Yv6UAIq51CMr21p3dnHIqHWVO8xqvkQ0BjWvJbCg9gDbexoMwsgcW+loY7HMG2bhxX
vT5/W3TPeZtYWQpQDY7mtc4cfCwQk2ws341ZPmSYX0gblgpr9Jbdd+J5fmFj/zO94m0ql/6IHEUZ
V09msaOjtg8ePvstdJvW5M+aFTxyucyfICd/5RW4lHEdf9GWg2ftCpBxemf+Kin4ENw2Blb4VRmJ
DBO+zNkcC06Khv9isCnDdXWbnJJSdz4BCvMu8WV9uGqWO/wEToZDfGCT9a6dZue3oCDfAYhwj36a
uVdUVnWbemxWzowm3LvLuGuL0nmaXJsTLfcyHpQOt9Fuyl0L1Ebaoz9BFALlG9wnXXVIqTh/8dth
FfeogDIYojjoqn92lY0MCReR3ei2o0UiFeV11Fz1wmQt37FvINq2OdDvRsu7T1Fi4uf1E3MWey6u
Es9InZ8NQM05sUu9Ow2g6d/MMTBik6nsAeCU9VAumhwiD1sfUjQpB6tzqSptI9Jh5XDxqWKHorjv
Fh7gbPN/1DlccR/eziMPPisDtWA6NmZjPuhz/iMYmOiFBTUtWeP5mw00OhpsUgfS3h5BSJG7bCti
MDrpYACSK5mKaou79bMtYEbqXYhF6IYiiF9s6oy3rO3ieZU9qDd/ewf5osfQ+PtkEtMSK2V4YVr2
JwL1dB3e1h/oAvPdYGnp89RC5vAm97tKx3xNRI3JXofMdBV4fhLFCOzZlik7GwRJexYk5tsuz0X6
tNRLsRuVpr6lo/HFugaHcEtqP9R9X72z75wTUfp6iLeoeJpg4+xn8O1V1AcdIGBUFHdjW08anAvG
knQdWMFf80nHGm0i+CRmVWAxr0y9ODvBSkmQ+bYRZxZ3siO9CEuuelGrNA7sL5j3tgpo0EiDoyAe
QU0gnVqzl9xvao/GI/Hu0NkWQ0DYGp3+rqY7EXa6p0fGubwLswaI5mVOAA7isMqoUka73/tNS/Ri
Eexbwsgdr9L8jv6Wnu8xk0tJNRlVHQ3NWlT3qANH7SxEmaxof9dS5M6Hp20JPO1lJwprPQzj6B1k
2/bndjOKHVAG/TknUMwCCO7BcGwX9hRQtXT7sV7Sl3xW7o1xJT+KQBT0uto+I00bj/xWcT279tpe
jXRyItS1mqzM5pnYKFq228Pz9f6sa12Ve9QXekBUN3UCx40x2N54epilvmabPT1YU/uoZVtcM827
dmp0j7B8RBAC+GrOGcsg9LDTwerFyCrTjvCujIKt+dMtrsGiOxdJhdUO0+8S68Bu1Mr0YMGSzsJm
aM29QaFwhldwKKt1/CFnbDwJa4IWDx9zXbzz+X5fzU7sFUMEri509TCrDNo2lcauGD51W+T73C6g
e0GPcvrQZkzHcAf9To9t2wKNsuHcThbpIin2xnxme4Qb+V09fRtXa30UK/dj23kiHKFNsC2rOXu1
Mwxh6zpcNmjm1P/dmhfPI/AFxsVisIBecUKPjf6I1rArFp7fCpKUUTry90aq5HUIeu83ClxwcSbj
VEzCakP6bcibPhGkmrPQKCFwac2nhiBL/KPDAFvXBk8F0G1dWu33JYAgCx7jDoNUIPvO3AX5L2ag
dB5mZz1kJjQ0jEFw23w86Aj/CohZTSpvULZ+hg3Nqy1GBCbN6UhRat/SXvXfA9g8LubdWT8zfb5n
HoQjfqUMK2kT4JztrcUQBzw7wOGaqftgMPQND/HPRQUl17jbv1kmFJiicyBbcJ0WnyDeto9xZR8D
p5C+HpaeOp1eY6Cb0rFp+/QscRYUM6tdVP3kr9UWpTVM7LGCv2G25XKAtzVvEZO+cWcMWWPv6hY2
TraAZlvoREcNS6wV/aPBkYwldpvXP6F4GcT0GoMpRjaog6+BQd5yzd9rnTKfGlufL56G8jpyHoEt
Zji7MemPKdrVY+lk9sEEz/+Zj7X11kkcnpWGawW1R8fModnzfpju83FN9sZNmAtzJx07NoIXbKSl
JyFROJiJvIyboKhXBu1zwToaY4GTD7LmorMWJBprE5NPvcFPgrLlidjtXCCc3vBHGAXLDJq0m6Bj
YGfoZbklpmW8esz2o0I3yJtwmibou9VFK81HZ6633QDqNDSdzbvBjmEXT6HUz7lkx2E4+IsPljZd
elqkLbjphVE9I9IGL6Zmq0cEbPen6ePE1lYXXa3W55PoWQ9AYKEEBtLk/ou9ojLCp/gcmEPf99D0
2xWXr9zhpOn3XKX4XaAwkXaonrHgyYui5joIwDWxvfjvpBnI/YiuoJT0lXjr8Os8LrNyVKhPtnhX
3YZGQAQHc1Mxs4DC2q4AOOuolul8J554xyGX+7xa8pNTsWwBtpt/Eo5za1PJ+her8g91s9ZHZhlz
tBVtxRsBbANSyPa0iZ75Zu95eP/9Vf9MWR115ZWwPjTXevb7FNZxuzzmfVbHXkoXJ/shi9nwkMeV
Ek85OmGBG+pg+x7vTxCs51W0TF5LVd9kM/dR3cujRTn7VMO4Oiw0UZdgrXAl0zxZ19YLmgNzv1/+
0L7a+nrOMgQjX3NOdVch2uh+Nh0EydnPHOYPgZ4q2Du2DTB48ji4RjTpYy3qk9G405mZAJ4Q21Fx
YZjdewnD8eoTXQ9pk6Gh9AjVrDpxh/uRrnVRB5psl3WZOJhaga2jmbDt6B10MzkyAFDTauohZmWI
XLZePnFMEw5FklcJN0ezQ5PUASTPX21vMOsZMgLkxcJor0SKvHFuOWwbsNYTfgJgYEGmXu+G85tf
p8shmPztGYtlmWxFykgqMOrnjuLimV2bZpLlVfttLWcBE3dS81lVOsmVwPD/uMoiazFIaHMbTemd
xN5J3vyte0BeCj5IHK1xWzRMDdhbEMvalIkDFeooWMlxJKRqPhmFW9ysemBQvuUgmIPFGh+ZDeS/
ygU9OSzaGp4hg0jsDoZ7Xt3B/jTkojjPtoGpoXLO00Z+MFqlKvFtFegJjh386tLABrZmZL8YElJD
kP1Fl+7EU0ETXtEITM7JHz/vo6APPcWVRc5ZH79tqWu+M90ovuFP2x6YbVhJFqQau9cC8ZVrtvG8
Aj4/LmlTvqYizRNkAdr7WltDK2i9F0e/c+GnjgUIvps/zxnyedQSlz2NuZB/QBrOLzXXK8LMmj50
Qec4eCfK6lCNwk401uOcpsqydt3AXUPzXOuPZbku3xizuFckqzLxMcNLHnl7eEAxsF+qiQZca1b5
Ihvtpxh6Vnb23J9kp05shBqQc5z+IeuU8cOBDpzQOePAqJtR504sNIxBcIbHjvVGg4TfxXhmfgY/
RQFoLlMfl2zB3m09g4xWBKRrA9P4Ywo/PePQIQgBPq2nr02n/NGlOID/p9JTBZt/v/RdxWNLq0/r
zLQANcp8XpohfRZB0CQZRoDXOi1euF2peRx6aa5f8GOV56Gl5fI8yFK9uUu+HdYRrIetlYAPTMra
mBpZfgSiXRlGa2n+OdusdQqDUiyMHZhvA09CF9IIIOw83bLPA/TfH3VbuHs/R70bxopNSrScEbw3
riu0vhemYePBcby7u+8+e2/1afiDuWaN/CZzXjawZuS+pzLicyO4aBbBqZWLy0wDJYZXtQtHG1bF
CpCEucLqknzCllfwWKJgV+oGk+Op2owRZ9xIujhI/R1uMmrOrND2NdLNyzADEc/mwTnodgc1b2AF
j0NTufp/No2g3dpv9ZsE7EAtOFi7onSBnc5LeuvF1D/Y6SBPORw3WniMgqH0bJ9fufHFgaNd53Qd
xsRlCZQWOmXJGfS/8IoJcYdf7/J5cYyo9Jsvp2vSRDlp+a0c1wwJBcvwm1uif7D4eH6c61SAdh7m
G2hGHSdSjRlWzuwoyG1R/72C73/aLv//khGeV98DQPhfXN3/G5bitS/aqf8XLgUgiX9+299O+MD8
y7JMl/0S/wBTWHdb+99O+MD4y3D0wMQnw9dxvOOR/080hf3XHRzvELnwYVpY99Wj//TCQ60IzEC3
AST4pk500P/vmOHtf0dT+LprubbFX+i6jDsD/d+AKsxZsFnZxnTAarhGyISYfRf/UM3kdnAifvou
FelMijxymMbvN3QoZZofCIiflVfqzynVeeJ0y+9xLbxQjuxnH5U7xXDTGC2OXf0iWzZiMFNnyQua
LWot6Dp8Zk9uq8mYDis/1IPmh1nW3ryWqnso2E+2Ns4nSbdu507rM0XlV9ViKlxrfEdEPaM6APS0
Se23nVk3cvNmSNC5+543XYZQOKvDSCyERKyV8q9m8/diKA8a2Ak0LZgWI7sTQuKsjxm0vriAvJbo
HaeTYeHiaX32KnC6byeciRAe6tRTBJI5LsD5re8soXnVC/kDK/in1Edw5vO4blcYC8g9uHWpLmFn
5FDK0Hjs6blaBdYIaV9a11BHUzIa2dK1ian8aXM66tGA9n5VFN2OMf0xJvYArPTERm95T4S6dbw1
eZJ3g9yDza0oPjpsPMhxkaaG9KcFBPng2r13ygeq3d6lI22WwDtSP7cnvaT+HN31e69Yy2NVWwdv
YR4iExM8nE+r/Tm5gXZNXegYAUtrwmLEpreVjn3dJOEap2q+BOnkvRZ03kNPY7VbMlwOkzCgjeuN
HzHDtxOW68FIC7r+1FXKfPaH7TdBLrxCUnUPC0sXP61m/bR9enB83SAxAkHnNugXu5MT6Vfc4RsT
xgh+xp+i9uXB+8ekG5MZMB7w0WMJqBW3FbySSj+RQOMBIL140FkVeS688rVw3VdvHMTJ1xk5Yk+m
FUz7IUYZlQnkuwxEQ1ZSH7FvwyDcGG0ysJKlyIdobO03HO9p4kGTvk6i++B5Db4UvMoErEd120wm
a9WIejC3wysR5td8VYnbkKDTt+FdbLaMZ31GSa4txtMahlnwZ6C6B8r1ViVypLYlljewlqIZ3/Xs
rq+4/jMYhVd2aT3WlsYzy/sezblNQnwmKB8GM/kHxfax9CqQv/t9tY32kfsX4ny29u2jfde6DEfT
MDTL8gFIR5k0drYcq8LAucYz+JCNw3xit1HBGj0M/WWec5wFrGMc2+uECQ4nXtlbZwgP4nkQNpi8
1lwxXQ3vBo3dS8V6k9Pi+vrBGLntR9t9M7j797KYq3fIqEXERzUni7Oy6U0KUPHs3ky/9Q3SYCrN
7oIayz6ldXGxac+eDcfVAc85pf1XA5U0JqfPFhlF0+SixD1lCkZqq2xYm8tEuHVwgSX71oPep4jJ
qcOsNFiKp4WlfuHa+tODLjbQ7pjQfpH5PBTj1oXu4jUHspUALhjiPKVyRHLRCma9zHJ3IPPxPw3s
wkRNYXo8Lj5xWkzoB/y5dQlLAP111XSX9IE2faxD4L5N2eQdOn9NP/BjppGme2LnzLrYg8uhLva6
9dx5TvEWFC2xwKbDsgASxnwuyYjfgqrf9hV1zodbmx96jk7RQFPF2lsT7lCP7TibX3NrzM8Flp9Y
A4AJdGF2PRrMZjsR92U8N7Q/maEtXyyKqB48sn6nYHUR0JikRzYA70jzSor4LftgdWl703of0G9l
MjYNR7LbUVBXelSxj+k+Wj0rYJm8uXekZnXnS7Rz7p3tshKPy5a2l9QYxUNO4jtq9OkyuQULrOB9
ftQ6G2vMpupvY7dOFEy9HsP/gL8wrPw6xSbeWDBCy8qO0Oc0356UA2rEZI9gjO5SHFsxPXEPaceJ
1nvn6E72kzHzdjBK7TVT3d1tdB+SmfX4wPzMiX2fQZhV+1Ncm8VF+bkENGM3T0w2sCEyyGei5LEx
xsOLYik/ZYsUkGCeXXbaaY42MQvonDgt/Gqv97K/KG3Eu1x1jFmh4mKmsjiFizsmP2ffmQso2Q6C
p6p3fxWmj+dOLBA1AtIB5PutRM5iYRHOsCX/sKJWqWRPcp2+s12RW/H+/2BCfEGXXYgSjYH54ZMM
ikrcaglwguAqWWELwX92bEIbbO/6qWUTfHtRL/2r2fp/HCL+1TJx+hoH1o2wdMn0H2YLLIWapYXR
1AdPZC75tJt9SUWoCQAVRnv1dFe8t4HvJhjVl4SO7L0CS+ZoWPEJhPR15GrBt23DxNAF7e9G8UCR
fntlkyTbFtW6xHWp37Z5u+JxX6HRuOINdpd5nDQtQK7ik4YRkO4soEHQhzh6xqD+XZvbz8lrvs8e
OkKobVaelMTMsaUT0XJkXZxUmj0WeddffZ1ZEmHZp8JwQammKNhNPZuxPw12SH2MxiQ8kKWz7F8z
KxtxWmXd3h3H6oCT/AeUx5eKFBOkgDRxR+fnWpuHxXZ+VziXIrpFdk5azt8x1//pQvb/v9ynaxr/
x1r3/KOvwbLJf612//6uv0tdz6dqNbkRKFtNqlOfWvLvUtez/9IDm/faMnSdzGUAn+0/Q5/+X8DZ
yBTDL0az9Sy+9M9S1zAAtBF3CfgK0UJUx/9OqUuK9V+jxA6keUpc0BL8Tbw9fP2/cBYZ3Gith+0x
cejZ1np9YNXHH8OvdzNzKeAXT3Mj/3T22P9fWILILv/+L7N+1TQcg1obi6j57/S3LHcs3sFyStw0
6L+Ig+nhZNtMyxdnNrKjScgG/AHBVYtkvrY9q6FV5bFkg+mtMIb2D/A82EPsKlRgiySFN3V0Q8YD
+AHq4GpXMfiTQEBsX/1HbBIMESY0rJ3lpGaUM1nfb+7snbRsJOU3QAQAfpS2YblmWPHc/mHJiDy4
lvULAAlRKezngkUY0ajdXQZdjduTyQCXSeJqpn4ec8UoQvXi2WLEQ+pczRbbczWDHQOGvHkDcNRw
UmK5scflFTwY/x5GnGGvoHg/rU6TIJxfhCWGq4T5xnLVzWAyrXQmD8gJfPOyFoyFm26GI6XZb6MH
pCwaJiN7AHIAHaUm72EUaxqaOKRBBpncQaSxBA6E/2DvTJYkR7Ir+yv1AY0UhWLeGmw2H8znYQPx
ETMUswL4+j6W1azOqqaQQhEuuOgNpSiREeHhDoPqe/fec7P4OQU8d+8640TyKakpGSRZouVwRy2R
vSa7kbzS6GDFIRZjgzrTnJPRGg3/Vhtd/xtNMqCtm6QMjQ1ZH3yj+4AZ4hJjrOIWVs/EnY//SSDG
XeOpS+472o4KgJBzDs9ZxhnNIfmsd77wk5O0hD5pxwC6bbMsswz8JlNaEqxLlzTZyHx2zo3By5gV
gbhKO1J1Qz1V5wkKzcAiniU5k5LXcxMqq4BClKjaKXuYrvBv9ltYVqipLXfyjNvPCdda/dSQAaOP
o+4MhFPLUc+SKMdaEh3kLpFrPAKDPwbqDAWOt3UC8Z+48Dz0kAVZmeIWroMeEWew9+AW0zpUiVie
qcwC70fWjtQkmFuTq15d+PMt/51uWDtV5o9jeI7YxJj4NiPYs3Pi6g7hFUwEXufWpXTMpLRv6NCa
kU1UNu7iUdAW3wlp7eA2w/VR+MGeuUx6YF8y/G3c/atoFU2971NR0oGiUl49H6Kyw3EfIwVeD0PS
vzeV5EHKG/EaC5X8RNy2v/jOpPcdZopbL3fwgTVzMVcbrg3JKwi0CxdwSGN2X5cLuwuI7OxKQuDE
nBJzD0ua4BvbL/tdwzg8ukvmTmFkj7CNUpaq8DYsExPeJaKEK3Z+kGohYWb6OJ21KSkkzcpLYwJQ
9umrQTWJ0Ul0fTdGZvCOTy15YadQ+BvbbxWkuCKnnAUN9HnssZWRZjSnzcD6/6NUffdE3xJcC1m1
7keTEn9iDmVmhtPiOqFbZC1xSrMxf4wuNR+Svi6fRwfplz2v90rnhKTblag1dBZticeYPjIkCHME
psL5WT4ot7E3ZBIv7KImrkuSRW7erTuLjSYpBx9YndsWaK/uxBUnTjBDbhIh/R0kscuIi/mE2Zf5
AAb5ONKumbT3uFMaBoFYFKcF2ckEHxnxFsHcwU0AFI9xO9czhS5m7ufPGJvghwhoWJdOBU99CUGu
du1igNkvzYXRbhqYTngTSu8wgEMktEGR8gUS5mdng4bis+w9rNItnj1mOoztd6nyrWd+pM4Ksy3a
hOvX7iay3fYhxqqwtmsacB3LKe8KkyTTUnfIerU7Na/0sLF4xo024/aw3Xde5vxE/bpildp5JhcO
2yeWG2KppT80nmoo74CyyFryIUfu6ye+UgMXDZLPDHHGzwLKLceK18JIgbNa58Yy3mggMM8FlkP2
mHaRXTKZgaz3QgbyjXlpJMg2OE69EaaBg1/PIrumznE4QzGvn/x5YgEA+d7zN3Sv2q+6XOrvJl6I
YZTJwCs9FTTSQpZq0cjrIlkcdPl2jg9mZBDq8fAz3+BMFMlZcTNLNlBGrKO6TEO7rrD64DhTYcG0
NDC4XnNBTylxbjLjA6rUFIVzzEgNfKeKtl3VkanWAJe2Nlv6Yk37V6yoDiQUF/LgEPNrGP4BI2HO
pq9ai2DdRArAvDs7Hf+J6Tjonq0/XLUdwR+fsu1jkF3kKelH1zxJ7fuF5X6NDOg9D6hMlECP+WnJ
6FjgnHMvwfOZEzSvhvml9E1eerGf6hu7p8qM3kve1IibbJWp2GwwYzi2962w8z5MF8x/CqO1XOla
EE/0Bq/9nYcxucNvzoIirTLWDCLQNz6Aly3/0BFovypfKhW3xzj3FWkxzDtIQUWMDlUtp1JWgjGM
pjWPj97G4iv/WKhEG3RC9toTUBIWIvefqLvFjR0Nnd5Qa0HuIrdgI4Wydjyxj0h264unO/oQ8ewB
gXL7fL5iYAQL5btj8iKsCbxceSlZBCE2scjGLUHLZZTMr9ZiuY+8fuvz1Ep3F4tpfiNda165kmUI
g74s3ujuChjC8dy7UL3AVjG4eaRlJT5o/P9YK/kYUt3wrgenP9ueMd5EUyTPwuucH2vWRuhH6YLl
bbC+AteI7LAXLuZvVewk9VJQuRTZmVVb9O33ko6U3TtN5zkkPOmPuvzQmAPsZnhQyhwOA87g4gqv
vffmUJL0u+QRIW8zaVjPmUVOyeaQJQvadj9NkjzeZI9NCOvNf53N2v3gdEnvWLombGGiuqThV6Kb
kkbqawOlhG2Zd0tfu2pCe8RvfSjwFmShYREr6tCS1pNVdHwIEBKnziBGB7j+Ro3qZbyoqVAYp3WS
mbRzMt8mWy4G6A5Db3i4GNjRgJq1cCk3Mz7KsIzsbAvh1ajXwKF2ZhnN2HromWBQlf5XI3vrVCUA
gleTZ+IDxcTZ7RvKoCBcmdSQRM1TPln2p5+zlNt7gsdsE8iOijxTcklY2YPX/6LyZJSfD944bGAg
+vfkGuNoO4xAp1Y+9tSOHOGQ8em0BrQxra2Wh2YsB3Mj/AwnnT9gejjhhrJfND4bWLFmVXERgocX
2oJjry0E466/+ByXHPDmb5tHkeI9XcSvaVthEzAGe7qFLAJMRMzliJ+OXOrKS4C5XeVTOR/TJjU+
o7SlKgZMI8yvvPVFWDt5/45UjpsHQdt4j/E0u6HVzdnHpC3eAgFQLU1q0jAfKjym9j4eQUpxUC36
SVMxxmFsdFZ3mCOLxRiPgI7IBGUXopQlrHtR0bHC4gE5dgWFqGnJrlTNoXel911G0LkmOwr9IC8I
9VLvbPWmywbHTl70JH1maSTsVRsl5opwr6KVkiS5BHeGHw+sBeYU0/iazbh+E+i+PRQqbRtylQUL
C+veB0oBwGXVRbQUDUvNX1bH8nbIiPHF7kXktkaEF2del+lET33g4PyfM9++y2rD2OiyImPVtQUG
qMjmyB2jM0VfF1c8Cu/Wb8uvYJHmC0+i9UtGIdu01CHxCVNecPaGFlpsMtEjNGeFd88CJFUb0QfJ
gzGb5bUcNN8/PhTP2Et4XVF9tVQ7HzfxS2T73WMHI1tgf3emeT24cUckd66HX/rxhi8bVKjLtr5L
ylCRBLpgCtGPLb9Dkl/IUD/aNQt6nETSvtbI1KtU0hwH4o+nEPadrpK1Ocz6NzVQuOqlKR/0wktl
VVdRjTSA6QAmSRVDGox6fIJ7RN6JkqJ8mo/Y+y7yQFGOzAGctCJPEniX9mwlHGNVU9xQUDCU6xxz
oDg4bdGiTbrpQ503xr2al3izeHQwLhSTg55uWm+jpa9DFWQWq5Nm0IIiO9c45kWEID/hDiM2lLjB
owKPAMWNrBY2Giu/uM3bsWDTYzYFwv8C6QR5m/7MtWHPfGs9Wz2ZeGmwSEIn3AysjU/TMmGc7jsa
nEJkiuKFetOgO1IUlfzkXoz02tDnTG23UXJFhD8e9/BspHoW+O0fNTzsb1nGaq/neaoPA61Ir/Ac
GPNiq4UdZ6tYbBljnVuN0GiuLLDTlNbFwjwF8cj1MID23fJd9n1rjdYIKxVbHn2KNtbJu9bHKxeS
Cg7QsNOFC/ZAryGuxlacsak2mJd9Gr62c2uLR6rPrZU2ip+KbmV0HXZw2JkJPLursTSgmjpuTJ1d
q50b1Y9cIRMgaP4xLX1xxNnNA8duMj/0UDrOnRWDWKOjUfNzBKOLnFSzQZW2AD4cY5M3VPbtep1o
V5aXUlRGhuHOzaqT6S9ipRu8B1IuN1OSPyULBnRsdi7hFg1DxsZAogzQHSYrKi1hjPABuE2J7W5m
twcwWADHUR7Xj1aNHZtjr883w7wwWCxptk6Ggsb0UQsyuW26qxqzutN2X57LucVhbXJrxH0wtxF/
zWwXV6oy041BCy4RiInLxZS5tzDTum2liv3AwYa7VW/AhmtSK614FlUpAQ2hm6zLtnuponEAYyfd
+9H1/Q2tdvPWqaZb4tuTXktncPeUCwaHyIuIT+taxiNvKACQQdSkJxMjxUq1GEg3oi2qm8RXwXEZ
W42VMwoiDLR+9eN33q6hXuy3npMcYyu7+X6sgjeC+v7RS6T1Khs3Jh/MeAa+huGswJfZ2wOW1TqN
EmfDn5gb5wV8okcCjnAIRzL2mhIv9l4CzQTrSKvRo1UStsULTpM5LTt7z03Gp5oSn/cITyw93mI2
fsfBq7p3K2cM4gKQ0nJVRaA7d22Wa583qZzWPawkQVdHXXwbZt/Ckkm4WY5JwAGWTSa4eLOeSUqS
80QlpzX+LoA3lm1NH8zL4GiySAk72gCPuqkAoJrcFDCGc2bWfp06K6v2eVH5moj0mjtSd6z/fO30
fGlvvWsvI2W4GKTx4Bo8FKOQl/R+yZhAWzI76VCqzs7D2hssom6V6b73njZ/CKhIMhBkWsjsdX5w
CMZgCvZlo7s4tKqES7S2CvfHjy0qYtjknDrd6Zs5mxYPIG3CxXQwM/erZbuuCEU16R1rAbXvB8u6
t3sxlpvYF7wSIx9hgCVyPId13alulZbe7OzSNGI4v1B7JHwNKa6Gtq73WBUu4qZP+8mWyhsM5PPi
97s/Be7/vx/9Tyoq0G8DcVnkSdt0pOWw0fuPnAHrj28oeR/V999uPuKP9m/7j/GnSP8GPe9v64/y
o/rzl3Bk/BWg9+/+Ff9ntWr9AT9OUkdhO/QE8mX8Y7Uq/vA9fASOZ3kWg+lfXQTiD2Q1Ew+DJfiy
3UuD0L+5CMQfwkY9Dkz+OZc/8r+0WjUtTAz/tFxlt2oB5jMtEz6f4wX4Ff66XMVEr7OYBgbm0qdh
ZrHxCDN4m1D5BXSE+xdAA2crunvrCZ0nYLeF0tDgxy9fWPCs04jZYrRDkZfvQTSugSYA5wFhu/Xw
3Iz4WqOuPCT+58yHm4gmAnT6Muh3onS8jVsXIfbhEoHScr6FIry1jCOySguflUbwx1HexN9JxZLO
uZqRBit9rdohjNxf1BLWgIBDOdlNl1aJHquZMGH+VOvLvFMk8650CTq5bOYm7vn0/6K5tFs08TiE
Fs6Z9F4FSJOV/hRBhXoi7qACQCGOPS6XFvglWgRCu/rqi1sXZiyBhBwbPIM/OhCSLMZnwgqePJtZ
9hAXy8Gy2i19insDGn4u3CJ0yyvmuCzs6vq2G8hNNTFBD26PbobXjM5iztJsZVjYgQYbV2djvwlS
DvyYyM3FG4V7AzfvlsKo7YzBo0USzVx8YnmHy7Q/9y7L28j6yj33PCm+Vq4eDjZ8+Qwp6UkZy1aW
wSa22VBzb8UlxSqSVw5/apyk57ishxWsHGBDfnrTUNqXTdd/+dic/876/Ct21DT/lZJ4+dwJTwgP
LCTASFSAf3q28lFAaFEGYbClfGp7Q4W23Z2n0dknOLocCTOk8NxjnxPOqW+dcto5pn3qS9TDWVgU
YnQo7vQREEkt9nQTUipAuizLGTEj62yNajtNzoNlOyQoKUxurBT4+kkM9q6tuYPMWxPwGr21nI/L
nUN9ik/+tDWDm54fYT2nv3br3Dv5m8G3+eL4T9tyy45oG9Oq3Lb9utHWWmXdlR94aznh/GiNfb2I
M66/7WjZ5xmeoGvH1xOWkWAqd2XSP2Y46Hgkd0twtM13ttkUQQxHEPI39H1glFY42DwPvlTAU5nP
1bYe0ysfY0hT7IjlrJzS/yz7GcSx2MccSnyWOhHmw3K1TDDWWTLMNVlYTu+SPxC5AOOvYc5HXhcv
pGpvsupRti318TaRe/1YTe9L5kA9orcyzAC+QmjnQDSS4hVoxyapzZ2b8Yho196C3tw3Vvt9KYDm
rjjfxjONhHQdO+ugt4ZTw864dpf3//gxkf8qslyeEssLLOH7UiA2XTqq/iLvLIqYf6srhEKV/8To
9xHfvqg13xtqmrnTHE2vvYcrf7MM423ctZhap5sUIJKZd822b7yrHA0FOnR9aJfgNpFkYdL+nsOd
jW+fn7Nk/K2d6j95uukS+pc3JyxUdFrBC5wDBpPYv4B8uwvsfDTxnzQe0kcmrWOU8wU7Kpzol2Ob
4hANSvxdz3uxjt09JcAltqHhQ3rbqa5IBxfsjQ1WfW2j2fp5Hs8sNEGAkHtvyNgeu8UNlDKi3+PO
KqZzmg0PtWE+LRZO7FZ+gxl/KFGmI2IAa4VJYRWluElbt1ebyUc34N72K4YE40nfG1dWSTcwnQo9
STl9n4zjWZOFrd0IW7xbXTPDZlvgwe+Nx3rYysdH1yxumaOW1eDUv5WRJexf60fCBb8B2+nQT91f
1ygeoF2/lgQOWxhPW8f8rYt0l0wxYzhfQdwcWiTjBYh3nzjPujR3lq8xTrWfOsE9n/orVeoNQyx5
HmQH1ni581LVzARpgrNt2pROfy2M9Nz1nB61kIjqwd4w2XZAYXrJ2v6pEdylWKouefMUpxN++2pZ
jwMQPKPfWzDCmljsHfxsmCv3gnqMqifAIeqHImHpK621K/m8Z/QDZP6ZbM5B4XzXJCpl4T+UJsvr
oXTXgwg2gQkRKXa2cSK2/OivhFls9Kg5ZdIX+p72I+VEyBihM18LddVHC1t6eF5BQYiT7tjuNVse
qLwIc7hayXAixA+yNHpp+RbuZi9mPxmZ26Yqd37Oxl7jRm+t/pc5OiRDdB6EDTcke2uwFK2CLqv2
ErgWKRAbLqrr9S9Z6d0pBk4cow27ME0UpB7PKXGVprDHlSF/8VUcIiN4sUln0Cr97UNJpeqtWtFh
f1XxMcS/pM59k++5Tm8zVT+UGtZdnFHXhOsA1zZUcQfHAYuoiOktoLC6y/SalDypyvyV3AcGgGlf
Dgm1whU0i6gvn6ykeo0752pqreeix97vuK+QHx+ncugpTRkOTeT9LtI64W4meNRhqCjM+IQBHD0S
PyAYTfzYjr1c0R6+Ant/S2FSu6Nx/cPulmJDQuheWfNH3iSXUt7+9VJ3ugJcxh4wmM+tTYh8gZHk
1Qk7f+bA/JBL59lFHCD3zKiQZI9m574OcjgJEiJoAxSLVAXEDMKSGhS4EGdch+vciZ7LHmh3m4et
jVg5GDSqvC0NCWa2ukGU3HRjeoddb0O16LOd1b9LKlcz37FpCsjVWS+ySXf0iR1as7mPjM8x93+D
RbxP8YQ2OW1xEX5ltiRuTENJ7Dj3UfBTslMmUW0bN61/U5uYgm+rAWZQem6NS84Dk5qFKY3Kusx/
KlFc6XkIFenfCl16hAIns588nXeVBkPavXrBIzEOnEo2sutvkLLxkW9D/EBIdAe8hMXD3aU+IO70
vRokj4txnYn7SVKAlSxXAs3Um214WPOeQssDfZqOXW5ytoZBdlFkbkl1BKwGSs967dkoujOf61y+
+gGlAJq5/o7SYJZIefLSRBfGbuqsY8gxdAiXwy/prLCsg08ILsU2GLtPvC37tKWLJTW/R50RaQ4g
IecqWM+4A1dOwPgNObkPlH8AM4yVaAywncXlM9HnmPrn2f42WslS1fDXCl75Vqvl5LTVI7wpCEGZ
+Rjkxpua5xeVL3/6+hakyHCs25SB0KLgp4foVhWoE55LUyzh5C8i6zt/8fY9ECC3TNtQ+FynqFR6
MGx8rK2oN0hRJN/0Rw/4aiCZ7erIZBONLOx6n+U4HgOd/MCNfgyqGgJHJveXzehadVxNgqjMN5GH
Y0oa0Tob+0dKibjakbNeqJOqrd9cFGFmEkN0jySZ16Zqr9GIefva1yCsbua53/lWI9d2ZMXb1p7Z
RqNmr3UTpOveAcbZ2fgpipwV6P9KlkgW3sA1rXaogpAXh6c/PKaifG2XGII1+RqehujeSswj35t0
EwXzeOkimlnQeBc6ER4zYVwQW6X78N81tF7m3n8UKP7PKEM0AwDlf7n9/D+u8+uP72T+9xHsf/+t
f58ZffkHtYM27x8huV8wNP5jZsSOQ77o4rm5uHQk09y/Gc/dP3x+A3hY28bmR0HC/x0ZzT+E50rq
El2cAxcz+3/FjXOZQv/15mMK10X3wpPj2YLapX++saUmYdIlX7rtVAyJvRY0Z+7Mrk1uDSMTz4nT
my9+wys7bBevuEpRoMyjX9X9wddp9lDZMiXwA9Vk1Wg+nUT88dNWfVDDwKQB7IrV1JA8x7HiATMM
5T9zM+E2VEu5ngCsYD0o7hv2zk/QlB2uFVwLgRg+owdMBitU/Zg6NeQhXGrfA8M37ueSrJdd+1gC
luTQxuVwJuhUMMp5zqTCruhLPoIJ2Ole8slJnJkrd9UjEPoCQnKIMEI9xRCNM5QdYhpH2TagacnH
3vOyURYMp6V8qIXPUipL25FLgyrZ8NkaZ0CAVIN1wpbJeJBxMTYYRaP6m26tYaYoq+J9apWsk6+G
qQqCIzZPcjkzK7b2bqZH/dtubZVCPJvy8RkGXvCtwOt9wklQ5l4S+i65cRC7jDMNBTwNAiRlw81l
eev4XqWPi+GMv33k9YqRt2zeCzmYj8qVUD/ayL+TNksp6uoOCTYihm8DGP1OFb77SbupPR4sl5rT
VRO1vNaKxAUNkkw1ZDAonFvahGzQSKZ9AT7M4tHuVPo2FHb8PTRG+zWJzrspvXT2NjTS9Zso0TEQ
7rLWJw+7xa5CEPKhXbU07o0Naf+eEY2epGaEm5TWwL3GXIcxA/uVVSBGvy88HPf0TQHr6kUljjhm
85Ui6xn2C3aLFS8kTn2YAWlYD5xgWOgTjkcEEceGOLTDtomXimKvK7vKv4aSp2WqOEQ4bBWLjTTO
HnxumQiqJHVJDLDq8yMXRP7CPBjbF1+jmiJSDoP1Gxel/2KTby1CU3S59Z7UiLP4Q8bQG+Dhm0pg
phiNPcD/eB2wfd5he+6TdV8G6QnkwH1tZSmGJZiEjjM7dx6NDG9tW6TwP9LO3RTzkuwacPmsGiU2
nFwYxevYTrxqDelM/QpME5dszybwzRRYAbkssmJCOUmKrD5iaTd2nr/g6ZiLGDwRcLA1HOV7P9MC
cLBpNzs7IzLCBvaxsO3xrbU98CA1K3WygXD9wpHAob+99KtYexGVy4eDVSF5GTDr4CCfEo+9TMIu
g1CzofVBeD1+ET0QSg5VKdLqYEofBzdl4slrp1M6jkoz7tWWQ3icrkhtGMEa2nfD9cCXVrK1c1c2
YWJo87ZrU8AKtdu6bxbRZYPmnJjy4F1UDvYL/LnGuMGSy74odeCzbKeLiQ8KegfNIXfRJrd6nmax
ziZ+0KADKwfkkyXjarqxGy8ervGzahjlTSbKhzTgv7pPfJ2PiAyRqV96ni5KanBnT9soNnxukZpV
dQjlnbmuXjTr3iTtH0UGBgrLZNw85J2a/U1q9IQXNfVBV2OhuGJbTu3iTCez+dzyhcrQVln+U+g+
oCkgilo2E4hfYh1Ds+l4kBbG+s6n7BTciMnYWC7FL3nIJixdS4MRyuq8O/BkotXBTvOI+bT2HdJi
dVNVjvPtGhM+WzvwQHYObEU+raCgJ6JM8MMgEEwjXsWA3V0wSTjPtvnU2CU6jchNe1vkNtKQqJs4
TPzaC/HGN1RpmdSErCOnzLACJUtCIeiMqy+EftGokH8ihXxpHRn8IqTeVTHlFFNRJqXfxrHyr0dM
XC/spgh7a0fP+CpkfkSfwqnH2nva8B6igmrqAr2HxKqvx6AJzpGBUYLFY4I9Ds7InTMN9Acmlbwv
xyqxQ41hEBMgYNRDhPwPd6CgvcJs5vTU9yDvHaNtHs1KWi8lnp0tcRxcHFXgosppVLuSI7Lc0OAr
Pqd4LPD2ySnDAg6vgdX9MuzEPMA8V2ToK+RrxHBFWiGxq/oWL/rwgZljeseqaD93iZkf3GHMtoLu
73tOy9TfNabXPSp6Pj4bFJJv7Ib6Ubel3o5O9RDwWiKl2RAO2CSjeqAHEl25w+14bBpkyB1+mHhv
lg19dliKdmNVZWnoANOwQifjqr4Fzre0EL7dt9ir+LEOGHpOuUt2kcFtWFWpYhkL14sUS1++e16J
nVA5grFMyMHaUPzqr7GUqH1ZjmrTQle7cboGPnijoMduZ5N/MC5LhBJFZHWIMkqpZBWb9dVcWkuN
B2NRT02hCwz5E+CqVTXW9oHc7XjCLI8RXHm+TZpS9Om7AxXgbhxmWB8NECkS4RKLgut/cTS3VwvQ
zrdsxDK20hOJzHrK41NpluAZmpkXlWNN7X0JvVghco3BLV9L/17qQDznzGpsvrjH30sYNIfUmeue
/hVy4l72Q2YPArC3ZBsdlWl/w0+vehPw8NeT0xs7FgbOTkk7W6eq/sazuJwTPAE33FwgVJC5wKaC
45OMV5ocKgJOqwom8SYP1MjnDY7i2hSpeyfqi8JVDsF8Zw4Agh4qymmO0r70H5gVD1hsD1QIR4o4
+1ojYTI0ul3/6TajjZmwHu+mInCtg5NU+auCfB7fznaPXC0yu/pUuuu/IgsQI2wK1RrHDiQuBgTk
yGwLwtp7COhBge3rFB4Lc/y+K4xq/F+mToMa1TjmZSaAWY2op2kFYbXhF3Pa3O/sTCraBmkjxDVo
mc+4TMlLEUpZVMjvLgmWxHiTamdKd/Oi+1+qdRS1cSP/P21vw6+j+/FQaKe+0i7hNcdI67tcKRic
nTc3ydohwP5UVE21S5qyg59FB4twI/cI4YM/CABGgS+iKJIwcDsOG/Racm1ePvIVjgm/GNDKGOxb
mHjYc+gH+2joH7M30PvnD2a66KvvJqJrHcvhmE+sDSJdThfN1KTr5MQPvmFu4rdXYVPWpNFLr6tu
m5zkPRfThJq2GDSQnQI3WyMEsH7jz4x3MsjUe5DDdgodq9JbVEVoZRQP16veaeo3ctw06aYzVnvM
v87JjqLowxqGbjNG7XCZmo3oRI7IvOzg0c89vqQN8a3lAlkS6qX34+ZrEaohv668S52nMxp/Ng/e
wy6dLm666lFRIsgCr1Vo8346pqGu0+5QNUtsbaQdqzNvfbYhrRcsey47qsaDGcVPkVlc3jsA6O1O
BkSjygDOZkuaKF/PKqvK0Jrm5t1PM44a3wjI25eNY6/rYRo++l5REJNkHYN3k+e3VipbG7wbLW/E
hWwhcHV503XfmgOJbkTgp3jpg8egqXMiefxhN6Q+BaSJCfra5E32qwicMXnIpyE4NzabQnJ8lo8f
2+D4uNg0cSFyMp+reIaMTehZoI32/p6CUoMebyR1klZ8z/ZwzsedA3e7Wzlm692lS2Z4mJC1fHA5
dda1Gw/PCfCvB2uW/lnPMfe2BOvaXYGpfNyKYHE6riSGANuB1WFeteDYHkY3SG+zcXG55JGSuXWs
Jv8ieWjdNyT0OYksFbMewfK9cUbH+OaNl205n92tnP3sB/8AfVNl4kDICJS57YTh3otBu+9qwZUX
shtNQ8KcCD56xpmZuMp7y71xOZeiNT4p/M4exJy06UmSjz9V4+z9AqhI66sl7i5YbbKi35Y99c+L
hjReLMV48nBkpGuCayILhUe/+tZFKp7XacVbaN80pbufsXs+ufFcjJuiq7ud6J3+VCZtEHpzKrAb
O+ShzHlAP4OxUhxR7HQCMX2cXygv6jegl8AkefgXvXWC6WkLQ7imJBgG3tqI03ZDw0l6muJOHMxy
eJ0Ey+woVul6AXHCFyKb90jRn8fRVB+nxPIPKSIMZ1dsA4YjAEpTBAijdKb0k9YP7mMUd8vc9Fd2
i8+Fp5CVQhf8Kg/hwrXawxRH8abx+2JrG8m0I15FRSfZgZ8If/EtCQref6AAoS5OTIdGb+8UWc8d
DibIxXIagTwFSp2nCwajyepua85GtTc7nZ+a2Bu+oH3Ud54B3Zj2U65GmGXUIwp+vHXxWOx1EcTv
XGcAxQfJfUreatUNfKGwUzF4UI+98kYVnWoH6G4d0Bo5xUN3hYePk9oYl7VOgZtEbn8wFYFXJB9W
OmOl+++8qYTeZLqAjJ8l/nvWYIFZV43bHzUPSEiouz21uA+5LObZMejy8WPxm++lNrhbFWx0OE6Z
xmryzQd3blu8v3LZMQLFW8jFTLUp9rrrIKXtK/EcK2xoJVm1MR6ONJrcu74Usx8209SeXDA+V6JO
6sNsgOFf+04rbp3FicPCyNwrS0WPPPZ3SFyncRqerUXbuEtzn3h2seAwxISLxhSs+HFeKHhxxuC2
XPjqRl/BjYXi8IyVFf8rvMyQ6ROQTlA1T67op4+0zqezu0gIT8Lts+uZvdjelTQ4KFBK1k5MHbhX
ge/izZXiNq+79jbH3rGLun4/mFbLDXAgh8aqd3jn1kl9fO44r92sxs966a7LpGhOXZGV68a8NDen
pRV/YhYVnzHXDbqCyJXOw+xfc9FbTiPezpusGIeHMuHvtnxCiDGj8rYpYoBEdms4h3Ip5Y1yPf3Y
e9zN5y7v8Q4WRo+k5jvHHqFgU7H4XkHJ6j5hg8XbIvAmMGuRfohi+gmE34stwgKnGyk/xG7TffHp
UUXZruP4AlkdF0Ea0AdFQn89EH4kJqBSLP4aYpHjSuVDRZBDsnRztNkkocvUxjRsgL/C0AZcNjGG
8dcDPOE9evF0IZTKqmIy6ZE4ek6T71bS/BLmRUnpypJWLJ5b1hODJUlJeEZWx+cyq8UzKH3F9Tsv
z7hp5LsEGHorIZJ+d5mhsFxekqcQIk3rMDDdbF2vYJDwlil9zpsJnIbh1xJrX91V1R450d+ggPX1
xi+a5XVMAE16bIAO09BJ5oXJqs74VaW7vyxIPmLH+N/cncly3EjWpZ8Iv2FywLHpRczBYARniuQG
RokS5sEBOBzA0/cX2f1bZaqys6zNetW1qEVmSjHBh3vvOd9xtmMBGmXlg9xBxe0D5oENNVhPDikc
UACQHHC+tE8kOg2fbkmP3eqd6uCK7KPLm/Tk9f0AWlrD1rANfRbquhI7BKPMZxXOw6GvF889J9MM
xIRsG7J8idpb4M3aIBx33mTlA9IjVJ6v8Jlce99yanqoRcvrlTG5NfRaM9PlfBFDBL407jEXrfIx
sn+19qQvcvHjb/YEYWWVzh65LMUQ5m9ZnTHMJJWvIaCeYTUtram8scLcq54JB1me6sEZg9tqgj0C
1GgCO7uQLrHNjAXwhK7EfvDC96gC3LlVlG97j+ZcyI6UMTrzHLGcKTq7j6jmxNoZg4aqoIlPSLZn
PbcSijuWa3Jr0FMyOmvGD5Zc1l3Y8gP/pPC13iEn8H+UuZbf6Mwgf+U84iZNVlJNJvBFRK364XcJ
A7QsSjwyErQDkTUtv3KrtWLM1nlGVC+udpLpF2ShqwIfteDGR8MAOZfbEQ3bgkDZ4KMx57zAF01Z
qBP6ESW6b4j97YBqs6+1WbVtYgRiYxSApzLVokL6P7HcexLumKsSiY37lEos3yGrAk06hqO96QpB
597vWv3mxep6Ve4bcOsgJMrngnYg1lM6lnc15Qv/tCJEdg1yKQlWnNNFcKOQj30m1tXhqgH6rAu0
mtxwOKLmEO3myk8rcH9RG3wvSqf9FpAh9kbEI7oY9KHWfSOvIRG9j0Z3bZBJ7+QM2AB+jO6O3MTL
3QhHtFzHswYAVtXKBuSQDy1qk1QmH76a230d6OCCNA/Go1tXEvgfJoeNyKT4EdD/wFDslqSg+GUB
4ZI7z1veW323dwKtTrkKvPtKQPYpq6tnGpJd+VhbBFSb2ENcnXbUHvAjEkiP2JDqWye/Si97VbFI
KoKJCRGomk7tY7eyoM8bAnNJJ4i6WG+J/IWFAQpgYqQdT+9jQIHFJ5H9K0hULEUBDgU+dXj1JrjF
sODOiGYaaCNa9E9dps6zDCUCW3+QAfeEIvFOQT+iNU3EmH+6vV7oW2ST5ezmxLGJuR+xc95EoV6+
5bWm6OLxDOSmgDUgnBX0w+Qtw3WzJ+EwgJWBKnlXS6/GL2iXX/jh3DN6WoyVkFdRO1R92BGjp5Ph
VUUi/6aMPRYrsnWweJlFomovrBCZOz4zJoKGR+WG+E2mopB6QcXpMYmemfJQzTNOsqGkO/n3eDZw
7bTrKpewBJmVDLAdOE19ISoHjC4JRPtERqN3MtWol02WT+GPTujupWTcTDGWESC/KlxaerA7wnmN
TYveI7UAeP8CliuuOSBWyecUZuFpcjt6pVmUy0tOhE/PfaJTbNh5AnqzYv9fgH6hxwTZPyBULGuH
hk0AHgvLPOy4S16VcEoidNrvATStzRIq/c5K6tzbzrb1PmmTXt8yXcd+ZSwiwTeW1ydfMVardEe0
Sc5lj9wsBeNUsa9M9QTFNfdG/2aJmsVd2XpQwdpwTPqAHSKz9wPMapZLcCATSBvsfW0x9KOKtKB0
dZNC7E1ST751U6Q5iFOLlpm3qpGEwz3aKJs1vx0zPz6bCXUO4qd82So7x2hjior2V2FHA0NI9s4R
g/u0s3Aq6dvZiJpIMMUpsy7nlj5a1tk0k/owYB9Y0kheerDhdJk52SjB8Htt4jxHRyNB0QT7RiYB
11OT0CyaG95wckW1nHtcd/GurJxfpKvLx06GDp3HHAOabzXIsuz0Cq4QadmWK6sEkbHt2TbJiBiU
9ZBQashXN1vIDw1GSDsyHxSHizNaO8p6HxWSX88fJRcyODSZmz3SxfUBGNRCbVITZo8Fls1DKBkg
7NJiCl8JVGxPZFYnr3mVcpPGfJHfl6p8a8mN2TZZGCIr4BDZxprEzwT0brzRU1x/MtCxvpqsnZ/z
EuTHJm3wJa1Ctt35VHIUwm6VZXWhhpzkQZlrL7sYox9c5rrvdi6rlwUiMHAYnLWouK30xnIYNq2H
5vqJhlh7Ky8IkE2npf/TsZTZ0bXwdhMNhRMtHX+de0Lf94jkrk6CxgMGHprl4PHgPg7KtI/xglQY
eptD0JGbuE8k+rFnD0hhnwvc2dMpVRpGGv2VZLeYELFIZfV0opy2h5QQ+9gvwTBwoLKMRo++ZZaa
/EKzoZh3y+KMy22Luzw49JPwGM+kg/QxLrvOcZjTp1T5wZpO4vxpE99AwFOzaW1IwlItpSE3EKx8
Eyn3jTvZJDjb8jR4KihNMN0WEgNfFyTPzJnlM3dRTHx2lMK5sBlFke9WKLigod38ilxuzkxe6AOs
ZW9XP92e/Je19HDi1cFEs1/pTK0XdwJjUbHRc6Psgmr//2qo+ueZ6v/4/46UEEa253oIcP/PIdl7
nX92n8NfxL3//af+t6DX/y+0jF7kBwI8mO39S9AbyP+iHW4j2UVsh/3ZR+n239NZ/7+YafFUAd0l
W1gEvIl/CXqRR3pMEn3XdRx0wv8309nfxXQQHEKJ0jViBuyGTvibKC1ysxFQyBRuB7ajdEXQ4vwt
dYPp8qcv5W+0nb+H2NuwSXxkzYTZB+wa3m8v0weIaaHyB9vAL8aPkeH/DqZgwoE/FOMecen4vx5Z
nrfkZ/M3L+hctaJ/zpO/vmIgQh9umg3DQP42c46qpQDHGIOcdq5xnG3FEbHWFvTTVR169QbcSPYk
SY06DLF81PhWLfSt1fJRz56zt7kN3vRB6t04anS37qKprOfSnKtkWW6dqWj/gzzQ+V1XfX2//OQo
tNE3hvYfaIk/qRpz7N6zmepwS+pk9cVMiKDl0OH/C6w+mxyfy8okIX3sTDZfXWMvXwQ8mNc5Id1F
6Mb/lWhdvNBVg+4/wYb+59/v30SXf7w9WPKhg7CRZ5Ln8c+iyzBSdpvDI9pqcLDnbHFIIMrENdS6
NyksV5ohNL7b5lQO3gROy04OA/qkLe9ZHtLJD7+5mAjv5olMLac92qn1MEGa5JpAcgZ0KDUW7x6a
9z3hKN09OX7Ndw1kYl/Nqn3858/i/84HuX4WCX+EKaHnw3j7TWYsswWvofbEtuWmeculBocK3tNk
M7Uyhc8NXfEazCO2VtObrzowdNkgRl3LbqIMDxMgtQc9TcN74I9YzYiEu60KS7xNTsEJLc5hl7kk
bWUchySkAo7W43Fo0pSc5/y9FdeIzli8RWLwLoNFew1CiUS3eWgJC4XmVgYXh+v+LQ1i7sVuyh1l
5WZOvEtRsZPNwLifPsQ1osd456610y/JbWVZOSi7TiJQy3kg9YWDkd3o1FU2kHzSsyJGLUDI3v75
u/xj4f62zEIUHb4X4gjgtP5tmZFjxgUW0eKWWrC6a+yixk5j7GtC5j70nF9WbqY7PWeozKpJptUB
G5L5Faiy++63aiAA2IzViktxeDRNWW5CrgGwT2qiJ63Ya+/h0/YHJsvJdAJcMH9F2jhPuo1J/Cgn
643xU3LbLmSmrEvceStAJ9OtLHS+G3Rg/4cHh5313/YUVub1SJC+J1gKf10ErWTcTZ0SbPtCjZek
cpE789Uyz2Jbvwf8HO2UAy+P5sHy0CmZnKD7cgVFnENw2OLLF9GL+WdnEvvHP/8Of7O/SmQ84CX5
ny2D6+7yp92jTPDploLceSNdyuCu+ZWO8xGP/LQJp/Hmn1/sb74G6UeuG9k0thB5X+U+f3qxhvMB
avYgtvPch292M8MDGHV+98+v8jcb4l9e5bdVWtIdCHqPOy7e+eyn3fTN7azra1k91PPun1/rb3YE
GUWc0ZyoV3vLb18fj2Tetq4i/F147smzquVrgSR+63ee/ehO1/FhDWuxQQ1q1/f4hbvNP7+Bv/lK
EbIzaZfs//6/adobi/mYSoXYlkM4vjqG2OgphkL+z6/i/i7EEtLh4iDQdIWua1N2/PWXc9lyJUks
0HFF99j27hVkTSZ8xnSxYpiU3U01aRqT+ZqYDem0tO5o1hHvujRyQ/bovIkYYKGgAtAW9K3ZXzkx
KzE99m6rwBal9rbNEjjuOmXES+278qIFpKJRP3NENv/8YX5/PjAiCd/nrPSd6Hqvusrt//QULj7y
bWj54VZx7KxjjTKcdO5kswQQrf/5pf7ta8NxcD34kLCBlIJq9deX+pfgMSyD5CaeC+tA6NF4Srq6
3Hl9rDGKONF/eFGugr+v6j8cA5CsrjtrKLie/fV1DVMpt3JMvB1L84zsrdl6UD72UTyZN48klWDl
TP0j0xY0auY9ZOy5Y6jnfuYJ+tXBTtFNMYAIZYjZObjv29YmYdFTeyYt+3Ko6cbH2Xvs9u/N6Oxp
ChJ0IFG+EGTqrlRJUyg001EUIw0uPLv3UWCQvUGLjZjgJbjdSwT79mzvOjJbzgh/YBx39m3rWuUu
nAwir9i1aORVD1oh765Bz7CAHmcILmz6x8KXT4xc9N0SfPrt8lXTE72rl0ps0KYkb31j6TsLoevO
EAm3waIPy0BJ5pRM7fclFgR0p6rM32eAAldvZ82EeOrHL7eMOkhDPu0cun7++wTpbxfZ1XOLuL2T
e4QAhAElzo84E91WxLAgEXMgfhCCnJ6hxKwjGGxu6yxqDxN5oWt37iqUQDkj4ymgO+vmyNMcwLE0
xrT7E9GHPBO10O8yByw9pgrABZEzxtvFYKLaxJxSH0Vfm23W1yTs5lg8y+BJAGDfDMojvBkBo1+u
F5XOp85L/QdIOmqNEm47EUYfkXdO7sSyd1GX43LDWIYf2d+AgI9+zQYmg9HPatQ/c26Xr5nbFDsA
ANU2kuO3KiVBB4n3rtfDeI5d5byqPPce4PBRk85tU/F3laiSIxTskaceqgiMQKKvUhwGa0PbdfR+
E0jShSTUA7TTeNfhfd87Synuh1FWX3XPz6YBQPjE4yS/sL5F++SaQmgr2T70pXTeatWW30zm7SGu
NAPZPJO8b5qqfbAKmp1MwuxUEDGj5k2fj/NLycD4waPvSexzDofH6uZnK43bPfm/xYXJU3JYps56
LLhoXeC4XnO/XHvjYD7mlYOWlCcCDQsz2VvtS+fTitFTNwFDcrcjnSfl1zss5Lc9YAr/3o3h/D2/
fkJjY/rr4vHeTnzox882Yb9ria1JxfM5puG3z+3cHBunaH7EsZM+NzaPpPJ0xgVcAndShUN3vlw2
w6AgHF7FX82UINVTJE8Vqlk2djsD3EQT8EtiddtZoz/fVAyR72ohfyLEfq+Zz0NoYZRK0hPkqW9h
HzYHaK+wH2Yki6lHoa/7lAQzQ69Bd8m3ru2/tZHRECyYen8vG2d4TWQRHEA9VvvIm5stNDHwcJXp
bzsa7Jsu6oJDDtx+11kywaTDm0LBW78CkrTOGe9q0zqkTnZF/cgOOx1UpQz5hV6w5b9C+hCa27gf
f3oiIT4bVF2fR8jWapROxKun/AdWkj6NUyS3DEotHPdS3sV9W2yBx8knT8/feymax7IzwR39/BZW
Jw4ccqMQilTifmlt70GnFb+Jq0nfSnujMccxmoicId2lkTGo+okrcZk4h1fMc0EaCrRcwBQCFNzL
4AGSIOJlOdk2nUPRqH5NdBGuTr+fOSAUuVdOmn/Sp9O3YyLMBUhC+SDmxpwHYREQ3OLmQxe5h27y
rnCo7hIoBRtI9/St7G5DlwvtglXll6aoPQQhk/vDMzloZMlYVEVX3kaRqHvXqvBPxpR2wc6r/Fem
DII9MGF+lMIXc8ICjZitH5N4PkErBmjSH5cif46LouYTt8WDZ08g4OfM/SJRtHxsx5ybvjSLv897
F+cpbM18M9Gt7tzA39QtUH6EL08OSe0C4fRKo0Km+av39dLqbdS53+tRnVLkj6VffK8zZnlZPfp7
0wbuvrPsp6ZAtJVO47kWY3xrdAOOBplf/zYslbNpFca7j4TyDDd+XIW7OZ8Z7LdLdxquTlm38rZT
XyQXvfQ0+lzjkFPrLeSDNVOBzQg1gc6uRi/R1/4uiNADNya+4drR7Js8L060Ccd7y8nULrPr+jZt
mvZGBH3z6AfqIS3QRzdlZH1mftd8Lp1d7J04zF6vE5DtMPnZbRZ33hvvutmSLiMu9ZiVe7qTyz4N
WrK+wIzdAE3QqzDg5OxwglwnOtFhzDSQJbK+b+dylhsicqpj6wmQTTNdVaje9rk0rd4Nis0byfZD
52Czoo+wCqy5f5YDWtgeoMG9a8r5MUgKeaKbPKMuCvOT7XszYWZD/K1eovlNk4+6jtzSeWTQqfaE
53AWwo3d+x0iONkIvH0+TsVRyfCtTWygCWnU3ORewnGbzvfgylAlgZe9p7MDuppPe0uEkjgNI56p
2NNim8aj/ezaafZAMp+Ho87IWz9K9NaO8uQ8YtfY2n00Xghl+morReCXgB18BTRAxVNbpZlHVyLd
1SX3Rbx3190lSpEvYgXk3g9Xaj72PgAsq7tp9Z3AI1X1QQ0BHJpR0k5yWMNuireWluHZw4D1OADh
RbmvqjfisUAZW/7rHPsCG6LN8UfLeS/M2EWrAZzW3vYjnK9+UGH1VQF7mE+wfWh5m8zOkX6h13xC
pQ7vY1rKaNwxcUSy4RGHYc++jxVMNZvFr3jw46GD1jShXT0SBrYca2kDTx7Ce5JjmNNMlvUAX748
L5n6CnqCsaAfetyAy65+qjt9Qc95CHv/Vy2vQLAluRdFFGymeSSllNTF4wj15zkJM7FWmBZWtKPO
fcJcLImBlHXxrosrQySmg7QLxll0Z5xI3w3Qsl8oMQPoMGXm7CK/DtJV2I/dBXx//Bp2ofNYVYN9
dpnA3xAcNp0nCOFfvcBjsxoVVB5T82Ys2wfXNdnRD5ml9U2RwblzU/6cE0trw8gOskbGpW9HOCdj
jz8Ecehfw9sKRhNoS6+pt10U1o9tHdbHVOWADQxEf/JYrPaUpJKIJsxDzOaczHmxYu4kOKYibFGC
83qk/dOsqgC5ng8/kaNSqxhckIOR0imR2famSvazQnPIPVMF7UqlJCBClULlIcgb6MKlTDZdD0UM
cUoax9sccB+GwSaPLkT5jju3sMzGoxgixya2xHuiOILClhiMwNXhPkIwOq8Kg+LTmCqCsahwVQGO
QyIaLbiVx9ZSZPcqa7mbChqUmwHV3B28lP6cj/ljFSzf/TD/pitfE6U3uzcdGqKD1ssb80UW9FIp
NI5Fd9De0myJbqS7fz1ubDcMud12i7q2iKZNXQUEf5cw7lyvc3YptsTdlTQPDiissXdV8XQcUzzj
lQczsox2nK7YO70r4bCf6/xEMHT7Wk/LScdfix8+SuM+d3L8RLJxlHPygR79LXUhZlWJVT2o0ZaH
3q4ZXdtVeFvCih42ZZNVm8a+DmUwfESXCmT+Bo/AcqhKS4OAKVF05BJfcyS64cnqC/CSIBQx9Leu
vuC9TPxVD9YWWBfjyTVvQd+rWCQPZTQ9od31DsIhzaAlD2dNWVysPD++TOhkm1VnmCLTaIJdnsfD
E0QmtZ+nxtpiVQsPRPAkV/5WMX9pmKS0YkkUS/wAMg+5BHvWtYRk2DUPEk/KYbSd5CqeJHrM0RKP
Nyr8dRLdeHXRPgQF7RdU7BkZi33WHkNRm1cb93ZF5TJ6Cv+waMleW6hg7Yx0Nx0H2S/+DNqODoTi
Rs0E2a651KALX5YeOJSROZbSpL8LS/TSW5/G67Zzo+oWcpglcDoTXYjuKtznkT2wAfuNt3Yy14IX
GMknawopH0JaiACL5oZ4FvQHNCyafSfdiKVOppeVgP334+XBAS4+EoD4NdCC3E3eYH+yomHOeoYg
e0Bg99Zo6y14/PKaitg1R6+W1tlOr9kWTNKKMxiJ+A7Iar0VKbjJxgF5q2NJ2qznO6cqkS/laN+4
8M2+LzpBgJuq9MkfreZpEUSNagZ34GfYXPsqCh6iyLU/UlFGjxq7y9kN7XjFX5n8uG6MH9Cp0idt
KgX9yymcE4Zn3B+5Fb2EyzA8h0VURBs9ZD/YZsoLWTXTi7FnUEsZebw7h1Hch5nhswHJKQ4pSvnb
csiSC/x69cAQu7lp8tY7tokeYB9XDcYcMr6zVsd30JBqlhOdGBPI7AQfuP+GCwZLY6fJL+IG1LZb
dNHWlkkuCAK0HGR36TS7o084vhY+fcLJmqubBkNoRPKq6R/sPg1prizdfCAKLzoF5RD8RBLlqtWS
11hweVQfUKTMRBVYxnWPIqRaTktqy0PR0aJFKk8MmMplfUhrk3/r+6p7V7lvO1vPZoywatQCfIqr
ev6iHRFtwMs7Wx/zEcP3qqLMwWNq36p0TC9WYNdbRzTtAS0wPmvPaSkK0+6eQzPfdd5SeqySq7Ni
ljMmrrp+ITMJB30JMV8R8U6pWA+XIpweCEEF0yHHQh9aPgJ+NkCmjJ01w0kDdxQl+gzFYgUtlMnH
lEjxaKVJtgm7nDsJflof6XrSvziDQ/vUtrnt8a/Vj7LFSj8uo3vnQEqk2Of6c4k7a/wUaZy/1wJx
4TZ2xDACevdNhtkzHfal8rj6WsuMvqTB3oWMcH7kg9JQb69mO4NcCuXhMO+nMKgOhWfZ3msVx/2v
EbEYhTZ9xBpVPJPMNWWCMKdozgJ3tcROOG/KuegMmg6Yine2CAYJsiMoybdGx4c7q4K1IT0CGTxC
IqwM4TSWhQHYb6AwCS+LaOWWqtPcMTtWbAXLopGnFFmU7qoajS6KUq664SLb7dx3s3tLsy8GlElu
3TaQTb6shFHWcVKiORde1L9kMHjXqIWDPxwaK6Jtpl9LGy0VTWH/6qRrqu/Cacdd35YcmCQzcBjY
ZvRuq7Bavrm13/9K6Qqd7YU5Ox9dvevY9ECsYuiyHIxsA/w2fr2ddSW7i5DJfOkbQLdQHhf0QeRT
3NIbS9jdCfExG7IVsyt9tb3LkJZdGlvkHxSaFI+hUfJ7nncEKLqNX39TDqDErfQM13aD76Cxp+aB
ybL3MzJB+96rqNmUrR+/MWRibY1lRumXNU/1iCws7kRCj8Gev9cuLSnTowseCMVp6XDuUS/cFIUh
QHChKUY0o5U8Yukrnyc9DfyhNjm1qXTuClFYtEKQwuPZH+t+N9fLcJwr5W5bK+uGbeU23TcvD8ZD
zoH2msC+RGMncZDxaZz+plvy4rPhArU1phkOLNfkpKR27lskhxgoCeeTqwlDNBHL0wBAe5pm6JkC
juXan4hCyB2HUoH6+LsrlDzSb01O7jj97J3xZ9dbLzZFwTWkzzl61/gu2XgwcA3baCNq/dqhwLyR
URvd5n6S/RzhHpNf02TzhV4Xp0PFVRsPuRsCIPAdGqNdRv7Z1Fo/cS8B8MV6+6t3MVYgoMtIcfXJ
YI4ep9QHzBa4I+frMmYU+wEDznlle1joWwdbjx/z4WAtU5Qvr6LriLgpFvM9s8h3Wo9yGu6mOLwf
00GcB/ZhwceKN9kwQe6JCqAsI4TTY2f8YcUKebf5W0g7RYazoVQpSGSYcbWwTUybbl4+pKYzl+yj
yn8PO2nubIVJv+ej30iOYjRb9XBk6tVs6Td5r5xQawQOwA3yeBYXy8G+z+0GWAyYV2S1yzmtK3WK
gm4k00G1X3M50YCrtLWH7DqurSlvyXJGSEZ8KaR3EAmsBcsRx55LLgpmDiwDJpZjeSjcaR90i7Vv
7B5UbhdATEu02yJGseodAbXhsQldsPfsds5TKwn8oLkBnc/kcoLhm0/Hxekfq7hL7x2XTmGEMoSq
UHvnOAbdh8oaruDcJGspm/nALz4QmOr6jGGl4YlNo1MzRm/G8kIsBUFwU5DVs8Y0ghIVrexGcP7e
6DzwznLUAeDvTL2NTpCfUHFhr8BLtEVzbtbZqMDCRZE5T0YWKJRsa95GXsr8rqbiegjRwez80Ywn
TBzZj6RDPNWWMYh5wWCtyJL6pQpE8Zwkenm0rCR8ZYLfUCRlcRWDlCUmUYJLX5dB7hAjWg/yVVqI
z7y2dJ+GuY6ocK/YLn9oj84CU6H18GN2aFXXpCmNNUQrHpXIn6psb7hdgr0F4o0vEAmpBd4i3USp
n3DlmscPtlKFz9TCebaLGsNlH/QiLHhyBghy7lVb7fos1I+Dg1mj5MIP2IOGCdYsYBHJKhLGesjK
Ob8o6CI3knjwfdpgTzZGBLeYLlEmFk5NkPeSb8TYUxVhHth0uBzvs6m57yvPe3Ew3Nad+5E1wWdU
RoK0sGDK0JiNant1XfdwToL1MJfnQMfikCSp/dg2f6jePXlTzaY8Z33xXKcR4Tng/H4px3Wews73
n8m1jo8Z15Ctpcan2DUoUOPAPJrK2AdNMvFl4jQFiImcK8k1tI4lASBcVft+6DCDVPSdafF6Z4De
ei+CdtjpvoGXYNj3ZWef7KS09lNcHceyC/fa5zHK0+EXorDlawbZ7LXWtCZuDPisWMLVyCysIKX1
aLsN2dldXezDFNhjeTVv84R7aOa8JX0eNBE4TGg9VfMbM/3a2nP/w++r5ZQY491JPaC67QrfhnPO
TlrTkdr7sa13DSZirF2DK7euuFNCUZwNBZjsTvTEUM9XPsrAsLklVK08SaCnmA62UV6Tqmjp9yoS
X2RgJnttYbicawK7yDIKHrTdYQUNbt1lOFgtFV8zJGRqq/SObnDDNKHa4y55aCxhf0+xz7I1USC7
pppo8I8zyBXnpYh8Gg12iMMKw2GW0f4bdXv0sMkkuL+oJ6byy4NSDXq7+1iW5JbcPgeWWdYQ60us
KAmYrXQ5DiyxawVF0SKyY0iGJAL6CCPYCvk4Dz5RdydhkRjcLZTMAcrRVePhlJAYD2lbUlIIsvM+
amRiJ7jl/sZrAsp4Pe0S9tyNHeKs25QZkfZV7T8FKqk1ua1uSiSI5QY7f86HQznPrU/3pSGX18qK
YO9VjnjvRsdKPmP+Acuza6FDehEwTqJBqbdG+m/FTOAz67ZdU11vFylnkrKJOr2XXTY/xJYfP6kW
NWumoybC2+0eI+Hh51IuymU3Y6Q5GjMfsDRmn3BIORVDhNkAY50mf7YwTzGEdLw0+kzInkWWLTyI
llAP4lOQUaOskyJwzHsU5cVDlGAcOTLgzsv1rJmYMLIlmV1cM6cL3BNGuXRJgwHneXIF8tgMFdhP
owCjYJc95mYsnvQA9HbNvlHvvXyhy2lirDjY1oPwva1L/Tk3rvjCXkRyso8xFjgpd+ee2g5051Qi
2BtcUsdnZzjkguO+tPmpKQhHKsa4RW+CT/qN1nG3BTrUMdQcwpswEHT1MYn5/oBKfCkvAZZ9KmJ1
5+Xusa/az9S+ht8G5k5wvpNkdudZyanPsRb4jkHc6yd18oC5oj/zxKXvscrV+7SoFSg2+zacna8O
P/ImmWH/Qy3ImDdBn6nyaD9W0QfWzEehpjdCQnHos3BZ8YunjhOZxYlMhr1fd80lAoe9Djoe9Cqj
/ZgIEFRh7+hHzu6aE7Kgb5aXbbWlFKBaHSwfWWS5jNXPZcRF0vleT3gV7tQ69ZDAEpor/RFgBcqW
mNzY3jxdLZQviSa/Zco82talUJccSYNdFufes+KtM4XOxpEpbQs8Z/EbNUNlb9GpqU1IfPJxbLzh
I4N2CEstmKfTMvQ21HlR5Fx+MwbFauDQrXTClkcaHT2DOU+iw2w7mtBYSj32n6q52GUtnpSJHC5a
dFQz22JcIvL3PrGc/Tyy49Jtnc5ZI7oN7O7lbQ6p3Ko1wy16HWRAZHdBV70Z43gPhFbEya4fvPmj
JcbxoLkhn6HYBG+zQtvJgFNwvS4WsW7yObLPU2nZV9QeXwMKMSvfV2Ty3Xk0i35Qn1KJLHl8ycYE
wTA60JFv0kpDZxsLp3yhjMuwOnf7YnbXOCHtkx9Bu0rJu3qpBnXodGuIWDSvQ08MS98kLzB09q0j
w0PJdGmrl65f2wjgscN2gq53bt15CUNG9pXsZWhAJ/iypToZedBWZWB3v+olu7TqanmB1IQ7QzBl
I8q43aauN256tDZEgLhtsiNF26WuRw9DxoPIvrvaFS2yxtYcKmrON7uO6K4GvjqK3FVfdUFHdjMR
0PZisg7Kf6Wi8akUjgsf2BmKA6HpivbaEt6GKRJfdwpwFGjadXg5/GTZAM2ABlgHyUOqiguGBG4S
Y5vdMDth6OBW5WHqIjgAna2x9xK2uTxiA6oPSM8MATapdA8SXBFO8WvQtguC+S1nF/yxOJ2zrpHX
PAVtDPJjmNrsJBafLUuE4/1QMDgbiT7esk/AK87cljJJNRCn3BFcZkB29cVwb7kZ5xhbv+5bn3la
OiGIRlrO4h5slyCOga94bbn6tcBmT72xYIaCXrI30sHwFrlHlNoceyYVe9FzY1pRiLqg0RGuQ9Q7
QHRRanmoW4xPmfWTaAxr3YXaui2uN1yzuNkjir3m4kUAopuqzO9zYtsOLB3vPqIF9OqnbriVBCls
5LgQWSWAqbtL765F0UxrP8/Zp4jrvkXphBg5HLkrx4rsIcXvM3J322l25X3gkf09N911NqZi51tJ
i+EmZg60aYuI3IP/yd6Z7FiOZNv1VwSNxQBJI81IQNLg9p33fUwIj3AP9n3Pr9cyz0xUVL1XeCpA
Gkh4k0xkFTzC/fq9Rjv77L12LOR9v/jxFalN96flK0KKKHk8LFLSVRtgELSZj0YCGLUfN+hGAtO6
BUUiNbpX0BTug8X78Q4cJG+lUHRoDUt572LWglttyzVPmnaTcKgiSg3O0azNFAWFRtCNR97hIc6r
dN+3sgPpxdlWEktKSGLibdOZdX7i3OjpoCeWwG4pVB1VzWX008FJ++YOXnwz2229YaFokG3z7BWR
M3ftKZLMthlKXqlMsyvFfI4Mj0dMyKcDibisvXdjNN4Kb/4kEi+uiA3e8oZCr0dBWudZl9xGBmHV
DTUkelLQ+Z1rf2F5vaeNse33JYdlRDCmHTRwsea6KBBNx9wDWJ/E4ZOqzXbWDx6yRTRtU+Vl8Mpi
Glj8SzFYtDWrvPlpQ+wSqO6BEt1NDSL/WJiTWqepAXOfVlYMNFEXB3chAtED7674JS0q63W0IUxL
1ZJhp2VjF5TBciOhka9rpQthgpkQaZdZ5iu+y+4pXWzEKC+vEcQXyztGDawUjGPhpx8u3qYKzHTr
y2V+oOm8uhR0xex4OmRbqZr2RKspGPfFHGwWMID1mIqh4lK2cDYSpi1Cd9nJJXhzhF/StfqZIdYL
oYNdSwfHNeJKd1yi1HhPw1A+ExxuDjwO/JuY5PSeX8XG6uDV2FP/QdmsfYxHO7BWyh5h4EZWfAnI
Md/yXsy4PDvNWymH5CdgEnR0iogelLJhI8xMNtVmZnWMe4FCKTBpU8I/UzSRR+prAA+z2CDOaA5d
+2BNeXvtpCWkM9MrBsI6VoFvyRj7LYTj+FDHEdvzJTVv6R7QQTaiWgffirJtJTv8KeQFmHUT9RiQ
EriOqpIrBx21pyaz6T7z+dARh2GB6S3ZUwQT1q0N7FNLW14ZpfGkCuNTYOt8zCujBpHnBKRPpljf
X8th7cTxs2k0w83ch+pRQG26N+ah3CTJ3YiwuoM80b+mpWxvXUtMr7Sqd9sEE8pZlLG37lXQv3Kg
vMo0E1ezoW8CY55eE8+yz0XWmvssjPLbsKNnLYCP9DEMQburRxtIVT7EDCUm5wLmqgNTYByu68ru
aKuBX02RSstvq/GWtzysYReDGLd/knbk5tVWprHKuBGfkxhaUUG70KGmb2tDjGVZhxXgmtrRtoii
9ziUwuqYVxKFR3b7Rqj+VNGJs46kZb26flZyyvJdgTqNc+sOaTU+D0sndii0CX+qmnYl9T3HsM/E
baXqdpv7vrUxosI79xbiRVL8GlFm5MTTIgv6ac+F2YfYrymXQRKZ60CTL2uJRiy98M2Log8cSp8e
2uo6ZIMdg9CcNEuz1lTNqi4/U5mWK3pv9uQvSUvNdMymMzjqfLiEDWFOVT5P0H89EO+bSTM34Oma
7IyjLR/WdW85ZKiURZlV9TC3QLfg8ShIpYc5KWgRHYFcumyEOjAmLLG8HmGHhmRojsZhMetTJpxD
n8w0JqN1z5ZkG8QfeWg9sotOB+SMbXvM2Nj3yXdq0pqdocLkylNx+gCKTz66BbNhucQI33lp7f/b
33i5Ku3Cdzo9nCsK4s3d4oUpxQpx+/Tllvs/zY3/f6ggXmB2/c0x+G8wfazd35vfIyB/fMGfcD7v
G+00Llg+26Td0tMpjz+6Mj1BYTz/Mxkn4Qqd8vhb/kN9c21T4Ta0fFu7DrEc/pX/cL5pl68HANlk
5LJgvf/P//7z91wEcMO/++/fodue1D7J3x3cNhxlgZWJ5AFuStPlJ/3dR1kPMqPFBF2+gsz2CKJt
2fQz6+RJqXYzJFO/H+r8LSJFh5rqeW8x2wxaDt0eKwz/cPaFb8mrqHTSlySKYiwXi7yy/EIFxwmA
GW4mu+EuSt5JvtjLCHJjLDKgfSm33FVKbfwxxVJN9nFYXnwhy19LCZo2WhTHuSPs7oYk63RrejwW
fdgZa4e+sd1oevZpagb7no6t+uy0RXkikKYqgAHdMYSRMUEpNcQLEWbbOVddm5zJsLHtjMnKPaZx
sJjHNHaMs5nwF4GdSNC6IjnINVaI4GnC9rLPXcM9S0A+3+u4IgWbGB5d2DV8jGd6g8ynwJ1Hf9dj
5zkngmgcvoEEKx1wd/vDDwOusDLKS4T8Kdy5gwRIbSegUpK2jy8gBpWzbsAIwMtUuc/fLZo7oypT
H0oQ87sfw/seclVc4W3RdJ6UO/aKvGXe0/c90x+fxcY9zJ9gWmVxML5XpCmgtrOmp2zRmOtrAuHu
vKpNL692gXIMSWR0SO9aBMKjHN1y18+C2imIdgQtx1TsKsp+LwKL+hFpnJt8TlycuHTiH+zeBU8y
iV9Rl3G7l5GbGJgXnOZA5J8rRumbnPRTZ2qgSu+DbVpoEf7eks07zg6hlrkzqx15FvXglqbacVFt
PuYuQ7ZJsM8iECXiZ5UiJ1jdIE+auXd2oxaXsTfbTyNT8BX7gsRlIWYqY+cStDO2E2sDErEOy9u1
SqT71cd3AMLm3zRIXduaiuJw7Zbw9eehUED8kvEEHsa8YxWkziIxxi1JaPd7Hg08nAu3e3BMJxoP
Jeco8BiDQdCzYWGtEnfyr01J30wlMdXQr+l1V+x8xcWtlX00LQOrM3ImZWftAimxGHlJkZzT/ADw
JrmLw56a6ZSeyAv7nYfcXILvPnrdyUgdrazn8gxYJDuEdmPzMpUQ55ueF4rBpvDglQ2snNYFFCha
pf2ECCFqt1pwEYzakdAu4tiy+cRtjYdlG89Dc2+UBBy9OcEdFBsbvOXfqyoPYF6V8C26wXiuHUoT
GmxF4AcoX+iDcuPOzk2HBE1k2t/lPmpd0DgvQYS3p7fbXVkSiiaBGV0c0xs/srz+aeHEuc5l81A3
FWDglllEpFuiovQ/VfjEAVpCXqaf1EXfogVlWAk0rzKWfX4DI453vQRtL3fsW9NiA/2JyLIzcdUo
22UP+Ed11Eb37okk+hqLwciBAG5j4y9dfvGUQ90j9V1PBQaaKwOMIY4BbGSZg+B518kATjmlLA0L
QNOIRh3N9b5T2EUUvoOANfB2DaOfVIea5obThKwSoSr4O94yRdFe9Lw4LPYzYyIpjitmxxe5NAxR
Xo12JEZGutHtIM6Pnko/YlFQUmMlxs6TicvbosMim7vO3sSmtKX2BeAcfpf1MJrmPg8dGIx4ZIMn
xUur1QvCXSB7dl4IAYFSjFFTTrKw3mKY7fHYJWR6sAo8eEnDUsYiuU8iqBnoI7QxCaggvQ1oU9yZ
SRn/Qm5hUYY2Dxlq6cwZtmE6bWNhjNNqsfGtFGLo3xh+zUMN/DBcDUsaH+YAy11P0J5VSKvsq4bE
HlB3Lsc+NRSv0EWZO5u5Yb04hrsc3N02c4rhwcys5tXI+vSk8nquQUcrtW979gC8/u1tkpg9PA54
bz/Cqci2wvYPS+ieYcHMl85Ms9fGDtszFqdDv6QGyZ5BI8699H6O6/BGwsm4scle772iELd1calY
KEBDxgXXxfHGVmJ4ItihV6wjHldiaDUGysq4puPOrM5gkeabESce/Wmc8NQi+NbJGbO3wPe7NyJ3
6XMd9+UVL3N6l6eL853iN5lu6sacsLpnQ3ATRv18IUxD54EdLgy1fSdI2XT+uqUB+irKF6yrI/GD
LaIkqejFWUfIbjVc6eXMvtyLV37Gr24Z02yXLTlAd4RK2gHBKLx4Pi2Sc8XSLo8ccVKZ3sbBGKvW
3EWTjzqN+qM19PyScsONH0Cl8i7Tf7diD3HbUZS6CykhPtgYB35aYzTvofNz9Hk5ZEtRZOAhM2ui
xdehr/PC7KgVlxD6xcjjvmrqHUwHqauRx/vIb+lu7Iyw3HukAI7+Mof7wImqdRwE2YtR9MtTR7P3
ZWEKB8unkJFZENfk1yJhHUNTfIBaAZ9ijekPCBV1uoWDVT1N1sDopoMcxcavG3VBdk+ubI8G61XL
2epG+btoi5i3cUr2Gl7IjajoEUONDULBcsRPv4+cpxBNI1MY2zksyjtin1Z3HOt4eSwpVLVXE9S+
k9k28llvrZ6mBN0VE+iyj4OW7XeYiRsYiuGn6rtwh90OrvasM9Mz+A0H1rU/bSUq5HPSqPFRcdS8
B3AUOHRtmjNRWM0CxFniVk+KCr7PTGRwyEWpy1hjsDZ5Z71FiQ2Ppklqgb+g0qYEfzcBA91i6ExO
S+UOr34Q/mCff+Cj5bGq9hN23GDwqE4+0Ef2YC78nmfgAqe5Dq5pnKzBGdU0gPYjzkVoW/ZD2vAh
OfSwms5TkYAmK+g2MeBMwar1wSVHCZcOd0nbH1WSX5czcEZrtpujXRnuHu/KTK6jMRIWEjo/7trj
HY1TLfc9Og+jXPg7fN/jE4GubGctTbn2CoswJhiPp7RajI1MWaillOqtqzZz0GRc49EjOzw5M0sJ
0/bu0MHya/Jt3PdEnLxY82wfhybvt82AJAY4J92PJCG2QA7g/KjCf5UChz0NHuXH0MKzH9tl1O0i
cn5onLhmEmIUrOwWD7wZIYz28y4dohpoTbucJ6uUvxQWnXUVuNiGWP7kuk4HuJj1g+L3QQc9PDtY
T0ML4H8ejPic5QGaDZSs6VcQmONlQYiON1NuyOuZxfSuHafyRz409nY0Wu8c0lqwZ8MX38qZe5SF
tLBTHUFP2G3VVR/4ekpEgbYCnNR1O31gKmxv46q+7j3RHSyc05vZMrgOMIKv1CzTSw0fgebd8cKl
E8auXzg39B5TYFRxrJem4bCDTfemiukwin74zvxRYR1VYQjwvuxgT+A3UPdlVVWwuioTv2FtsHsa
oI7aONUec8Q2kgfzVMRrzMFsa12/Xmis7cadmDvj3jMBfr1R5Osp8NHttFeS1fqOqcH5xSWrZDnJ
BuqZh1S9n8bO+lTuGNYn3JDc/Rov9T8G8g7Wbml4GiH5sD/IXLVxln65MlsDTTFx77lMzifYQbpB
oU0vEHp9bnMaDALQLp5peLVawGiNKx5pxg4PeYuSRMlhgASbnIVbyWtOBDBwdZhfZAj3ZJWHIn6t
+IoLxJm5xUOdLtdN5+kBHWfCGy3L/QPyY3Ph8+r23L26edfU83CXGjX7LsBF3pVD+Zy5qmjztbcB
N9wNKXGr2UxWkT0slrTrbTVWOBDTiDqmVjflWrntXguM/hvKx+lc5bKa0yQF+QP4fefKdZu39Fy0
TPbLOq2J4m5DwI0wblk7vdBqiXeuwltOfZ1jnELFFcPp22MJU+t6wMeUbdgKXNmDVDgg8YpzAROx
WgOkzD/IBVs/EFS8K+mn6q1Hgz16qMP9SkryYOs8pIwbtwS6B2w+UO4b6DfFxigrq94ipHmPLUuF
ju1KQ5iIUPSK3bC3c2p3j30PPbGsGnh9kW+t5yRo9pxa70OsF58kLzaR50T7zKO2eYrZxdvhLRlJ
NuJDeAiKEitUElAekRtHmHAHdgvXCyHJ1SCrfJMlYfdgAnjZFvgz9/QhB5vUDMSa2MHe0CMGhLsD
L8SyHktKFbkb8p2cpFv8MjF1UatlHMAQmIjGXLgZkdNVjPGfApHoxW/GbD1G4WOH55ItffhkcO1Y
MQ6OtD119DRi3i1H70pomTg3jQP9V9OOYeQHmWLafxIEcNdbo3/zbDDD711pn0OT0cxtG3vT9Upu
lhH/WFpG3VGltHNQEE1BowwW0l2YeEUxQJ50er5PrEtrADblesyaXZ5RmZtR6T4gT/fRofMBnOK3
ull6ld6OGH4xIZjLFZ89B005QKJl2YV7eW6I9fhUAiVFG94HlZeyga/oCCfXBccGCwV7HklRS1WI
HS6GlEspMuF+stzgjiZZix0x1BKB4Nx7bLHwVF/k3AMD7jNeX6/J1J5VhFpR/jIcHEMFz71l969I
Y1WyhgLIwJJ0EmBjy1Z/s9jDcJeZ4GK2Mqz8Z8qDp/dOhMEZcMroHhoEZy407ms4Vn247QwKldbW
woBzMoUV38sqnCifoIj2UE3mtOLBYb6EIG8f4CVW48qAIWfuSX+1J6UUGKPBY4lkqqF6YRMLnpO3
otl5j12XQk7Ve788rjzCePX7UsWCDTJ9YN2UsGdo/W1lmcOnPfeRze3U9K7DXngHZiw03sissjd6
XiVhIYiXLCeC4TufLIDkxO9YxOYRvW+T3E8zj2o3ZoSzIz88JYs9HToPlWDlRZa/hXFana2QM59T
yByfQ3YMbyRR4n2MQkwPOTmtJ4+LC6quhJ2kWbnp8f+Krvb/HYXFkqhmAFIIbf9zDssJBS6NaGH8
XYb77Sv/1OLUN9+lvM5XPojUPyoUf9fiuOwJwdpHIbf9RWJxv9keEVnfd4QHyEWLdH8pcdY3XxGD
913lkqqW8l8isSjr38R92RSQ+/BM/jjHlUL//78lms3cTLhugO3LLWdp1hnk/AKzOx4Mwkxuz37V
DeQLgz7l8Fx1qUSs2pT+6nBuiJ22VDTTflfhTRrNEfqgcju6pGhCuPKmvtsxHnT3JZZsOB0l9X1u
TuSzmrP4ANyvOPMN5Sg+5XgY/V6OV7PL1HuRpdmcK2wPMUG9PiQjKkUUb7IsURGONIXekERldo+x
DK1pyed5xmoAK3E71SyW96WKqFouE4qisX64ELK8JOHD6ZMuO6T0dNwPvVsfsOWDjbWm4tWFYOKv
+8DqP/jhLBx1QBRXMhT9oyKdQN2sAVGOnZsV7MnMU2NojAA60BRzsXMdOVBfI2pV7oB8QGRqpyC+
jjsLCEMKsCnfhIpCvpOdIlSsgnECw4UiEKhDAt/CPDh4wYstsgfPXzwfEsZJVBjfS+55FJITw7uU
QUmJPArdpbVNEkgNsginJt75ZeNlc1dADkEnITJGTHlVYpfljCz7t8xOR2cl+678tBcDIY08E+xW
3Dvsu+IZ9x8KDoKq39aspmHhrdxqSrnC2OOtsRjDXSIoCRdU8TIIJVGYbed6NF7b2pmNDf4f1k8O
C4xbuh6CamMz5LESawfwekGJulXCBsdF2plds3aIyGrurmf9kpVJ1xjmiuxtUZ2gZ96oueIHQLFp
nm1isY6qBq9MotKFvBRNYGdAylyDK9jNdtPWtxUk2NtoaJqD6Mr6Pko887qeYtbHCRHbcZMBI9iy
8q3ezbabrs0hEf16rrFJlJVCAGs6WzOBCMRN3JTb2Bt4snB133fovLuSyMkuClNysDMhXDMs/ENL
GOZ5Ajf/QsIbRUws3rj2ELlfc83EtMppAhVNi5LTTUz8lj/eJJaHLJUS58PZk171xJN2PX/WXmV4
tAILy1Hbdh5r7wLgdcu3NC4MADMmqCujD8kmBE1wsqyuPNg5NQOFkMXeNaP8ubGcCp+qeJLCyQHT
AvxtfZJOw3mw+Ris/DyGIs38eu8POKTiiJ907E1vE3txe6YmxdxQkDQ/VUzta9n300l0BEojtQzr
2pQwBiH2+lxB6S9epXYQ3loUH98Je6BEvUimG97rjPJcfyrobFyePJy9d+yDqb3rXethCcflmXYu
eciU9oeNSa1Q4agTfM5oSHihX6J6TjGH/OqjJnlWeG1he/QHBxvATQLYbFyDrZW3s53XbzXBkrsi
d6z30Qcfv65t5T/YcY+VKELi4Mbau6gdnCloxYkAqC/mZRMKab+PS0Iap4KV+QQBMbxxhizdNFAA
fkw8VG+8RsjvSWTQcpC7QbiBSTXcC08Fh7nCf03fSvahWmqkSFmYNt48w51vEkVjOXU5lKbZcW2B
G/bGR+o/ll+RGsdq48F2fFpqU93N+XSr6CcYVlDu8oauCmvk58TGiSHFs96ECCMDwyUIvY2fZcE1
CKT+NHNG3Afg3z8pxJjKlRym+QUaU9atWo7mg6A1h8pVEVCv1cDy5jcvYPu0qU1G3y8shL2eiYCg
fHjf5GHxDnyXTz8JByyGXpXd0gsw2BiwwDQ3ljddXDvsrHW46HBQ1XE3JOnJtY8ghu3RmL5I3gNN
M9e70LFNpFFISafFBDa/aYARWhuKBxbMhJ6LbjhH/a1niYwecVDIzDskmddeZ7f3oZ1BgCgnItIY
3NuHBGLtVkpcZ7QFyLOQWXAf0vDyRrk75RtaqzYQrc0qny7Jl5ANnzG5I0OOvF1qpXv4Er0DEfbH
dCJTu7IMxn5Sj+IitVKeoWMRd9P6eaqVdKB2WlT/EtiZOZe7UdJidrCZOx4CM84eIzLZ322tzw9D
qM74zkxsXqj3sePLS2YP+SmGvB+ucYlU21Qr/nkxY2UsJ/eUJo3R8CHTy4FMy9/bru0kwiz9JO56
lH59xUfBfpJ6vxDWbBpsvXOYKVF7nwg+vBsQove1r4X+Ue8prK6jgLOM7cfBir3tovcZXh15LIOb
6ieJwfGdfnc2H6FwOw80qN6ILMPYHCRxKCJjXzsTq/gVtCVbFH3bOPQGssZQC2Pe2Hrh0gVTeUn0
EqbU65jhazOj9JKm0+uaSC9ujK8dTvO1z4m/djte5dfXfsTxsqJHQG9/KJd8N752QhGur/tIL4rE
187I+toflV+7pFGvlQK9YCr0qqnJ54Qne9M2d8XXLqrVaykMrmyoUr2sKoim8PDSK6xWL7OUXmtF
LgEVhMXE/lD5GNAqa/fUMwSCVl3/azNmE2OAB5zFzzyz2Zw1X1s0pRdq5Ifcc8Zoufel6z/5EaZs
SzV9sfZKfBzr1O61h0tv6eKhLR7xnrC7q/Uab6nJvZ4jMG0vGAPkRE1Hc6QBiYApofLyNOiFIJY5
+37SS0LHj9IdvGVjbekV4lIu4+1StP2N5XPorgzVdS/oIwCT9AKSiVXuM72UbBcvw4zpFfd+UDsX
1QhG0Fm28qX72md2o+A65IaOGxwT7LlXsV5+ZkGdvpR6IcqFjd1oUBfsSevWzy7+3Htv/kKH0xTL
V9PJqj1qEGWLWrEifLls/KZyHtmEpZRr6RnC/5onCj1aJF9TRqUHjkiPHoUeQuyveSTRo4mvh5So
W2hfwPkzHWy8qCcCO/1x1oONDW11HwTGjiqqCGk6YTAs4xGk89dUFKcaZYnc8ubBpmBq0gNUo0cp
8cdUpQesQI9aPTNXo4cvU49hlmjfCz2YjXqt2+thzWJqc/T4NuIatPRA1zgZzd5k28OVGshRL8ng
mvvJaFGySmjpDzFvk5daj4lxMCyHeDSGfAttLL63vybK/mu6LDGhhdtC2M6r33bzjwpDc4zFLTYw
UmSsTXj8BG1/WNoqiNh0ctHBT0/1EL9mbK04mEkk90yDMcMjL6I/UN8EDEftKYuz1kvU0/w7Fyhc
PumaDVhd41aW8WNmhuo2hCz7GLMqJvxD7cSxd8Z+YyW63atC6fmsiM8/dmkiDkk28+gtw2aHXums
s3gQjzDqA17yHZBvbfVwr9rcNC/kZZ3tmDP4Tz6xblVE+RHnaEGnwhTetl5X0ctmXas8tq4lV2WU
W3O8C+oyvqRLZu1SIoEw2i2esVilbQJmqh7VZghKe9fnfnJtQYi9hMT+0q3RstU+5GnYXRFa5m7U
MM48u7iDydaBphMbey4Mecal2z33YQM6WUxOyJawYGlFeOC+UqOdbETPLZFsZ5GRrTfQoVYubYBP
bKX8a+rEo1u8esST3HCeaRKdp+XkNUP92kpLPuH8ny8yU0gHLI4Q6mXp3nHYWfRe1mb0xgfYRJ8c
C67QBgluPjPFA4T48Kqi840TFZWG1V/lnWx+8F++HHIctvAF4TNw3zwWxM1jbM8FYGkHy6B5QJe3
wTOJNiIDXYliF8NvNzZ96wbYbTK7BpxqsnhZdyEtDE7fqnirPOHamP0d4x1GQftA6dwiAFmgflcI
cjcUFPZvJfwDAoTDXFwBOMDr5MluTeqMK86Ms/rGa2X2hsLMhMbaKclv2oLdxaqv8Rxv3IgtM3nM
AFySNUxYsCljgzMwVZbDTZO38iEYbP8lUD2DzqAC6JWp4q26zvu6LfHROka6qYqZuIZcrJe2NZxw
30nTO/vzOIJgscP4CdBKPt/B5577nZOAh2wb+mCwN+XNvAvMTpFEVDjMN1nIm+OmEw4jR5aVrLkQ
PBYeepk/8qya7/nMQDYQeTsB/iLv0HD6n6luw9ScF+fJE84Lx5J7L8H3IbcHvq4o6R6mOW1TblPL
y7iEiuaaCAYgx2/SrRs89YCW6DiXq/+USIqOoPrjXH3+j//6/pHHxSYmLhT/7P5O6DAtShwcqKr/
XCHZfGZR/O9/0Z+gWoUdydc2JE9iWOLffxmVFF2hliN8H4qZDTZT94v+JY943zwQmq4vNYmWAec3
o5L3zYFq6wNPw1/En2j/K0Yl7Xj6O58SD2tl+45jMUrhVPL+ASEbF5R08u1pepmWfeux7h4hrY+v
0QCUCmjdY28AhSpERzVAlEXVeQZ5whhtwat3xyR7y9NmeG84QI9B6vdU9EqXlKrfryyng0pFSudu
kuZ0zx/PNT4ZK879PPuE2/1jxKy8GRff2NasipHNnfIW6FLwyEKAPFFttS8Co8l7SS5ygxuEYAoM
n9u5dO/TkkKezBIJrgE5PpNoNbdUO4JAiPx+46dd+VCW/isVEngkRoZNatrYRhrGuDeLCRCAbZMt
aCvaJef6gQB1tI0o+SLBR160mjgL+r6rH5ycPDy5M5rExtbGfQKpNMaqT0WFPwJfndxDawf0NwdV
ccGTGf3wJFkEb267Hz0uk8ekt/N9EgQo8Q444w0RB8V6itZLIFcysL4jO8xr6biwY1heXkbinfMa
Mm6Zr1v8Dt8Fe51qRebOiYm8DuZbaSl/ZQYVCz0vpNVh1QzuldsNWNhnLDQEEbMWRDew07XwlmpY
wYbvx/88Ej7/d44EYLkOyMx/fh48dd17819um/ePzzb6/Vz48yv/VEydb5CmbRNruJTkay1U2D8U
U6W+AVamKNN3/jgTMA7+eSgI85vD8aEpqYJzCYz13zRT8Q0HpMlXIqh+HRj/yqHwj2BGPu+u5ShT
SpArtqVR3b8rpkT0fIlTathTjOE/jH0z3xRlIkkR+3Hzg66x9DyaGNz/A/Skxbv6H04ji5MIg7Ln
KlqVpcfZ9nd/M8cB3QTuMOyl0we7uGFh+Z7bOhAWDxZSUF9ZLObiZuxfsyqpFnbkZQW4XTFcroN0
NOXezCo0grYR2FHqIO5WuNJxalhz2BH4E9j1v66y6de1dqQlkJbBnp3myho7ymCq0pt/iLFeiY5L
+x7WsXrL9Z6G/Iv/jJbM8sbUexyaYFCHUHFiyvX0oserApY+g97/FMQJaQF3h42X52cnpjkYe888
Lmw1l+JHUhvrqCNPtJQWYmpQ/iSaarHMHREA+lS9+MAV9oLbLWS5ii6MCAmW7GkogycDaECyXUKj
PM4e4ZQimD9xDLDZRqkNBuJ1HUWahHujW7JKeAKnfCF4VaZrgBfPcazjMhXnnzXaD4PH6ir27Xv4
AJg1k4x4Hx28ekRybopq3HgTPZa2ILkUMvmvx6Z2d0VFoAC8GoyuijhzM9nvlYEsGvrO2XQRGyMu
LKFo9lQq78aG86dGigXo5++lJI/Vugs6e4RWbgfteDM2fX0xmUKOSwAVMciIwNLvCXSncXq6Ybm5
9yHx246Q0Tb1hNDic7fvXGQR22yJtMXCPTqYfrEGsWYGHdljvW/jvRgje73QXLXuXfpY0yDpd0EV
5qcoJwzq69UpXvt4v+h16kBnJJXDVpiR5zMcvAFsY3vHNDbKkMY10xVFumUd389LxgWscDIHSbPH
puJNZAdWOLIEmDxQzOEGOLbjbyAj0bSCh759Z0POUrlaBL/3GAvuWwhA8QrDqwU2zs4/6B1J1NpL
KxcDWjQCrivTizkZOGHGxoyvE9uvj91cs01l1Z2LqjqRuS5fcuBLvNbMyQYxI66R2+ZrW9769ERB
HSmlXMd6oZ5TOEo7CAtNPEN65W7r5bvztYefkLMuWZtbbD2rLN+nRuQ94NFtatohWOTXXzt992u/
D6HMuzJhaY6rVhsAbG0FcMJoDk9hWCEb0qaj3tB88Q4AQVkgoYkywttrBPczXUZHs4snQmPafADX
xz7iTWVwibAhHxw/cx7LpsEHCGccK4P7ZWuA0IDJ05JVdsOed3im5pf4quer8SGVky3OoeE049b7
8lJQBmN9lnVVk9TCapEylff7jr3PLx3K9HcYn2nDEW2N2Qo93MW0oe0biFfLOW29BBnJtRuxphUI
rwe+4+ixt2PsXjFekEabQrCH4A8htKoIeoFJWokZjCE8m5sARwmEuh9tHl2sgciDtpz0DBjwUrCh
DJEvbqS2ppDhuMQdeVtP21Z8bWBZtJXF1qaWfDEI2uJzKbThhWbkD+h8kn1IkwN3yMID03J1VdAt
srO/TDPaPkPeIr4F5dXp+Z/8xjLZWyp4oRVp682sTThoi/hx8jnQjElMOvmXX4eMEKoS2cCIN7B2
9Cxf7p5mdq0fKhnjE91r2Zmw1Q1AJhCrRPOIrEFmb+VnXdLQimm3nB0MTQYpFcDhXY6Y0LXtupCW
+5RGs9q1yFx3vrBIgUZx4G1wXA4nPC2flag1DqF0nF3UVMHGt2d1NQi6yZ1Ua/x01DDIQ+EtO7I2
hmkF9doVvVibsA3vFY4H8TgYSwNIZU67IwCb4WdHGPa65VqZbqMSBASzIhR48nrrmTnXQlae6Phx
Ie5wWoQ/vCFpNwaU0IPwJn4wV5loCyB2E66HjNZUmGGKprp5oqRxxpx+DIk7wtKnZCkMoBPYOWlD
SueySF1VtoxOvXR/8XTCr1/60ICbOkxYT1GAeUSAmjBUUXS+bZYF+EjchhaekrluPmIDg9oqTBuy
zbLAwGPTsotqj6lsouVvCK+maID3grexixuWLtD3P3VycD/HYqpZqnnEgurBg3YP68hB4B28a6AC
+bPi97QeJqs5zDRaffSDdG7bqQ5+zFlmOQ9tnXPMdksRAbLvwGLqREGTbCpuB7RXWSGko6pZrsKY
eT3pzf/F3pktSYpkW/ZX+gcoAQUUeLV5cPN5jBfEIzyceUYVha+/y25JS1dFVWf1fe+HdJGUyEhz
Y1A9es7ea/9sU7qnfoWSuBQOkZhZtDF9/W4ZhZ4lNYjNNpxQ3WAzac4v+6xSjN68NgwdcPTZ+DwV
gjDfGMzvLR24yYAD6cWq1FN3P4f1Qwxjl0ZZ1uNDrKz7crzS0KyJZgQyaEwGO9SI2capPWfDwIMs
n4TuTsBMJPR6srfYmXzs6y4ED75Ceom0/dUF5tfM+n6cBhDJoS3mY7ZEKVyUThwsC41Rxnx4I0R5
04al2S6q9/chjuR1nAgymtKEm0zWwjn3k9fEjYjDHCcegHhieU5c+mSjR/BiZS3pY2XaectcdmeB
l84q6exoFYubFCfuhohCZ0UacPZlsBKC1tb08IfQXWUWcHvma8WV5iFWyUCfrw1ohXCHpi21oAsE
kxGaNstLXGouZAXnpJJc2LKr40sTajI5h/Zl8lPrGdM5xsDIV9dSI1jlsh/3wI2cPSsQwju/TbZY
22k1KsEBDpPZQeauR95PdI+/gde3Et4dcYRo3MuBlMNeGw9Nicy2hB4lANiwnNK/d3nhM88/Uy4M
HxlCg3QFdMnHiJ4N9zJro23ujANoqDqGZhDY5WNAH/XMYLT4JvhHHi22HFS4nKJysM0bJUyjd5Nv
N4xSjaoZKdvxt50u6iB9PGX5WIoW+54d71H/MhBrMofGGD4APJ4JeDaZeGZvRO6CI+27G20Lc4fc
vkAW09ZRxvUW8oQQnFaM1nl1SoTKnhK45Gc71M4zMpb4dznEDINagqP3YZ9kBQuTQx96tP0T+ZO1
DWkoj7aJa2UnXhVc+3YCGx1YDsKiyhYMy7yQHE7fwxVXzUzcU1EmX6qobVy3EP8bbkJd3RdhaD2L
QOaHLB1w+5l82df2rN89nyhaRUiThdNDprcEcA87MTD2Oo22XUTw6dzlucjn+bfKZcVrGhbFIwgb
/RgRQwwsPpPphtJWIewXwS6PGeqGc2Pfxmldn9LYsfezIDqJzS9AFstzkLxnXudtKoJczr6xzLOe
Ku+ga+D1ZC2OVJMyvicAMLwALXXO0J8ChOlTse6SrnkHVnjEWOGvCE277UPSSkWYWGSEAQKVPGde
ReWe2iCaFttZSbFk2BwgzpkAVz9oOgqeKc4MPVZOFkzor0FYJecG/NUQxG/jKEj3NCw7HDo1BWM1
j4+SoNBj0PIb1OhoX1ypceY0/eg+x/EkgbOgWnPu2SLQo+L91DMLmCMJcoe+WJbDQLOzjnbSrZdd
hD3/VmF1AeMYfXLMdraWIG85C5mUI1GWu65r0y+KlnJryRYXYrKUV6mimet95U/9EVnI8MFLCyQo
wky++KbeFz0fEloQCPOAAblfwd+QFVzZhine7TTY2nw2rjDdw2yyrnyycAsEm7EFhMBJhAPeOkYS
BZGp7k289mjjs8uq0QLEH2pr77dN/lh5U/JMazP7XqxC7HF6JdCiJjqWqreHB0TNzodqIu9ZmQnD
wtyLCPhmEi1Em2X1U1JZKWEEMj9Z0nM/O09cxwgd6ncME9I82hSov3u3WU6oLNwQmZjpHufeYa1Y
OsECTeHNquaPXbLvDEF9q35w1Zvkdn8i+/BefMTY/XNYeXK8JXwdpu2STwI63xDy/lTw87Q758BN
6WnTrakS4lMz5czZsXV4CDew0eOcun3ot2M1g3QtGf+ewLoABG/YD8+Nw1R1Vbhde5vQOk03IKPE
pbNa4Gj8YFra6DY5do1yP8plSvc1g6nXFv3lp+BIRHO57R57n1BkS28SUw6bdgjD8zgnsFx4Dmm4
SPsTOc70A0VDfgRXl73miyYbBa5RuJXR7H3IbDYnPU7zTkdhcycWVz4kpJJAwklMfPBy+EFzWxyp
qNMbA7zu0BGxeFBcwk/ySzW5zpa8xwyAxNEK9gghgrssyOfTKIWzUYR/PNae5V2i0UWp6Eej7SBN
Rvpgwo42dVDO8bnpl54VJ4gvkGV/qCT9Ys5jHlRrx4TXdQwhcQfRuRqkjr5V2AbrlHD1nSckeoBJ
pK99GKm3KefNKa16fMvLhFQAI91LDZnplKFRJFeeHCQPz6+4NsdIbirvS7SYVFdZ+9tzAfZnySQO
9VDI50VH42lJbDAmyzi9FtcO3WAV6e0ALve+WXqcGT0Uy23ltOONib1p01tYmWVSpQ/62g90AfjD
y7k2ChVn0p+oWrwHQnpGHBV0FYew6e802AlIZN2bsg24fxOKmfKgcsF8NtEVtDWLXaHG5TOFLbRy
DGIKnNzUQGNOdFzaiIvGn3MuUVC+Z0EX/4gz1nw/oU5jW9WPc9LMPzJqsdt6RHi8DPF4QWtaPI1U
eVgtS9vbLcStnkgfay/xwCOvB9b7oG3UDyQ+qJ0IRP+cJU63VR5xpHZqHVxCPMWEc828XRm7yibV
xGssEXtKOPmaqGY01G6MCr5N8wuGovgVNOVw8ts4f7VIRVwNjDA5Cep6E7YzeaF4RO6JWxNAKPS0
sbQCCDi3+Gesqv72JsNUEuC3eA6pJ2/tij1vNdex+4VHmROWglt/tpMBpN4S58mBNCMX7map6U2i
EVVvimTqZNNYXvsGF6SLOHcZ5wn/Y/sc9GL4xDRHbyUoVFdvTNTV78NQxp/TaAN0jxLWlzOzeXm/
sPq9Luge5A1ebSQdlaxgT+dFGH8m48T5Cgmb+1PLWr42okLuHQQNwFwHyVVsB28NzOW1X43NTUKl
dtUPzDm/EKHSRR2Wu0wH3mNksXo7svcPXMnhrncGfVkKPX6qSumzAyMIx2wYb4cmKw+zcokiRKlw
M1xpimBKWrjJdrZLkF0/+miaGHuCbXWC9cgSj2GlaeqvhnRwyBVQ+P0DBljGN6SbAsOdEue15rSR
Ymg32be2PYIxenveQnE3EsfNlKSrBiXFW8EZcpMQkHFgKIbhkC/P9Eh7MQdqkQ5eBWpb9zcztvYP
EWXOc5DXPECZs/A7MNp9nJuQgZGVJDU+gu57KDIynbHO1lDb4/m7oQY9pr7FMgQmDWs9yG5fW9Ye
WNvPIqGx5TRMlIP5k/DEeTOyNa+ncXSRfecEyuvolUUGy2+PMCWexD5RmXVOcmifUYLyHkysz/S0
uSkUQQqpCh/HbPDuYjeubkh3uKaSeBVdABMXR3+s6zMWU3lkPMjjYNH0w+uAfWhTpu51m6p2KKS6
TQSFh61q4E0jAdxcs8AzMgfI2I2I1L0mhWOhSX6iRma6VdQ4LcuUTHEE3/5Fc4KCaOCOj1DT7ucl
dfbszdNjEVuEFDPE7deMuad9acE1I+22v/MJMb/2hD5sGRNsXrUwjTYgM/M7KjsiQ2zWq0sahOCM
Md0QxxJdOXwq5+BJQufi0X9bRqa4aflql+TWrCKkDQ+UBiWijrSISefOrsnYwXAYvVSu89LNNu6A
gCCMZ97LEpwOOJEqRoEyXuODVdOfvZ5eIpNSEb91CQHxoCCHj/waH5/DeB0wBlss4J72H9xMdZeO
T1s3XRffp8yHLvZ/J9LHUROcFbOmA56KnGHuPODPxqyXeVn4KJ2y3dWTpJMnat7TedDjHc21ASeI
O1DSwLgqtp225mm1eG2+Tbz5F4wW2CeCIe6SCPsL7l5x1PjHniQrE6RNJaDctpAT5RIWuyQHQ9X7
OAujge5bKgJccU5ehRdTjO3DYhngm6qz+SPLrQ+ymZZPo8vg1Ppt/iL9jlXQNENHvxFFPvN/dn1e
6uGOM4F4lemM7tS2NTUXCSruwGYGWXaVMNbnuEc4dC+sl3DU5H/PCFeduUq4m21qtrkpr0BfAdJl
Dq3jWMr2ZDXAG2er7n7YGQUI9jyGQQxaWIwHLJP+vnCq7k7bxKr0RUhXcTFspPwrmiIvrG6IdsT1
g9Am2NRp3s7rOYzHreemvOONpt0gwzneK2wraG1RVt1e0e2vksHyazjVyaZUMxYeOlcoSbXMGZCX
zKdwzGXtczFQjO8yfzCEagQ6r3dWSS/vrNNU0JJtG5R6Fc0PtUqLxHoDyzecQrJv6T1TRBfYDnL9
yKwN2xYT9ewJ1SM6XVweV5+Cj9h3gzRNfefAcveLmuSPQizyMTRR4+yCurS6bc5srtz5bsO6RQ4M
2I+StGQyJiJAwANCcJKGokwgnYTU+qYQK/3Ulj0v6whxoHc0Qx9LEomBO2beUr93bjztrbzu7gzR
sNiH/W540HOCuEWQnn3fTjTiXO1Vd2w3Hz5S2E0cMm0E4hD9sBo33bUEHGJ9C9zTEIrqNQcUB02M
dGewTCmK0topaaSM5B+STzzYrbmV2RBAR2+i5mkcNdnA8bw80770AWCK4N6dJS2GfArbGwif0AXG
zg2/6Bowu0xqERUr7DXYfY2xvI0VIDqjh0yacZ805j1jGulzGBHzZaw8YgPTh6wNFDi6WkbPBVBc
NGxQQguJCUiUgSEhiJ3gMLDNVKuMwNufWAoHWC2zUXB+GlxmZPNZ/kPYuq5ZtdNcRvC+Z4KeR5dO
7UY3YV1sXLdBWob37770ovHBncXyRuN8erCkgqQdOeU+A368H4fWfXHR72H5HL1tFlqTjT1ckANU
+vndoBAzbjHyyB9jW6QfmZHlebQcfd9bosDZszgpSfShYeriOCU/AQv7t4QNhmI9BpZ+n5eRYBpJ
cb1LfUOwBCKEOxP1Xr8KPKSc64IL8dCgX7HA1ohrgHUaKFCMjvOUxDR6SX23q6c8CxC0WzEHaJhJ
MEXrwcf0k3KQMpXr3/aNMzx2SUNW3OTWd7NF1szq6qj+WEyY3coFG+dKd6G82uPwVWf1FUmTjZ2D
CjES56yLJFFsXWYzd1b0P1HJV8Epn634V4b96BONKL2yKaVgW2m7m+KNXsiPkbPLMW7pdfnG06b1
mjwJdgK6nuZusN3412SN1wWOl8jHhvsWkG0IzHjEpifq4ETmgr1HIDScWdvZgIbI/ho8BYQOl5W7
n1rLepFW1jIV74MTQl0yKadRHxc3Vd+D8rK95LEFdRhGXYA4z5jfMo8hu5VqwxmizNejHOtD7S3B
yWfd3uigKZ88o/2TJVA5L8Wsvmocs+16kTOGqNKuD7kXYGAzSdV9Oi3U9m2iguaRIxLd77YeXgrt
hg8h1dmvpQ2Cp0X0/OhZh0C/d+8IaNFbEyPNuCML4PuPhT1tFdfwqZ6G8Rc7UBUiZ5+iZ2tx3HhN
XLLIts2Q3is8PI9NU2DyX1hbYA0ozztH9jjeI+kvz63DX3Li5urcl8G9NDXdBHuu1I+Fttp1Q9bi
EioQujFMA3eV1FP5iOmgwF8V5aJ9AhCxPJiCEVtKcXNjI/99YLhVH0vbSR9hQbdrURiCNXTHUcNr
+m3fOyBV0ym+q/QsT/y15I632/ppHKCU/Os7QS+kKqHm/eTIHN6qYFnuZ1N9IQfdVAVEpC5twjUp
WvNFjjPgtcmd9n0TwEdLo6c5w79RyBKwv6R1eUQ05ecrdzLZNheghICeUVfIgJdnbseNV/Jer3pr
mHaa4ysTGkWHw8qqGP1qPv4I0kbex7YNtM1zTf/oUdBzEih9hNehYpfTxrQnqOmou2aM0B8I+/sb
pqu/0MWiroTS4t+liQguEwKLB0M740cdYJVZFaAcR467jG9SxdM0ES/LqhrfN1kNxcmmp1D0Sny3
dawtbOUdQlKnGaxsTdu9dzaFP83V2qdEOCsrqN/chC0rrSJKlpQOZ+GIKVt5TFualXLa16sI8lhx
fbdph+bfpH0IydUGpTzbYbNH6kLUUpoYhlbjWP2QbjxcmB2qLRK38Bu96nCeMLfRC3bCDztIEW/P
qgytdWHr6AR3mEI2yJlbuYviBCOcdDoPYqCVU3UuNpI8pd3b+p+tD32ZdPTRQkA48ETSI8nIWyzA
QZApLmCcda1ZjUP65NfMfADETs9ZYLwvfD7mJwbR8bkziuwBhKbX9T8m70pGeQiI2DXmR1cwvwR5
yaGHFimlCXgCjlg6ZzHG4ov8oypG0HpJMaYXQPf2z9L1w2o7tTEG+p5kQQ5pkTzGDakXfClr4VGH
K5K2rj7O/piwc9VJQ/6Q35IplgiU73lczm9dWAjmNlgphGjZ8+vumj4PezVeN2QGxpsxwHqhspjV
e5wEcIlIDuQaD5W78os5+IXqP6OXZ+PiXaHNZ7cSWRuTxRsBHm+rLEVSP7rFyGPOLrYiODfXWGaV
291ExvAxReFhYh1Q3qwJG3DIzeiZo4i6OBsdoK4ZY8s60mSvAoicV7kNYyqnXMF5EC/MbF3i4hiI
BmuwMf5Xp7P6tmWC+sDmRe0C+U+tYp+t/TjalVNsArGYd/rNYtsXufWcXE9XVTguuFAiM6495oPb
KYOeYLLSvoSRFl+F11w3MZwqVlyAGfEcpeOdj4pgHdEcPi+V7ZCb1Znb+b8RG861SV6lgFU7rCs4
Hh3eLKKrCeB9IEn43iVFjdP18K5IbsDbUJfH0KoRxxfOsJnmTv92Wj+/KMqJW3FdnZOFIKwgsOsb
S7diTaJUfbPkPlgYRw32u42l+nbAfnwp+klsG+Imw3WH0T4DTT6+p8BkH3qt65um6AjUSh1r6wnY
1qUT2KRL6GCbtGF/U6kmvYuXLu/XgEuyDXbV5deQuOkhwcV37HEUH6jXaRNDA/V3/18u+P+kDUK5
gqDl/64Nevs9jP9r9btOPst/Ugb9/e/9XRkU2X+zkRhhcgsCB6zZNUb778qg0P9bKCIXVQzeRJuf
EM/+t1ww+BsqjMCO8DhGgpWFP/o/bkrfQ2oUBghP0dV4/yO54L96KTG7w01DdegEAbi0f9bnYJVI
upLx/L5H2L3rsLasdCKzDSmqIQ3r+fgPl+f+77i0f8SoOX9S1GTEacIRXhBwRZC4/aFOzIUBZGpH
9EaLIdknosiv/cbuQTvgWAgMmzYVpA28ffxXyGBnzfglT31FtynGzK6FS2UTh3rzH36va0TsP9Ld
rr8X7qDQA+wmMKr+oVO6nnC9fK7CPd31HyPE740z0aAPFv8gRu8URQvcShqOuzgrzSadwVop+3+Y
F339HVyHhoUtJBqtP7VSHEtlbHIV7lu683smPcD9qVme//qr/ps77vFVKSRd7L1udP3zf3DPBlxk
Fvs83LuNf/CL6Q03b3aYshI73jRM/+HC8pz+eV19lx4Ld9wX6Lv/eL6ATDi2ycNoD+hO7kxIakau
cN399Xf6U2XGlYt4I6KIHj7PsPjjqRJx4XSTHwd7KDl8jYKmByT0R11lv/76g/7NxUO+KxFk8n2Q
+v3xQb61cEWvj2+c0QGqrPwbmAVTOre+d/PiP8RQ/9sPw/yP0drzbd/+48OM8jDNDl6wJ1EFGQPS
41Wq2b6AH5Vrk8vDX383cb0Xf7wDCBdRXBFazpQo/ONeZU6InTpIgn1necDjdYN4NYjtx9JJ5bHB
3IeavpO7lErjgECd8Cq7in/SrauxFTNPov3b78GM641bIIRd2Vju1tLFH+T71NujaCvchmmN9kmR
JbV2K/b2Vd8uqV41Uzet23FhSuJfAWh2Lh/6quof/vo7Ov/mPY8QYYsI13H4r8/jBApq8gkr2Cd1
Ko65b4XHGZ8NwUD+izXXuxZUx7Huk+/AxTLniUI8T0yA/sOl/nfPa8TK7UXs4j4z5H9+B/sc2J8f
l9G+LBXtFQ91Cdi8lWPTYPzrL/yvnxTZbDyuCN0Qq/yf9zRtKWcYR4T7ACDH2qiQvlpTQRxkmvnX
n4S+/F8fICYTtoOYHT5A8C/G/K5yXCsQQ7D3qMy2BRghQE/C3HNGMo/S4kEQiNE5zVREGI6MO8bQ
7tYUry2288ZMh2iAIT0HwXUqpHz5pDgEffp0BA6MHsaS0Bs1P0XD6N3QA2rOsGeyfd2nM/RrR+Vm
V4YREZPKQRNaBepoR3N4aFNP0r1nAEzIYbfpexJrXL+H5NIpqGyYcBofj/wI9znBLX9Rae6TM+zg
4BrSQW4TbQQncmjaMTDKT2QF1dFD5bC1S0ID5wgLN4FYwbHoxuCd1BPvbhJ88WVAU2TFjL/9qJf0
80R8cXKS4TkpbEtyfGjrZz1MHAczC1qbZ0/07bvA9PoJ3SZE9d7V0HNAXDGrmAB74xbZ1bhqD5k9
5k+W3XZ3oV0BMTHMzvHRG8aGZnK799bo+IJCKn5NsdGRn9CFv+R0rc0BGH8UVv5WlwLFfwH88JyP
PRyY3sU/lW7o5R5cz6oOQLiJs+x1Ih7R9gIrd1NQXLbnDneLpn+UYErZD11fQMcZ23WoOQ3FZUfL
9cqjPukmg0jDKjXfRHSwUdvhQgUXLmIV0L/vMgLQJv2bkolrQifoJk2vXt9SOUicoKhhoxGKUa83
vDmozV59AjNoY/ntwPClt6NXyrYZMDUsLzRdlUd0DnqMqUON2Uvfu+m0rLY4oDFbZgkq3nW3sPUz
L6BNTwKE16hNocPsIBKQ/nXI/RYgAGgZAdz5jGUxbRLuLYsQRtat1/r+R9oKQmoj4X2gQLQ5poMr
utNJZxMroQs+J1Q2Qb4sHsT39t7cM8oGyfbKyGEsX10XOa227fxX5+d8hyD2eeIjtGqg6iiEGPtN
BBJQ4pyqAaAFUu7vJWEmtrKJa082NsiBfB8K3LOrvICzJ4oKzpQcZbPJStwFsSTBKWXIuxcYncWK
9aD6KV0f/D8gZGhAXt8d+6gi4D4hAU/HtrlIEseA2XgJ9AnGTNgAi6rahHV8WyiTHGgWA8WnecPv
m05IB2gaIo1eV4jiopWF5f9GTP1Oaac7oRPqz8lYV09uPdEmyGaM2UH6LGx4cYyUx93A73aYrIaY
hW6MDqFvV9xfA2dCGp6PksFehBlFyV0A8OpV42k/u3P3GyVKt80UZKQ+7aCZxfhrKFDd7mg5iIul
lQs8sBpehrMwFrKu4aVdWXD1UfDQZSK3ieQCRmh1TzvLg9znDln1afcJDL3amQ6h28dfJHP48arI
p+lB5zYyLW7xE9h5+0A2QbmdZp3uLcMuTCna/8ImPD6QDzsfosmq9v1A/Cb2FmcXwt1bVQKenaZA
NIvjnWMx5QRV4tboVe6tdHtK/CxkiBp247paSAIdhiRcx3n8gvCIJm3vJHckgIozutnok8a0+yIW
H4hkgmt61ccY/JCRxAdh+80hrcYMgB59bZ/4ILzejt7IluKYFnN6Tlr9HoZg6sPGpr/vM9mclFIY
Vpf6MpaocclPnpYN0JIrjafPyfWyaEZ6KmcAX1F4u/5yO+DV3wL3W55EFwyXFgjmT5Ox4trIctZs
89m+6wpzP+hmOub0JK5RzChqiiV6kZ2HoL+HvEFMGZLDKH9XMpL7ZrhGFNVAsRIaYWX1iBSqpJFU
yeOkXJTGRb5JFkwDJbFIu8aV0+96qkdaGC0dSt41y3lnOu1evHK4THGKOgcS7tpMNkYbb3ZI0HS9
BHVNSnR7CTHFL5tp13gQJ9C7cqBAfbyi4aUfEdnV2a73AtJCRnokeW19G3yf1RT4zxRJy151jNwZ
O7xOEq2V40j/mqPnXCC5PLRZf+PmdOoDx6I3ywqOebj+dBokb2i3jYuNPUuwKnUwNlYDnOg0W7yt
EcT+uWpyb7tJxY+1HVfbIE7QjYXexWvQAkShhaTKlXD+JtX9iKM4xO7qNGs5L/dM1sJdPiGAXkkk
P+91wEwMute8Q/dQuAgiGUiTR2ZNlFVz3b5Ql5kHQZbFoaQFt+8J6ARC1ZPSUiE6cTorekr5vh99
NGmoqqYkirOU4J5Yzjv0qk6pmmCD7jS2t/7cF5q0Wa4IztMluC8BgSJZZ/F602k//BQWE34E4lGv
jglDknAnSU1Yj8PyPaO8JljqKrcI1Cdz5ebI/w6HY2iGHURLfF04zDfDXD6y9m9sFp9bXsJuvwA/
ZooYFR/CdrsTOmma92pZGApehaSg+3dZhorRkSGv8dSf+yU2BNV6r1pkzOcj6wXCA24XNvl7ie5i
NyCPIBAwdRBUkk3Gk1sM5XoJvO5JSPspyIbu0BDiuorQOJLKwACWABTvUHUKeDG4fFZ5VaNK93ko
dCeYrDelhC5J+ybuodRPLerTeazEPb7QbFPbaf0BVGDYdgRAAi/Kz3XPamGGqPlmQ6KRTBv8sEhb
vyQEcJHpY/zpd18uvrdqbCID8n5YVrjwSCoo/XlnWWFzQM9cHads+G7g256wyDpPrhN1O6QK92Bv
i9O8+MT2RC5tNsex9KsuiuQb7mW/Tbk3dx19WrKBO4IWCLd5XPySIKAq/uqjTt06tZXsSkLoTzLM
kbQXuSoORttmT5A0UhMSnJBy2Q8dcVZrsJFit4Ta7JbYx9eWEPd0Il7KXodG2DvHBXWMlHPZEehQ
nMFgMjIaoQNNa2bJE7owLDPCiPJ8zWwZd/XIFYlkXu5jqOlHj+Y80dfyXHjqfe5NczGNuTVlM3xB
zFE3Xeu2m8QpDVNacQtwdNhG8TB8uoP0kXF2+lj5875orFfMNej01YJmFqFtfWriKt+mrcEPo2T1
YgYz3uJEoHfNJojVODnVc9W/eERxrmpk9RtCfvqvrp4Wdm6KAtqpDYgAlUwbsJqKKlYmt0FL1JWj
MWgzuSRhs4LMC92xBBToK31Pm/ytncEHNJa6SYUu18TpbRu4ChsUBO22VIRKNgzEVhowK+orpKaM
ZgfmOBexMDS4xrg9UNiTy5Tk8WZeMMFAKw4Fsvb6FX91tmuDeqsL+1cts4OaYMAyn2aWxyQONUGA
YBhpCHuf8Q5j5qP8JmJURUj7Gz8gfmIGU9q2VniKGpxHAsriwS2ftcET0EGB3HCE2tRd0u4p5UlH
TVBQyzSP9ynzakLJEPT0lf9r7Pz4PagkkGubt3maCV/LlwP6m5d5BGE9aHRxlnoNc6FBI8F10P1H
BFmXatMiqr15FW5xqTP5lGh2KFIv7pjS/06K3/1E5DriRrWyM+iGUqWrqmvRHQQ3me9cLMyW6zJQ
w03ZWzc9TxAa1ajYx5PLCMUE+S5B5s8uheC01XtXdtXb4n7Riit3oegc7KV5tS7Js1kpnzS7sBqy
Z9WQSzoO9Uu/hK8k5fJP91m08Q/T+DcpYChP+ON5QAYFSrBnrFulL6mIDuC7n6eQJGDRHRneEmwx
1LcgcfjdBdxV2WrmbszOV2MO6EFYKid9iv5F2gmMS1O3I+7lERusf2Tc8ZO2A0CeeWOFnQ9IBFVX
p0lSytP4IB2h7+oo8e/mNhh+j2UZ0TTzj0hnqhPGc7nT8QQzbYp/oubnYM5x/3nsUOZeD/m8spYv
f6VkuOyqwVsnceXv+sguT3NRohOMp/RaSskOTQTSlpQQd/whNVFPDmqCqK4vwmOiMdSGWqWNIw73
EyrzhCPCMGV4b32LGoYvnAtMOUYoTEGeV2OY435z0oRMZgVP5O7cee6UraXof+hq2UGwGFe1pPqs
QJ2s/Jg1v00o6N0I+7F7ITz+jXRO4OqxtyIYXgHpam0Gl2UPDGZp2fTrF3v0YLhrrFgEp77nDqkx
OAzaVdb8DCzvTZb2uIbi26/nduCm9cVrK1x1P5e6ejU0Q1ez75cHaL0O4DOSfAFnwGjqhvwz0wre
p5fiY6QhcgpgeK7moLNgtE9Xhlr/A9aQ3ntS8k1tJMBVru98B2QmEij0vW6pvoM5de+YTFLdSbfc
zShDdhbTjs1c2JeaM8su5/xzmuqY4gjToC/6+56gzBU5zd17eiUW12kMi3ZZnjogXFjisNXo5Bbr
2ng3dBYSStYOsNuxvDSwYCn6DefmDFE9SQvY/nooOTsbmSTVf//mFkgugPLaO5H19pY0YVSQkzTP
BMZydKlxZ049+oOE6egvw5c6BX0AIdVwS4Wj2oNILbVnv7XJXUsx2GBPO1XdoZ6XfEsQk7jYc1du
Ewb4xEOH3usAnfg1NP7v2DgC10at92np2m9Y3AjZhBX/1La6/znxbN+PPeIALDLtOndda9/CV9ib
ykCXR45z66uh2nq0cTYIiIOV3WV9grQTyyF1H3QY+2qaVAloDtvJeAwHenzwXMCMEFTbKnIMS3uF
Yv1j7igV0a8Wv+IkrbdZ58zEWVEKjVe5U4R4jF51Tq0Etv0gO3BYeU22bduP84daGJmiIduWvL47
dNXqGHs5LPQcoQ58K3OfMT2mWizaUxCkeoP36iGlEbXWFXd8maPoILRP2A69FLB7E3laYsgunun7
Y26X2zqazC7iRecshdwTc4pGBN5TVzIwvkSTosCty5R4L2dC/xCnx3bRRM8ZIfeEd/lnPocovaxI
94sv9AGXbXiKwyim59Iwa82o5jmAPWGPd38UNaJuacYvE7nTu1MkTJqX8tKZNH4rs+WL43j/GE1d
ifaxt5CEWGrYOQXMfcseXoTw3/hYkrL6CFiP8rZDSjk8ANFYQxj1ScVj2seN6tNbYVv0hmp05+Qo
2PSCKsuh65gRxxESaYtgs90RnEZWIYc+7w36CsrxoGnfdM42HTPDXYW1wpyKT2yE0ivrB3oV9Utr
TREJDul/cXceO5Ija5Z+lUHvWaA2EpiehWsRWnhE5IaIDEFpFEZpfPr5mLe6Ubequ6sH6NVsCjeR
N0O4O02c/5zv1O9ZnjgP6ZCadyBNnG2iuRpidUsVfOLwZ1PI8AE9Dmi3QQZIusD/xmjGnBEKBvFw
mq8gcqsrjKH51g8nrHMTHp66iXzSEZXcG3hn15jOyxVtNOlJJ7hqVh4mglXwCyRZzj/G1jUP8Rzr
16RSWNJpGkfh8H8ySc04HIR6zYAg3jK+rW8Lh/KnfIClyHgSunnoZEc+fveh69fWSpVxc5iY/13F
Q0l8uKrSMyFmGosNPKnzuZj6QmA8cIZ7nZnup44bnpcCTNzBwE8C2Z7E2drxZ/FKmpqSM3cUk7dV
fZJ+E2tQYu3UOquvkhjoxixJDNLXZqhoGxhT525cerpeRx/GAQZDrntzNz+Zdow3ZSjYIjUFr4xO
HjO/Z+EMVf4hoybZYfanH3ya4q1Z+hCR29p7jvLynHfDTSAtdQKh7gFiYwPhgS3m61JJYkewZvhV
xNxikGMCTjVnUV34RupZFmX1mi8LqFXBcS+7fAeoV1x5gJp3ZK1Ak2VBV77VVe2cOk/aUMnIN27c
qokOIIGH57HR82MeDc1TmjvutSlDE6C5a67M0oBSY2RI7W1RFwerDifFt077TTNHEFk6bbEwLiEh
2oCLQOI0JIodi9HYpjgloeUvDMqiI/beiBhBXTc5bOecHYH0R08do9+0BVPrsX7HtW57y3uSPwkW
oZteBv2XAv4lqYeIyn3PSx1csYnD6Ept9QBjiiUsf/CDUO7DIZmob0HBqEMzvh69/s6N8bUg5wzr
NhooIxmMG1R3ouERnMIhYvVlmLDDSMv4PydcKwbSdWlWr3vfXeMrJEMJOK1eDSEYSA9DE+2I7UU0
aZZsktwxuCXU/rvPfeoQDvgrYF922zHEwyfmrn/gXhmxCEi6Qcktgzit+am65HXUbIG2109bw8rp
95jHTxob3WM5gfev5vFCodKhGTusN6XGLBpE5l1rl+3WAXOyKnsjJ8yJWbTsKAjTSd6cnACIckdX
MB7NU+QSsV7zabEg8Cdyi7TTX4s2s39OwEejjcyktDiIa7HvlDnA7zTr7uyCU9sL4RnkNYHGfeKA
CPfEfOsXNJD6HuRH9xCPQfcahEFGHQsF8QX63c4alLjlQDcu6edgJ3kEN+Zgf3VJrA7hbE23Hu28
1EWGRfQTIZZjPqJ5fS5/NaO4LHzmamjBOu+Ikxn5FnQ8tIG8CrvuO3dNa9oSkJ3NjT9OzB6lV+JZ
aJ06fGZD7b0VJYRIWi2xpAPjI/9I6baaj12oa/gh0mS2GlDFREeUpBIlz55zf6Celr6JqzamIxlo
GaOXKDV+aIqRJ/xw2yKhB7jtx/bBG2t3D6fAvEUfEVxq2hAdo0Xa8wSerV34q5OmmRq7uK1z1uvE
hqfG8HJdqpIWHXe4pdVpA4WuxdqfbbkKUaCr6u9+Vs9lN4XP5TQC9wfRC48c3rXcCGt+leX0MrdU
LbnU1u+IUmyMNicaDtBsXek0PcUV4hCTnWNMp9OlHY10E6aImOjvZLySOT3VwKJgVbsQB7h+NbGX
HQIz5FY7uAYKTKKcI0dZ2oBSRQHBzuzYHlfVr8YgDyZ7uVYBAHqXwDEOagMPFdxM07ipWkdXOxNA
KARBESaPOFe9M6e/6mhnfrXFd18/+oOWVOF0PtWz4MsYV6N8+NFq7u3urnVIuLKIOf4TZG+abvOY
26Ti2lJtnAVQSdoJVqU29bTLg1ataJNRK3MU/iu/10zqVMJMaGg7gt854Ivi6lJgIotJ1lhz43xq
u+H0S4Il3OCCBJiBxFg/B3pZMPECoiXnC4HT9RcY50hecU+jAohOiXDyglVKvHY6EVeMpqprgsDi
gQmoOPq24zybHiyAje8ZScbx2h0x1xZt+DbooFqyPrI8YhWmt1i6JmCb2Ue9o9ua5ysbSFhsDMu1
vjBoOc/Yjc1LtIBI819M0i5s5S3RfPzPimT8vGpCN/8kamgeowl/rcmIhA7UhXSaL9DTgInFDy1c
cYvDvPhZiJkmpSyOb/upcjHsONhu2z6W75kXzqdauosNdwzRIwqDmxMmVDXAuau8x5DIF0DahdHa
4rc6jKobQKkFiX8HfR9ZImjaGKCwi8ibGDs7idKL2Ybdd1Xa1YVpUvQiY1m9GTz/W6Pllc94OXOy
RsI76DKdXyJdJa8leWO6StKoe7OV4b8jB7s/ipZOhqGe8RIs5mm35Sw/Oxh9Sj4ip9pwXbaVitIT
nPDfNrDWtYGAsy5NGlhazNoSLnDpXAxcTEdnMvU13NzwLcPYtDZFW+G1DNKTj97sM9DoavoqVPRO
FRSZpbYqmreg7KLTzKGb0/UMczDnJIg3TrbJLh68Jzaw8mso++qOkI65Z+pgYCbzFHEyus7XVm78
SNF9cOTjp0DEMTHZQtnYDzG9NBg6cLyx9DdbB7fZHXMz0NFTjPDlAY6irNiWNW2PIwWcuS4IQGkP
NdK1W7puurE4uqMOjguAA4ZpVX9mnNaadQWkoFlnliAwYgeAT9uQfqgNafjqmgUjqDduyjtn11pV
e+7Lk70e7IbrNFF+QE9lWmAuxYxqf1iZGu9Rrsc704yaRw+n7ZfX9MV1aQJxnfvI/w5dL7iOFuB0
7C7sadsanG+PbMIX3kvY1MYAprpcgNWZUrCr4UHCsYaaipdSjy7sQg33+MBHNdwkTEqfWq+xsNlW
HtAUCszNB2DO7iWmHvCzjNXFCpFHy5ZTyaCJjBICjC0SEF6T32Hm1+8S+IdYK0TUnjMVGX7I3Pl8
aDv0PeiMrdxxH+BFphKKQ4bh13C7s2RheCe/eN5kTtMbPXX0yXqMX1kj4jLYAbbqzuQKlNjkCBe7
cYaZh/9vkMXapnd8b5P9C1c1+8v10ED8XfGRsG/MXqDcia6DueCL+L2H85BvYtW+wuOps40UTXIc
pKoeEt4oCjSC1n1umRTqrUktyifHI3dYhanUH+BLR1SWAjb5oRaU6qwZHWuKSMYxa/cEmxeJEEuh
vxZh6f8gUeSTx+LsT9eMMz773bKzhTAq49lAvjfIg1Iaon8qlc8rRsjUeHHH5jnhnMRvwFTBonAZ
4gsmeCQ2BjpgW4q5+FTxGKFddlT7+BrPiGVdeR1aJnuBC+WUzdVNNoQ4J3uVeorJh8NfPFndMNDz
rF2r3NaxQ9KotwRtX26SoqG1VvYRtW5xFG4KJ7GIO9PaCKzMWwn69ANLqGbXdS2OAMxw9JlS44IS
ms5//YWdZJrBLU6qSOYHVeTOZ1Z05lkrt+SmO+ul412WeyenhrEAGE1iimkQH8nySKUQEzPBVO3O
D9E1GUb27CZt1H7MWW1xzLMN9UIMVsJz4ERRJfW3M1jh2TPc8JRhu7obZ8eAleJybSM3pq617o0N
Q1su+zrfUUgBaoOx355LTpVsuD7X300w0BsUFhnUksCjpgfzth038VMipZOu7daYDpm0kmHHAD/Z
la377lWmfjBAW3wYPhoPOIQrMs7VZ+852bMjksI8zGMVogK7zSsIBOyVcWXdFHVlPMSG/XeOjP/I
uuBih2Ljtonzu4uP4g+uqCQ3BXXlTbBc7pmicnW+Ez6Wy6IDrA1sKjdvB8vInk061bLVf+2ccP9q
9Alxo/iMQ6Fz4cD5k9Fntg1wH+EU7LUfd7ehX6vDoFrGCSbze2zm0IK5lzEhN7Phc6Tvi+FDL3f1
kFvA5tuPvCZnEQQS1bM2CcWDwt2UeOt3I0d5Bs+2Bel9dNBnpC/AU0hvPijfrU6juzTmtRhUCaWv
Rg+R0MGyVaz7MSdNT+gWhnhRQHPtCaXLKYfSjE1oQ8FLuuoVlbzm6D1NdHyvvFFbd03qf2QliClD
DN2hMVjwswpWFe1li2cKCObfvHT2X/2E8NHMEIAalYhMhf/kZpN8lHj5XE7smCm5O5h3rjvpioAf
deEW3qVRY9KgFptdSff6nLY0Y4XFllPAYjYYbYpq4hB/cjKUwaqX/jajJu9oknRYV5NxnsyeO2+R
cwB2suxQZrn4G4fO4ij9k+2KZgwmW27AfzHqLBa6P3z0UvaSeghVuDdVTQlVGQ5zsV7aFc+z0T1Y
0+BvBjbntdZtcrJMs/9i9NUfFc1XhxHlzbPKnEdsJJFYYuD4m8/mf/TDuX7A51KEWFT/9PrGiHm+
5cuQ/ByKFTPJOLwiiK7+5tsseLy/vAihi/WRR4Cl3frT96mZHLttVId75qA6Z/sWBrRk1W+mqfB/
2lziWSMpBSitqNxAWvEfwIW30waFHHZdZ4e3ZKBy/DM8LLUHgJaEPUiePJrxU6fmU93l7eW/fmms
P3sbWa9Ny/NMPJRQQFg4/vmNa4oGiH7LZ49GNhaF2S5hC5uohFA6SLNxDbmE+W1lphXEgoWNIKkT
TwaI09rVAFJUqj+9LJyufv1c/9O90v/f9d/gYjZZHv5zt/ZdX2bvP/9o1P79n/zOdfV/w7zpOtjX
oOf4QFr/zagtgDEGHiID9hHBBvcHo7Zj/+ZZOKdDsTy9/4R1DX/zXNvC1+14GKt98//Jp401909P
COMn37Mp/mR/WraoZQf7wzIRxzHIntJGDOqH9qDg1MMUx8cQBw6phcIgS9OYGiiRW0EWDpKVJ8v4
qKYgI5xVWsxYPVCipfY+QwWDr+Fwu+NRdJnmZdPZyMsEcQzKnPK86OTKJdY5ze9otncozBunh8Dh
T/JswFXejGFAQ1oV9SsVpsDPMS0Nc3qxK/czgj7lYJE5oe41BHUKa0Zyyaddg4K6Jh2ablNKZJ4L
L8VfTeNBccIzVwKv1vNtaQn5AaXCZJALTVanNgmfgnbcOtTcwhaz+qr2AW7byDdrReBi7eo+3agw
yn94kp6xeOa7RuTLgUFjaf4cTFZzKlLiF1e249EoK2cjfHwyTSnxb+TVO/Jhd8qIFx9HFUy3vREE
+4oUpMNlq+IkjjGxv0uKaTrATCrPFeBE8Iqtx7C5BLOWAKB41kxlYzVNj2nmxDdt4iJzRTCcDCnu
bCjezx3K3FdTpOo19Uf3Hq45lxMzCO/SoHHWk/qFf4rSRzhG9jG09SUTQ3PH9ZeJft54x57X+tzJ
KL0akqC8jNFk7lMTVvZEBnXDR2OtmiZ7H4GJ3CTAScZVk5K2xVYrhkf6XyRD6eQrcvGRzJjx1m3v
N6/QTqK14er6w5+jb9gGwbwR4fSS2PUhT7xTD1BqC0PHuh9o9iR2moF+F2P4Sg6nvuK8754duOy4
7zhFuzm2uJaCD67RGPYhHTmIjnMdIO8TBPiovb7Z10Esj+3E+CxP1HiSJjCwERrQAa+GhNEeAJAq
DbAvWnxF6mzZr7iqwQCTG35sDcoUCuS3DY1lwlvZ+MjBZuqYRChAqBksqJR3sV/lVD3M7T40Zo13
qrBusYKrdYzmi9Y+65uCCotNbA7LgbOBFcMQZe0stA36bsiN0m0YXsuxh8MLgalFhIicTU+RHSKC
/92PbnBD812H5auBOtQ1xLgqezp2bHc3EKGeYzeFgZBzp0pTgdNEK/EU5sawg8VYvJP8pxecYFTK
BcqIsDrF1jZTWI4aCix2c8mNc9I9cAhtNhu/r8ytOzPojlPdXEu/0ge76cW+yDDQyVncQj7eSwf3
pAhmuCVB5G68LFh7HaM6PdX7OQZ/Bb9YwSLSjEPWo11RO6v3llukwMMmjBW9md/Xk49rwKBdLoct
w3nX3fkWtx87SsszhvvgLQf7QDzfLId7K23GB1y7b64vf5ZzvPXm9qotxQdQTeAgUR4caqrrdgq/
JYvP8hUlLeDr0eKuX88PjEEeSDbolSxUt4F7oOF24WJzRgAK+JQbehTlp+NVNyqdYTx39BRavW88
VH7dv0AaBX1p5fNe5b55KypQ6ficLCrq4+6EVOdu+64WXx2FVTu/8p1rRZ7tLjGFtY1SESLe2byq
k2uzeITMrAmSrjE0kTKbixJrBGx9Wlfq6SWWUXB0yN9RikRe1TYFLhtBWlLkQ7sfKs6YeeVxybLa
1qcJI573UR/Nd0E8e7tY0MRB2Ysg4awn7si82zr3mMuBq6L6Jen2ecgg1Ig4H9cQZPZ2T33aApX+
WWcWrjOdV/qqUzCCpNlNJxOJ9wWSGO3YVV5fdbi1TmYzlaeyGAO8gGH5c/TK7jyixjIuys0HHvKa
mH0iolUxNpg3cZ45z9RdCCJzuqASppyYmNFeHBBRY+HbJmng7LIBK+CEp5Shn3wGnUvXJ1hVoyAz
zAtxwK8kNmwY3utQGvd9OxIl5zeH74Rmi4Q6aHyW4M6yVxUvnZBFkK0h4XRUo2fBJlJFqLEBeB4C
fULZRNjz/HfaW7cpZsKu9BD9RbHNzb6gPTRcG4RVQe6IK6AdIAucJCZvAbxvxpcM//yxnIfp7EEU
p5eydLtHTqwEMvvxE7hsfhjxk26iaLhOypRyMPyhJAuxKQWDWqct1J8ObsXeoQpq73is4J6VzWtC
Ss22l/PwFcbdfTKIZ2DJGAdp5aJ/Ja/1a52xbKxwSWTeYcB8AJvPpaEABBDAHLXvzMWtBaPgRwro
+8H0YZvz1QlxMG8d4rcOnx6i+xP30RsbxGZltONaFrHctp1BEW0RARSe2uRKGSbWsyp3jyKj3R1/
n/viydB5a51s3KQERBcfORORqH6MC0PtdUNudm0NAzQ4ia36dZpFfG64Y98KqetzRZPLlwxdXOve
tGyDeH2KXJa71kOw4jwbPrQ+V1459Vvf7F97WBdRBsRuzOYbS8bXlUpstlnQwhEDN2zMTVrRzpWx
qE6WeTKaBn3Zaa+cSa/lhHHJRoein94hP5XtlYXm0TUZ9nLqyumym7ujkuNqmiA3ECCKsYFnX1aL
rx7jYM6rWLS2enTisQHm+CVolP8GpBBRnkZAbYw8m0CtCkqGZ2nnb6pq7N5ntqGvbKY9rGaYfwdg
uqbDxJ+An4hsmJ9kGXRPOehtjNE6lzbmgbS514OJ56L21LXBRWvjdZIq99TW5oWlJ9s0jBawvJdM
NGwNct4urQ3VN5ShjUBPNRGZR6BY01EGepZ7P9ZRsiFL+lQni8uvCW4Dw+vhfATGhfjJvK4rjiix
WX8V9TQ91VJAumyJSPVuwe7tODK8D9zqMonhrkKVQxxObkCF7nyQXysuN69Wp/AiSbz5Ze7cc7+k
HjYscQbiILguIxq3txQgiteM/iGEUPtIF+cH9e7kvmLSCem5w9bFrK0HLe1iMp9dFG2erAoyPjSY
os3gXoIGhfN6qJgpasN8yM3kgw3tMqrhs/VcUHEjMeI4pmrLcsO1n+G98fRsse9yCouSLeZQscn8
WV/XjL7XEf6oDQDg5ibykl2BsA/nbUKtAMrT38Qm4DFRNyMT1TaDDcnV64nlN7jSzH7TVTcY7pYj
POBmi1Onm9xg6EjPxtQa9MuOzqGZW/OeU5x+rLJi3rnD6N1ZTGY9mX26MQdYObn9ueeNprO+v/ZB
dpyMBA5Si8EHFq7dbszaCU+RnXYbmnWmg2MM5rpSxnum/fqAb6W4GgPNFk2V4LYTFXOaFp9sNSfe
VYv/8o7jd3MKxGAf6mqMT02UnaUxNW+kU8SFHsdgYw9p4iB+G+OiowYPqgnq2zCyrMVX+R4U1HGR
GKmZBxJWmIR/REbRS3PAa+Ord9hV3iYlkrgC8b336dKBjW0ZL14qg9dSLsPnJjGeS1dtpF/TL07Y
CVmIl+4LMIdEhbf8eypocEtnpelRvIdB3G/y4tA1tIhzsT44yJC8qDK+ijBT3YlgcetArqZxr3+p
k665wsKu3qq0WoABDbKJ8huDhcdJ1jat5Tu4vmphpkbwUGQEWDc0dr7IwzVmVg+HQB8907vW3Jux
HWywV0cPjqodCC9xfeQMNj5UdlG+KFTlXy6yleF5+sE2cOlQuVx8VvBhcf/55XdY1xHN2zW84oYT
NEqye2XTCcrcE37Fu5Yiz/Zwv80HafbBzhxNdWP4TXppzYLNogDPjBEthuVjAvhwpHljCcLcPQED
EE1te4xmaR1MUeJ6cWcLAraw4RKO8tNt+vDGCGrvojHWUuk0+ivf6du3sG3ih7zJisdqnOwTgzbM
XpmVDrzoyM81d4AtzwrZonbZVsvkvs0gzykPM07ctpc+idyD0U4jzuchWvtjU4L17tqzND2xnaPo
ayxHZa0Ayvm7kqbNXT3RR5nPfvBmTco5xxR8PsClb7dTZwEYb4FegmNlKtV53g8uq812lnH4VXcR
NUFc/Y4Jc7xbP07Tm8FK0oPndhzF3bI5VUQd2S9cAg1lE1hrO73LjbHc9jFncgRL6wTo1ivXNiVK
9qxupZnYK4ALSI6ik6dgzjt8pHZ47ITlXGE2yL/5RenbDmtxzkUCXaboKkpKC/2Ns++jw5dEskbF
63oM4o2lJguYvcXUZIhZOYsyOkdJfIOJmTOjFV7bCzGPdDUuBzorX1KDeNU40zccDDOY9AyCcw+a
zptxY5pSr7FRjefles+4q/xqxnoPpCE8VwzNMW0nDE4Jd12SxGbgJSa08oSnbVMMOFj9BowMgAic
pBy+1hi+y+eYo3vELW64xKYHrL4xHzMdRzs32gVjRMC5yU+RpJF09DciHllWNIdx09wZsaVvNGH+
XRdThOloKiTd9udiYF6sedlNX+GGxRrfbpquAbyM/rRXYFhKYi30XxK45SMbScYjmX/bF8nbnJg3
MSvntiCft5wK0l3VGEDwa8PecsOLDkEmi03upup+WPzoZoLBfcDAvzWYkB3YI7KTNdTlqhlkcIuF
zd23s2jWpRdfD3jwsacqk4TJ1FuQp2wW9STPbHtjVRFw6zm0X2ybYxNOcLcpIGMUNJatqxrDBkfe
QwJgLghG6K3DeCVZBEGlG9Pw2HpZ+SYZivpYfq3oQ0XlbKyiRJASNpMGKY8e1HupLONhckndyKNy
h2BlBJ3qKccqs5tK5uVN1mXWD/Y+dVMbBRfcRPGDZ3kDpyO1pnhtGbBSnTm6YE90YaJxY1kxdOFm
iuMAmVjl1h6Js9uLOvYfVDlhnO/8nnACtTTO5Lr7frDVBwmZEDsGLOs3cBjdxyTJorQ1ZiyiKv6B
lyY8R41VARQbgkNoj3oFmxtjQtV2G76A+8oterwQVpKPXTO6N7mwKxg3ZTVD6CCGx3t6b0ubH4Zp
1CW2x6+6yEBhpBgbErJot9rif/UT7lr08AFgtAf4ty0NC9qNb22Zd+MyinCjUmZ3ZWTg2fLCpYaQ
IwUwqcaA+mWFGf5xD3VnznhszToUj7S7GtuQVg6O2pXEA2VubTUHazP2WLGGOD34mmEjKUG1hib4
NPn5u6pHrIr0wgOV/wQSkh1Fo67lAGsfC0NTr5zppeXaE/AMC8fS132of1RNaZzwECX/SPX+Tyue
+6/q5l1+tf97+cIfFdPglCnn//nnP7b/+HP8VW3eu/d/+gOge+jy9ziv9MMXUC3+KV/o9//nf/cv
/9fXf4c8YcGHQX78z7XMw7vS7+X7H8XM3//Nv5dUeUC4if5S/II87SJej19t96//ItzfuEL6i3Qd
+L+6qP6dOkEfTUD0mwgWtiPHdQSjirbqu+Rf/8UWv/lLsp2YPfL88jf/9svf/SNCzuv2jxfj9z//
kQLh/UXMBAFBQwCcBcdF5fqLdJ5bdmLneVLus8EIbiFdjAIHVSl35ZxlrzEtjm8YNKju8CFTc8WI
bHA+QIfNvKFQbWBPyTDbPmIXYV0eRBZeqj5wXu2xFDfzbLrPqQdraCQudNTSyX5Sf+jc9CqejiX/
PfhyKQbAGcTJqrE69zOfZpvMcdN3N9jB7SdXZLTep3hbvvWCX8V2XDzZOAo3ARHoU7lgWsEg4Wtf
0K3dAnEF04KTfQG7ygXxqowgupgL9pViu126gGADIwQ9JptwiwmVOOICjPVFQvdWjofOyRz8rkUQ
UUbh8QCVfhXfhKlT7tMWIq475RzBiF9saTYAUNUpsRomILC9FYQbAmIk63Hs6dQ3r6hvr6+dJDFO
08K1xSgy3ICddnfDQrwdOrO7rhYKbrbwcBvbbTFUtdZWtM3wUFAccBzQK1duYRJo6b2bqFdIWzBr
OO/34ZulXACSRjkwbrddANtNflssLF4vn811p2pUgoXUC5mdMTKuwl1VkLi1E6VXHb2A7LWdd1Ku
aWP+rL/LsquJk3SqQZ+Q+fiG1hFfuqWxTCdR+xQiqXwxfJrxgKJxDVR3WDgmtGmL9MgNlbaO1EnM
N/mrUMv9Va4VzGL6kWkW2V0eueldGQzRVRrI6RwahOVYvAJMoPMcpJuKgPJGq4LSCz4juLCx9NAz
UfdzeRUMvfy2lkqwiBYgPKHEUQ+qrcorZ2kRiyaveSzIR2zcRprIF+Jbc6q+h6TEvYL56zXRtHgj
FwozuAZ8vQuZGQBkeqlMI97gzX+wuTOdM7jN3wZt4CvqiDgRZH3Tk5SI9XRv29kngu4PbwFC09tA
SHkS0dkGMMXNk+15yY1YFlUiC1FaiBqG6gBmOqkAa6dzq09ce8WtZLJWGfnzlJSg0sYFVU1qrXxX
C75a24Cs4xSktVrg1iCat/aCu0aUCAnjzA43hgWHzWVRkw7yp1MDMfctcZRPZznm0lexwLTjusiP
ZT6OPySYjvcxGqZVQs5hg78uOJNMbzdpSFLd9+7TyWoARILtDvtieM+cprmguCcg18B71wvoe+4x
ra20Ey043zQl64mTAIisswDCWwaVK7gx8dlJqoHcnqpvvYmeArxA9UsUeuipCWd+xFIbE64pa4zB
5MqBM+lsHWH7wkMgLYQkVodbG+Hn0FH0zM9rSsTKwbbGiy9TceorfDliNqrrSHQIt4j9t+kctNd1
2VvbLunUqR0E5/FAZNSm+zUFt3kS48iPCpprIFJZXwHay1fPXn2NrW5Sm1E2s0WMYygWY2TdEABo
ic6Mvjk+09lHqpAco1lw9qI5CoXCCql5QfxBTMy8M8mXJln0aO8aNiHGV6ISO8J4rIOV6ExvU7tl
EHD+AV/ROWJId7MwkKwDq5lXiqX4DS4F03sC2eQkck9xiNG0T+HiKjDpEgbhRH1SENavqPZZCgGW
ugzKZvr7yRjKzxb6yLSOcLb9cJVHaqUkNPM20e3urlgQMU2LkuFFzimxF28aQY4sk+EEz2AjvJu8
scZXDH9zecLw4Pikfip9NEbTK/edxLm77sPU+AmU0wYl5tXitaeRNdiGRaDuzLoPrh2coCzaYwSx
n+qhAnRdV047ZCrdY1YzJybodmi8+clEQxLDG3yf2monAu8+bu1Dmto1ej9YLiYPsFC309Q50za2
LXCnrTFmSGglJQzIPF71mPoDQb0RQ5TByYp4q6kW8lvf+36C/9Ozu8c6MY2zQInZ9bLu1Fb0ScyV
r5H60YxzLL1ARPo3kiiQSGU6QrwcGSJQvtHqZJ33BrcLk6ZV/EkFNrEYHAySWZFbJ50VPkpHV6OR
Oun0jYGwfGEs0e5hRmtsWq6HxpdPTfGQ5iJ66cewvS5C97vRhnr30vDBnSZ8ejPly2JFWhJxCX/7
qceA/UMHA/Zgl/v+D/cXuiDm8nU0/RitOAWDvI+tQTyg5M/BXbzQl2lslRY+cKHGHUARfgEo/UjY
RYgW4Qvtj2tmONkzvczTGbBkfDHdlJ6HvnBB8WNbGFejr8Yv3C/9ylksa2s/TcxtkozetYGeLlad
a2FVwqjoHZky8twrHoTX2iv8J87jjPmlgEgtrZIPYJW4ld5zHx6wisXWc9/2yXUuPW5tOZJpui39
Mnv1BHgCHHWBPPluu8TN5jSCG56E7Yka1uYFkRp8xILor9cR9dwejXhO0a7pXHCu8pI3jpZwi/pr
s+UH9Ia4wJ7KBB8QP3JoaQw8MV1kFS8kbvoza6j1blqdfhnNIDgW5VIWG4k5Y+0t6UEa+dKMVRko
voX8+/t2cCKwB3k47oXnGW9EUKazrQPzGTg+mx7NeYCGyvASz5PxzFm9uHedKYZDN9FEl3TEfSBL
RGqF93v8YtHtbrPItTDYZUl3GQZXd5s5daofRl7VjBXRHXhGa+fRS0mbrlgVjZ9l01GMTNOpIvoU
0pRG1i/gqBD2XfGOrXmuqWcZ6HfAZwZFN0sr1ewzW5pUQ6n+scI4+cVVPpAv1hhR2Kv0KB4yJ0u4
d4wYXdWQzTAL8iq/o3x75uod+TbNw7E3nqNOOiBcs+R+7JKUCjLuzRsF3Q4NvvjJewWDBTJsDUYD
CbkakBPoPZ0fcpUQn1ikSiT4xuIByeuyovh98TbbjWFe6gyc8nruXcHAdPYl4wwhYsKuKuyvRGzj
R8x7zFabKPG6W5N6ZT6e+A/xquVJ9Br5EzyCEI7DCtBgdxtTaHChRMK/p7Uu3BR1yvueqbK9swo5
X88TRq0VcLH2Af2qfhiDCKgFBS/2zldWwBMfp/KYJhpcPh6GZu2yw/HJ8LQ4GFlv7ayK4Bxj85wc
+IwMPQgrSZijquyW2i1QSkSg7PcZg+HFaEJGrJbfmje+mnhF6N+hb89E7VnVLvEebrzBO7Nv5wNL
Dz8W1IXuElrTyOtL5GmDfTr+wOlQHPyiDy8p9pR9Qlk8i19n31DUlV0X2sNHb3jFvM+IrR3YaWv6
cHxLpiQYl/xElbXhVYRl7Tz9X+7ObDluJM3Sr9IvABnggDuA29iD+05RNzBSlBz7vjmefj4wq6sr
q7tqpi56rGfM8iItlRTJCIT7v5zzHa9HurkIv093Cek3P6Y8Q1eYl537O6/D4lc0pO6FjCz9sfTC
mK3ulvBKzO5NjMfwTPoe1/xXJ/R/qx38U3P4D1Uyf+oh/4c0jQq+oPBs0j//ceMILfy974kie2/j
P3WP//HFf0009WwQPDLAXkVXo5A3/dFBBvY3tnOw1nwbheqqevlrBym8b9zjdIi0igwkAaX9tYN0
/G8+MqmQPZzzR4P5r7SQfvifSF5f7EOSTVeGIt/v7/QwdpQC3kkhDvheBXxg5u7YTph93K0JV9yp
Wy+sMJjtMKAe9Uo6pjoeFhopMVsbiMucx4DCrsrJIW5oqBh+DVHBcNv380fOA+tJOngn9VyNd6oo
48u28O0ViO8Xx24musl3aywsZRd/4pZc4m2Inj2mF3TjE8VV/rLoMifjLy8J6SLfjANbqGDLKWnu
FYhwsWmXR01uBb3UKS+KIdiIsZAYM9v2Mg7wosxgcsTBVMOQbaNZ9/3Wz1kbHEsxNTdJZSDdDvli
P0ZI67/DqdWPlaigXdsi/QDtoK9N3hRkBZFwQEUVyh9zTCHQ90P7PsHu2YbOWuwTS7EhWxVpdOpk
gnyDqLybif24RWae7hkuZRRUM0mVfb13cPpsEySibIUY8HkDZPcFrv8HWu+52JTVQKPeB0l21cQq
+5hUuCCgAab0qfF5P9PssCNI/RCzduJjX99pYqAIEIQ9HboZalLqHPpiLS5S3oAtSiBC5zFkXc5V
y9qsjCIQsRAkdgtGc6TPJdD/ZW5K4uOXzN25tvKvBzVhzC694hfILTs8so4mTbMpR3aJdmi6qyVc
DTqyY8rLBE/wOoy9XtU8ut9oy63yjVCTvu4DRrbciPVbjHoaWs+wktPJ3YDkjYJAIT/C4VGAn6JH
shEqIYQGrGvccoTGBeubFLMePLaReDXXG5pJcxxGySmP7eGzbsspPriimk9DYoVHf/DZgAutzF7U
REUzNCM+dJ/zWD/3pFzeZQnLjUgN3VOME+xd225MEGFfNuFlj9Sg3vrBXP9sAF28YRhgNSMTH2pH
mLb1D2foUYgssGuyY5qW7aMDGxKhrEPVv9RTeJVi8borICwRdF3GmIc42dv7QJXzSwcPjBTXwrZ+
DXUq5S5wnPa752cAphpVHaHK8+dE6U5PXVlilNXU8fOm7UnBPk3CZ/05Yoy97FMMj1MugDT1cwMw
ZppeUO/XD7KvFmDr5fq5zVACBLE1br1aQVxG90NcKSIVFt+2yD40H671S6mUN15L/XayEy7JvTeq
4DzKRLF+k3gmhZfP9qtujP1d8cjhPWggaYRRwRsYDBU/tWsCyF1uw2C7s1sWjn5DYukC8I2dvvoV
5WJ5mzRYHTy4kAzcn9UYEjdmZ2n7If0Zk4TnePPbTJjDrhnwX2oW+E/zNOCYRY93ypAGXpRFjpJE
6p4/9kkca8zcvS6dj51Ad6CjRTDR5c8MC3wbmBeLAIXA1dTlITMuHewcRCdjYuRsZgFnltfbkZ3S
pnZj3NxNW6I49aOXUACrKGn1QlyPoSIVeKCFNcxhGlZvRbOLl5K6DxXRKiSZ5qLaw8tEbiXiJvmF
iCp+XrDLX9oZ7u5907vEi1memL7DunScQyNchu1Z0wxvDNLgRWurh8WdJQsf7aWQzR3akAI0HdQo
li3IZnbAkKiKfcnBQqM03MCHog42OLjPfdF13zvbX7Odys+sGNNhh+UbiyCBFJdxCJFnD94JhNkS
NoAbRHq9BHSLpLbM46sXaYBLURy/0ZygUSkl8pJBWLLjgY3ghhd0eMm2YeLxsyNI6KSL/icUAA9E
XTlWF1wlMtvqNG8+kRL6BAm2AxkQqBim62QADLANiS+TO9wbKfA+wF7wpNnKkpcmG+WfiMuJ8Vym
eo2YscPul/G6qt+ywca9iltWe2Nxaou2uYiQat4WvFKk5dUYf3YFZVGPqcbt4lNV9IKUY9XbJ2ae
YbdNtYuL0WFLR4M1AIXgt7dpm3g0m98zjqgLu69YtnQdFmiU4RxOCNofS4uPW7ckybxD3tO8AfKn
AK+Rsd73dSteDArN1WWciSsbjdpz2I7Nd+RSwUVAKJi7if0evWeAe+W27oPyVgnka0jvEGGF6F2a
rd+NuXswNX4usiHHa4O5cdminNIUlPSSO3y1zm+7sZ3gkp8wdndqlHTdcWCCt550VTDxueiu+dzK
4hRBSOFgmKR64mxqr8aCBcQUVeLgBo6/myMRy+1skaWK0o4wpS3mHOdgNVVylZrIfzUpPWQONO42
o4qGicOQNJyq5A5JPYnai+PcpZxIAO3j5mXQdvZch3CBkP2/1bbvPvUYpO6y3IjdkKWIBWRhPzV2
Zf0SaTXjjdBi2NU4hs4pkbzIbxIvesJI69/5VfJUMbG7iyqDg9uUfrMZY8SQmJEchIVEhG0nU9IS
cN8t8Z6ALphgPS8bon120pi484C5RFLnbg3TrYwO8xelm3HsGuoJujteId49dv4TU5jlZx47mF+/
aN8Y8eLbSuXdVVHjEawnleC/a9+KGrUZ49iZDhHnmc+46j0ajLergil7CPyphHeJz0MSUHloLMJB
cIgIa49gPtiZIXbZ23ZIa659WRQ/8hjTAZwCMQdwLTMnP+D98865rjlcOigdZwwo/VODJedUWi05
rJlNkl8HCqYgAi1h0JJZW7vz3KPHAcSqtRifgByGMNVzV2+7acoImCJCe1/ZU0crk07XQQfWcM+J
gGWsimL0H6N4tL2hvnOGEA59rwH62HpUjy6KxYb5Aou6qXPFMQ3m4MYstu4vCdcFXhPacY6ew8/f
a9SdbwOUpwe2zuHvtsGfx61MKcHMoAbc4ZBJM/FfWpBtUg9lfpfMHmZkgIc4mxz4OIx4e4BDPROG
V+B7uOAyU9/RYpIp73W44IEIOu67Gimad32q4xeGC3F7WIek1s0s2/jS0+my6+QURUc39hlXp8lg
pnMYYdA89UzzXkeLT2RZJOODr5vmiJfRuZ3YipAQIzsisweL40GVBLQqoB1vGjHgfWuIR90JQrwu
hsZeI7PACWwW4hevfOOaK3QYkOWYYg/3FLBTs4FWFX+PUQppBIAjDDr2Je4TFoXm1RVpfRd2abaf
VbvcBHTDxP/gjJp3khhnakL2jmwSC/+TQGeCA/pYmBtrBJoV1qXNPpr2mFy+3mJv4KufDNN7Zxe0
nnlnLEqAUldAzUdcPH6kIk8JUHMJgp+yODylwwJoMesBIXz9lkjRAWd4zfgWjv6TmwL6m5ZJvvLh
XIeKSVnfBcx+NnFTPMssf8jjItnNue6uQjwWfGYZ8W8yjyjNspChRjpLCEfpCt74KFLha+203CBR
PSGTVp6gifVF4L6kKiLlAFjfQ1hVCuOfqq9pXnIM8ib/zvoGSosiZfQnynTUGZkl2+2sfHkzB2o1
Guf9/CNIcGxfVLM7mlMWOmxJ41KQf6C0NqfelfJnlGuogOB9ua6sieJS12QKbgQpjTcwtBb69Sj4
ZTkEcJOF1w6wFjNcoAPytXanCt5rxk5uIo6iCpPnMezEAdxE+n2xrOXBDovIPYymCrnb4vHFycL4
wTcivyGje7lj9tP/cr8u3zZKCdKCUkQNocluj00HFYFBts8I+qmdSNRrtAb1WYzqPa6SZt6jdI7Z
uBHZGm6FMsNmXIR7G2T+BMxLkyQVo0nmfc4lww679LIM/VC6nOex6Tg0mqpIWQQJ+d3WTjNvhqZn
umcnLdp0265/elbTo85sk+uKoeZ9UkzNaxsu8WfXyPBEehYYUAdjOXLoWZ/Dcej6g0MGOghSIhzP
BMAt1jnDPX5iETRfZq0LMkIi5v8Bp43N09z2xLLHblEfMxWQeEeAQ3pFS8A6u53QZ82MfZhGkVLm
yJg61BDzRQZeWdc7ty6geqeRZFBv+7ghWcZ1F0WRki3N/iUBZBw51V2XW4R/MsBYFxVDepR2B29A
lhYTHyKgHzRP5mlyVPkRVEvxY+2ye76DixRj8Fzr0R7a4Q6HRPvKFBctseMWlKpc+Eg8IiSCTif5
k1WuNlmiuuxsU19VoWb8yMZrzQDJq/S9qPI2BlKf6FtRFfwK2KR8wvG8NL0fwuJ327vK5eNSHKc2
T++sNmH5b0A6blvogJc6nhkY0lfaT/D6woeV0rdn0Sa8bW4Gpq5pM1KQVKPbXXSJBFqgFs8zhFoj
iOv6xt6OskzAbuQkDnIpJwUrsr7jraGMZ9xsLkeUPxc9N9J7kinsvGWyakZmplPdBsMHdpK475H4
YkNGlzv1KTKXTsEEb9kj0LNlEEQsL77sBMmj0CeXzyJw1GGZ56Jfy8iiXmfuLSQnlSXnMKMum3VW
XcMe4ySxdBTeN2C4nwu59hR9IPMdChSk8HbgtLfegDapUP2KVB3L05j58L8xqSJpLIv5xRNKQCpJ
VXW2mjH6gdY0afCSw0AqQw9Gm9sS+fbqDzPwk9Gfuv+mYdY/nFP9aZr1/5ACwnMC8U8VENfv8Xv7
3rFi+5MK4i9f95cZlv2NdTyIDhUinbf9gCHSX1QQ4puSaI3/CxWEEN9spmiKuZcgIsFTfNFfVBCO
/Ma8dR19uQK7qYNX8+9kD/9MBuHYX5EOf+glzp+rFONLmYH6zXWZsDve39tXxWCCuRfWvDd9DYpL
sUfdzWNHM7jERPRmfThs+wLf8m7GFtpuAj0yUnC07bDJxomwZ+/IyUbOWvW9MF4Y3oyDvf4fZSd+
uo1yUIMt7pmoI7vYtD6EtU3u6zbeRFaa1/eSw+DV8pADPdrGm6p7dsIkJydp0mdb0HkTH8JSIRQE
c9ESUhTTXLDDV6zH1NixSUE1hHg7JL9+Wne1mGMrWeo7Dmjnt5NWHlmNdBXbJhvCc5Ot+25AHiA6
2RoXO+KcPCQLCRXZ7cRO/spmATKiyyT5wynxB/XsM4NdK6sxuqEJ9hMiAkn/eSAV6TtCbnzwhC3B
Nm18kaTAuhRBykmMh2eZWy9Fquc6HaCULqbZzWZSlqqxQ3rZ6DR+8gKrUIe27WN7Z0SLIntiMZ/e
di5JxzqZxbNq2AFZtmv0YemCMT9ZgZ6yi3au4U0qzj/ojb5no7nowpxuHXrvveidzGxrithVtco0
MEUUMkEYgUZLOK3TBvE9ysL6rXOsn7LtuemZJa488pDRnwpZdDCLVMSzYs955W9TMDl0exfBh4OW
m9cT2lYSd6Hqks/6kBm16OtSRxNSUaIEws1s0WKeYe3hcZiYdMBlV7Zcrr3eby0EG06t4Axg9Du1
Mkxf22CBLzeAVByvo3Y24VYmxC/tArafd+U8OxPZ6VGHFIL+LoMHlYP3qMbaOck+ZIbQmSQLzzZl
ZX2ZQRVE2IcMdkT3PZUnmol+1VEzldzrRfDvPTt9wzYzTqIDJfqYQ46pOrPHvCKcfezXCu+Rruen
DvFKfkpn1/uoKdOeCWzCE6jb9rPqIme+4KljpkH8hCF4vO17ilYHInHc2lCH847wc2YAC0xzK4Dr
Qi2nLtLUxlhD3zrTbQ2kc8Vs0jBAQEQk7bPV1QXC51VeUrcZrpskvm8Tej8yjp9pu2cQxlFjnfXg
xBfBNPk2hLKifg3g4z1YA3uPhcz2y1Bmp7ESSAUyvrV4jNpRAhjKk148sQL21cbBxtNsB7s2j0np
cpfFLJBIoGjZn9LqObctGfdA/atMTHuBgW480efA9UvDtj/NHjFROzAAxVtPf3gbpj42sTasDRGb
dkiTY0nXe2pMXDNNxe7PQM8K3H5PoyCvvL6MEQhok/gbQhO1czm4nAlwmArvuq1RR+6muDKodtIi
+dGH+Nr2voEQqhyN7cipsW/uKvTlKHHs6MVa8ui4sOvH50Gacl5bkNzbmNDlyJtfaT1IZe/SgKyf
pi3eTK753NSkN9ySuNBuPa/AqGrn4xNAKrJTcwxJbNvCGfKL5961oYS35kG9Ow0jnoQyYdW2SWkR
ixO9j/fsFFl32ZlJ/5CZiMP90vfoJ8lrZq7ju/EYHUMEQAgDdPwx19Yqw6YwHHHlOMCdMG8/JQp5
GPYYugcPkJy1idXkgmjxVf5Zy7i9cGlyXEbvwfIyOLr8iRx4DA/MRGZ9hHkPd6bIfE3pM43MIPV0
EzcVEXTeWqiMSOanx3pKIljg0sxUOTkz6C0U/sa5UCKqL0ZV58NxNq5DGPBig0/B3aOyLWxqSilp
Nx1sQ4PHbxTVNiRf+oejI798DtLOstkB80HZUO5gvrEqBrOoAYkILCzjbiD1uEfZku1Txq9LYtkf
/ZAzWRNghbwka9nuxgwGu0BBuAbRsavgYdosZZPmRC8r+Yyyc+HYZ4R90RgWKk8srdlgO1697EcP
yX6xVox0pbyiSkz+uC+lk0z7fC07YSZQgQ62oBoNfOlZl0AaUhrmqBoRGtlDdu2tBW6AZ9bA9aHs
rQF1g0FaC+IoyfSTE3DM7UY9O/2qfghBtsqVVRv+UV3rcHoODXHGnFdOAi2QVz7ZL7Wn7vO5sSCu
GIR2WyYjVPOoV/lBxFrkJ196IM6GKiZ9L8FRFVtUEOfkq2UIoU3u4SxhVXC+eoo+AdcYrY3GUDr6
TCJenVDvhmQKk/HRkvm89iol3JNPBZD+FXEha2j21Cycm2T5mTH9YDjuSyG5H4ag2vEtkNej0Fpw
uq4tUydz2qfkq5UCSSa8Dcx+XoQSPaI9wdC767LFUCC0rvseNAsXXbC2bGZt3iq7njzGvjMBjd7a
54WoILGp+bq4mVWVPLhrVzit/WFmdAj3dO0a08JGjK3J4Byvs3AxT+NXszl9NZ46a5v6NGMz+gWr
x5ywUjs30H8lrJiv/rVaMiYL5aSXahfAd9o4CTDQW8+kszmRHVCHd+arQbYmP7623DZ8U9LIewgP
iJdSFjyYAx6GIkwuWfP38S4qsf25HHK7SI8WkQtAWINh/kjrfNwmNWemsLvM/YFUKci3WizBa58M
7u+uxqYUezMWbouEW9A+Y3a251Uvul4AoKHTR+OluF8msmLR+BUEKs8ieSC01L9wGt8Wx9GFaVto
BccmTwmpdrRmfhyZmAZcAyDyGhZefiMhX/jRgrltQW2Bb0U9eLlVZD+YrWj4nBkQwCpeTjOaM8ZF
IQy7uJ5QM+X80MdUk827Dtf6I3DA6dKKJ+1tbTX1+9JPjL93CM69GRuLbAn02p/epGKWTuYJchpo
LpFiKd76Y1sdkpl8yCJWoNKQ8EL9bjmLQA67i8DlXvbqo7HimpgCEl6sizFNz45n5FG0UXCP6gtn
UZY4T6QA1D+kE3fVjUt39xv6RzlRG2SiuFV93Oa7OJ0sdZBiASxigpqu1CHz4FR52fyhSU35xDGW
jC9VRJ7SUVVgexpMCe39hEPG3wtIXSEIAcZzV/g3eBm1DgeDjSOqP12djw3ljYjHM+k4HsYJyjkk
oxA8wws2SONjYwfLuEsyq3hE0sRAtppVsWASah7Grs6qC9k2o9kgIjL3xndLe+su8bXTz8kpkaaD
sTG3PYEhXFl93hesxrx4rraCdATccoHq75KljXHq6eCiTMnqicLJvbU9D+Nd0U/g/GZ4a1FVg4lh
zcldTg3yiep1fpaELewHH2wMOSWCKroKXiwMqkRrEHnan4MyV+U7cPewPnLQhk+Gtd3nMDb4HbXX
lrcDBqGXAabJlr3U5FwwnWHgJCrsf3mjnVfByv1FUavddL3UxzBnqbBD56KKoySAM9/bSCc2M9DG
ZutmtfeTCzLfcWUFoI0Dy33to+5dtE0Ub2d2KssGIlv9u2Z/8+okcl1QQhOztjIaKDgwlpUvjR70
01Rl2AqJb4s3NvXi49Tks8QaHjbi+zJ5zTZslnz62XsF6aoQJnZORPIINfm7My9qS7/8mGbCOVsM
3ZiczsA0LgjgDtXJXpxxuWKinJkDFp4hZXM9uqv1yPJTFk0EiJ9E3QFj5N8Y8tncJfGWBIRAH2Cq
1QcGrijKBsaLT13TgVhJmNQDWsgYkQuPqzw2Wf3Qmk4/8Owvp4UxFfupgGt+Vy7DgCY0AWoKOvPS
zjv3ICyqgiT3fnlqFSLVZcsmpCUE6Ayu0sSvIBljKIECyjcKqZaKcHFt57pGe33nTchiCjaZ8zAk
+waN4QUjjmrP4hmkXzf+yIYpIcO8WzLMb7kP5Y7+tbmtSMq4n6xoOWohku81ry1w95lsdxeTa3Vi
A2ypXVZ4SbK3VexmKIQs6y3GhWJdpNANwg1TI/95ckdl78i4dtwtLMPqp50H/owvbWR67q3NGYFx
GRTPMIRFYeYoJyac1BWmqcsb8tnph+CnUOSkxywDA15v0Hlu3R09tyXmVoApox3LvFvmZvYTBS4n
bLqQp2qGNr6I3Gr+BcgX3pjx83MLnjQ5jWHlXdM0BNFFk9biIwW1u8NmUsgdRcYCKn4Jh3a7ZOTo
zsKwkBIl+YS8ixHO8CYhppV3rN/4GeDxPR9mBHsTcUAffHzVVZcB4NrEjs3tPuJSPbH8y+vdSLDL
ZDe+iyhTFrfCphjaR7C5nQuW35E60BHb7k5jCaOror1RW5pcVsBeJn7IngtsC6eW/tXTNut7QocJ
JWFUrMxzG3UODjxETekh6UrEHU0rz2M8OG+kK6wJrbI9ZTXHPNPQluGsUZw1WV/tCUMmm08GGodN
QZu+Jd02haknVPeDYWd0q/1RHqEqxC9tsjqHtanh+UbIPO+XtmfA2FSMJ3cdoHbAELpU+6CYV7Xp
pFMKSgH2bCvjcr4N6iCMt7pPws8khNTtdvo5DsMWD2sKtK/CxcOju/gH108gOJKFdGE6Z9oEXlOe
6zmp7/yxsXd1q1S7527O8z0u0e6hjdiEs+71zS4pk+5nirGhP4Qi7NuTD3N3bdn7T1L6xtu5RXbO
72b7bE6qdXIsZmO/o/a1dznvw28v85YHtHfk4OaJuvKGWN0D6vYwpUfTNQa3S+2HEqiGxKizbYrx
lHnqZzdQ8GSoUHFelxMoA7ok0djHLs2peEflvrJg++Rxm3mN0csPKvnMR8R1XeQWuzwhR6BIqZBn
R914YEEuCtnxA40VKwSu4QObM/2DmgJQK4efevSyd2TJcg8JRVLol+4uMbLcO14lmS3bhJHXPbuO
FRbAwYm9vHOPTlL6n0NuOafIbr0zKqDTUgYoDxV7RSzn7O9TsCiPWN3JDFsC+yME3HcJxXt6H+Al
7rwINPMh7I09n/KMxJA9h+T0cxkUOVHMvRuozTIgkr2h6GoEvztDe6t5l8yxzX5RjbwyA36Laqam
z5TrI+qop1MNcpTHpM7upsA1NwShERACXdNcTfNIVRhM/fLLpGTZMDBabYReETwZqRQcFGTKqis9
emIMdFOd2TtBJf8rt8CLtH3zdZl8b8JuwOyGGfy6Y9N0QJlTpduaLUd0LJhLn3rHHEmTzY5lHxMb
5K6OmAxwwjPlbsOAwnRAD796jrnWu6aT2e/AjcOzbCugICZd3ogxUg9lZWCV2jE7eMwphimxPThb
2Ivr7j4+yio/T0LXpAQ42B8zD9l0NrP9F7IqKXaswju4AHMQXfTyaszpTwffa75PrX3pO4ZVH8o1
+YBSGkRd0c73eGQYHNlxEWyR/H5nY2h/J+uPHLChbW9Ignf2XmnEoZbr+IyI1Lr0HJwLRt7FjVR7
6cMmrm2BttYMJ3f2iV7QE05I37s0UjgUUuGyExLrbSl6SY88JlctwI39yGV8AGtFead0ccVBRRrN
0gevpQXJB6RQg5PRJctcOPrJ5H44Qv0Z5yc8GN1hQnvA8xEO8jbQfqAIg1HmesotxFQDXpvKLYmT
6DVJcYuuxeXspHW/Z5p2xiPYvVlpYD9J1fTwCTDOPy9jSLWnM/e1mVP76BNGwLtK+lGteP/RMPUs
+vIUT/s8UYZMMeECUkrqnCXzP1DivyuLX2SuMJiofil+jcaPjpwP1QNr44lyKLJucrcJ9l40vSIH
GiFmFiVRe3FdHXESjGjPZowruX9TywhSd0870KP8oL3ZRJNMkKi05dm32+CX3bt35H1DM58tJCB+
ZO4UTDUWBZBJHfYyGKRH5kcW2lZMUmc1gz3amGpRL0oU8k1+batjbhIWbJd+09dHQ7+xtwjmTG4w
9pgPiN1kDWez/RsMHRbvJZR3AzzGVMmlx2lqsuk6HuGr8HfFCDnyn410RLe33G4+UXqb3zGm27us
k+LUjGOzb+0Cd6HNHtwbSBodgx778Ar1o5JCoy8oh32LLNk0WeAP07Tc226BOFZi2Ynz/x6N7P93
awX0qkL4HiP9fyyR3b0X7+W/vZef/7ZLhj9pZP/6xX8xWYpvX35Ih1gCqmJPwWz7y3oBJyUsb4pM
hvren4hxwv7Gn7BhVoRRwUheha3/brK0v7GLQ8wqbakIgnb/pfVCiAz3T0zFVbnLfsrhH7Yi0uYb
/S0xrm6pdL3S8db+8vfgqxu/Bb+gwqc0Qrlqp84+N1SPoxU9JVrc14t681t9HMIf8QR7x7E0fvvl
BaE8idTy4GAoT4m2Z5mHT2LGyLdOjePJfkEjdsx6fagXeUyX9mSD1o6jvZfXl067ZZRwUIAp0qa8
osk+4RA/c2vdq1beEFl7nBrv3oucG4+tuNIfM2lupg6BbjaPgVU/LnO0j5S7JQRsm8GAyPuPJX8k
z2KfFgvnBpGR3nTt18EZ8veVU3s3pTe/1Ayr6r68U9IGXmSOeaEQ7AN4EdHTglB3BynrqVP61E7p
bRF55caPQ9RUFHcLgHjMd/k9usoTxXHK1TOy+AufWMl/Tz1eMqrGoxutaA7ir9CYUS4CiCmuPKxz
f/Pk/RdWWWd9k/52Q/T1Jvo2Kx4eJp6av6ODIq4UhPUCPsmbZkdNuEHjdgUN55Y8x1v6RIxuMUl2
i7+3BkmdIP83eFIPxfaffwBULLZPrjZAZ892JUu5v32KkgZVSyiSaI8HaKnr5CoY2gNcHXI4yUXa
Z7G4paBRxxV8lTbLy0jQ4BWsROtcKBepxeaXcfv2sKhWbcfMTQ6+A4ckqparOW9PQ5Mhygi0dbZh
WBcAXKjUKTSP5WTCDfY5olW5biY35IrO1aaqItyYoXvZUIGiYCOSELnjT4OqekNQwv1APg9wG5ob
4by6jbiM/Pk6SIdLOPgQLZpaX/7rZoP/s1PyH/5f/xOtBF8nnftPF7A37/o955T8zyfk+nV/nJCh
/CYEZkyeHJ+N6ZdV4I8TMnS/rcheosZdGx+47fLglxXrNrzmgDiFBN2F/B4XsLt61//9hJTf0PwS
907wgJL8lf6/soD1nJWs/B+frmD1IwgPaSyTDYVf3lnxwn8D1cwyGD4u4LZzoHV+U3ttNZ7Tbuxu
GrcE+EFO7q52cM4Y0BE7BygyTQirIzlbeu/1wzNbUOuAAKTBspN2IIoIs9pJRtwHUnK7bewl+q3H
wDwTNqYlRH07vextaIwRtDI+WstdrbCXwWXMr43OGeg18TPmGzI8gCaeunlkWIwMhCGHfGpbTEHD
MDGlG3SQ7iYzRE/1RNz0MZSGWXjnL025A3TWhBsxxSEhb35tjuVCPhj2ZAy5R7vQMWrbyCO7AMZc
smtYVMDvc8pnoNvBWyf0Bcqm5QBi+2HwkVQlPZ2sqyh6Eag3vV/uEht/IMKLK8vV3skUjOiHwX2o
5/4qrlt2Xn4A3gqpC/61CytP5u1SMi5iYEMMojUsW39KqdLi4hJo2ngZtdWVn7DLYAguD2OnD2tK
+zalht0Xkk6tmZT+GSMjuShHHN2WTq1N6St5UxlCvJoQtaJK7PCNZVtzmSKvL09zUJmbJGmLmxj6
yVWSD3I3mwZ/dXFV1ZnaSZyXx8ae83fIIv51GnQOmK7gmEoFBIXdA0HHKPit9FF7BY4vnLNImJDU
AzSBwY7a7H5sZYFL1MXRWw/5Y9CgYcEB+zpk8cXs8Gd0bvVJuBUlold89GN0P2BGJRTExUwX/S5c
JnmaqeedHuuG7ZRfvflsuY4j5pKuEkQMLSm2VTKw9iJX7DG7YAmJ8wRpmQ/r0gbFQE0YKSK9OdlP
BEpMVkZEHXONPJzOjFJ2MirPbYHWZwDzAp6zv0uJYskS+TFNz303jkcrjkiVnha6eSZ49qah04gg
Gd5WSVEdKlfolRfkk9bY3wUxEtmwr10EuayyEje7Yeh8jCPp7CwwS/CM0APNKYLxWpjlJnrxrCC+
jpvhwrUyj5XLVNifTlD+7r0171GlJIM6O1rCTWnSp2ztLoYhRF1b11BD8XJaS3qyzHBvCTkSGdfN
z0OyyLMY/QNOcW9vVsLP7Df6VFQ6fiyL9iF2x4/VWYdCycsP82yCbT/x8QrxW0TO+COXKF2ZQ9Vb
1JTpMejh9hGGzF+6rkLconqAuMqmyXG9YZcWTCDsPMK32HU0Cb2V6ttZXUeTeWkCcHsLOWN3Uwu1
kzyA6wxkU9BNvA7wMrFS6tzc5CnzjX6YPbx07ZW12A9mjp8mTUwt71pqMwKqouolKx+RP9CQUAmc
pF8TcITre9+ztYOXu+Hxb29A1F1lkupkGc11hWJs7uxnpK2M/eAUkvqM5KxNzw061hYS/DMBfsk2
MCSxzKwRukMZl922+F/sncly3Ei6pV+lVr1DGuCAwx3WqxvzRDJIURTFDYyDhHme8fT9QZnVV6my
yrpldntxzXpTaWWSGEREwPEP53xHD9a+8rFJS+vV8Q3aqrSZ16G6ZCFpPukJ1AJoUQuCzcJcI+n9
a1+b/H2STrcOES6fPDffBWkHTyaK8Iitp25CgWz64HPZY3qSW92znGYHg5IqQUgVDzvyl4gSrUom
+WsrsGsWS8Qm9rc5+pW1KSv4a7PyGtpkb2SlZg2eH5/yuQnKL6jSa24mmZTtOs7tpD0UQd0HF5Ga
wUh4TwRHqmthNWwxw5KcCUjCy1nSsD1Z6TCcAjz0YxVssxkS1GqUEkpFDbmU7LY8xsCC5eEOzpu4
0cEoMbkrosMQq27rGExAA7GKKe2MAWbPvJdJmYGjcyB2BrkBGE7/jZFstWBBUnbtyEhCA3Bk2rEm
xPeasrbpzec5TSOQGbAXeE5MJMVA/LUq61LbrXhI2or3Ja/uaWLnNfiTYWs22JGBnrIc1OYuVu3n
tr+4M/ODwDdvkBGWNwSemCvRGlBd0QJSKEFbMxX6Nsunbiq9gBykogQk6LAOh6L0UuIy3k3x8I7T
plprOD3amwQJQtVwW7Sct25Tv0XqLa0M70SVDMwAIekGEshwsQvizFAa7FVY3Due9RAXuE0YFV0t
lCegRxUhfRlhkV3lqHOLyO+Qkqy7BttAsCDY1gQHG1BJ5DR8I5l2le+oYYzlMwoQIpT2qg6HK1+y
z7NVRt+lM4RHwBQ9ZLBiPseLXnscivYJ7/i0iYnP/O4VFjNd0i5Le93UrUnQmhep4P83yf8l+hBG
8L/0kP4H2cnZz2Xf7//gj5LP/c20bOGRds8GRXn/2RRr7zdMP/xs13FMR/z4k7+XfOo3ikSJywEZ
HLq6pYL8e8mHpVR4khLNwgRPdKL175R8dL+/lHyoAT1eCeMo2j5ea4lj+KnkK0I1mCEqKVYJOC9W
5mjgOeos4Bp7E6tlvkarm151xKZh7dGV5es+mFqk5IyssnXYqr5Z1dJUNc7H1trl2pzlys5kVxxG
g53CvphQV2nMNlvBdODbZLU2TiM2vSc6G/rqoGON7Xg99Jo82MYSFzmkBHHvNQytAzG5lB5Gfhkx
Zh6bwB9vOuF80k7ZcEcSY20iZ2cQLdqbuCFoBhFKjEdpSyd9Ulm2VmXXbeZ6mNfIHnKOiNIn3FYX
OzVRvTpJJ7a27IDhVd4NfEfrtjeagBleSFRtFJ3RjutNbBAsM5uNtyuk/VFSrCOOa97zLNH7pARd
1DZyXgEim45xWbT3s+cNpyQyww+vckmrhrdxyq32VY2GBp9o1jtsZgs1ntfUEfY6/O23bTV+sJ6T
O3NEceTExq1LQmERz28ATo5GYG/gnX8ZK/vcVukFINOmnboT6JY9R18e4tgz3h3MLjt/tD+IEdo3
DuPvxJ1QZBMAIgb7MfBQERcRgmb23uT/BQTckcX0JQ3lCL1TPbuxeYk5z1GpbAZCqRCMjNXWC7DI
4EJDEz8gWRfodbKsmPZT5OxH4MKYmtprUpe4KuZxSZwNMhLESudtGox0w67WvIeZI+6mbon+qZ3u
BahMxkDW7YN3sSx3wnjkJ3QkcubW4LzXDBj3PFD1XUapdbZBs3yvvZYBqRNheCyacT4nZTZc6jC5
M5cj0qkHpiHLyYkyC9DvcpriAmY5sxy1LIIfrArNR4fWBDpGsgAxa0A3y2nN8OOaLOf34M4PmgM9
4WA3gkFdZ/AkR9nDBY+qFnUjo0px9XoyYVmrv6cyHnfaSF8yBH43WD5Y9uI+Zi/VJA9KdXKryio+
jyZkicolYYqdxDYf7XkRkk7nNlF3FlLTh5YyzroohfB+bf54JOaTweMxc5Ks27U/np1GOjAdJ2qK
Z2rcc7EgFxzuu9jtPKQWEPRSsOjLMxlbLIopAyfWQ615CK9iO0PV18PNSjapO5vmmu27Ga9KcyTC
rFH4oqGAhMTKKuCFauOn/tBtg9haqggjZ29BKBfVheFEWXvoLI+qA1ZZg/YMfGL5xcACGkXcz7qd
2diiJl8ps9Br0WMxvJUhmIyDzpN6ggUYpsOOYGOKIHJta/0pE2x0jolMjYKVfDR7vG4M6NhswtRD
2WLELpWpn6Od8j0dbCeP9mAd9KZkjG27k4DZTDO0bYUZUcxmhm4+aALQ2RVAwHpojITOrbAEyxfC
WKcvzFC6k9fG/hWYKsSr2IfcvnKpP4sD1EV0NqIHcQa3d6RyYK8SoCKjCl+ViqSfugekzq/xmZRj
7pBWcytEFMJJnGefMEG23wa/KpwNa2X2qYytreSK4DSLd3A3cr3NWnq525Bd03TGBxTuA9Q37WI+
JWAIqdpsb6jAS0JCu1BZR7eqW2botdFFO08Bz1yLDOkpqhFrfs2Rv62hj4UPePvNLUgYXrArk03L
jpoLLUPVsdYYawnBkmDdYj65hhAvCYyZRajfvg6Y051VGo7VTVc0XY5JcY6P2ejOr1oiiAgbBJNu
8xi36jFsx2eEneOmyavpq5aksM8EVdzbMWEWXRQgyoVa9slRqtj1faO/BqJCU223zvximfPH4HZw
TMwuf/KNekMcI0GW+NnY2LdnsDQodvB+WtLmCB36DLEpczHyCnze0R6ZEkJXsEirVBvVHWQyawuz
jIDvYChbAeQJcznCUKDvqOrCp751RnZIYdV+ioFI2w9+ik9hlyqlN2PXuNgmFvvvRJE0Psg08mb4
7VWw6bH5hZ+g7IQfhptacjVEhAxtMHBFjzVg7/4lKGbwVgSZqnkJ42zcFdgv1F4JVqdhfBvD2Ncr
l+8y9KvAxSMUlDPsX+al9dj017adojvHyIN1D5vgRtvd/ZR0ztEP3RhrudntmnTOP9MQqYvhpePX
ZpTlfWkA5WOy6HmPzZyi7/HrLL0iMijechaNB5Tjw9HvM2WAUdLZq+tH1j2cshpPV+vdjS2b91Vr
xRqdku6+pFESo4/N8YYDOeh8QAqtrb/rdAYnPnXDdz/sB1KrPQQ4j41RKWYoxlSvmT6F4VYRuJV+
j7QLkjY2YKwmfe8+FIXlfoG0HO+jPhJq57F4Si9WjsfJgGvMnNSrH4uAUeO6SYb8m1C6+N4rY3ge
KtGVG5pLrNqSkLyVFbfEsUcjSl6jgHGGdNnIblJ0PY9wlKrskpejTg6JVTguonSjj1EkhRoTb0B6
MwyWcR+XOGhPLqKNj8Ko+3vyPfWjWeTphclNZJ3r1lef09qSL3PHEwS5GYckJPjg2e0N816gRs8X
7e14U0x2v9FCuQd/8PBJBtI6h4GABgjBiuQHJyDbtRtMgzOiqJOdrokvBV4xObhsPDaIY2gZt2RD
QRRDWl11iOTTGSioERU4moMsHzglq3Ra1SZ0i85kDr8NIQCfmnbsxG627Ube13GfPmdNwJcOWcFC
Oe17AjgENrT4BOPVno/a71r/aEQk2R1MB5IeX0xYBfe9FMZ0J10/FPeGOWHFIVa77XeGb8MAaWwy
9zZlyKVvhiENmDYbCXpfmE0JIYLojYNLlBNGt+7xPdxbtEDBCbmrNC9DHM9o4DyjZLDVLH7BkVjc
OWYy8eBXyKqe/IyNCBm9rDBRBwEsMbd5wi3vhaFH7IXLaEBZej+0lffojxlSCCoXgkt8zn3A9NHB
cGb7gKSYeaOIBFQgtHj2nGYHrZhK9Q6TP2/qoXAbcTNfGt8hvhfEjnGO7IZPoUyrcuAL0dfvTFMw
gJCBRvlgm7copKMNUtUHkxt+XTMF3LauCTY2LftnbXXVGWJi8DluCE1PGvwUK7N0g0dHBmGwpbrJ
+YSL8ThPuiovdVGw3WdgG3sHBK+aj7VsJRJpuPLtVdCR3+lG2TepEdqfnQHQw56kXswJhZtwLGet
69J1A8Q8Ism3ic3pibYtpkkFW2/quk+jHQ/l0SLJ6xSKOfjgMcdhCdxKsqYaQjs4pJFJjDH9x2tp
wW6eHDO9zk5xrZQFnj9Cn5B6ZYprZZaXoi71Ju9g5s34flm9PwZulMCUBiQ9GHJ+5YHBfE8J5N5d
Cd0SOl21GxhVHbHM+rhoHFV9BEFOCUa8NsYCYunTPuMBVY6hYmwb1SzRTBJHdpWt4JpFNg+C/TBS
tt/IsPX2TTEIj8XEON8lDoAaYFvFe9lM7y2rI5vEmyhjoocEBdGYnRKhgMgdrc9f75CWFdHPQ+5f
O55fNjiEx8JJKdrx6BD/CmZCNvUpT4348d9/Ge0sYWgC8amQv6QY9nOWF75vDEcgh0uCShBgtZmY
CPyLy1nAPn++nOXztRwb2R3ice+X17E8Q7Takx2IyLx7jZcnPHoDOoJg0ilKFSOJvqX9DAbZaTOh
/8WrLya0f3h5ZSNjJOOK7vbXy4xwERtlbbdHp47KXbgUAkJjJXKW4qAfmvReV3a1A10zfU2mguQX
qone9B5nqgvnR5nBYDNdCo8ced9+Hq+jAo3h2tVYnkxEsyWau1YRkDFE6V1T1xxVBVHHqzIOCRyQ
3u95cf+UxvuPF0QnDAABn9ziuZO/gJRmCI8KQGt5nKOmARCXwOFfkeA5MM/B484zPki1ffzrL8s/
viiaSEa4RDqx5lHmL9/J2veBZSRew4sG88VWADWy9qtZwxhXU/X61y+2tPR//sbwYj+gVBY/CXUh
f/5Tyx94NrY29rTHAS/EVtbiY0yMXWaO7b+4qn+802y+lpJpsWLIYcvlz396IUFGd0nCbH6Muky0
d45VshMIckt2h7++oh95iL9cEomRdJGUiQK90i8fWpBETixnmR5bxwKc0lFS+N0YBpDgPBs7GUFy
zZ7Uefq8Mhyau2RgXH7VllzzIAo/uh/VX2n1waat2dweUExTH9Y/asW//lX/4T2xUFyAA2Oww9si
7V9/U8MJ2rrQ0TEJQ1MdS92117EYaZb+7ddBUIziaAGToS/+5b1HpET0AhajYw5AvtvUSuQko5FD
f/rxOv/ddLl/uu39n2rItVj+c9T+c9nMIcpe38PX9G/X+vXjWxP+PCD84x//IZvxfjOXWES1ZBlq
82fZjPxtyUFlT8vwEJPAMjv8Y0Jo2wt0zrKRIigt2CVzYvwxIQRbbnO/ac9GNLOsmd1/Z0K4LJ5/
Oi1+31Qj9mcjzTyS34bf4eeb2FexGjAl+nsMewT89SSDmauyJIBnE+q8RLZQEBmUMUdr8ud0TO0Q
OBNCQWe2IhZ6fk5S39zTWmQhCvQwT89eb8PQpV5NLhTu+TMsp3rXqCGyt64dOtm2JV3BXwHiTB48
jB/zKmnrWm3tkNLiyKrTcY+NadinQbJrYRZnO6RwOEby8tPndf39+PiZyy7+fK8u41AmrY6DNkIR
xGp6v9yrQ5wL33dsvTfQpW2lE7vvddAz8apkrr2VV+N2s9MxoJDK0VHW7BSKTRiWxj2Y9unNVXNZ
YwGTIXrimMCUwMSh4NQGA9DOW0ScVjg7LG+7nE7SdDv0rXpM+NuFq0+RLJxy1VDsGf9Cw6IWxcCf
PlMc1kixkBmgROB7In65sMlo4dAnAc4YGXzyMBIib7Q/GXp8oYGIVxYbirUExHJRdcc1Mh5mctOP
qPuquswVFAFZW6zJUSdCSyYJKhZy2NRx2n8DNBo8hhlBEqoaDg7g0MqeSQUUXf2iYVYUxFHsGfKe
RCoQmCbRe1XhRrFnK7uOna6PPLiqDR0YoxqLhF9RZRlxYgmKwaRO7GNOpgKe3cRst3w/xNofUBn3
bh/tpTdmV8wo3gtVef7CdrDfDW6avwlGdLeQrKpb4CPhLhysbF+0g3qmQ/SPbkZg6LSQZ/i/alfP
XfSMB4+ldT+wlPVazcbXlfuhK+d9gSXyIvQwHYNQIxUdnNbfBa0IPk1UkGxoSK1BcBkO8OuTcJew
HdrzCaLAV+m8TW1GkAiUMEvUjV8/tYJNcWB75ROEWG9TQcj9jngu2OA3T5aIMWzUpYzPMH+X9U4j
5JPRSnHnzdpA5T4I3HheQLKaNotvVVyMT65RuE9SFfk1JHXoqhNJKN6S2mNbTnjBElAfRO8ciR/E
fBxqbDs14U+6GXEcdBZ89WEY7schS277Ie+qFZriaB86UAmhX4wbGPL1p07QpcGsZghXWOLNATjz
WKCg8IA7fib/c6CQn+UwMxaH8pGZSzSGLdrLjNplT9LKeM7pTy+ZTuyddtPowhifuTIyCZuIRNhW
qyCDNGbWfXlR5eDfgaEu7101qGpPez4dcP4Q8+zY+bauGVZCAkiuHU7dG2StLTbOnNlSYJcn6DTe
PYEi4phWkBIHdWS0s2aaczcJZj34DKsBDogRTDdj4xp7vLk0jY6C710nV6S0ehu45DbiNq8O+P7C
+wzMzHdNY/vO3hI7W023MtSYtHviGvMmlfvZmoHEw5NiC8kJ6Gy6wgyudRgHt7oOOT/TSMwccCEU
E6Enj+CbKP88ygTYu3DGU46xDFuwqKZncv70jtgUdZ6tonroVVWcF7fuixxwvaALVrCdYU/CQxDV
Jja99LMSHSPw1MJlkAzueFtRGBkHBTEuWreVTc6t6ZUkLHjG1IKex/T3OJmFvGvK1CGvrphxUNSh
3a50YSVy36DwO5Eqi+tIDBkJzVCcYpyBap2XgX4bACC2a6QjLflQIirPRHr2PBvajIg01Mh7H8kv
abQuZEKP/Qkf7GQwVGP81O+srFKQCRo+IrWEyADUThgMmvr7DIp6q7Us0JYAr1znnZKbUJrOLZyc
le+FaOezEOM9GDG99Y1uPAONQZ7uGePRlwSGtXmW7cuyDDeok+Jj3HUCTY4GjmT1nrPOwY1hFU6T
5EYiSjnabcH2iK3Fl7BwnVu2Ofohn5DlrWoIiDsR1t63ai7FdQQJjyex668RTv/PRhe3n3wYnQ35
qZ0CWBYaG8OvDZbN0L5hFXuDRhQQEuZl2N0BAWpyE/EsjTg3hLvM6MAKkEIYnkq/zG7brmfYVw6q
fhvr/tl0Met62li46LYpd6RvWvAl+/BRBVx4TFlwrI0yGNifuD3bHc2Ip2zo7WGHGlc5YxVU7uh8
yuLCvTKewCumeCSDLS4egbTB2CvMOj3aRhSjlojo3dBVIKQKrBKXqDfGzY1bspNz+8E7+Cy03kZv
7t7tIl/4VzONEVKbwN4NA1OhlYtNBRqlxds4EYCwZyDNXUxjF52UWybnodbGyav64ZDF43iCKYe0
iJEBFXnlBvdRYJhfrVFfZxrERztl7jsWRrpnOkHczwyynjdNu/fhJJKX2HZBdZqmtPHnZO1bAIr8
pezaZmuS7rP1igTQmOu/gVdiPJIJuW2z3D2L0uPLT+JjSoliRvcGtvdVbqdFwyZBMVwfJte5RlyG
z1R/LV3MxUWJyjKev5nCQK3UEvOGNzMiK7E042Kno7baLi3Jc9Ekzqmfmu5G2tCzA0t124FxK/9Y
zUclkO2vhlxXW01gyRZRhstoxj15pvM9G7y3aSyYeUPSBOJHkOQRbbLmboeVscpjMtQIjpj2nDwZ
GXqJ+RSPET7nInvCgS6encrqDn2Xll8GKeMvfmPW39BR2BuP8dihb2fioMwn202hbsVIuo7SKW6g
ut4RI4p7ssHe2Y2ju8UliCnWT7HCbvFVYPbvvMI1z3XplEeMojx3/USeQMLbh7kt461Vw1eNDL6n
5uxgqRiMjv7K9d9FzXIwcHU8rFVR0UXPRKsy+EHtNoY4QMl1w31WEYRnTeKCMC06Q1MIpnOXG8WD
i/zkMVQ8lkiLGttvPcKSGH9noy95BdsTmoAdf8qB/zWrmRHDKs6SbAdasCQxgyQQD9d1z50oST5V
Xu3yU/voNY16B/x8WZ9ElGfcPw3X3qf+kcl5fGbz2K41Fzqtothgn9YH1V3iwqfMkbFsB5gm+9Kf
xy/Ct+0V4yrkRqgp99GSJ4n+Vz1nP0Im/Zm8ScJnp52EnrizrU69ICy09gQdQh/RRtKtsnTirq0n
093ZOSuyVVk0xzglLs/vbmZlfl8yk7a95VuvbW+oOwJ/eDyWj02isOcRINo8iKCeQFhF0fwRE0lC
YJh+yto8Xhsdz/Z5ieMc+nrYa7NqVlNoI3XsiO2MSMB5Au9byZW/xHpWdV9zJPXtJnAE6wblk//J
o4TvN6Dm9pH+Y350GQeWa2xzHRwAeTF/BIgWXPMVTIS4ib3cXxl+4N7YDrp5LJ8kjzqQofK9pzzj
k+RRfYVoO2CCe/PRNOUDuqeVCObQvWPA7BzqKKEsMvKbDDi8Y1bupiY2Vq0gCezdqAN1OMJVkCPB
lpn8mCAAxjvvR9qqMRG8OqBk3eB+v7RLKCsF4bkV7B7NjoSxF6xUExG5wmktqMci/h7L4DZZEl51
XZr3SvrVV75fPLxcMmGHJR02XXJizR+RsREUD7k2eM7uPe7or7Nshs+Eo9lffTORX9wYZALhts4R
BEVMHhwRte4SVqvD2GJrmQLqWKJsYTgfSacDEKQixZqrC++juHQfpiUSFxDDjOs7IM5tCc1FQues
4azI9AD6AGFB2arxGWo84WN5gdOV+Wh4CByZHVMwCVv8XuikDG/8JJbUXmnA9sUb5ewYo8UHnHsk
WIRUslPqT9s+sghuhzCdrBALILqtbdO/yjQvj07VjYuOzdniXA4/10v6cI8/C0QHicTaqb1DkKYh
moQIslzks7HidxCbagk17ss2fsaFvgTwjEEA1Cx7CBj55ytW8fOuXx64mq3c3rKSzylEwhPz326f
+Aj76iTE7UwULalOrvPokSOwnbuyOMU/4pjJ9ii3MvoR0oyZCzkI9AMSQ3OTAxtlR78swOMVv0qx
br2s61d9Cwlt8nP7acK2SYIR/NsyyO1DmHBC4IwEJduy2GC1mh1ygVWxzXOSznUS4+8tOM3Y4A7r
IJGQQRPShSzfv8nRJede+CZ9m9W3eQyYPVqhDwadrBJwSvYWXM0zsGcH7SCzQnSV04kWHgFy7T1k
pVoLLx14bzPsW0SdZzdhIsBoD72CG4FrKxol4GQRKSBTOklhnkvFW+Bbx6EuLLQhPch20eTfMYwi
mx0YIeFrNNaV4Vvky/ksjogATD5EWiRfc1SAKbNL4T84Rk8ALoX2lV6lPTsRo2JzcptyJd0G7KPh
9Os2iMqv+BMAQ5VpcWa5F9P/lfGhJLnjAIY83Tt9XV1yO28OTTSsSwBA5ghgFLi0N+9mFVt77jD7
c0u7dkUWyt69V/U2ysQ98SImnJ/AJpspORdCnsbmMGnezy73vrIYW5M7ox9E3ntoQlX8xD7GAY9F
uKyKGpYq3IJHf4ivge0O3b+aXy9Sqr/shX+Zbwgas3Jgnb8Hp46YWzXoohuPhTOetuqdOAeyPszQ
exoqqfcuaaerzPFb2onYPwq3Eh9k4OQHEltYRjPkhOSR7Z2sjV/SOkGWO7ulWI2YV9+rlvIV3kED
gWMKbg2/GR8wLhtId5f+38KM+8FROu3HsFEPXDT8mHCZGPhpkTmr3HHDHfqE3eR1N2AU0rNjetam
G9z2WCHZd10grZOVm7uo9O7MLqoO6B67ZzeovI/EcOkMUH/6e4LXOx47FhvTFIfhRwDY96WDgHAi
IEBspDu2WEaK8MCuAZGPMHP4/lUHmx7R8BTpOxuJyHYScXEosM1vKrCIK0xLZAlh9L8OLgMML2b5
ucrQaOwB/iOoRoRdfu7novgWUfnctMv0ptLdIwYXD6hso6+2qpxFHYsOTLgFN5mmUi6xNy2THwya
TIGmLO73eprGdVuI5LnpJvNEMdWe8kQQlpnB7EqiCMilSwYa1cOnlBbgaE+NWsMaMOUqSFT0FiLD
4iEe6HMVNc4l0I3/Vo4kkFAISeN7j4H9JiMP6Llg6XjDB851SsRHPhb2YOlCBrL08o360aAsrYpP
zzIuzYv7o49J+54iLVm2boSODNmQoYtKdUcsm1hEqa7DG2Xkn5xMxLt09j3GaJ35TLlBmfSjVZKc
hGWXWEtmXXNgAVptMPxw6YEAVBVgme172UPQGOz4LA3/SdfzsIH8kz2y/8Nn0BAB086h/RUwBhRS
ocGc0tbeRT96t1oD9nCB/K/qpauj7t0OCUm+YsD+nsnwm+At4aGRl/LWsvr4iBJrxYduXjB/Z5dh
6RJl6QSfx94iUXmws6dpFOlJQxp4HHI078SXexVxcQYgaIzA90QD0noCdQDOUziol526Kz8ap7nz
mIatAVCVO2j64na2p2wXL50rzusFK7f0s9HS2WL2pckd2WztjIz3zIth+Rl13r3MMizOhtYlEB2C
dOeo1LtpMOuVPcYfldNA62rqfTkp9ZSUOElIReKExcwn6wnTyNJ5j0sPbi3deMjV0dISEQHpdaAT
r5bOvV16eCZUzhJnQWNP8ChNPsHDOPFt9OfSNyegH0wE1DIbIOm38WCnMzUAkuvs6mWSAN3iOnfF
ewOuTZPUsTbMYSPM1tjVxUBSqF0edIWwArvPY1gZNGHMLVBkI+cSoWts/p9M7f8HATJZ/HjYlf75
PP70SmjI3/7Xa1b+77+dX4EcRvWfRvK///s/RvLub2oR7NL+WI4jIY79XycrPi2iXBzN7JT/QMX8
z5E8ZizbkxZOVzahv+t5/z6SF78hFBEAMtnTmq6L4fbfAGU67p83eCSBLC5aCYDjz7N4IFiB1XHK
7jO/NleGsQAqQpOYeAYoPX6txC22no8GA7fqECLOapxkS7ZbdZ7G3j+iIKl2UwizmSiLcEMyrdqk
IQTAlOyordH6jOVLOHjFrpNWv6GPJPfNt5tVVbTTMRM0iymhSV/GpRlSzLC2TWUuAH+YLlYnki9B
7fO0hCa2z5Z2CttscvYCzzvmM9ISe2m7iI6pT0xbHUz8XvSKMNg9K3RD0cb/0bU1SwOnl1YuWZq6
furTFcp9Or1hafrIzKX/g2yqL3OHYWUdLg1i8KNX5LYVj+3SQLZTFU3nqupR8NZaXEoxGjtfF/5+
ovt04hk5sHbpSMmipENPBNZ5X5TOvlia11QmPaJIGtoq7svN2OTzVyLZYnzprX2wlhaYuO7psUtY
JJ+bANjGmiiEpWnucFStLDeTNzlC11UoFlYwio+zjFX55iQzGHdyUTY4PK11/KNFX5r1Is6TL4xB
yy9B5HWoeGjqFRMDtTYhnJyipfmfGVi2mHij+r1DunWyO8sVe7rkxERX08jjYPQkDIg4Mh4NI8Pn
OTt4KPbYLrzvnFgI3caZWjdKjfoMLrN8NcookRRwvbc2srYF1A9VxJ9jfkpUhui1oGq024bj65Az
wQXF4FqbOXWnTbj8TbaxU7IKok48cE5n36uBT2Ejart8Yh1Llas9RF+fOSF1v856QeAiO3/F2NTM
yEhxEh3cZa6yjyAAw6sk6nltlTWYoaJEJsLbVheQULpwuvrIvtmE4CZ2+JHiWvMrvnaoNNlBwIXf
5FMF20ORpEK7NRQ7f1bELjAErI+hYwBaIk37+1S6/E4NuagETVqhx3OHr0q49ZGhPSi38V9ZyeAd
IpuL/xktwdg/kvEm9CaPPr2y8osftc2mBWH4WEfMtlezV1rRrpvBhZD3HT1EThp8lwCT1iO4LGqk
COOKLCwGa2ldt1Syw8zQwdNp1x1ibZgfjJan15nx1mebl5WbwrDs7yZjQ27pQCI1RkbSLABHjYnJ
jpoS2UOftj0PjFwDFqKhQYuaiqKAkysdJFMwimA6Ke1cw2guow11e5BvodG5y8OsQ8ZHdqT8ZEcq
wQ5TGhmjPNnkYouRRFPOj535bZgq+M7I5UziB2dAsVWQo+8xTF+eLNRJ8GhTz3tIx/FdmKwTJquQ
704+pwdUVe3DGEjWgl1ALpFVOVfeFIauli7HpxG/2CsLteiYuXVyLCcfWBDP+GyVusgVVeIJirYm
41rnkOgquiM+J7hN7QLHY7lGCnzUrybX68rtwKrmQP3MBouMoI3oS+9bLRhcb8bWaJ9otcO3aI6H
t4BcrJ0Lxu52Zlp6jfLGOLWTzK6IjUHuBCQXDSvHmpwXo55shnzKhuuVzWZxQXQKaAcz3Qs/hGD4
0DSvDeLo9eB4L9BRiCTKS/cy94whMIJDzul1emknW75oJ4DolS9jVtXEFI8YX6NtqTh7orBM+rWV
WER39vSIx0zbxYlA1zLdaJaG0aZVwr/EsRoPkxvpbVizRtmOpfYvsrFSRdgS7jiWcaopl2hV85WC
zPvs2h26vKbxHvBs3E85CsNgHFGvODrfgcydEMLJrnx0Ze+dszIliMdxovdChM6po19l6NeZ6NlY
2vWxHW1lE2k2c0VyEJEhN6kMh62ssHdxq9fbYjnT84lQ1qp1jJMbjM5XUggQNEahU+8lNSua/DS6
NTj3bjIkKXdegwA4lH6/MYu6eZCc89cq6H1Cbwo9woFMqr07hM7V7Zzk0WqM8Jul6LrJcU76baeF
d56zMT6QthYdulwS/uUExomxLql8g8gLJkU0K5tyyOKbQGZDsrXsgbgvA0RlnGTRQ0ZreyRt896b
cY5uOC1h4wOTFV95bhNJVSeM8yQUq3sIpA2ldICYu/LM7KTbZsrx9rcj09ci/B7HSfDAWMZ/FCVh
1NwdjHEDItdYl9bOrRUIcsWyzP3CdKLejOas1140ZQfHaWe18nLL2OWsZxml9IO6z0ZbXdJ6djep
PQ+XvjYcDCChYrcUW/4J8RjJpWZAZoaIIMqGUKxbPKaEZVttu1Pgqx+kwnwRYdQBSlSG9Tem41F4
K/4Pe2e2GzfSZetXaZzrZiE4k0Cfc5HJnFOzLEu+ISTLxXkIksHp6ftj2X+XpXLZ/V90ow/QNwUU
LImZTGbEjr3X+hbQ+GeYtzpHgmyGygNw14a2N47nOEmjdTSFZLkS1nievaJ/Mtoo3TIEJi2SXWzX
+wWcY4I8Y2C0IXphLDwlpxuzvpw93NQsgdL4YvZVSX4hy2/WAteEJE9ojVRe+zmcQVDpc2ls+0Fq
x9mb1ZeCkca20tv+ronYhlbQRBBRMtM4Rsyrno2EQwGtFiO6ijICiNdT3iRbaaOrjBrHPChFKMeq
rV11cgddP/UFhbSvCbWrwWnuJqtipYMzmhwSPUJhIMPxOvViZ9fNtOhax5PczU5+ANbYrKHbGeuo
nIioGqv2drAbzhde6N63qd9fx/1Aoxu0a+DRkT15mnPJibc8tD0AinFumVq5qeOeffbVl/+SAv1v
ZTX/EyEK0A0QIvx9hX760kBQeFOUf/2Vb0W5S+mNPM7XhefxcOl0ar7hZazfYLt4HkvIQokxXerl
bzoZ3fjNJbjA9S32SNfxbc4I34py7zfDggLD3zP4W0TU/VM6GcN5C08gJxSlFSAPYQg0PKbpLKKL
79Ruvkq1ISM1bEMvbuOEFZsK4WokMlMZqnOZ5g2xbco4Oayoe1EgmaRwzvK1V2BgjTOt+2gNlqBx
RvP40amRDayFKKtDHuq4j3wv81x28A6zsd17VwIaonfoHWcAnmXL6rM12+rUlsw7jgotSbNWVaL6
bWSFxLhijXCyTQfcl45sUuPlSEH+B3GRR6+c8+2CHiSo8sAzUwJJOkQ8cjX141iiDM7cDwKXbrYB
vDSesQuHp7mVjeLAL5yPwKyMjyGkFiDl2nDF8RmVSD+3Gs5+ER173XMQAmfAlalTFMEsejZftvDQ
saUAyKJbYREGeYTJynFi4PzATjLFxp0oB8xwWeaTLiJBGzsEJ+rQ/wa8hiXGPTwgV7GLLXZjxyhf
17TImG61TPSHK+AAbns2HKtrie+lEwp/IUN4S1N+RAYO8V+sk7SoKVnH6mwoLWFwmEzNGYKCsGlr
oTNaOwgbmeHDZrgbZiQkzAQNbEbA1fOO/naHYGNg2aGVAiDuc0bbvaYQUnkVTG3GBSzGX49LIN9V
poX+nk/GgpiT9nssTdMl2Vn+tTEscdoQKZtx07ai+mCYJmvKnBZjuAPvnh3rZhQES/bN+CDqzL3J
pHA+i9Fjc1bohehF4tAjtCzyKEeH1Mk3ym6Nj1Il6qMX2RYKGAKnvbUnQPGucehAhCgUzae4QPqc
epKmU91xWDxYYxdPZMHjlI49rhDYneiLDSQL8zYtrGpvRzK5aQsLyFqvo4TSRcwIGyAwoVfUbcMl
6p+Y056ZBxFHky9WGZPuHM42TY2w90duQTj7B6vX0imQNsDLALGOzs/pzifpcqZZFY6A9TnMfkH+
ZGHV1nZAZ2LvJ6hmsMEUQ4dAORY0XNUr90nSNgU/bDpEsRADlwUUwxWOJw88E7L9Rv3u6DOkcf4E
lIdE1BQkhDzTsDE8qaAfWB57nVmGN0U/MlerYZhts5E3toIWQor9RPog2Dmja84SJOarSgBkHrxC
E+sytBWBRHlawSAarNjDP2F2xZ3vJ0AxXcUsYdXnhaHBMrea9KGe/cucWJQNTOzBJePc8QGwGpBJ
IFHtAU8NVDWtSB9IMxU7HILzxk2s+Rz5bX6a4t7YytEIQXhngztcQCDv9Bu9SaqHZmDM2+Pf1e0e
645vMpc9Wn5R3i1kky5vp36H0a0FYtDwpMgstS+E8kiFIONODFwAyd1KAD6oX/BOzGejRySxJqm9
UEcNd9r0QDeEPGS45z35kOY0OtmWOpETDZ64FMVCkWbJS6jJ+HZQpfOSkb7HQJg9Nj4MzOfmqwTw
AYQTvjJq69s16pUBuIAGn9vvTO9ATJyar8xITfOFhnfxoZs6OJrS7Gy1hRQxDYx3YG2QDt1NLPOr
sI09benmMoCnufGM/+RUtl7KCZbifyKRVPBNWte2YpJm27zb1b/atT8JVStkZMVYX7dG3+30us62
/7379v+3cljUqbTC/n5zPz9nbfz8Onz5Ur/Z4b/+3rcd3vzN1SFrAYH8D9LRtx1eXyhxpuN826oX
7NafOzz2eSgPqGcX/bdHr+7PHd7B2Q5ATtfxE1EW/BNdN32BH/2pMafhZtmoQR3qBFwBYJfeDYoS
emJjKsNoo6zZ2aadGB6zMGbBAVncH+uiyOC2WuWWAYOxnutqDpRB2O0qIVJwS4WSf9ERg31t5P6t
W+EvGlXErizbNg0vC6UqpcfbqqMIGcLYgpYSs/fwtg2VuBw892NihqSeYY7DUV9oazIMhwOUZgxp
CAFPI/EX616OaAMwW+8sA9Dz0OU6/NwtGx7ODZ9WF/QbiVOKjSg52+pKBwPODC+uiyPs3egXtos/
QANvb+9y2tENXdA+5Ra/87HQGihrcM0ID2r2NTQIdDEdE9j7mhEtzj8UwSoW/h2fEmAMAlC2fkmM
laxVS2ysn1YvKA5In0nyh9wvvF/I6d9j37jNHjUkB0swhQjql3//rrjrXYbgrj3Emw5H9yGeHBVo
wGMrfKKgCFYNgNUVnFbvq7r+bz/et43e5ZlzF3cPbikIERS4y79/d1nbc7KB1B8kwU09f4gICXzV
Lc2/ZaaqfuEK0d+/RRcCI24N2tq+hWNpCYf6/louchm6JZYfmGCin61pbmgbGfprJ4cpKJAMniAu
6682KZeMNCrh471phn0qZvWMvZNnBHTypT7k8YXsZjwWjq+/VpEnXr9bN34gy/7Lk8IL9UljBohm
o3ynsf72hU6aTBK2aQZnCFme6QpMj9ZyaQOr5QesaMQNuCWCwNbL1COyDaTatdI8XHfj8DRbunqe
zDY51/AhLo1x8RL+4gX+5SSwOHh4ijk1w8IEOvn2BVKtjX0EAjggxbt/xgVWUo+k3QLq7oC3kKXS
nQt3INoEtsue0N1PRpN2+1+8ivfCfZwByHFwoHHC4b/MHN58nkUyS6+J8mgDTJvHpq7FKpUOc06n
6sjDiNzwbJoLVTDuzxEjB3890wXeh/rgft0U/9NP8fJKsMK55nI644T0buVUEtEiFmItIP+8vxZm
pR7pIhaXFirYX7xr4wf33oNoAmkbQAqsz3fX0iwB/T+N3IDOsHeaTK3FXCblTVU142dqKP1VxktV
J+wlWA+r9JUboej3Nf+OIfF8NLT2WbDQYSJV6bBTTIc4PlWEWKqoZdw5hsO88QlB/MVCzmb5ZndZ
fBxMk/Q/9ip4p+/WcdIaoixvHD/gqr8XeZtchRV9UdQZ8wfsey0xWgXd+0YO/q8e1/cbG99128Yk
4AAfNOAPLi/tu0Vm0JPKd+PSClCLEyK1ifvafO5AOZ/seWsgN7Jot7CdzChQ7+PB7r9ohZw/jHRE
OaxA5Pj5g/uXO0Hs9LLYLt8gsjbePy0hoRctyJwYHn6rHiONGpnnNjyirSf4wxPGAFX73ijRzPz8
wn+Bi6IwZ98B70mS9zL9W27UdzeisUK7mqBIBcglO4hcsrlhsxlOgAZrYkVE0kN0IHygDhMJ16UV
glDGUmfW039bjf/XVnU/1V/+7/95fi0SxDRt1ySfu+/rwSVGkIXq7+vIa/WqPsdfmmb6wa99LSM9
pq2+ZVMVkjCIwXHx2H0rIzFUMYCl5v/WKeJf/lFGMvIliYoqUmew6hnLov2tjNShFxt4AX0Incbi
pfunprfLAvSmzuG59mAguyzJlDreu4fsz3MI856nEOlt62EPxqrnogsCUZT9ocPz3XNdmp+/u1M/
2DmXjfFnl363xixBNFkmWpA+gI9WUdxmtETmfZ2FL4ME+/Pzqxl/WVdYhJEReaYt+L4a711Gadin
TsdRdkuGr0VzNyRQnjEogEMj2wK/fxTwXnZ80nKT58pjVe1pJdTCxs+jHukpSywU0QPi3msOhBcA
d9amyu1VJ8KPUoYGt6oDF1GlJx1d2q8Wgx+8fDZOfAZUpdQZvvVuJ6GagOrTSwtaUlft8UBjx6k6
jZ5Hb01My2cwUPWE2DYzx2u6f8kd68eVMRIl0SOhWQklH7PZgZXhiSfNKs+xae2MKnuJCL4gWTg5
dJLp8zjws0bBGbdc2ubRgMqsikugdJM8RNIQ9xoZXNj+wQMjiA+mPlq5881EAmAKK72341vLTvfR
NLy0jHMzatRekUUf9t06SrIb5si3dT7dWfJ1WmbSqNg/jTA2du7EJLcjR+WianxYUXqdHWAYqAN6
EzRf7WKy8XgzxEA8WI1u7nBsRfdOJm5KKKao17myKfv8bETj9JwWnburEH4hX+uak4G0jLioUrjo
b/wmoOpKoLdA3yM7U0LByqItkvuRbTr0jxYj8rPnZTMJd2l7PQBkpe/elseurbxPpjBcmvRJdeUx
qcQ6V7MPl47zacxCf0NRbrzU9tx/wQAgaDieBiMeLgcxL6Y6r223qZlVW1i887GEl0LrZaajVupb
IGT1a5Kkr0lUOQfiyoG2GAQ5EIEKQ4UVv5pIecnyJ8YfR8l8De+fQWkp19TAzV5v+YU6DZP9UIRp
kBetvMBRvhlVdU+Mb/mLA5LBAvTm2wuynD3aMS0eSY4gxruzAPAjXdbdBJ0tz0s8Yhg8yAmXHbxr
0oHq3WIDvk8SYzzPsdI+LRhSuao9iXQtkdXZc80PyKjX5NfQ1VUEmpHfMt2Zmch3LZK2teO3Alxo
lX1Ek6ku3DEUv/+xIvzvpvarTc2Fqvzd4hk8d8//8hU9ePlcsB3ePqfPbRc/l2/2tK+/9a01wrSC
EpFzD0c0/48Jx9ctzfF/szy8w5AXdI6LdAH+Y0vDCMx52v8hONr8jYcJb7iNE9TThf1PtUbATb97
Njm2o3WhWvORTFHIvju8E7w3aqXWtVtRoM7faeHYhhdGbtPNbrGQHHhAmWHAb26dnZ+mjEYk38cy
gDlTXLaNv0DbDCSZBuin7QAJ+OxIPyPbfKrp3rvE4aJxH2y+eikoAUXS/bhIxs2ePcAduh1xgHTi
+544xiiytWFNqza8oNVKTC9oZucAfhovrlIF+ecOnOSnORnHIdCZg0Ybb0hRc2OngeIryjA6j17v
vJhSQkJz/WE3gn24njN9vpCw5DZkCWXknWTVppYqu+2NWn7uDaERdEau+Af4uM5LkXXlI3KtqFlP
hkpp1NsQFJnGtNFrL1ygewAY5EoSCmkjC3Ezb+f2xXhHTal2gJ8b4yxcqZ6miYScmsTDJ9OzxgEL
kagvE/ySIihKHcepUzJOXmeGQXBv3mnmHHD6QRvQo38LV32j051A+15fFTBWyfzQlf9UYyOInkXp
seon1QS1f6DqgBtk4dtGvGY/eTCjylU3xHrEklxqx7Y1F2Vp0as50AheMU8eZie2iRL+0wGJCwmm
Xak+KtWlqEi6ruUNZDkOZkBzxVamZfpidiojMMGqr/OksV5jXR8/+Irm1UpN4VxiD5Llsc5mRt1m
PYwIG4b6gV0ABDRjZIT/NqMbFAcS1zFNB/shVlH3IGWdkZ4z+4mPzciqbnUnSiUWy3Z86GlqXZe1
jG+WtPtmG06dv49R8exMMUaPaTS69iI6Ri1MxJMaGYC5av6ourpvgEgNurbG3qfpW6XhO4NK1KfP
dsv2usJiFpkn3SUvbWU3aKQxRfTaqhBC3LeyT5tN6DlTvdItIgUZP7XdYmh3Gcv5k9c+KFCh81rl
w/hEjeSd08T3MyZBTag2fRcWNQ8s1Fl8zw7nPRr9JcEQRYV1GiG8WW+Q2SOvEZXW7yy66mfmMjhv
2sGDTgce3c9irqqVLQRMvy/m6zDtzBxhjqzYPhkWJNIxr3Gfd6exF3Gzy0mSQ7gGi/oJkWF2cl0t
1ADoNc5nRL9uoJdM7beNMrtjEmKSQ/xPmEFDrvHGLyvnyYcY6K0KnfDqdaW0CLJUv7AJzdqARi6N
Bq/C2KXbqonVVlQCJdswaybczaGLbq3ZWMy4ceo/CgLjPqbkuL04vWcx4e8xegqNP54OEzlwlfdR
9cSFrStzQO7e6dazC81MXMHjqhyOjKCsVj7i4SuJ5nAKMqWsY9NbC5wy78N0aza1erQZ8b2g7PUQ
HrlgcnYN60C6NbJZmftsMia04o5YLKaiZy4VOuj9TojZGMlWiUssVcwhoV+PDHHQetkqEpskY3qy
IsCN6QxDJz0wagNvte/pi6It9JaST3QT6eTkEhOtyQP7XFlaQlpnrYV7w4/z10kqfZsyQjuXfMPn
lQsJ8XPjONUl6Zb2bhRifqDxR7sCExqcTFWkV96EovxE6mDSXEaq6j9pc4lDpbTwoYvKP3t6Gn3g
iSLRqvB5KstmrrZsJtB41JTjEPbEsG7EwiWSWWTs0JOUFFVu/zltrHGH2Euup3jCyBSP2Uh3Qlft
qej03jlHACXvWGzs4j7zvfDZSzXv0oh4ILaOK5sjtOrsMSEHXS24RJcww7zQPkKZV5DjfPE7nu2Z
PIu0VqhFoJrijHIXYotRvXam9PH4yMQgsI1Ti/dg0SDGxMvcXNuqnh4kQ7KGr9nAjL9dd4tA8aJx
p27vhpV974W4oAN9IGazWIRoFrjyctOmVXwy7eRTBCdxb2LFXnVGrZ7zUdV3auittdFOAvGfrd1Z
LGcFMi/p9vDtZ+ZRkZ8bG2ZU/TOkAdPZJ6NZXvuZZjTMu6eeANvOPri5nB87Jn31Rq8Gb6NjAiz3
TdhZyZ2wihHtPl6IB0nCo6Cf7eUMxHzzkI1GAa3VmmuWo0Hor1i53KtK5eYnTeuLawOJHRrEUT3k
0egl1/ifCxYUI7IdAFZD+SnNi3FP2uaIZ3Ooyd9VDnz5BFnVhmBsH21Vnw/ufaSp/vcRvW0R2EUh
PyFPx4XdtW0TQy2LGBFrRdWtkzGkFRRVbrEhnhRPqt0DPAP4EF6rhnhcZpOE0wZe57JqWRoAwBbR
Mxt3Fu4FvtytUfgL1Dcc7tDIjifGoLAKFNblCrrlqta9flOHnk113amndmqHxfRfaczbLaKjVsv3
UEMv4JZnG97DFdT1W5W7I5pT+bGKOCWHEYhXrJOw3hM7BPvWwLAcW+sVDiPmrNgHQWrXmPP6egqs
KUGsx1kxlO4Xe0xeusjSCK5jVr9onnG/EpHCjBEF20cIhGRyVQhRke/arc/ZrLIG84AeG0LZZJHq
eBisEAuFrVWVtTY11HSkdk10DCM3V/N2bLxmBDHvvVaVBEBq6J3+ENeehpVPdIm9H7LcGy9nHp/X
0HHmaj30lDpWnBddAB+hIpg8nbazL9J9RrjDBkogkN04709q7GA28IWgqWkm6aHqcrGJ0QneZjax
D3YfEn5KcNnnwkuM34E2d0+wqtpgnKf2RZMmkNzZsZJgwLusVpYdEoLkVMQN+ENJdl6ZQ4QXDRnv
5ymtNO2DFSc4pAkASqo1zXTSNAyZ9POl9Iik2BQ8MFFQwOGaILF3pr5Bazoe6kQzLyUxpwlqPJM4
jUpX5qPBOTQ9+LPZfiEawmDWDyNlZXl1fiiKFqsxKwIxBibjlat5JkNkNZeNfzHMtX8WnTERGqCr
+KWoW/NoN41GBhrd9Jfa6LCRk80+feKU2KXBhGPLX9PuJ0RTRSiBd6WD452mAWKcQ+TkiOcnIkWC
jLt8oaMOhzuame6S2Ogcs6IJ17UBjRA8sdE+UETNySpDQvS5lVPzqKouPuaF7UExMDyS6NiUxsuI
8zM7id8Ibe3qdqhDV9TTKwVaCgyqY3dB7WjxHOhwbJxzHxHQaDc6XlfFYrcdBhyWlC6uhAOLTpDV
PS/mCzvna7rGtu9heiUTc0CxiIebpunaxht18DTXfUwHqdI9whx506d1RAQ1ssNpo7DVqzOeSZij
5JJGF3j5G7UGgkX94vjyxqgL5zZsMRWTlup0zSrqZ7NmrTR4TnqboX5m5koQP5IGjTeEgO9jXO0a
hemNHdnDSYXcnjVaQwi4LOP2QzZQFbNk0FwnlK/MMLrHlld8jOy0+kIvhaDprJtYLqJhqY5STK94
MVWXP1MohLeIjabo7NV1K1aVBP2z2AOigmF9gvJ4kqmBfZ6+S4dNIO4estDSOdeyR1+pagpPper7
DV+B5kvBmPZ2yPq4DfTaz2/iedQ+GFL4Dwb5Kzuj9/0vyuzFh0nzhhONce0JFy5Bc6FM55uhStUT
6y/lgiU7w1oXXguRt7QIEyeswzuIEpAwDliihBV7zEfHEnWHHMkipAkgYppBlklcMu0wybfrCDVG
TqUsMusgtJwqpoVn0Ow9qv+j4/Yc0Ks+Ng9Jazj5VmIpxtYfs7utmEpJzHNmHCXHuXOyk60s+kHK
wsyEQZ1YgkD5CPv7si8+t43nYZJGfWFssC5GD1Y6gWt34oFgBZArVbLINxpUvglghZ41K63TrT0P
oJNWeln52jNyXHfPuC9fQtln4NaHGN9eR1ZNz3EnQCxWeY9EHererV1Rl+wgIRu1RdIkmKFVGqpn
G0VXO0WEmAydVmMDzt1NZFiVthuxLh5Mvk88mLPmFefY6eoRd4HVm4skm4LVrFyPZo19L9hv5mMW
TuFN5lMTXOcK+Si5mTiujDP52Fq4iwuMJZvCi9TGANJFGJoJFZWTSl7azZSsylhKeQHOnvKoRgSH
AkivC8AeKVqfo43yNL7yBlc5Vw6aViaYbdIt8vnyBtmJ1M4euuSafEm0RztfTra5hTgeJweb4Lj0
ERxgU+ztJpymbZ15U/upmIl69Ylgdlb1hJMSzHKEJd4dI92lSOrMMOJzH2AioCduKTMbEKdr3ZjQ
6pJ6a4hPptO33brpGhQ8MqyNIEzsyYeLUMFQysCSHi1yhZqNgfp7z0Am23VQMvBuhM54F5ddURym
BHr7Nm5q9DElOdDpRWWBvGGmp1fdpsvIOyEMvdeCLhqc3VSYPhaSphrVtk499i6cp254LKWapLFK
OkNMzAlJBdloQHPapzGj3K7lOMHjXbrka+Q+NpozZ+i8+liKcgIRgpt1WnV24cYPbFJOu4jKSsoc
MaBoHvAwEPKUtH3xIcb1n77ofIerm0h1U1A69RISL8OEo13r9ESn+f4T02gbi/rU1W7Q8naI/m6S
ad7rkef2pxhjN6CYkAYuPHcXFbSxKJxmrwEDW2RPforLeiX1OrqOMyR62HbrT5o5IifPBeFsJGSn
vRSw8ZIMpRoZQZhGZrNPd9nowI5JQmiwRoeInCdKC38nMlMzDrqbcjKixdDH6CTj6fMUNaZ5aAdi
XKjt+/aI7UjdKV1CbHIi3IKGPRWH3pSahVAsv2WMyNpU+m12ikCRYg5u6c8FoTfZxIZoUf/Suh5R
KahgBegRpylcKOica/ZJ24CBavspemgjsqZo7s0p+alJpF9NjpkbF8g7QRjy24Is57IXWgAVivSX
qohHfQ1Vje4sVo5XydJPzKY02g+tjj8DiHndPBcQWQ4aaaHr3GE47NbM39YYQHRQJQC/8mAubPMK
FpV5K5PK2qEjLQ6pMYn5xdS5Hc7gNCeey+6eO+/vLT9Cc9hVgOVJY2oPtSjH56gV0cM0Jd3HSUZd
utNT3Tj2pu4eMINP+lp5ev4UZb0LcKIpPAE+RBdFMPR2jc9HQua49BUD5fVsopvFCxqPRLZn/slz
5qlYjdkiuy09TD1BzWE/aJvQkUFnJygF5yQVfQDtA/u2JX3n68Tgv627uVzoc1XjYIkgePy/f/t2
4aVZ+OZ/Ngv9Y7pRX5rp9ktLuMI/RE3LT/5n//Fb+/EXjUt6g4vS5e+ncXcJhLY32SfffuXbJM4j
us5DmPU1D3RRYH2bxHkesSjCMcDQfVVm/WMOZ3jkm/CDPv0sHSWYS+P02xzOcH9jNGsI2p1/5OAx
1/vHW/82/OKu/a0oYZGLf9dPRwpumWhdKCPgXKDUsN/pI9hb0RijLdpbfYw1oUGPEVXJhYUR8OiO
A3JhOZMHv/j6wPCMH5Ihi8jxYP4rRRcHOn0Umpa99zmNWz0IWaRuS+S4h0qrcZC7469kJW/n4n99
vcu47bvpNE4xp0u8iSSqJB/2k6UXq5r9jw5gGIiaLhpqUnHhFyLcffeRfrtz33MQmXz/4la9GxzW
jlXU7CzTPolI9Zvp5IBQkd52Bt23SZVWBbNPyLDS8XZnhn01IoFZ0cEtAggwDMBqckSnGRUMXsiC
dC6STdwmvgKIybSp5u455niVs09ehB1ExwQAMBlOpdi3uOpqnJdNniy5C/SoIEUzmalzr3+EbTbB
NZGDvK7iAhxdV6i73hTROWMJXWU5gWJ5bRTHwhfVha385AIQ9vAUq6ELdK2uzsTLGZupmOW2IQta
lJ+nPhYHpis7rVtS9QhMCaJBFx+sAei3Cwl9l5s5AtQxSgiiUvRI/JZM5spQj4iOxS4uNfIeKhCJ
9EWSTRMTVVEZ6Qco7FdqGm44PTbsFQGx1I9WW/qnLk+L45T6H9uZ3EIbUXADxDuYYsc4p3N0URSc
XeoIILA3pbQaVbIzB9gCvec+A/efAyJOibXx06PZY+Qx+umK6G5728qs2yiBMxX2eHes0fJvCV6k
ssCQVYWzyTFV7Juous+hzgEtCoOoQaCESMjQonWVSvqfIW0wU8gt41tA7FEBVmE2+l2VetbGGAjp
K8cpCwoQchveWLw4CzpONo74NESki5DbAIiOhtJEJlZyMyjfPPKtWSWaOhHLxXTXM/ptHY/3Y6/1
N2MxUoYVFgQ5R9EpH+q9iLV7vRyHDexRf9Wwo6/iqoqvfBWZm94087MfL/NZsOOt54QHr3TErkvi
8GChBSf0FH+nrJx6nSaOTcseZ11PBMu9NkpMTNFGq/p+TWDIYTYb3JScdjdJx9M82nSZhhoIiPJ8
bJK0yk5DFBPmR4jADl38i+WW911GzUYa0E5KDwsuOQOCDYcwSg5w3Eub6mUF6H3vmN2wzkCir0sX
UyPcS/yTJB8Q6rZSPbmW+DnchSqyc+yHsmzh0ps0CmMbOyCnsBSSFeq1ME8ZxUrGz66X7mQ+3Oql
ECctwg3lDMwyoNNhNq479zSR6XiXmroWQD3YjYN1h+eLE683akxUSErLVHrpeKOxwgxuBF1FO7ZL
CfecNGOnDXj3gJ1tLAd/mzFihoUsH9nZQRbebeIx0pHTeI9g6WTXYAW7+LKnyAKSQRqo22/G9mHO
5ZUr9XbtCnWLdsbjAJYliwZ2Q3b9c4b2n1CP5qLJjGAqyntcgRtj9LcyLj7jr9p0lFoBWRz9mgol
XuPGuPQnJ97p2KeTVN4kg38kd+5qdKNjGpbGReFIhPZU5O42Cp2yWlVm1b4wtILvzAz6bmwnEIa5
catRfmzDZCDuz+9HpjZE5omycQjUG03/OSadE2VYnRxwd2E4y30LviweCDpHNY1s4uPXGObz9Ugg
6r6pQVsbmaGt0KBGQVNk9o0XGuEq7zE8pkKqfa5F8eLUbmg3iA8F01kCK+VwmsSg7hsf/8GMd3Jl
Ar/bMWxp9zmnfo6aKFvPujuKgy9VcyvDQl0PCkREUoEAYQTAD9LLXHNoj9dd3gjGZeEVwc7HxjCn
je1k91OZdpyjMMs7mfVA2zLeNOTYkEYV6YA/0EtoRt1cGlBY1sLjINJZOSAj8p/BG6FD8Ns2OUTu
CFxNg3OhRUmycUUfsti19mPBSMgNZ9a7lDPy7NGDGCAHMsKciZB24Vnp1e9uVO5peHU72zGNtdZn
2b71kydTa6yNlYQ3wAhLELihtsW0Oaw4s/ebQUv1Ay2l8nJu7Nuf72PLgPxP+csfGyhyDpiqLvUk
RcS7IaWuWSRyZMsJyq9uyPN0IBEuATax/TUE+e9Li7cixL9e6V1pkXVjGRM5ZO77SOFMDf0v+tz2
HDtgVNFde3EMEjhGG/MnIZvM9yAsBz9/r+bbiezXl4DIyTJt3TARRC7VxHfVgleV4ItbcitZrSim
hWUwy1KtXLqqLuQUVwsSqWd33Vx3+6zU5CUI+hEApC9OIg3lyR9oC1Vt9ejgX71BVuIHGcdLcgXw
s1/aEPgJYhFJkPZ5tKfTWO6NcWw3Dfw7goLEsZGgo9w6+h2Xq7ZiNlyti6a44XVom4i2z8/f748+
2+/f7juxDjgkTPA0QSGutMjgG/rgE4O2gLHVvP75pd6qqL7dWRdYv+A/ICeXf//uzuoDx8qOvgcY
H/f3job/arKtTyYqrqCx68efX+wdfvuvV3snPNcSuEbkthh7oKkAZGzzowlI+5AO0aueNHiTnay7
pjkcY1A25n2nMcQ0stoGtxZ1F34KaIBPMqDFscsdOW7TVnVHFS5uWlKugiThIyREVQSQe+3AmEAH
izQuV3XWjPRvdf5aBbiObJXzuBQlcilPLOqUn7/Pt+LzP94mFb/uIG3x0Hy+l0xnBUxbjX1k70g7
WmdOKNaFaWSUbo52nfRkq62UJLHl51d9F3j918u+q6mNDsqEqHD5EsXGV6OxX90M5Tg+RKaxtHOP
5TRehhi6r/OlykFqkP3ii/rDl8CihH0Gb6tHjMbbxykX+tjWRQKiOcEh2rIlgpS8ICUiJJzJ1lZ5
7VzZnqDeNJ1PrPpy+/N78IPHGR39n9d/981Rg98yvie5usvVJ3Tx42VXhuaxkA4P9i9tHstJ4d0a
zDsVNp+xTibK+3SNeEg05Oie2Ntmm56JEB9WSYtf9ufv6QerwZurvHtPrSnMPoefvi+6UV8NvMFV
W1pAYJ36Fx/fj97P8laEQavYXjzEbxeD2lflPDtiP4cDxlkJQIRN5hdv54fPyPdXebcIcPgg4ono
RLaS2v2SDN1VarjWzqeVsUomZd5lUcdUmEDH+EouVbJRd/XFz+/pD87Lllhi67GhICri4P72rYbx
OEjmfuYe4U29n4emv68NSz8kDEL3tTl+qGo/C6KedOwEbM+aeDS5ZqghoMtrz5qbZJsaAaNcSovy
lEXFR6cx82s9MR7SBnXQz1+u+e/sndlu3Ui2bX/l/gATbCLYvBzgbu5GVG9JtmS/ELZss++D7dff
QTmrjrStkuB8uMABDgpVqATS5iYZjGatOcf8/c0IHTW951KR4BfLozGgGUMWFkvLT4v6M8La4RDE
OnGkS677trZcTJ497epeP+k7Ug6jMQE2B4Rln0wZe3dZQokByrBthzJgjxru0sqg18WBptOMGRVl
87OuxyjQm5VWYokzwxmaTULm3IZeKaxODYRrvVRsrOqQCO/8h5noWErHpvB1exDnXdf92t/8fytA
Pa8//df/IPQXov2VkPWfq1R3X4sk/z+XX7/3z/V1f/+xvytVhGaghSNLg1QxpuFnmnH7Lzxp4Lzs
tbT1S3r3L8249Rd5Sx6aHmKeWLgkm7C/a1WUt5xVNYzwGXceyLA/ggusY/W/Z80VLWBRRuN/8M7A
FzCPPr22sdzensDz0XwgZLpA9qY1XwphRX5Ln1NT2amgR8FQzt6rOqG/P7o4pkLHlhTxLCgh3NHR
5IP8SQfLWec7I9eWk1ChaNZWr3jLrn2jeszMS54CcaatcuhrPTnHbqQ/0hAgxQw3Fn4SJWAYecsy
XQ4SsfO0TPIMHcq0aSWR2E1LhTppO+8CwJG77VuC3U5Ce4nmk1CvtyHHlg/sSmV2UdPWZsNj31no
b3wnMvkLnaWCQkJj6mo16az+8O6CBuuaI8jxHHLjss9tq1YbmXfWpSMWKgp6Q4etLqzlQzvTVUKs
rd05i8B07lbe1WgRqeDgK7iIslXYpWnzxzRBB944YU5G4QSbKbf7A4VveeahZDlIpsBgwZ9pkWSu
aTRwnVjLTohLMwk3aOxu22pJPwYaeafWWUO3sT4IxwoP0L5QUWnoi3wap+4XNxSphZivNm8QGEW1
D66KGUdpPLWO8ts8pN25AliEhoDD8ofCioYfRTjrn9H7EFalSyIXfZ2GWe1jySdiMYriDLjwWNzi
qrnvG03uhpAYAs9UZ24pzryyrE+itAUT3rrJIW20L3ave1jExQSLBrrAJu+7Hq09PPfkzAYco5Bm
T9Nlj4SJl0VQxeBOxSEHMHEwARGsOFe3Oi9NxwzifEJnM8TjXWRV6QE9CLrlFo1E16GjXHped2dk
+tecus3OLusu9D2nmA6Z5l0VFPbO0YBG+4za4wUxdFTSHIpdCL5nYF+de2KojgRIvhwJ8qk3zudk
jGsfSDqApHQM632t5bx+bIF7aj+C46w7bUrN9PaDMBFKqr67tyPDvV9tERd1WjOmI3nmGo21gRAc
rVzc3Kd3LC6sufXuBrtKEO73inTkqttZ+tQho/HYbEcNawhvsLsjbCHHGSnb7NaNOgCtg8RNTJaB
t0YfZFVj9BuO1uOX1O0tY19jN9V5xHrZbLNuSPhaDJiUe7EQOrKxRhOEA2WD5dItHetbCX7oBmLB
6nBMVX6YVwX3aIXOj4W+/60zdt7HVXrJzm2VgKerGJzsLXFnZeRREfAwNQ6uu8xDzjUNVYtYRIbj
3tA0uEueTFN/1BOgQlPWRFWgsmj8Vs9T0m+GFA9u2hqt8cV1O6BywOogXBouq/lip9+6qc2vgS5l
oML6/K5LTHlSVk3Qlehd3Hz8uaw94aKdACyUlvUTaRHS+6lLT+ZIJhdNRlAV+SDZ1ghrlKBRYw2X
theDSJAJjZ9+MtRHm+zAxzS0yLqsbFSo5Ab7ZTeOsR91hTzJ9IZs08TouovFaHHMWmV7jwsac0k/
Gpd6tciv4TKU+36skp8mxvHdSP3/ptQG97YaPeNrES32tdEvPcEVLNnz5HYfURtUh3zo9HO41sVD
nMrmU5Va1kdcpSKIO9SZNY2mcAszEIhg3xN7UXddjo+nhEXlJwSyto8ozcroLLZa0GlFmrvio0mQ
ADAt/uRDu4SHkIb9zzC0bOdEgClYdgaV4+XEHLVFbFSSzrvKBnYAyB1oAn1XQsl70CB+pAPBQLA2
25vO0PBZTCmke0baNG8I/pqZkBwvgZSaMBsTNAGLI84qZJAEq8zlFtwIiA+ncbxzVc/FKfxVgz6x
yGimu5rpBmHjGl+kJj10X8sQNLoT3ncWsJZtqg2jtk1LNvS7MBz4bIZEC7/S2UXHFypvPItmOX7q
01I5QUjvO6QXmS0fjAbQvU++zrALo2T6Sv5vfanauDNP48L1doM2fyY4vKQyGPFgyiHXbktKXz/g
tw1Bx4ZqNzrm0O/0vqeIMg+zarY2O7QHBv8S7YoFloePLMezwIsrFM69bBD1NeNgj37hNDBheow3
aI/G2vg81YO1ilsyA0qgTtS03Tfqs1aOndg5WS3uwZDoD00SJb7eLOZj0ivTt8SCt1ct7V4HeHY1
ogP93kH1udSbyUsPFugU0jLtJVx8AL/VYY5QF/j8a8kZOkcEX1HtWHchJA3EM2TH0BIRqkF+0fID
imzJUMPHC5q4kURcOL9Zyh4z67K6Zs4UzBfxgs39UGUz+Jgwkj3cbqhC5JGjwtEOBVoNjgDruoM3
q/rE0hNGWxA+Tu9XkI4/ZokiQb1NvT2vDH5+6qq9oF1y3tQhCx4KTm+jN446HaoBw00eWxqk8qoo
r2kckwwl+BxquEAg7GZ53YWITXZe4VhX6TDYlzSUWx/jUnlezC0SGyRCZwVFz0OcoUuC3WmTrUFP
juBdr7biG83wDBtJ2soMEsOorx+6xiZBteYuIpTrezoXjNt+TrwJVqfX/WzhlSESy9Cz6QqyJ0Vd
dkIe2qyHQgxiSxyS+qBl1cFS9nQdj4Z3s2Rj9MlQEtrnCqwBn4qIu44p1oqSsNoYbNJ5F0fxVed0
fLamrYmPedUMjwPoOb6ZpHU2ph7NE6cIW1+woYJHsIRsL9wlPp8JIENYw4LcN91B6BVEf8eM74Yp
HS+HpeYPx6LJLk34jojfc+tSTIZNXJSjJTeTUjrpN0o/iyH0L3R8iJtEJ4BaYwNVyAAcb+8TfY0b
tqxH+DlyS6P9KpsjfVPMYQ0hruZ6/EF7P4SFc6qqsTosmW1Cu6njvaitcZXZlu41IUkglOzOsIpt
hgWSQrldV2dV5oIq8sSI3oBBxT6IjdDPYoiXS2x60ADdRFuAfKY2WjmLqEWkWPwgjGIFxjST0jaH
+L79QZXZVQfhJuqxd+MW8KYa0AUMbV2fODgkzrO8HMwNnMmElkzhzJKplSywjWcU4RiUiV3zV0dU
JKE0r5QiJE9n3ayW3h+eMEZOJFkP65VupFbO0djo+Q5yHEKUdatib9QTFIkDoUh26cpKWlZqkmjD
8ZOxsKX0QcJmp5Fr1YRUQZqjRbdyl8gw6Kadgf1S8Ug977rp6uUy09vhpF25TU96Bt00Uyg1UJ2m
J8DT9AR7yuDI1kE4JSLjR9v8kmHlzPirWngNisvaH94TOGp4gkhZ4DVu5S+0VDchMCufkFP6VLXn
vQbHdTdzij+PVzqVegJVoawHWsV7QaEN+AY7jPEEtkro/HXn7RPwqnyCX7Woe0ufDCbo1WAR5/Aq
0ie33KZP4Kx6XnhA6RNQK2NDLPdyhrM1PCG3+tBBw54OpjmcenZD8BRBDWw6qtw77QeHlmdMPig7
YApzG0iZkKnC1OvYrQH+qlcEmBPrNmo4Lx1ODdFaZ8UKC1ueuGHDihDDxzKUZ7CDIIvpCfkKSMdw
J21dTA9sWWsQPgspvF8B+iTTNtQWZH+OzjZqB9cRgpnJyWHYK93GQsE7gXIGzD68z/Mh/dTO+ZDg
eluJaFJxKM+rtkcL1Wg/dCMNaYOsBDWdVSWYiZhHxL8i1jAQQHpC1KPuedv1hTCWNEcvBZhNroi2
sMvNs0Xg4PFkCLChSmG5ySeuG7e+m/kRPRYAMV3Wg8zjrRNHJFKkbI8IwfEaead0swG38Ozk+koz
/qgW5OD+W5Np4eJanFRXOvXLMgz2DNXniVC70NBzFMDRtzIpb+nAPVhecWvKkoXVoVjPJvNLlw7L
h7ev/7Ks8uvyto5egt0dButj3kwWdmaRjZratSHNBG2py3Mefv5OOfjpRPv8xLveJTgCTpw615He
0aFz7pbBHBeBGyZC8twPPThiR7M090TECzzhbACHQN+7jL+XLE8rvb4hx9BA5f5gTLMMZq3sz+26
UDdZ4ngX6yPzbWQll4TJzQ/YpWpYWuj0/J51UV0jI6zCX5XV/63HvKMacjyYayuY4z9XZA7V1+el
mH//ib/NjgIDvy0pMVKWxvS4Qjz+NvBbf9kSoApkj39JgP4lHDLkX3wONp5tglRXWBS1/L+LMcbK
h5RwI4E60GReoe1HQqG3hEMvC+YwefhhKJfWLwCuCUGaLz9A02GZkPk47oj0rrBvk16DvQp4tRFX
G41wsz9lAD1djwtKkAY8j6NCJnI7XGBkre8WwRGfCeknO4qUSiJO7mfv4JW5hcbgUa2He6OXsNLr
aRw68hgF0tvSJOAAzC8lMeRQhZT1Wsc1kPmZ9UWG6eOiX6z0kJuq3EZUbr7beTVcd+WUBYUn2FOR
jGWc6jP7UFQG4OcRz0ftvSA0kEq/a4Oe58QNoRKh+UxuHBY3wwlZlyaXaDa8H5OzGa3qByEldK7d
zLgr3FYNe8uhW3mmRKtfJzmQWr9LlnCrUkf8UHZcIf8Y08F3u7z/2U9gg2G6hNuMM/O2CvPl2mvY
IFOen6MD6szUJ7Nw+JDai3bG6V4fThrRZxzZYo+f0jusK5SUVyE+EjCq2VGO7zDCaSVIPtWcQ41c
pCLFK0U2jssNDQGMPzZTljO0Pwv65adOZwdOxHgwht7cafhYytm+I/iQ2nIGM/h0ibTljFNyeT1N
OZ01U+0EZjMc+/UDokaC53TzQyqW8lBK53yeelTfHnWbpqbnZ3laez7T8/M5BA1QRaHj5wYI+q1m
u9TSMpntDG3KTrW5ewAon24KAkpQShFeRzOW1vPg0OVJyR/pPD9GHetbxqSAqXP+Csv5gBFspQtu
OlO7mZthS0t9zdGY4gPKPYHV3QtMHB7AGiwu37ZUngwavbgYUSil/J+1QqOTnNLlymPvxlqO407f
2oKLm3YBIcHVEQQBJe6rlk+njL5GZnZRlHi1TDv6NoYMdaPL3a0otQN6jQ9V1mJu4IlmFotbKOJb
LKoRhgnzu+zDcyNzgoYV2s8Jd2U3Qe7iSBHM7KwPoZVN4EGN76ld7LG7Nz4VHAyg6U/dBIqahe2D
5B+G0L2E8fCTDdJ5oaJTzGsGy8xau4+bW9DDB1rLG3dGeByiv6YfGgMZ3oEVZNyBtMDDFjZNdJ5a
gm5qCnb1qlHyMtGqhxJvhj9atNetMT/TvemHTdzJNptagmELXl47UZgiKKHcDGr0duyxM3TM+PgS
D0BnL7DVEWJ2aYXTtzjs7qfItHfSZFefWTiH7FC7C60Iz46jo4sVkMg0KmmmA4o0C7FF2dFZFHIc
slvzAfshNxCitg+5XD5CbpTikGLehsGOREk51UbUFcR+6ikIi0wt6Co1bNtOjj4v9kPMBtkPq5Ee
SJ53G6Qpq1HPXO6UhsQh7Jy7UedOS6c4H0reg9Drb7ALql89sf9dXN9ZXA0WH4Pz17OZ/TecwP/F
7Pafs8f//Rf8Wmw9568VcOIhq0Uaw5ab9ezXYusZ0HLgnjwhqZ7wif9aa02gAyzN/NsmsdjCMdme
/b3WmvZf7PItGrz8L11q8UdrrbHuZv97H+gir2CJtVFaOCvvDabXy8WWExHnz8QiY4DI8WgTo9W/
FFFGXN9cZAcUepxXCjlTfgij/UiQx8Ey85AcsbIM7DJXB0zj8beORW0/DM17YLOXm+F//TpogBDW
MDge71JpJmhulJoiIEnuvNPMbzhHmnc0CutO9/gJCMMEboneX8IhevkEQo+UFlJWZAAIgLqv9/3Z
yHhlzX/tFp7/9bSwnqtZonEmBFvx1+dFnJ9oVAW2rlHcvH2Rl1umX8+JQUYte43V4UG9vEjjjFGy
kmcDUXtrMbLvdiFzn5NKYjDtcPi18f6P+qvXBg1cNqCgwoMldvxaRhuQg4ceN5jT0LuYdLv+aOaG
uKTLXN+9fWevvR1KxVReaDOwKzw6jXWUkXLdzWQwhAkxKnbVUCcs9jpyoE1mmLdzobnbty/5+xvj
/OfQ8+QAKFHWHw2IHotoOra9CNpKkZVWQ7pNIoOk1T+/DPJxPmQ+PQ86zMt3Vi500BXx18EyRrwl
p/9GaoX+axb/j29qFbe8HNz0MzlHPu3zbfuY9SbQyGF+aUQgvf1eRXjSzXf2tK89LTRwdODBWnKS
ODpIpvps23DGSeisxhJhel+dyih6Z3y/fhE6NbYkuBlEy8tnRRQSmAqOp0Etcr/QpkPv1h/+/HXw
Mv59ifUnPFOdzS3IvaqNRODi81cdCdGYgt++xGsvw3JNKikgZiRi5ZeXcKbOoH/HWMbFBoTEi1xi
e6IDLpxvfZjsGSKYjV0E3P/gsh4HDi4NAvF4cuhQz1Bez/mEAMyeAIFVt5kep1s8Tu6my0g3LXFy
fyzaPn6nyvD7PEHb2LQYHOuFEUm+vGFBkuhAWpUIkD9eIE07W/I5SCv9nVf3+xzBZRjbawufT/e4
YlN7FSYSCkKBXVxrfb83J/EPvlV+Hysl0wJ95qM3l4W6UAqeRgBt3Z7A9q4p65FVPv75m0KlBoSZ
SdxxfruRWnN7ILuClPV73CcJXsu3L/DaC3l+gXUdeTbIM2kXBQF+rPZRm+9NJtIItvcmEXP7D57Y
qkGz1+eFEuRo3tatfkaRz5XW095n5RrTLgkJI37nhtYHfzS/YTCCHG0yU1uMtJc3pMl4BnnC/KZk
VZ+auRN+ps8C70IWdflxFGZ5mwgsbzgppvZjPArxjmrrlZnJ5O5YLyhP61QNX/4AtnxNYxutFXQK
yzwJTh+WAW/M26/ttYsAYUMagiqCvv7RiuRZaYPjeLCC0hnEF5oAGoaKsHunDvLaVSjiIM+ReOaf
6jvPB4ckEiPWW9sMugjb+ljjDYxp/r59K7/vVNgxPLvI0TQbjeXclgUXGdxK80O7nk8g1WtnbZ/G
HJJD8c6je2XE8zVhdWPZYDgef1KEtVlVGDf4SnvrdNAg87Tbt+/olVn9xRWOvqk5V8x8FldAtLt+
s7Z1aTdK7LoKphBUENLLLUKf+zTMd29f+bUXtpr7TGY/6rnHs1KLmEkNOOwCuoTaZswoxqRGm/2D
J+gh6OdvExRwj79kogWW2IW6EBBnVJC3O6oLujvqohwa953B8doN0dGADophAen30TgnbhXXGElE
AXmxgo5l9Dh3Knrnfb1yEWsVlOFbX7crxxDaJl4ESVWODJQyDYiKBpUhxw3//FYoaVPiszyQt1RF
X84LlPG7bhx0G1N7VfvQQgB0ZpZ6515eGd2I5uD2c3Jbb+jogelLDlojr5zAi+Rl5F01WXteD+8s
rzz432fZF5cxX94MoRPpYMVTHyRSGoAzKvWVGEtvryboHyu1oVqGttvlKvTO4wnlxUbDMXVqq6jR
/bye+Bpar6mIlbEW9dAWQw1XbRmzA+LwmxwbFS/ELwXdutrE7xIuZJ6RZUN/Ph9XE+hoDOcGPDdK
KJlACgJYf98scB7kNIlHq9M+L4OHLaftyqtmstNTLIe4C83wuuLEe+5kheHXmd3fhk1FYsugNxCU
4tF3EgRdCMAbY9nHSQOSp046tV+S4TxWPSEdmTHsszhzTjxruMllFz1YlTGIXSVkdJc7WXnfCADY
Zl8W10NpEZCjjV3/qW0qC/cNmqFN2eo7rx2qC0irAKAj0uqUI8HAtOv00A9AMfxOWp+SUazI8gO5
XMZtAqnU3A3dWklso3nTAD7dlKrEZ+hOlE2BtKprk1SST1Try4+gQFnxiK0LP3frMhhZg9zaUZxc
duu6q9YVuC3L5MAzJaLRowkZLEQ0+mlXxkhxnTOiAS46OzN2pSth2wmc5puS3CBMnutT0ePLAmTD
tTLL9lOU2k2AoCo8oGCPPpEsQ6GZEwyN4ORs6jxCf2N4JHQX8d6dKA7uEVnym3YtEcDOITNQdZQH
UQoFYi0lTGtRIVzLCy38sy2t6pso55ScA+KgexV/INDz0ZxqQuXX46X1dNAk9g6VHEc/bUYU6FYS
wQ6mxqRZtMssSV3iLdc9rVp3txkNiw2kOhqjbj3Ee7vvQ99Z5LCfUat8HkwjudPQx3xq0qJEErno
sV+tk5s5jemHZZ2BWqSgZ3KdJVCjKrRCKEXwKzrXTmykH0u9y1bMO9FxG9cLVwqILgBoKDs8X6K8
AjwBdsGmgwtp20ut87qoCLIZ6z1ddwNg65wV21LzypW2OFAE57BZS7/RGszA2PD1n3GCvGoHS8zD
WS80cVPGocjR+xXRQyNysz+4bjg/goBX13Wah9tuKsre551hWbRaMXyN024KpCsLBFK1nXwWmt2B
zYIg44+Vrn+YkDwQxGjagQGgbGOVoFJXTYOJSM4Ywztlm/ODMUau2pSLGSrEGlVygtGcYr+1tKA5
xJwWcld3jnVhkk57MU5U/60idw5QAxHYWUnRG7dmW1n44xAeRHsWTMu7B0DXBHODx3uXe3j6fNSV
ZnOYJ0ODQ5hHIK6DpuukfgVqjSioXQPjyNunuYMjlLRcPd+otULOXqJ+oB6d7YjkWR9WHPQqJhay
rMcdf404AxjdnLiZW8xr1kYZoVaKB+MK1WKEEsTBRJqOSNyMcAUj9/p0oxL9Zzo3867MMtMfO5OI
X42GgFYDWGobw8TyCzh+gK546TlOTEQRyUjzItQ+yYwZnR2oM2wD9ii2ltc7t8Q0BXRujJpeK1he
LUceJtLwtktdqs/5cG+SsYc7pzxvRc2y4cnvBuyRcmjJVIzKg0a06wFoFtwimgE7ZtPyIjKt8tRm
2NwUxI0G9jRkxA+Suphjmz0UosAEx6TQ2815HGk0aV2aRkvo0o/X8cGg6t3AuGnO8xhLvqmL+LsY
uvzgotu5T5QsLwcrkyf9YKZoLiqq0l7cwyvroqvMrZ2dlffVjdOK6rItEfaITC67BZYp4OVYDz9G
+XSbKazMM2rHYO5HyviO057WdrxW36tw60ygyESVfquM1LptyBfdR2U0rPLjcG+HOV7GEkSIITxj
M4SenxiqvyAuagGcFevNLp1lf5fH9fVQt4cBvhOxcNLA4wvH6CqMEcPJZVatjxQaMSn6JGkehgYF
1Tzc4HCAh+KggCvrH32fXGejgZI5JGQuV4oYsrRzrpTiK4tcrV+TNY1NQ7jLgzC8OiD18Q5ipU+o
usaBI/yeG3ho4Wxca8ui/2jThJFeUUq1nX5jjDapVB6W5zabfjqlOusRxPnNqPHma6sgIjhj0QpR
BrKqk5oayhY+Ea5/K1HOfpmr7jyNNWcDdJIaiFlN/ug4YKJnuTxo/O59mobLLs5Fc6DNMl64cWbq
vquBiJPVra3C9DRflbseCKC9ObbODuCp2AHXLj+0HQlthgOopLaL5XJRGVCfGZreCcm+tB+wj/dw
T+l3+kLARp7hI7EshOb8KUkJLINBOF5C2Kx3kByzHXGh8lE17c+6sawtDtjk0A62FyC99XYgJWmp
ZED3JKbjDbUW83TKrexbVZflntgIOiWAIMtrFFvRNh9wOQqnkp9Jt1/1kngCsX6woBDDPV5Tu01O
G3IlAqTL0WWt1JembGIfzYNxFqba8glTzYUsnQa7N2id0lmd9NCty5F416m5f3tH/spGCfAOlX4L
krD9W7UyEovKAfzpAdFn3a5Ep32azt5tv0yHJJXmJi2au0Y3incOAq8UQLgslTG2gdR3jre0zP8y
m5peD1iy7R0x3t4lhnVzPhmViu7Sdub8ATlBe+duX7msy5zJfyx0AYa77k6fVROAkxlhHhdLYFdd
UX8YF8XJF4WI2qtVV72Bf68T9zl4OLDffs6v7HtdjnP06ymeUlw62vfCQejpO5hzUKUdIrdKDnW1
L9C87geVvnOXr5xYeaa0g10Q5hzyj+6ysseqI9RuDmyr7U6TeD4Q1WP7BLwbPpKoq7fv7JXTCXU+
5EecOcBzHJ/pnJDPERrbFOhxcsE87NdG+OeHhueXkEc2bRdjvhPPyRQM3oUGi5bzwDnm87fv45U3
9OLIcFQXcTEgMNlyMmk5khRp8jHWJ9+zYRe/fR06ae8cTtYn+mwUaikk6HHmSuaQmLRQVeSdJiWx
1k0/jLS0lXPoMecWSAhPIaIWEM9kAZJ0IihBMYi2UeQmeI1zYMmxFQNVhBOZ+hykEx28bE0UJFiI
cfSTIZsf5bqhd3UCQkEDanTWVWWdhKA1gHw2nknOLjPgutbYX5OFXZ+E3BpoofkxknPPubaNoE2w
T8oWGLha6lXOhtks+jJUvbf2ueP2omh6eWEDYPHdKFvQypMcuXOXqbhNCbXcpMaoHq0itW/dGHYq
YpJk29ZkCZtNyw5m3S/5MXyNb3k99NZuSkNgKTG5gV6trEvTiuLLWZvrz/S8GqCPdAQwI3uxudza
sss+SzOvv+I+h9tVzsqa7nE185BklctLhQ8oPozCjiCxkRT/0Ia1XX7XYpvk7RhM709l9VVzPdPM
TyGufYs9a1w+1IPwuivXJYjyOtMpU+zypRhvBkp3LRqUVBm7eTCrXSyGT+NE+eh+mM022hcpdYmN
xcTdfLXlAp5MdJq8hxuYX3teWF4sQLkeyE5cWILXzSdx5sY3p5zK0jfdGJIpnI098l/r1kRM/9jG
Idv03o0+Un/tV/5QlDwomp+4vQYB3CthAQQmeO+2Ubsj5mr6ANwk5ZDBBLGbF51vheyFrTVXFpHk
VnQ1Vm3lKwQ0N45TzGfaNFko4SLTj1Ew7a0pfzAtyt1wZE8d0H6r7Fldc4yYH2lksGsfJoVsRqMr
iOreBMhQP23xo6ftviNNnbVuPQSYYHK/r/lG1xOC15slWox7fRrSH7kkn57jrTyNUK8EZaTrJ9Ey
cERB90s6eO8EY4Gs4Z3qxmsz/7NZSh7NvxQiQtHh0Q8mSWQShk/DKNlFVv/kMnSt6C2RWIho6uWn
bdYyGd3M5jLgfAmG6NPTyRvse4bBZ9Ul4rFeiwBvTyivTFxQ9jHjEEnDf49TvcZlcWDTZnPQjF6k
ofpmU5ax5zysuMPbt6/1SvUaMz6la49YRoRf62N+NnVNDFJXLhzMtNlDgU9wZgFbhBMnEPF2OAc4
Q/UD8Ssi+sWGNIIJag7e/gmvrDdUzdEHYry07d/qo14z5EuEbzvocXNzCtunbJXevsQrT9Riv2Ou
ukEXXeHRWwTAMRuyaQkpaJbG75zsnsfRUAZ5d1vw6s1IVHUrEc3xjjckcymyvvEi0ghaRbiebRNn
0Ll/XiZ3IJth1SSzEKrZ8cpWy6ozmoh6b06utPurykMc5D94bHzhq2zEW2XAx48ttJMJ1utiILty
7paebHhEcdaeU6L+5206EpsYBpQrKSMe73A8PcqmRCvhwmiTGdSGeaCIhvOOyeqdD/q3vRT9Od1m
rCOr5uaO+7gm2/VchA5QsjJMJh84bL+vkK9fRCnGjl0rWved8f3b4Fuv6Eocthj2IWAeDb414ky3
rLEPrKbN1bZZy5YJu2XwF43++PZA/234UW2jcg0mhQIz2VNHI6OXi1nG1dAHBccMd253spjfaTe9
cjukqeuCWUOgIz3WqpLFtUQs6z3aG75TJaoLaEmrSP3T27fy2wTPraC8FeS0cUskmLycmaB2Drnh
tH0QTy5Vnu4q7Goca0RILwQy9dk76Z+v3BZSJj4q2qsokn5rcFVNbfSpPga5wj5iL0PDlN9uPfBB
b9/XK6+IJrEBTwK5gvVka38+4wL9JZk1nsfAWHAuoCCZU7ggwvvTL2ptRKNftsy15UTJ9uXjo9ue
kqwiBwyMMNH8utBwLoy2rO5pPIzF9u2bQqHN3/e8DcodkQkDsJTv1zT5h5fXI3uRcIdYjwPX7AYQ
zsZY2FuVVPNVVxbWx7GiAl93FdSv0Wqw0BCoV96VjTZD0COVto+AWpzP1YhnM1NyOdHM1YfSrjUL
vBzG1G9GHYs6Nq4QTL2JGgvAl2vEAdY4d7yacKTBMsqW8VNnW9nN7OilBWXeswd5VieLe7EwZq5j
9mQbgQeO7C4snjDRTIQWmmVq9kbG9n3WzZU/lNlsYQ/XJJmeENHGTejY44UXZl0wjs6M9CMtz5D3
Tvs8/gWUnegDON4pQtFx45qUwmmJRBSrQvUJVke9tYFebVrwhPzGAe+c4pCxMTSJS3Oi2qrcCsq9
WGrfhgE+n7h2q1XYjLAr5Yc1AjPZTOz4T1p9lsW5IxKS1Fo72vCNaD9Q98yEtyBRy6OqWfxW6NpN
ltn1bqqUxGTdWdcdlOlbQl53yJqzfZLgZzbKBdXwkBrVVYG+znd7zb2Sypb3pVZjmLTgTau8qfex
wr4V6TOsCz1Weytyb2PplvQMvpTpfDZ46muljEMfo1g3O11c1um3YWhvPCI9ziuDM6rUFpS9adrd
xHqGGrniwaEB8Mt+FaBWo9BOgMYlX41GgpyHVohAezhVWnljjn1yGYcFojj0CtdDEp84dCICiqEZ
xkA7/9Q6Nbm89C+aYHF62h9z3ZE8EEFK9Iq2fEhnHNy6WX/j3CD9thXolxevxFhO2FgDwu42ieQj
CpHppoqpFzFR95cd1rNor7lxp/kuCvYlcHtDgAYdEPB+z2dRP8Cphq/vZlRhDp4Y5CX+osGklCjl
dE8IqtFv4XTWX2cEyJ8J5xDLrQw1Djpz7XDosb2o+UxET3zprmeiZD0djes5KXs6MkXr6WmIM1xR
hT1wpDSU5NAPyMlZT1wkSdi3FpbNRys3OVCYqy2onPoYpxznNbme3PL1DAeitL3onw524XrGkyC1
b1CSiAvU+tSxm5HqdI9lH49TskNG5d412doQWE+PoN44SDoRkOuTUW/yUzxdnDelBmVlA0M4uxmf
TqXu0wlVfzqtZk8nV0GZHPsUo6fZ8yjTcZMuFeWY2pLdKWbS6BL5tcfjNIEbz86y7DLhhh/Kul0e
KIiKH4D8+xMaBgp+obVGMNRQjkEYm/B/3b48qWdvoWbnJu60Q2NefrJlml0sUSYYLXZ/E6We99B3
lnGXFELbk3Ed3SwaOWgbi/CD26VvsjtjWXi7TUJBdRG5fmq7I8LvRsgK+n7nnMdZPpTQHxu5cxWl
7hgx3sYoxibQLIJJCCcQ6pbVwnmYw/EneRGNua0cygss8/+PvDPbbhzJsuyv1Ac0YgGGwYBXApxF
iaLkml6wJLkLk2Ge8fW16eWRmRGd2VVR/dK1Ole+ZIaHRJdI2LVzz9mneI8td1yPdmpvM+KWb+Ae
mxioaF9Dlync/L3V4+HBqJT1Ek4SfKXIB3KeUStosk/ksOwGNzfflox2PrRU7RUwbHpJjNB7r9p6
ejSsqbghrGlmq6kQtDwuhQGGDvqxWls6LX4ro8zYRpmL89k7VrqrNCLRa3NaxLS2ezpz+ANJNPrw
u+lVAKhNnR68DCLlqemtGI6yo0ax0cnq5RjoMEG/6zlFCXzoWvcZLGXTsUgSmkmyVETdihaX6EX0
4wwasZqSHDhO0xDWlLp4dZsmf7C5Ru1H8u++FdURMY7e0oLWCgvPt+G+m+RNvfbAU6/tA30eJkWq
o85ngu+jeOtkNWe7yRrjD1orQEvmoRqgOQBGqUWYNyxlZbscXVZDOh2H0XFmR1ltzLGT3yExGzdh
4vSHOBVNtpWmWJ5IowvqWzpwjFSCaN+K1o7P1Ey4HyUcgofBQKCdDDxj/EazSfEuiPgUkg8ElODW
vEn8JiocbuAVcCQTexBRx3yMVoiduVrR4BadO9vDMK8n2t2cTjztpR5bPMYXpX11vVWkqzYX5KPb
VrdvabZy2HIpczjVS9G/LrFpfkQarSkb3vP1D6CU2d6gIReISFJHL8VEgpu1sIxgalvWl0iGIYjz
CBJC3iWFEdSJpFwLHuOwatKsfjLAII60RXG7U5rulitOUXqdYNtf0SPtlAH+W7pjS2D8LnVD78LP
p7gdO4NlidM2r3k9GnDYzQIAHpp7BSW1rl7zrqTgLHc7ApuhlthrIxqnfUPV49bMeQQEKcv61Md/
x/sxrabyDmZrctcnItrVmtm6ROMhKDYQJFpfSTWQnkBLQ7tI0NuDoum8J1Uk+NAoJPhmAGX6YP1m
0gVPFtda1QRuZt4K1CI18wRZPOm8CeVnfBG6/jBoXf2YDzWM3n4qyjuI6Xp5HrIp3pHTtd9JBkn+
EeaZ2wTMzL62R+hVk2hf+tpsv6ZId/NAG0vIETrCF5aN6GkesVCzi5DxHtBhTNOidONjBDE627C/
0U5Rifdo01fEUGN6XXwjMeNvLB7EYS7MrjlkCQUSQL3g4K0iWjdu4Q83dzBLIEcSRLo4CTIetPt2
LynHeuXOPj00wqIWx5i0cM+Gz4k2xmSqfcGapNkQd8oZhnl30muJAnlXG4psqk5AwCdDOW/1ejTf
h7lo9n2tQy8wMko2PAlH3WosyBYs+RjB4rYBj+/V2nTWGvDNWDXHT2lG3feoUtq86lM3p2WvH66L
Fp4T72xhB3I9gB983Nl1MIBcmcFdjhgso3R+isZUGRgsNI/eba9KWQFX8QircUDnwryYU/Zy7SOh
aM6t9+nSd4+WrVIjsMKpZDZTJoDmSCOBYhhWfXI1eqoUhWar3u2nl6o0w+wu13KH93BzfW5WiT6b
AQ9081hDp8/PsA0ZAwYWuMl2qq2ZAUOWCw0AjEVAMpD6THq8eDMrj86euos+l2Yxjy0NpYir9QS5
yKN/je4bqn6ObapqWAAj+NnDqAYt2iPgACAJLUppKo+5TacA8NtUe/UPOxtdmkC84tm2s/iJlToN
VYPQx+2oa9cePavbOg5OlrmIXX8hw/qVGePMIte0oLMkOVARv27dIZiNsMXgYmtbzqQ68LKZ9aPO
DjEXku10NGfZKo+k/WlR4dWvHCg1j4tnqHUh2H1GnnOQyWBtZqXMdQE544ECFv1WjbhABOiElRe2
EyTuKS0vreOFn+VS0QthN/WD0qe5CqK27TfU4WisOTszuSyQ5OnJiNWz5WnDLUaY6bGsZLFn43nN
cmmlfpfI0Q28ogpPrdLtw8AH/nHuru4bTeGzk1Pio/sXX6UrizsbvfGRtz2jcGodjKQ195MRdi9R
N1jH3DGWo1yMaYeU3O/7CGJl3pnFVmT1qpX2A0N5cz/KqT6S0rRu4t4sd5mTOK86v7mP0CQ6hlBh
b4bEgoKzGNlN1RfJuZUzuAXPYjeU59FqFKzH21BEX64VfwsnTe0su1rnjQIuQjOkX7IehTRjN/BT
uldvIK9XZ+249WK61uKyzgIXjA2MHPfZ44F1KuJq3Ntt8mlIiclDC7O12aS0pZj2arRFfxAxfbKQ
O9UxdFPQzAWCf2RM6i01RwRlC/cLzTINL1K1O5gA3a4jvxzQdZ9u+Pu0G5lYZB69rVdyeP68x/2l
yNUp+WyAvn51P+sJ/lZX8DNO+/f/RY0X//3zH7l+o7/9mf83Cg7odsa4evVmc7lnefZT4/zXseWb
9+/vWfyH5PI/+wJ/R8rhK0dvcTC3m8QPfg9WSfEbcpaOlkBNOUIdcsMvopx5rTiQ6EG/gsqSf/Qr
WGWK33h1Lq4Hkv8myQ/5V0LMaMV/uJNrwqAvBRut96f1mqW6MqOIKt7RB5dvel486VtIhp7vVjll
waZX8NHSCnfbXxeKemfLQ4kSDATKgftPzRMLcLhTds59RjVPFDhzJ/Lc+Yk6EA+gReIW1abJ8kyR
way9CzTn9l5mhAJ9mRImWJkw2xKqiaNIa/xqMMI1wM6Qeti0FtHH4A5atR/oVju1wjYPMGjH9yGc
i48qzuyrCJdWW1g0VA0sNiEFPsct/M0ROfWtmTMi2WbpTfN21jsdmD2ACDBUJQh1KpBiKw36ygBu
n7pOcj9VLOX9dGnqR1v2+UPvcpY6WT+E/sSO6FVgfCKfa8yaPw0iG/BsLApfOjo0A5kd6691Omcm
n0iNpZaXdfIyFclQruzUHD5TW5sOXprz8KIH9gJFqVjXOC0fhJ32z3rY2Odci/OLzDOypZ1FY4qq
lu2gTwXT2bWBBXSYGcylzWgeORPB2FFzN0Pf5JS3iz7+9EZWbztNtbG3VsIZkL+ycTlWmmN+jeEw
Peh1tIALzXOCmVFVvy6wWoDnz/DyCRGFjZ8zuHyT1nW46vu8O8fks26BdoDj9qZqsalQm4dtRsXM
RKPBMH6ThqM91V4SYxgbpf6Nqy9ZX5Ahc7ZOsP+cXYc6bnaA9bZZEAkMga9mNelRe6aGF3cJLopc
UqEbekd6ububtIDTsarNptjJtE7oDMprjzJe2hQBHGZaE9hW3/6I2I8+2kM5jmStO25lbqe5vgx7
90RXn0PVVlkoFXSeJbZZnbbene31TLzdnBYIud5gxdBsFf0e48I5A+WlLi2AJ4Vmbrh+yx8FqWwr
iFVNJB38OEXCTk1ozNc81sSrzm6qNy6C8QtqASHqnGPqLsc9NeDZQ0Thh6HycYeRA5Q+P9ip9xMr
x2wFuYLXafKNJri+c3yx6WrjaGid6CVvzfArSSsUmkaJ8EcWOt2OAGFvfFYcTjlpR8cYmJbDhbfU
ZHflRjZmzJyqhHHTezElU6FS7j4ex5aLXDyttYZjLNCTnP/dila7MbSkzNYost6bVS5Leu7iwaH6
j4JHGNJz/o3pxvqORyd5naKMWHDjhbIKigQTD/2h9ibVtczyLaMY91UsyV/HqSPh/WgEKwJR1Mr1
9TLrDH/won4zezqlt+Cp3B/e0DgCpp3H3UBSKLZimSjv9T5s94MzEBVWlKU8aMprP7zGbp9TBEKw
SMuysfu2KwOaffBFVo033Gua1T6PDYpbY4/lcVmMGmui1J31hIXQATcbDmsuTDQ8aiWFEKJiTFpj
dMHNuqRD9TyT9DkWRmbHayd1WFqlDGd7VvET00VoEsfgXTnCZx/pa4xtulrJBTlrpy2HT9rQppoZ
pJeeTy9dd1KZmi+Oh+t8U4ZlFa6VPU/bOtLsLVd2fS9xY1DJwa/xtfGy5TtXqMhZi06fT3reaace
UMzJa5n/rtWS8jLmVfIwDBrwBDU4xl4fgehbbdhcEkSHu5awN3bGsdCCqOyLFxi/cj0sY7xpwxDj
I/eXhAK0aKGmY1TciUk+rjXqDgt/sdz0rUjG8i5Vjb1ua0o0Um+a9n3YLN97xBOXbte4NJAhSlOu
nGHmd99nFd43i/g8RdFVxj0jEuOBVTe4LYTMhjud3n3jt8O9RKdN4M7Mx5aQP9eNg8aNHCXZbU1v
W7ppSZEZFg5fbykt4b2alh+KcMdjZ/W8CVHxPYGXqk7fjBLVzMbFQLlO3eCrFL0FochyFoHZNUuB
M3QShWErKLp5alMjzS7CLXM02tnkoRPpVh2YWqGLY5xSrhAM/PgXakrhoa8IcQzTTigS+HtE0ta8
q8AonKIFOB9VCx4dJpj5vNumlupjAgL2FWtNGVStnjyCVWwZuZTJcSMVLd1pDRLQR0yVa/aGmCDp
00p2FhIlzomyng7WUFP9Y1LZhZ1jcBbfHlTODbbsuGGlYqCXMKItYnDD6TxiQINkSAP3dsBttze6
sA8G2SvLn1iaTxv8aemN2SAG+6LszJ0OMI2t/F3TTwtpaCa1asVdZiH7j+WXdnM6dujyhd1RO3n6
IVknrLkvHccpwWmbUk8aISUP9X1VyvbZVO6IksrEgduwsxGfKDC7aq5IiREggAMfm+tOIMPxs7K6
doe9a9u1anHoEVdUizYU2DhwKlERrjNz4alDbI5YBI20YfaF7G1T57gsBc8hbiqNcTHd6V4YpbdC
sV6+K04DDuqke1SFco/RUk7+nIeubxVtdylCymrh0lF5E3XmgbjEu2xG53qlVfCnzWiHPt9+Myfb
xDZr42+NFXEWwlzWjzrxwsEv1QC50DDMTUY5CqVhkrI6LhH52pmTfhd6Bi5NM0loiR+TFF6VWXc3
RVTqgTeE2UnZPMjXZMlrirynqJx9MiEsmTqqcYDCDZqxbfHPAWUh3bxfkra8kA9Q2AVH8wa9KT2i
3VjHPu5d0NCUhLwgZkFmsgv305lD9F6nsOo7K1cu1VG63KVdVxi+VYUhfSSa+E4FLI09rVFQHER1
Zo0wbq3zDFi7bnfVN70AaD32/PopFYF9RxIg586S0aqcONDh6KqTtwVrjk8Dp6y+bryx9J2mq966
xrP9BQziYy3a9hMRtzo7wPJOdCrPLoXHaXTb2i322VLiqLH1pAX3UJmwfqnsovHQTOnuvnqSqJO1
6CUa8+gHImd8l4eaeZP2lcyvJLKazUzVGRygZd+/0t8p1xLr+oNmUcHJAyCMXqV+RYJFyTC9aU6s
vWHthDySdun0VHmps41x8d5dwyUHbxqzL15vc+ZKO394S0+SY6lmdPgpaWgpBmHbPXrzmNertEVe
DcwowWrv2PN876KobCDOjU8LzsiNrIv83cOxSJdUCxsQe1Q4AlNsOprsRW1GW35V440RRUBJoZ43
90ljOjXji5Olq25RPKlEOXUKhDhQgoNMtb7c9ji9w33VXJ2hrjfR6Ynl1rhtq8p6vnKDaAZq9Wze
JEM+GGQnXDoDE9G4xySSS+6zZ2i7YBhRD9gs6AtdzqJ2oG3MY/M6dklDGWsS66WfLCo8JQ7mnYCl
TLznHeItfimS7h3XP4faCDrsghTFz791e2ukXZkmCDHl6smy4vpS1QpZmLIY85LOlhcMxgDVWejy
mLS2i/28138kBqA+lictraKcuwUPQEFj/SpzG/thVvSmrJOZkWA1Nm1crKNkqRJqtbjCnPHWDSFB
FtvaSXo5yiDL6GPieCtcLqccFcNJJG0VotLlUUTJbSm3jtG5F1o8qpoysdFdVqWnrK8016D7Ypcz
vnk0oL0nrqZ/d13V97uSUkG8v03T9QyraVGs6r6eKl+labVWbUf/NdWGX4JSt0sHMQkEb2UkG2ZM
NoxACteLLJv73i3AM8uGR1TRus5mZmpLA/CMApuw6/Kc6mH6O04bvntjLS56wYixZurFwdfknq3W
U+WQWgkjtFv88gszWt9QdMxffMWiuNyA2JzWDcnJZmVxLgMtmnoDm69evpuY1MQ5HSK1DodrcLcS
07nUVTX75KBHsdLx+iDCNjBywryOzyG6yt7MXMzteo60PTutNLgBiXpZNebIZkfyJSN41Ravidxn
9VSNkh6U2gvVVwmH9tKY5DkYdTLwztiVAw0XciD7iV9yM2m7zmy6tROa8NZChEIkvajRg6joqBNb
dN6LFXihla1HFW1JWnPMWBow4LMv2Wmd4X3NlgwprtUowDvRl6o94s3mq7Ats/eRREDjaDccAUCn
Dw905Tafs/IYmhfLiC6c3ADzTMCMRzcsi33V6Vm1mqbS3Ooa5FEIHixFOUPWUSPqtSNiFMsilcve
SuOUeKvs116JiNjPbX/iRVsHwr/6C3NAjaDtFZsM0ZX6zk6hco/hQp0R/eaI0FECOjfrL6XVa0RQ
2NCCtqkpKyhqPbmXJNnW1AmDqLrGU496Lhin7Cxcs4j+YE71tjqfyTVFWu0aA3T0RsKo+5h13cY+
x2LmWvOavUVtKe+jxYCbzu0gPYzUIWwXLc/9mdrMx2kKzzMLiVfAfvG9nTR8LsUEOyl07Ong1sO4
syoVHR2nyvi5O8nBjZUXg/hN8BhnuniumwXbBQE35zqh5+Ym1snWryRCG815Uco0i2v0w+YRs0sY
S9cZH5z2NBaq501kcjkGYsrsquGaDyJzwbpR9gzRep6Uj2XExMsI55xRKK0HaylNhOhWO1MIZa5H
TNbzivDV8FhrFXkrnrxi70Suu5YTxe989MLX2BELj7aQ8jPXw4WwavsBEVgVen5boLwezDBmkYuT
nJoz152JFzl6drI1k4VfErMKFQtIoRB01V2j6mgObD3XgljHR0jWaG6DsE+7h1lQF9irfjhThmx/
8tk1zkbceD/IxbcbauRCimshKlFLNFrGMy0wTPUG9eSw2tOT1PWOFjBs4X7e8bxK+l7geHPzlGbA
Pg4I0+VbfAZUHXratBcVpSLEQKajpvjLZpIvsgq1omZkjUo4TcrsnxuOupjvVqsN8jtfU+/UQyiU
+9gB6s5Wc1+JFh7t6GzgpGBkMMV0KqHFgqBicrHJdcXFo8HeZOMQ6TiXlviSXAY5ldEbKXjvtQ4K
7SSfrsfnmqott7godmJPDocyv8ulLt1NP5Tdd4TZ2f9fXM4VsF9T7UzyKTTZNtMU6E7K2nqZY/tu
4UjpA+WlevvfUBH/uT74j/Lg/6T+CTxIuiT9/g+umP8NyXRKoHO8/6Ep9e//2i8QE20SJm5LUm7/
0TLxi8IkfhN4WZHPEZ5dnSTD39RCYfFvAK7gPyaYTHnV+H6phcL47ZrwsPHnuYZp4Z38K2qh/Sce
p3tVCjGN2YxZNjOu/mfV0MRrWhplOFAxUccnwfHnV/gMLwrbTNSQyOEGPjryWBk8wJem4LaHyZod
BVdnm0DJwsOVTbp8cI3uJEw2qE0zvA0LnHI3PWluifel6CkszM0vYPLZne0MkB+MxKvOvbvMFhZT
9Sbb5J0mKmMz4596iZ1rNbOMaEjIYeElbRFgQ/+ovdFAzZo+RIjESGTRdi6g4Us/HsMyqPOXNurO
hdO315qGCLOF8Oc+o6UC9/uKdrYv4S3hXl9y9dx4vb7uujG/JSO0nuZ4X9WD2CzW+NC25slkJlfF
vDbKBTwfoBHmmenLKQzlzxVhynisXkKNbYh1VQTsTsfbk8vkBsb9cRIoEm4brseuf8+LJA3KiWgY
Vg5zLW36ZYXVLSsdi3alyZFnbJrDza3zINTppsKU3HK9uvbJKX0oP7Le6Lck627kkB1l4QUibNlt
MbFu1Fjm65SE45GPf1AmSDh1msT+4shLbOUDyeNcg/WYdjtEaWs11Hbz5MZnR2SPE255H/DCCjbX
2SrpLy3mIAqn5861ol2mGc0pVV5y0GO4h3kecI3f0K39xHZ0N1DZ1XQxet1gcIibZW8xpnUhYpT2
0ETsEJXlshZkn8qz/D2q409nsGg3YR9oRQKW+CSpAV/u+V1HK1jV+aYSo7wh2pVuSjm5gWGNY7CE
+l0EHXINZ3+PK2LfuFxWk4Ywlpby+zbnZKDhkulAX4YBll9o+YkdUwglWifIWR9H8VU+5TQPRskf
G6cQ429S2/d9Fr2hP41+I64Smn7Q5/4VofM5m2W+7Sq+saPB8zcvi2Swmi3t4rnRnpt7jeRVkPty
ucdbSbqqrVKshryzD6rodEjwlLGSP+UWLRQFenKDhBliaZEDXhh8bFqijQeCAvFtiMa7mgVisHJi
3RepRnWAeTOx/V+7w8D/M8elX0XNhwUx20ej+TakRCrjbnyVWTP+wFFUrMh2/9Cb8KZuxVGSd3tY
8NmsJo+FG9qa68Mu59CY6n1HPHCN+YLKtS67IUp4a+kY9eHzfC9gk23ha5Ig5FZBJverHrJ7DQr7
kWBH70vcQnXJe5Mkb+ezz66Zlcx0h8M19RvuAFU/bRE7N6p0vmd1/Zzb8WUaCPw615Gr5Q24wQZj
nJoa15LW0NvrcsUY+DrOSMje6Olev5lYCyduo9bt6OXnaJDrUup304wPj9K/JPLtxntxU6pMy/4q
+J+XHDOaoXWI6/PzyLUuybWPuBQct5bXGKjSM7aPhV98rJ1+Xk+qvryD83SI1ZdNOtPq+vXSxfqd
BlUe90YpEIzJCdo80CQZ/vcRUdWb971Bny7hEcZOYSAoykuCmYJGkeYjX8L4JkFd23QYtqEqGjmp
QD3mUekuSfIjmojklA23inyVM7D6VTU+YUrnrqz5IjqZsVZv8kGu2qXxS/D1OGzgv0tzNfCT0+zl
aZkW91IbdMfEMR8HBEC9v1j2lO+jUb+MeLCgRCYPeVWCMIV6PVH9uKL4as3oQ6W8lrE8lIC1W+lu
WEV8VXQt83ft3s3c0464HMGd5qNvtiNG/AtmyX1EW8tqCp0DqO0XpBELt1A8xN86M69Tv1tMfVsm
afpVtznjfy2M9mlscv3FnXsqDagvEM+zLQdmbXJyr4kqMwIGZkZ7QmJHNM27w5prgIAnupSBymi/
yBouYnSpVl8VH7XdrAGl2lrk7ModhXLsKvj9GBuC2BI3QvfzS+NIz32ZY9jipUJhJYlfxBTKlqU6
6w0MW59Pr0i3euRFBu4Yeh/YGOUpYrWpPIo5MaPX7MiS3PN7yLamP+SI0p07hGfsK8uupYJtbZOa
/eBCnK961karNK0fzaI82nXs7lgtL+dRL7hTZQXWGg2P7MnsPW9tGbPBqVFH6uKOjnZjIUefQz1D
cxyEfDe1lg6jggHbN6LO2yaNkfdbNdMdMlLfuB36KryNKEXY8tR48QYzL3FHtupI5tjecFzjb9Wb
98Ib7fOSJXN3I70Ol103zxXVvr374mKtW6EgObtJ1AKrnZElL0MBTNQgfwVloU/Url+s7K4q8L2j
kphvVGm4gUm0nlwzxKN9ZNqKVZgwrW+6TFpqdFkg7apsTk7KK79bzLKPmdCWdZuV8hYHmrVaqEja
l2G/vJcOAAqhnLz0R/VqZ9azOyDaLkZJ+UdWfE0DS3SFow/pqVNcpHCdEyCOtO/8wNXDWKPk+Zib
2zVlJBSil97a6a2aNzdrzMUU0bplOv7mkRs3wpglewFdgZk6odQddm/gmGHxgaWqG7dTKzHHmgVU
SR92hriTXVq9g7EFqaXa9lHkdrjWG5v3fJaHztkQkbpztQME/7DasrYz9lSa2M8mTgR/mtL8rW5B
LEjFp6sxARIHHND9w7XWEjQExqve0wfw/OGFCp1uVZqqanijmst5Yjtr3DlDweWIoh8WIOxvfo5G
8TwbAYrm9wpXcj0l09ZNomGfNlP9VLktSAEJLCTDPDQKjgDfS6OXv24A+C+M7v81j8D/oIK5n5O6
eWVn/WtrQPD+vXn/t/fiOz1z0Xvzb7v34YdK/tEq8Pev8h/zvjR/E9fpHZMSm3gCTkzvvyjn4jeA
oqSuTGjKLkEv/Pm/DAKCnjqsBGSHTNuwfya4f5/49d908gnXZIcA5aoD2/m/gJxzcYDmBU1d55WA
Q/iTSyAFaD5RnsR4inGbffDWseKN0bLQm6ztP/yc/gmB9Cdr6O/pgOvfHRvCNSFwDUtza/nT94py
jT2TzShsF+VmkMNlzutdm8lNwf5x8erXXLf9bnz2zI0ml7soX3QuyC/kGFcimY6TqjZOIXb/yav6
Y+bj16syibHgtcADcSXu/mMUA52r9Jy8DtdVPK+7DKaMM3b+KOTGIH254MqVWo6a7tC6U6ww2QVz
aOXXPfvW7nxLVPf/5xeEDfEPjo2fr8gVpkt8hyAcgMY/vaI8lpVGGAq7xNLHWzYNHMK2dQE8Ed5N
MbbrytbUHavjvllNznJIyiLnJOZ6n2YDHM+4eNOawr4PO0MdTbpDiVYne+bDTTX1xEaL8U1On4pe
qAGUkVMWJ4e+dRpaJ/x8M5slQbW952hrs2XujD2kZer4yiWoMc8Xwj7ptRbg59tUFqUjisQqJuM+
Tg6OdhkFY0OYBwJ/mVUPmKjn64wSjL3HGSQOkRNu+7q8aR2xw+WGTfoFasVeo0J0GT604gijgiNp
NA/VvAK/s8u8p6Efnge2latmpiW+muTe6p5CslRAupGzyi1SZpC3iuxzdL+AvZHprXLZe1z7e2AG
5zI82IgjMJuwu6kblgMP+VAcsOHQSG7uHDpKfVwRmzp1542G9VEIiQsDzivXGnSW0xA7m9b8mnBB
uxbfU41UnAKrrzGz2M/Iggdiv74s8OcqvAAKX3UybHB3+ald7pp29CPV8uPh23hWUNXjpWzse36f
qxQUXM9ubbWMQyDtaSXSJjDqj1jesXS/KTA3JwmLGrw4uu4dKotP5uCu9RRQR/KQgV7Xmltm/w32
s/chDdeWxZlRvrHsIVwDzL5eZQC5Wg4kbz4nuC9ceO65KzeYTH2KTPpb3bOrh6QL3yKZayeAOBYy
cXanVel4QYYrO5/mqZUAqnUmwVB+RmbNPrWq+KHlQ5UyZBbqR4uR8V4sUfnumYm8umauH5qQnT1H
8l6O1oM0evHNyWA+tWPUv1KuUK569IYtaRos0DQfRE95lVFsA8WDg7xgZScyIB2rkHTPg0uIeGMg
gwdds2hY1MfrDFahyb/b9MLsCjvn4jnVQ3SKhyq5MXvzDhCXc98sg7x0Iv/Vp/yXXHL/nx6SvP2v
GeF/fUie3gvWnM2fTsVf/9ovFcz6TVpXAJ57DVVbuOF/PxU9TkUQk7RuANmFiXX1xv1+Ktq/YWRD
ICMRKEyORiAMvx+L5m8uIjE4W85NxzPNvySEIcj94SEMyhrsOcIaCT3MeFLKPz2E7brFyk1QaVeq
jG1JFprsLr0DYg1R6C4S3ECj6TEjBLa16KD2o3iZvuXQNx8KI3mOqBTxq4RSsyv09iDM3HptB+ve
KNhZmqZ7F9Z0wok8TFnWlfoGHlYEGqYJnyzh5qcug6zZEruCrRbtVNZetCLjaVHyNdb2QK+aGNQ5
dVMWV0T82FS2zszONiu2OMQdDNWJtwQV2hprUva8U9iFPGHm6tSk1hRf14DTbtHDdJuAS9tpBf7F
ndd60wO3m/glqaofQIAKiTuAvCpb1/QtEekHWQMm/FidMN7fpgVdS3Op3pMJyWYEixe0ptUGhTV/
IXwoTsgIcyvyOUwJe4ctnO5CmBOXlIQCR4a9m9nvr8b8ykhKbJb2zchO3GkMP7SSNqARDxPswiee
BA3EZZdDKqTzYwXxQQYpqHaEsj7aEKgAh2Y3XObGLq8uDC4NpIsw9M145l7vDfkrQLE7t9XfcmOC
vNSGxbCdBdk8fJvRQ582CWeMVPeDcrStGu2wCCpaOu5xsrvUrkVjTF9UYaDCZI7HxlIuZi5XrrK2
3FVZTSoaBXchQREuxKk2S5BXOsSRutb2+BiiTwTKkgdotKkgVNw0WHoSPhUbeF2kCu3xBtjVeLT1
4ijSLD6aYZquU8HjORNeHOBP9nxR4N4Eo3FZcoPMDZV/N07B7bCmfg8PQ2f7BHlw1k/hlniGOICV
6H4Y3ILJHUTlujZjpa+zts6LbZsZV4FmKGm1cpZk3rbhEieBo6cNBj/G1BJjAr6bh2RujfGIJYQN
fzra+KXYHdKm3UA+1/KA7VfxFNfecuYxb61aVjtJ2aRHnELWmWwL5nk3jIrX2bBwxdQSvxd9dQEG
fNb+uVOnd0PVu98j2CfrpEjvG1WKA5+WIihZYhsnYJbZbe4lVLJ0LNpTX3Uwg29yVzjHeNLkHQEq
bSuH2Pp0w0HbGlwez4Tr+JTIKPoM64TgEAmV/m22deFjNxV3nCT6fTI45IoM48NSobGj2zWHkWrX
7Ozz5qyu+ZwENJfKy3lr1HTcjAAAJWGNoxvVbuAA5F6PZCV8hmQu6+6q7uabqkOmjhaKxo3039k7
k+W2kWwNv0pFLe4OCiRmxI3uiOZMipKowbKsDYK2ZMzzjKe/HyipbKlcLlezoq8XzZ0tCQSTiZNn
+If3gIbw1ggxpkld5CBhEDbUy+IGj98UR5puhUoZnN8oW9qd+uDKol0YufQpV8FIIncolplXbVQT
/UIRbIEAnpax895x8VDLvXXatB99gV5Vap/LyLoyUqr1RTfUDwDpxHmYq4+p5tpnYZ1pM2HKxcLq
cNNKRbWH0FZuvPH8R2PRe8D/rt00hlVexnglrstSHwAI+xYdIPBPTVN+IhST8OnqQ4PGwEKKC2Oa
h65FN9X3TzX4aAN0o2Xcy+I8ye2zoBj6qYqQyzxJpH6mmiJdqLiiT/Mad8lGL4apkdXouTQRJo7K
JtTaYF5Z2YznbpFmZXU2ZKKY9UPfL00tK6dxp9BBdjqGdsJfKzFWk9B/DHhjwjinmSYuQz0pd3ri
zlW78deg46MpjbCK4ANaa4O6hkKjR4q0xxKuGIRhmkph4yJVMjaatLHlFJfQstRYGdtQNKTAqgbL
vO1G3sDYsOoOvSuj65X35qGj1YzNLV/3q1vEdel40dEPPpdjG6w8dMQQf/LetQIgxVTBPQpyqAxu
KoLA7GqeO2+wsUeIN2LumRc587wIPkpkAkREumFq21uQBowX2pZUMrauGODe5UlYroB7kvB5zjap
k4/uYF9nErVAa6wUe5kpgDqK3vCqKczb6rKOnXXeuZ+Js7MUnyC7kXdK5UszbFouZZljJaXZTLEl
L0Jd6WZweT7ikY2J46y0+BshsrtYUoLLUpbXCOT5s7YoQHnT4HuXFQjN2bmD10smORNDKneW0ZPu
W80a028OK32IyOu8mzLCWDkHMM1im8TmCBxXDjOVmQYPpt3DhRZxWk57NOqgVUoSnlLmEpKWBz85
bSex6W56WItLRExnJixERDRsgDCOSNIz4KD2nY9oogRNfKabRrNExzK5xvNpEWrYCaE1Uk3lxOYs
rRp9Fw36ldm33gZvR/hljrUmfe1mtaaedynLrJvXZT7UdEjbYCUZ1D8VOj59MKLAEUJZlbk66wyU
kCKGElS2DzhFwYcOxTV6yPeqB96qGTRjoZXWjYSm6WNbmXecKRaaa+7nQyr138Tzzx1xxgySseh3
Es9H19tH+37/jdSTP3xOPZUTk5CPuDgCDEigjpPWp4aMZeMtp6MVjwkNLgevZrDGySirjqAC+kZo
1NhfGBuKfiKjfS1GDxI0xU37LzE2lDepJ84pCDXTjcADDnE5GyvG1x2J2vEqgFWmsSrsgvGbkodA
hix8f4uJAJH/0IVRtAHEhx8pLYT6mg6z5c4NTISHBWoD6rs8CBDrrAwjnAFjA/MfM2dypnpbdfkS
LoL6zi4ZYDhtK0OgkxDxVfXEUKdmZ1sM5TQtsFf0zq1wKfdWnm1lKe3WfcmERdddgpjlIOdX6iba
DA2nLm7YQrqxmRedWrVZ32Ua2V8SYPIMwAWEamJdyRz6qAnAOejTZoJAI6iJsGyKT0BvMtTC1DLO
0Sxw3a0Mpr+aFJh0bnWvzKJZq3kAVuvIWjIZjlcmtIiLXPGVlaNb3czVB3XV41CwUrTcnnLu4Aod
R71x2XqqfWOltrVsRdieZVZkT3EYHokv+FuA883wkrXJpD2DbJo+zm2TWm195eBEYE5yMJ7CljJK
78zv4znMGFXeKopDNo+deHOJYBG8UzfhsN3mfhW0QEWaRp10bUSMsxMCMJ73DupurqSOBtZpgL2d
K3rQM6BVJXE5CIQnLwrXMpJLgVwD83Q5R0cqxFjOWXsZhsrrWq6QkXY4BsDTBY5o5nWNBNlCbbzo
DnoA00tImZWyEIM11gKeooVTpVbCfqIOZVMvHKNslmYlew9ymrnmNM5ie5kUtbjFEB4fcVd23QXq
hZ9tuzutAa7slMRStmnRZ+FElaWVRFPoDpIdtveys2u7xJgYeVsRILvYPlOLdgbFwr8UfigvDBlr
zjRyCLG5DtexBN77oDLQWqWK5PlLvxl8MYtSOZ+hTGHd6GaAQkNvppwgsV9Z1xETiW3r+AOMdF9n
8F1F1xWo5BmNAtDZDHWwrFPTjWwm0HJLvM5l39rURT/KoonhxoEnvACLp28MI1ChMOAplwjmt1Y9
DdOyvO61AFU62ggXkitALoIIBTCFLj7qx5CKsN/1gNbm0GvcZSq10Ra0BjlfoJKWxFGMDS9Z6UhU
9G/YrfVpSns2mDKe79tJb/vBundDEPCMPWaoDBuTKHPrNXya8MImSf2ADjSHpps6AiKL0vUuRNqu
kyeDxIS7KEZyY2zedr4fX+Z9ukwh0M5zm0F7HDT+Aypy7bywzOw6rt1yaXp1wLoH/dII0JEYxz7r
SBrqs6zqH4HhAgXLeiWeW1R/zPBxATQKUwrBGbTGdZsyBpoKkMT32NozWpFjQ1uPtNZFhz3LzFcy
dW5ISk25mdcLmWRliZwuM/JOR/ZVqOEi6gJkWAs3WkW2tIHyYBBh4g6DFbm+c+SSYW7pRjvXVvNN
CdVmw5jWZmiZO3utbRjp/PdYTCq/6n/oWNS+O7SYegwsfMYV3u/PxfEvnwcVBvap2Htw6BwASNin
vgwqjBMMHuhUG5xLT6ClFyKjfEKlLeMdx5Gl2oc2znNHRpVPaN5wkhr4wwlDFn+pI3PQDvp6eiCb
KCZRcKCjxfmovdUyqj3DjOV43O1tkb+LUSO7y6GsnFkK5yV0l6L7UEnyRycUxaNVqMl9W6OJbTSe
V8+1sk3nZsPo3dQl+64QTbpp4sydCcuPHvTIrd//dzP+0GakaWYp2jiy+OMk7V1V7Qv4tezJV9vx
y98+7UdLnMhjB5Asja9c/ypPM80THaycwkxtNB750iBUxYmGbhcCfxo8JQx5uJGXBqF1wg+gYT9l
duNf/YW5mXLQvft6PwpV5e112GdkaLY69i+/nhuNLuuq3vveKsVGIMnMGQ1Div3GNhGHtPwF7M90
FiSt9A491u7GEsK+660mu1C8wT21eiX/4PgUwBppRw24Q3GXXt1nN51qDwtZR3UECWsf6QFb2iG8
Dj9qJJWGNBagkExtDaoQeq7+HcsmSTM/SnBoBemwzJBgR6o8RAjFlz65RupCmEJ1QwpgklPC39Z5
KSiVM33u5LZAr6U2TyvBLCvIbfoz3Ps0CXX9XItCgryuFvoszq1hXXimeV9ZWOvqCuwhpD32qHvu
sCm/1qj6J4zyQ7pCCmDdwesvmzpBcSUctujVAnsJrcibyAINFcxWPeYpUVcM4UR2C/1BqXLQy5IG
OBpaUGyBBpJE+n5Q4kiZ0ZGA6194RrN1TLNfe3lCmkUH1rhM6YdeQFMKRnVV4Zz1SI0/0uLxHzJn
aOjhSfQOK0+5SocQxVqGTAjOg3+cp31jnAL4kVa6EuJSgDBRjlRr7Q/zPpW7x6bs7kpvyBdJrfsL
rYijhd6B6W1ccO1GBthbhaRGAq2j0JCTgJkTVPcGxDAacOFi8C9oxeqLxKMV5wSxsfNBZVF3do1/
ZTquvQaS1a5hBWKAIUOxFfTaPtP1sZGaaNvuxotbXZrWnoUXgJUntTmFj5RulTKhaybaFCqAE2JR
oAhTohlGl4fODWJLLKQC8DgAcS23IITUXKSfYN+i5GkNqdgALe2vIRvZ0IBptO/gGVdbG77rLvR0
ewJtwD+vYRlok8JFCAzNJrHIUrtEQkVNTwsXbcMJqSBfUCFVNFhThEK4khHfxrrR7tAoNbBNqcJu
2RYeuhRGq0wtr7chNgOrmbseMCa7jSH7WjL+WBCXQJCuqtzsphYc2E1X6GRyWhbwhYdsXAoF1P5B
xO4zhoegEwNA60lT7bSuCJa9hX38BPcv9WbIh+us0KA6SNmVpPj+KpNYMJWJ8xWJmIZiDj4rUl/S
P05jf9iYaCmfNp7kIYHiVJhBQ2WaepYLp83ie5h6tOXek17r05pzb2dbrXmb8x30yPTHYov0GO3Z
TqOvFQZFeOaFFeBPcDFo+gTT1o/h6xnQpBE+cTXlMiNfolerSivsHJKRjE/RUHbbTBgejy6UwtjP
zS03KW/hcQKo7E3jFg5IszPiJLyyoJksdcm1PsAj+9CVQfjRAAvFplOMiyHVk3vUBJOl5aUjCBDm
0QrMbDG3oSY/9MbADDRyPXUao800oW5RTpGqNt93BuC4ihYQbGCVrzNR6EJCnZPWQSZvY6fip7Am
gDsxcRHMEevmHbBgc6XHnbmSG9OZ9VV6/dVR8A2UgMYI5ysNQYQatNFqFsM2ojsDGIvi/Ou4WiIr
D7Yll5Y94NNNEvrrSnEAX/WYViujpomCasKOPpckxnIYKTK/BiaFlfyH0vIw2ijo/z70Td1uUJHr
TyVL0KPisLhTmFjcqla2rf2knNcyki1gb9orKBwoOoFOCPleYfRTkSA0JVce/A2nCoSJiY1kbkqL
am9e9dyVaitNBb9hSPbFAP18QvILZ2QYgxluz8S14BDjhkO80w6xzxvDoD0GxO8vGE2Ityv25iQa
EQ5fyfd6Tp8VNAKUpRvoMVKBABiGqaynEsYspr4vYSBein5E52HsOUUbDqY8e8RQFsxrqkWrm+3W
LlWfwCwzkAjqfOpl7+ohoVPbDFPTDPWZZ+TR2qyy5qPn19WaEKPS1qxcCT2EIVEB0qEgjH5wbIVT
Cz+jKyeCjZlU+XABChzb8hwJkwCtP0j1teVNcMnp5nLYMnvKike3aJAAN8OaAX3s2/ARhHUuV7W/
ddHznfdK4DPTqgFHKqo316rYn5dVYKEsIOyp7YGWzAW1nheo9gPhlskQADYZHIujLdO+lq9N4JcX
YWbkS3IEcxarXWjCdG2HDTAxZSbbZblQBmCeU5XuvT/xlGIf4WAI6c2NgmVs5UA+3KYPW8hmDWRy
vbYu2yhAMy/PIOpbWvZRjqOcICBvEUm+r2z5DPUL2vwaHNY+2jYNqkh6f+lJwGR1rd6BFjgDf1fM
Os1EULHwl4Ph4q8CqLUCvWZEtLKlOKNx0bXVzEM04Kai0dlRYDeODCjav1TS4LQIO9jzVqzNnESv
sBYim1iM3t3UtXYhN5OkVtK9pEr9WQ9p8d5GhwytJSvbQf2o0+mA6uVNRHt1AyO0XHWYqJ4BMonw
t61UdyaXoBMmleOAjU2vLZw/Zsb49DdjHCBvbt41h+CQuXqILN8A0BPc/pZkHvDfGE/KMbLUhyDD
jsMHfow87RiDkjEaxWNcGg4hClSN/+CPcUseI5h9CGbpGNfQJ0jumzHWmWPUi4QcfCyy9APJiPnB
HmOjOUbJeIyX5Rg50zGGZk/RlLgKH9qd5WOsLQi6NHjc7ai+sSjGiGzLGIA5Y5Q2DwG7OwRvFCl8
khYiukD2xEo8WMKHcB+NkV+MZ0A/FBwH4HzN28pUPGVa2i3zmdzvrwEod2vY8mKniAjTC1fPmr2q
w8J2Qk5IWjPBsgmH6r6NnXbrJHa5Apul3pSyxYkECre9UKWguI8Mh/Er5lFlPm06Sc/P7cO56RzO
UNzeyokZhhLmKS16qA74X8h5nL6Y+vI2yXgmN+PprB0O6nI8s/MQ14U5YgMc5SRSqCy4tN7Usonh
tirOXPJlptOmDkMgHNOBYEwMrDFFaKuh2mKfIu860eBjj9MJycSYVmiHDEMbkw0UeNwLuepJahQR
KAtg3eXcP2Qo6pisxIe8pT3kMOqYziiDmpw5zRDuStDl88pBFaWKRERppnUr02xRuaqkNru0sta5
sJgLbT0yxGmTVR2Sn6alLsD4MKKzjcjfKoGjLMy0N7aC6H0qQ0xYgqaD7C1n7ZlHC+dezyL07Con
bVRA9e8yFCJQH8xU50YUsfJRKEO6dNCzQbU+L671JEPQQ2sSjmnhL00U2PEQauPwHCJoe4ksSnfZ
63RWefCKapohzjYjtGJiU62kXC5WZtp421B35BUjb/RMTSnfCQNMu6+b+m0uGS0sCjl9bGFiDoBm
UxqbGGteM21SLppS0W+Fk5Pri6wNTqs2gPJdmQHTYnLFPFHVzwlqHowz2+xWT2Uxk2C33PoeNBZQ
1vj3oKg3zFWmZosAABlostBbyCXJUDO45TTXigDPqVJxrzUzdhYeKSdOP1aLpUmYqFuXXGnZx4a+
xPLLmkP3H2auCARo1Nq+S6TCXMA1qK+QcnF2/BNSdNWad34r4mXsFt6iAsV0rhjAjJi6Jh97kyYo
2I74HvFe+9624nhXGw16D50EM3PA3ioMjGoeN4XKnE8yFYw7mnwu8jjWpnoUepsQBPYma9CBaGur
WGuDQOgNyNM0CP1PCsnp1EjKTYbazNLkdIud9D5Th5zKojav3ByZrRj1ejwr3Js8iJrHpERGwgC8
u6wKCJKMepVczI1+YMQPPzPzaEa37ULqVeZZFUzbbWYiSD5opCJFDYgAeQTyBFlJVnowTk99faKp
d0VfbPTal85E2qxilzGc6btnHYKYsAe6uejppscBAEjcOot5VYhiivxXksHOrXwU72RdjTY4NZby
hO8EjZigTjBu8OpuEVZBtKb5N34W4SbzokPTxCuKe9o0ROY6NfOp1arQqgYZqFtRDj2TLmWYK3lL
UWLHzZUqFXo8rxkirzpB2RpbFkrCfWdP2uDKHJWfUG0pd3LJuZbVaoiEAuq5udXHmw6bwnnCnr+h
HaOyYzPtjEb9KGDkZDNRJv2paEfeL0xho+mGZdIq0Z3onIeQwyuKnT0FS7lq42jOqgCtgYFbaYwK
9RRtQ6GlUGkk9QqeTr3RMGm+1voGkchCCroLz8QLZIJhQq2i1CxrMyPpxCJGSxIwjSx97iCjbYSS
olYl2/kW9Ea9UnGR4pip04e4ipuVpWTmplKygWaZTv3pJbuxZcQQth/mbhM713wBMWsKDmeCj6W1
txRUjzXocOfC7YIZv6iiitcxppeHdIdIobwt6dje4eeI2KDnYlgrS02TLVolKFeIutDgtcEFf44l
LNzhidn0nUONEkdFHNV3rdafCyth0mkkPt4ZWiJdMSd1EZvttGaFY3AtT6UyMaIlgoLpFXmGn5wB
jwdtLkGIAzPAdb21XDIEmCl5HrQXiL8UG/r7ESBQ1X+MiTj9xMNPcYrIDW7bquG/U+MYnAl4o6kF
FP2mNJto0SkgDvm3qa5ix/MXaqBgDJP6DEywJaEDofgrSMLKHEHY7Kps24tRojrJmHt0RYlTfZfO
avhp0OnhpVekGNMSyACEk7Z7aP2u+9xmykOJvuA9Sp97I2vkcKJrbnoBg9eAhVBXK0hWdCBStd2a
aoGQbiY3p4OmFGjBQokxSw+rQMwXQZxgpavm1o0ytPFpqaDcqSDCNHMKmP5eaQq67wiw6JGeLNA/
93GXTNoL+gTS0kHPj8FCXC1bXRiAeBPjzAh658FSc8DHReEuE29Q+Rrq+MbXU+PMVy13JwOxWJbY
miykEXhveJFx7ZpusVUTjs5poAzBTNcqFCoUVJI2vWQ2i9Ks3HXRmflHAdNtbuHZt4v9op6jQWRO
C0IUqK5AP69RRZ9KkaPOXcwBIBqrtT9trQR2oe93+nyI1BwuUiOlU8VvzbnnyJhk4Knpkl210jrG
ffzUtIpmLopOW8WdIa6dyqZSz2T9rAYXs9J7LVyGfStQvkU+LVNKFa3Epl37kZPuTESF4FOixFMg
9C35dxDTq1XehtmVjEj6rFN890LzE4BP5qDdctBFPH+FRZWAQsVcQ9p344NZWJkOTKrazZLPVhJa
Z0apR+8amlZLo0rkOcgoZTWEcErsvNcWTIBkfAUzRD9Dx+ao6dF3IBsYqdNJty3l6lKXywX5qrwN
zSGYW1HxXhr5ncwFz5te+pA0LTI8bqq/UxM4KoaFyIufUrxgd1dOM0XuNhno33nhJAgpQNNr53UJ
qNWoY2TK2BjIhcdV1F7J2JLfyNqgz2DpO3yCzpwUTun8iW/HwZjj941DIpky1hoAHV+XazYqqzC4
ezwRJ+b1cKfe5XvpLr9qz8tLRCiTCyn6E1eDb7UqhQy6f+Qa0N4y37QqW7LbGOloZwnax/mI5IFf
MWwN+nP8NgZlShjLTos+Z4Aj3ND7KPQBmXfNCT8zouzUSd/7ziIJ2p7a2ySczQdHZQEVZD/lJcLo
0vuyyowbPintSSNBvn8aakhAgKbvi1WXp/lWjQv8FMCErdlG9JTIZSeGaV0hbwTUiGefTC8OFtiQ
5ou+bBkkp/pwbyCGvi5bJ1o3uW4tqz6S3sV+W2zrKgkvvbhxT5UI/afThmh07dnGwGTJD8JZhO3c
DH3g4lZzIVhRVCrRf7jDf4RI5jNSZOSezw9N+cv6seivHhmCV8htQq93H9Pxp7vUT6qb9N/7pe9f
6JfHHxkH4OcDJ4wOz6thwOG2Dvf8vatEe4Zf9cPjP35VFFC/wO1BVjy/fv0lShP3+cemONHH6gjg
328/5v2+WqU/Wofvf8SnBf3+77z6AJ+QZavGL8KFcfFqsjHGgB9ZgjdXeLUEgJ2h5eN8fnjBFPp6
CewTdE3h1TC3O7yeNAr+80uwf4gBaDKXL/xP1aslAJP9Y2vw5hJf1kDowHbQCrfgKj293q6BDWIc
0ATCK+Prac1/ojXQGKG+FY/4q8+CsE80/NbGMew3N4Jxgu2nDZ3paQ1GlNL/y7Pw5lt8ihbrh3/8
KgwBa01Xf/CJeHOdr3aDecJeH/FWjPhePwoQYTDC05+X4GkU+RNtA2Ewljn2WYA9wZGuaDTLD683
8YBtwHELg2wErPH66Z4FZfQ9OnIR4EhiewYWYCRKHl6vdoKFagqlICST50fl53sWRnbLsYugojFt
MbjTn0P/m51gnSjW6GlFJ/zw+ul2ArOSoxMEaEGjzR77/VtPg8WPAVMamv30Rj9VLHjCSxx7Nirq
Cco9AtzD8wP/OiiyArqhCWjDYGjGFxXAz3UsqHgYPkXqN+nrX8kTjRP03VkG8bQL5NePgkW4MMBk
gNR8WoSf7lEggZWPDYqgrizAUaPb26toaOonDFXB5qjPGeTPFw0ZgBybHin2CYAzAV3t9Yc3TvjY
4JIwKzy8fr78+Bn8dPRxIE4UhuakP99MDCwFSBXOjcDffzwC/EC8/K3sxJUnejgUnP5j+a269I9+
4aXO+v3Pn2usQ/JIIfXqF0ds5NN7f6lH//kqZzzUgV/98KUuPLzP858/f8Dfv/Wr93r5VC//ufIf
i33xCVWAQyn8fJvn+5iS9V/Jg4dMxK7YPzyW3u8LoS839I9fX93uV9nAd69flq9F5nji2TrHXnbi
e/vi5TLjgj8dzsdedrUv+n2y//rC4ulhP/rKfrz/BOPjmyuN9SnSCse+xWYfx/Uv/7OPs//95XRP
d9l/tULkHGMie+y7nO6LhI5N+HqRniqFo6/NPo3eXFgbU4BjL7zdh6W3f2gfH7OXix2eUnyrOcuP
vfrZ/sHrv/0MPeXNx77BxYPP7b/c6Hjnz1XJsRfe1Q/1J++xKPpXF8erWbz8xzdB3b+1iL736O/q
JNh/fLnO4a6f0oZj7/pqH+xRS96/al3Roz4AxP+42/dDN33th6H/ShVTlVG6fPkU//5q3OxjP0KK
56F+udYhbHEGkgEcuyIHoPK3Qstztnrs9d8/ltUvk8fE3UcvN3u4ezLYv+Huz/YEcwJWVbza489d
qGPvfVkHXP1Vj++3bu/R105f3fF4XdCAL0v0728WTuV9vE+e1Jv8T+lH9JvWZQQOvXy5+Lj+NE7Q
avobgvq/ijr54+MJNVlQjn9HoPyu5uyRT+5NMSp5vPo+ngVt/4an9y+JaR35QUa5rvGr/vqb5pMw
gkMq5OhQ8X3FkyNv/exPWK1HXn72GHn+yxKMD8DTsmh/wxM3++15Qz77G2/xN5yHf8ptOnJ1pp63
ryq//B176kvFdmy8+wFCzJEfYsNR8IeEG5pPx36Cm0ceLfdtjv+l1X/s9X/UkO/IZfp2PPqFc+OX
P9zJJq0WeHEEEmZPtJ/EyEz7/uf9Vr3528Dy91XoyyDyW3/2usQef+NT9Lgv/vl/AAAA//8=</cx:binary>
              </cx:geoCache>
            </cx:geography>
          </cx:layoutPr>
          <cx:valueColors>
            <cx:minColor>
              <a:schemeClr val="accent1">
                <a:lumMod val="20000"/>
                <a:lumOff val="80000"/>
              </a:schemeClr>
            </cx:minColor>
            <cx:maxColor>
              <a:schemeClr val="accent1">
                <a:lumMod val="20000"/>
                <a:lumOff val="80000"/>
              </a:schemeClr>
            </cx:maxColor>
          </cx:valueColors>
        </cx:series>
      </cx:plotAreaRegion>
    </cx:plotArea>
  </cx:chart>
  <cx:spPr>
    <a:noFill/>
    <a:ln>
      <a:noFill/>
    </a:ln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AB687-5AAB-4004-98E7-3DC527091F91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0585B2-CBAD-4B3C-B60A-057E568625F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9514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  <a:p>
            <a:r>
              <a:rPr lang="en-IN" dirty="0"/>
              <a:t>Runkel ratio (RR)=2𝑤/𝑑</a:t>
            </a:r>
          </a:p>
          <a:p>
            <a:r>
              <a:rPr lang="en-IN" dirty="0"/>
              <a:t>Flexibility coefficient (FC)=𝑑/𝐷×100</a:t>
            </a:r>
          </a:p>
          <a:p>
            <a:r>
              <a:rPr lang="en-IN" dirty="0"/>
              <a:t>Slenderness ratio(SR)=𝐿/𝐷</a:t>
            </a:r>
          </a:p>
          <a:p>
            <a:r>
              <a:rPr lang="en-IN" dirty="0"/>
              <a:t>Rigidity coefficient(RC)=2𝑤/𝐷</a:t>
            </a:r>
          </a:p>
          <a:p>
            <a:endParaRPr lang="en-IN" dirty="0"/>
          </a:p>
          <a:p>
            <a:endParaRPr lang="en-IN" dirty="0"/>
          </a:p>
          <a:p>
            <a:r>
              <a:rPr lang="en-IN" dirty="0"/>
              <a:t>FL: Fiber Length (µm), </a:t>
            </a:r>
          </a:p>
          <a:p>
            <a:r>
              <a:rPr lang="en-IN" dirty="0"/>
              <a:t>FW: Fibre Width(µm), </a:t>
            </a:r>
          </a:p>
          <a:p>
            <a:r>
              <a:rPr lang="en-IN" dirty="0"/>
              <a:t>LD: Lumen Diameter(µm), </a:t>
            </a:r>
          </a:p>
          <a:p>
            <a:r>
              <a:rPr lang="en-IN" dirty="0"/>
              <a:t>DWT: Double Wall Thickness (µm),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0585B2-CBAD-4B3C-B60A-057E568625FB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8202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404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2864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11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A14BD-F5AB-4255-B8D3-03EF087CD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D2E06-79E0-4D86-A2A4-B8053F164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9B437-1203-476E-B115-452E0F2E9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20CEF-6F90-435A-A8E6-8E1D3833F3E4}" type="datetimeFigureOut">
              <a:rPr lang="en-IN" smtClean="0"/>
              <a:t>24-07-2025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6D74E-15AA-4D82-8DC4-3BF9C26A6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2D0CF-987E-4A4D-A5D9-2746F459D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2977A-F715-46FF-BD81-A81942524A4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5451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779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-10164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pic>
        <p:nvPicPr>
          <p:cNvPr id="21" name="Google Shape;62;p15">
            <a:extLst>
              <a:ext uri="{FF2B5EF4-FFF2-40B4-BE49-F238E27FC236}">
                <a16:creationId xmlns:a16="http://schemas.microsoft.com/office/drawing/2014/main" id="{C3E564A0-065F-829D-7CE7-4168537A7A2A}"/>
              </a:ext>
            </a:extLst>
          </p:cNvPr>
          <p:cNvPicPr preferRelativeResize="0"/>
          <p:nvPr userDrawn="1"/>
        </p:nvPicPr>
        <p:blipFill>
          <a:blip r:embed="rId6">
            <a:alphaModFix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0164" y="5619919"/>
            <a:ext cx="958264" cy="1225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117;p21">
            <a:extLst>
              <a:ext uri="{FF2B5EF4-FFF2-40B4-BE49-F238E27FC236}">
                <a16:creationId xmlns:a16="http://schemas.microsoft.com/office/drawing/2014/main" id="{0A705AA9-12C7-1D3A-8BA1-3E2127B96810}"/>
              </a:ext>
            </a:extLst>
          </p:cNvPr>
          <p:cNvPicPr preferRelativeResize="0"/>
          <p:nvPr userDrawn="1"/>
        </p:nvPicPr>
        <p:blipFill rotWithShape="1">
          <a:blip r:embed="rId7">
            <a:alphaModFix/>
            <a:biLevel thresh="75000"/>
          </a:blip>
          <a:srcRect r="49205" b="13464"/>
          <a:stretch/>
        </p:blipFill>
        <p:spPr>
          <a:xfrm>
            <a:off x="11545000" y="-204593"/>
            <a:ext cx="636588" cy="1429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8556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2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2;p15">
            <a:extLst>
              <a:ext uri="{FF2B5EF4-FFF2-40B4-BE49-F238E27FC236}">
                <a16:creationId xmlns:a16="http://schemas.microsoft.com/office/drawing/2014/main" id="{681E0FB3-DFDD-8229-1F3A-B5019E5D107F}"/>
              </a:ext>
            </a:extLst>
          </p:cNvPr>
          <p:cNvPicPr preferRelativeResize="0"/>
          <p:nvPr userDrawn="1"/>
        </p:nvPicPr>
        <p:blipFill>
          <a:blip r:embed="rId5">
            <a:alphaModFix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0164" y="5413658"/>
            <a:ext cx="1119599" cy="1431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17;p21">
            <a:extLst>
              <a:ext uri="{FF2B5EF4-FFF2-40B4-BE49-F238E27FC236}">
                <a16:creationId xmlns:a16="http://schemas.microsoft.com/office/drawing/2014/main" id="{75D29F30-D373-0897-C532-F80CE88F201C}"/>
              </a:ext>
            </a:extLst>
          </p:cNvPr>
          <p:cNvPicPr preferRelativeResize="0"/>
          <p:nvPr userDrawn="1"/>
        </p:nvPicPr>
        <p:blipFill rotWithShape="1">
          <a:blip r:embed="rId6">
            <a:alphaModFix/>
            <a:biLevel thresh="75000"/>
          </a:blip>
          <a:srcRect r="49205" b="13464"/>
          <a:stretch/>
        </p:blipFill>
        <p:spPr>
          <a:xfrm>
            <a:off x="11545000" y="-204593"/>
            <a:ext cx="636588" cy="142967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11555412" y="6344863"/>
            <a:ext cx="307882" cy="51313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E13C74D-C679-9634-3464-EC704C1A3232}"/>
              </a:ext>
            </a:extLst>
          </p:cNvPr>
          <p:cNvCxnSpPr>
            <a:cxnSpLocks/>
          </p:cNvCxnSpPr>
          <p:nvPr userDrawn="1"/>
        </p:nvCxnSpPr>
        <p:spPr>
          <a:xfrm>
            <a:off x="1096715" y="6488567"/>
            <a:ext cx="0" cy="277002"/>
          </a:xfrm>
          <a:prstGeom prst="line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ABB9F9F-5E74-DB3C-4240-E1E1136CDC26}"/>
              </a:ext>
            </a:extLst>
          </p:cNvPr>
          <p:cNvSpPr txBox="1"/>
          <p:nvPr userDrawn="1"/>
        </p:nvSpPr>
        <p:spPr>
          <a:xfrm>
            <a:off x="1293948" y="6583413"/>
            <a:ext cx="6463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JUL 2025</a:t>
            </a:r>
            <a:endParaRPr lang="en-IN" sz="1100" b="1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2DEB7A-87FA-F2A6-5F5A-A64FDEF9E33D}"/>
              </a:ext>
            </a:extLst>
          </p:cNvPr>
          <p:cNvSpPr txBox="1"/>
          <p:nvPr userDrawn="1"/>
        </p:nvSpPr>
        <p:spPr>
          <a:xfrm>
            <a:off x="1288337" y="6404883"/>
            <a:ext cx="6960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SILVI REVIEW</a:t>
            </a:r>
            <a:endParaRPr lang="en-IN" sz="800" b="1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E6ED6A-EF18-B814-60ED-C5D7E6848D96}"/>
              </a:ext>
            </a:extLst>
          </p:cNvPr>
          <p:cNvSpPr txBox="1"/>
          <p:nvPr userDrawn="1"/>
        </p:nvSpPr>
        <p:spPr>
          <a:xfrm>
            <a:off x="11555412" y="6469148"/>
            <a:ext cx="2984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F045C3-7296-47E5-942F-1856A613DD58}" type="slidenum">
              <a:rPr lang="en-IN" sz="800" b="1" smtClean="0">
                <a:solidFill>
                  <a:schemeClr val="tx1">
                    <a:lumMod val="95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‹#›</a:t>
            </a:fld>
            <a:endParaRPr lang="en-IN" sz="800" b="1" dirty="0">
              <a:solidFill>
                <a:schemeClr val="tx1">
                  <a:lumMod val="95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31E14B-2760-6E7C-3FC7-44EE33504F01}"/>
              </a:ext>
            </a:extLst>
          </p:cNvPr>
          <p:cNvSpPr txBox="1"/>
          <p:nvPr userDrawn="1"/>
        </p:nvSpPr>
        <p:spPr>
          <a:xfrm>
            <a:off x="10949363" y="6675898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LSTC</a:t>
            </a:r>
            <a:endParaRPr lang="en-IN" sz="800" b="1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A11F37A-3B20-703E-D81D-979B39DAD293}"/>
              </a:ext>
            </a:extLst>
          </p:cNvPr>
          <p:cNvCxnSpPr>
            <a:cxnSpLocks/>
          </p:cNvCxnSpPr>
          <p:nvPr userDrawn="1"/>
        </p:nvCxnSpPr>
        <p:spPr>
          <a:xfrm>
            <a:off x="2163264" y="6488567"/>
            <a:ext cx="0" cy="277002"/>
          </a:xfrm>
          <a:prstGeom prst="line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E67EBD3B-02EF-AA0C-7652-615430C4914F}"/>
              </a:ext>
            </a:extLst>
          </p:cNvPr>
          <p:cNvSpPr/>
          <p:nvPr userDrawn="1"/>
        </p:nvSpPr>
        <p:spPr>
          <a:xfrm>
            <a:off x="-10164" y="4777154"/>
            <a:ext cx="1367118" cy="176513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E82CFCC-AE79-CDDE-9957-D684C69EAF1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9" y="6466242"/>
            <a:ext cx="869142" cy="29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648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7" r:id="rId2"/>
    <p:sldLayoutId id="2147483698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1.svg"/><Relationship Id="rId7" Type="http://schemas.openxmlformats.org/officeDocument/2006/relationships/image" Target="../media/image3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png"/><Relationship Id="rId7" Type="http://schemas.microsoft.com/office/2014/relationships/chartEx" Target="../charts/chartEx2.xml"/><Relationship Id="rId2" Type="http://schemas.microsoft.com/office/2014/relationships/chartEx" Target="../charts/chartEx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6.xml"/><Relationship Id="rId5" Type="http://schemas.openxmlformats.org/officeDocument/2006/relationships/image" Target="../media/image220.png"/><Relationship Id="rId9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40.png"/><Relationship Id="rId3" Type="http://schemas.openxmlformats.org/officeDocument/2006/relationships/image" Target="../media/image350.png"/><Relationship Id="rId7" Type="http://schemas.openxmlformats.org/officeDocument/2006/relationships/image" Target="../media/image37.png"/><Relationship Id="rId12" Type="http://schemas.microsoft.com/office/2007/relationships/hdphoto" Target="../media/hdphoto3.wdp"/><Relationship Id="rId2" Type="http://schemas.microsoft.com/office/2014/relationships/chartEx" Target="../charts/chartEx3.xml"/><Relationship Id="rId16" Type="http://schemas.openxmlformats.org/officeDocument/2006/relationships/chart" Target="../charts/chart1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0.xml"/><Relationship Id="rId11" Type="http://schemas.openxmlformats.org/officeDocument/2006/relationships/image" Target="../media/image39.png"/><Relationship Id="rId5" Type="http://schemas.openxmlformats.org/officeDocument/2006/relationships/chart" Target="../charts/chart9.xml"/><Relationship Id="rId15" Type="http://schemas.openxmlformats.org/officeDocument/2006/relationships/image" Target="../media/image41.jpeg"/><Relationship Id="rId10" Type="http://schemas.microsoft.com/office/2007/relationships/hdphoto" Target="../media/hdphoto2.wdp"/><Relationship Id="rId4" Type="http://schemas.openxmlformats.org/officeDocument/2006/relationships/chart" Target="../charts/chart8.xml"/><Relationship Id="rId9" Type="http://schemas.openxmlformats.org/officeDocument/2006/relationships/image" Target="../media/image38.png"/><Relationship Id="rId1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chart" Target="../charts/chart13.xml"/><Relationship Id="rId7" Type="http://schemas.openxmlformats.org/officeDocument/2006/relationships/image" Target="../media/image45.sv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11" Type="http://schemas.openxmlformats.org/officeDocument/2006/relationships/image" Target="../media/image49.svg"/><Relationship Id="rId5" Type="http://schemas.openxmlformats.org/officeDocument/2006/relationships/image" Target="../media/image43.sv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11" Type="http://schemas.openxmlformats.org/officeDocument/2006/relationships/image" Target="../media/image61.jpe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14/relationships/chartEx" Target="../charts/chartEx4.xml"/><Relationship Id="rId7" Type="http://schemas.openxmlformats.org/officeDocument/2006/relationships/image" Target="../media/image62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0.png"/><Relationship Id="rId5" Type="http://schemas.microsoft.com/office/2014/relationships/chartEx" Target="../charts/chartEx5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5" Type="http://schemas.openxmlformats.org/officeDocument/2006/relationships/slide" Target="slide30.xml"/><Relationship Id="rId4" Type="http://schemas.openxmlformats.org/officeDocument/2006/relationships/image" Target="../media/image69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2425F3-BC97-AB04-F99E-649D5F1A533C}"/>
              </a:ext>
            </a:extLst>
          </p:cNvPr>
          <p:cNvSpPr txBox="1"/>
          <p:nvPr/>
        </p:nvSpPr>
        <p:spPr>
          <a:xfrm>
            <a:off x="4175760" y="3090446"/>
            <a:ext cx="1093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1600" dirty="0">
              <a:solidFill>
                <a:schemeClr val="bg1"/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2EA5CF-76EE-C3C0-8D56-78DBCC7FE2F8}"/>
              </a:ext>
            </a:extLst>
          </p:cNvPr>
          <p:cNvSpPr txBox="1"/>
          <p:nvPr/>
        </p:nvSpPr>
        <p:spPr>
          <a:xfrm>
            <a:off x="5849398" y="3090446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CASUARINA</a:t>
            </a:r>
            <a:endParaRPr lang="en-IN" sz="1600" dirty="0">
              <a:solidFill>
                <a:schemeClr val="bg1"/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8A8593-2977-E3ED-146C-460E063FC571}"/>
              </a:ext>
            </a:extLst>
          </p:cNvPr>
          <p:cNvSpPr txBox="1"/>
          <p:nvPr/>
        </p:nvSpPr>
        <p:spPr>
          <a:xfrm>
            <a:off x="7734632" y="3090446"/>
            <a:ext cx="9525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>
                <a:solidFill>
                  <a:schemeClr val="bg1"/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SUBABUL</a:t>
            </a:r>
            <a:endParaRPr lang="en-IN" sz="1600" dirty="0">
              <a:solidFill>
                <a:schemeClr val="bg1"/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FD7A9F3-714E-9938-BBFA-92C78076E953}"/>
              </a:ext>
            </a:extLst>
          </p:cNvPr>
          <p:cNvGrpSpPr/>
          <p:nvPr/>
        </p:nvGrpSpPr>
        <p:grpSpPr>
          <a:xfrm>
            <a:off x="5465972" y="3160588"/>
            <a:ext cx="45719" cy="198270"/>
            <a:chOff x="4184897" y="3925743"/>
            <a:chExt cx="91439" cy="39654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C799D60-3365-D19A-8C8A-B1C170672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09485" y="4101155"/>
              <a:ext cx="396544" cy="4571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F5A4DC4-98BB-4CB4-7848-217B2C3FE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4055205" y="4101155"/>
              <a:ext cx="396544" cy="4571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B3E4835-0172-3792-AFF0-D9D8C5501D9C}"/>
              </a:ext>
            </a:extLst>
          </p:cNvPr>
          <p:cNvGrpSpPr/>
          <p:nvPr/>
        </p:nvGrpSpPr>
        <p:grpSpPr>
          <a:xfrm>
            <a:off x="7351206" y="3160588"/>
            <a:ext cx="45719" cy="198270"/>
            <a:chOff x="4184897" y="3925743"/>
            <a:chExt cx="91439" cy="39654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472A2F3-5D2E-33B1-F5A9-FCBC62FC82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09485" y="4101155"/>
              <a:ext cx="396544" cy="4571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DCBA960-3082-8BC9-8136-F9D531924D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4055205" y="4101155"/>
              <a:ext cx="396544" cy="457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4926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4905254" y="310520"/>
            <a:ext cx="6521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CREATION OF NEW OPPORTUNITIES FOR CORYMBIA MULTIPLICAITON</a:t>
            </a:r>
            <a:endParaRPr lang="en-IN" sz="1800" cap="all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853E5F-49F6-5C9A-F626-1CCEBA84BD1D}"/>
              </a:ext>
            </a:extLst>
          </p:cNvPr>
          <p:cNvSpPr txBox="1"/>
          <p:nvPr/>
        </p:nvSpPr>
        <p:spPr>
          <a:xfrm>
            <a:off x="386962" y="679852"/>
            <a:ext cx="1867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Distribution Triggers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65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56E1730-B823-7A84-6551-09E53A7BD4B9}"/>
              </a:ext>
            </a:extLst>
          </p:cNvPr>
          <p:cNvSpPr/>
          <p:nvPr/>
        </p:nvSpPr>
        <p:spPr>
          <a:xfrm>
            <a:off x="788068" y="1052531"/>
            <a:ext cx="3477127" cy="5306559"/>
          </a:xfrm>
          <a:prstGeom prst="roundRect">
            <a:avLst>
              <a:gd name="adj" fmla="val 1105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8430258" y="310520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CORYMBIA – NewGen CLONES </a:t>
            </a:r>
            <a:endParaRPr lang="en-IN" sz="18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2E067D2-7048-88FE-7F08-DB4B5192BDD3}"/>
              </a:ext>
            </a:extLst>
          </p:cNvPr>
          <p:cNvCxnSpPr>
            <a:cxnSpLocks/>
          </p:cNvCxnSpPr>
          <p:nvPr/>
        </p:nvCxnSpPr>
        <p:spPr>
          <a:xfrm flipV="1">
            <a:off x="2628051" y="781788"/>
            <a:ext cx="19471" cy="4740709"/>
          </a:xfrm>
          <a:prstGeom prst="line">
            <a:avLst/>
          </a:prstGeom>
          <a:ln w="50800">
            <a:solidFill>
              <a:schemeClr val="bg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0A6C887-36FA-C27F-22E6-09B9F52C8BBA}"/>
              </a:ext>
            </a:extLst>
          </p:cNvPr>
          <p:cNvSpPr txBox="1"/>
          <p:nvPr/>
        </p:nvSpPr>
        <p:spPr>
          <a:xfrm>
            <a:off x="2301679" y="5137211"/>
            <a:ext cx="652743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5DFCC0-7DE7-EFA8-DBF7-9A2FA2937991}"/>
              </a:ext>
            </a:extLst>
          </p:cNvPr>
          <p:cNvSpPr txBox="1"/>
          <p:nvPr/>
        </p:nvSpPr>
        <p:spPr>
          <a:xfrm>
            <a:off x="2301678" y="4444996"/>
            <a:ext cx="652743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F8816E-99EF-EFCD-F941-FE2B5D3FB3E3}"/>
              </a:ext>
            </a:extLst>
          </p:cNvPr>
          <p:cNvSpPr txBox="1"/>
          <p:nvPr/>
        </p:nvSpPr>
        <p:spPr>
          <a:xfrm>
            <a:off x="2301678" y="3752779"/>
            <a:ext cx="652743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2016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AA7E22-5FF2-AF2B-4D3D-2ADA96E73F5B}"/>
              </a:ext>
            </a:extLst>
          </p:cNvPr>
          <p:cNvSpPr txBox="1"/>
          <p:nvPr/>
        </p:nvSpPr>
        <p:spPr>
          <a:xfrm>
            <a:off x="2301677" y="3060562"/>
            <a:ext cx="652743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2019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4AAE9B-2FF2-78EC-678C-B99485B0450A}"/>
              </a:ext>
            </a:extLst>
          </p:cNvPr>
          <p:cNvSpPr txBox="1"/>
          <p:nvPr/>
        </p:nvSpPr>
        <p:spPr>
          <a:xfrm>
            <a:off x="2315226" y="2368345"/>
            <a:ext cx="652743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74B0DF-363C-CDF4-5A05-B8617B7C4642}"/>
              </a:ext>
            </a:extLst>
          </p:cNvPr>
          <p:cNvSpPr txBox="1"/>
          <p:nvPr/>
        </p:nvSpPr>
        <p:spPr>
          <a:xfrm>
            <a:off x="2315225" y="1676128"/>
            <a:ext cx="652743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2027</a:t>
            </a:r>
          </a:p>
        </p:txBody>
      </p:sp>
      <p:pic>
        <p:nvPicPr>
          <p:cNvPr id="14" name="Picture 13" descr="A grey outline of a map">
            <a:extLst>
              <a:ext uri="{FF2B5EF4-FFF2-40B4-BE49-F238E27FC236}">
                <a16:creationId xmlns:a16="http://schemas.microsoft.com/office/drawing/2014/main" id="{4CA4F3A5-6F2D-F25E-5CF9-B77AE0EB6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069" y="5522495"/>
            <a:ext cx="896351" cy="8365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7B24B8A-DC28-34A0-3D28-F766D960EBF6}"/>
              </a:ext>
            </a:extLst>
          </p:cNvPr>
          <p:cNvSpPr txBox="1"/>
          <p:nvPr/>
        </p:nvSpPr>
        <p:spPr>
          <a:xfrm>
            <a:off x="1457238" y="5706880"/>
            <a:ext cx="23687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b="1" kern="12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CSIRO New Germplasm - Evaluation </a:t>
            </a:r>
            <a:br>
              <a:rPr lang="en-US" sz="1000" b="1" kern="12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</a:br>
            <a:r>
              <a:rPr lang="en-US" sz="1000" b="1" kern="12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CT, CC &amp; CV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986C3D-2908-94D4-6664-2A8BF83D44D6}"/>
              </a:ext>
            </a:extLst>
          </p:cNvPr>
          <p:cNvSpPr txBox="1"/>
          <p:nvPr/>
        </p:nvSpPr>
        <p:spPr>
          <a:xfrm>
            <a:off x="985848" y="5045575"/>
            <a:ext cx="12557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Grafted selections for GROWTH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A0FF12-B6CC-E7B6-0FB3-EDFAF4162826}"/>
              </a:ext>
            </a:extLst>
          </p:cNvPr>
          <p:cNvSpPr txBox="1"/>
          <p:nvPr/>
        </p:nvSpPr>
        <p:spPr>
          <a:xfrm>
            <a:off x="985848" y="4371116"/>
            <a:ext cx="12557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Grafted selections for PY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F58241-1537-E738-9C01-60ABFE1C90F2}"/>
              </a:ext>
            </a:extLst>
          </p:cNvPr>
          <p:cNvSpPr txBox="1"/>
          <p:nvPr/>
        </p:nvSpPr>
        <p:spPr>
          <a:xfrm>
            <a:off x="985848" y="3314752"/>
            <a:ext cx="12557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Grafted selections for Stem borer tolerance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7B6237-400D-D41B-FAF2-506D1178B093}"/>
              </a:ext>
            </a:extLst>
          </p:cNvPr>
          <p:cNvSpPr txBox="1"/>
          <p:nvPr/>
        </p:nvSpPr>
        <p:spPr>
          <a:xfrm>
            <a:off x="985848" y="2275658"/>
            <a:ext cx="12557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Grafted selections for canopy, Leaf size, &amp; Low branch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92B072-F1F9-6D80-56E4-93FF4BDF56F1}"/>
              </a:ext>
            </a:extLst>
          </p:cNvPr>
          <p:cNvSpPr txBox="1"/>
          <p:nvPr/>
        </p:nvSpPr>
        <p:spPr>
          <a:xfrm>
            <a:off x="2859988" y="4736969"/>
            <a:ext cx="12557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120 selections from CC, CT and CV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F613F1-DB0E-6276-7FF6-326B0DB1F539}"/>
              </a:ext>
            </a:extLst>
          </p:cNvPr>
          <p:cNvSpPr txBox="1"/>
          <p:nvPr/>
        </p:nvSpPr>
        <p:spPr>
          <a:xfrm>
            <a:off x="2859988" y="4055739"/>
            <a:ext cx="12557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60 selections from CC, CT and CV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3E20D6-C813-C8DB-3FC7-E3622451C2FF}"/>
              </a:ext>
            </a:extLst>
          </p:cNvPr>
          <p:cNvSpPr txBox="1"/>
          <p:nvPr/>
        </p:nvSpPr>
        <p:spPr>
          <a:xfrm>
            <a:off x="2859988" y="3313440"/>
            <a:ext cx="125579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15 selections from CT and CV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60DC620-C9BE-5922-1728-E81EDE0813E9}"/>
              </a:ext>
            </a:extLst>
          </p:cNvPr>
          <p:cNvSpPr txBox="1"/>
          <p:nvPr/>
        </p:nvSpPr>
        <p:spPr>
          <a:xfrm>
            <a:off x="2877075" y="2698233"/>
            <a:ext cx="12557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ITC 2081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C981D45-9A22-6A9F-1D39-DEF2B3B71F8A}"/>
              </a:ext>
            </a:extLst>
          </p:cNvPr>
          <p:cNvSpPr txBox="1"/>
          <p:nvPr/>
        </p:nvSpPr>
        <p:spPr>
          <a:xfrm>
            <a:off x="2910052" y="2221108"/>
            <a:ext cx="12557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22 Selections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3AEFC294-21D5-6DB2-9A68-826893DF6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294951"/>
              </p:ext>
            </p:extLst>
          </p:nvPr>
        </p:nvGraphicFramePr>
        <p:xfrm>
          <a:off x="4569622" y="1398412"/>
          <a:ext cx="2250749" cy="4753296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772596">
                  <a:extLst>
                    <a:ext uri="{9D8B030D-6E8A-4147-A177-3AD203B41FA5}">
                      <a16:colId xmlns:a16="http://schemas.microsoft.com/office/drawing/2014/main" val="3023477576"/>
                    </a:ext>
                  </a:extLst>
                </a:gridCol>
                <a:gridCol w="565972">
                  <a:extLst>
                    <a:ext uri="{9D8B030D-6E8A-4147-A177-3AD203B41FA5}">
                      <a16:colId xmlns:a16="http://schemas.microsoft.com/office/drawing/2014/main" val="3638819451"/>
                    </a:ext>
                  </a:extLst>
                </a:gridCol>
                <a:gridCol w="912181">
                  <a:extLst>
                    <a:ext uri="{9D8B030D-6E8A-4147-A177-3AD203B41FA5}">
                      <a16:colId xmlns:a16="http://schemas.microsoft.com/office/drawing/2014/main" val="169948663"/>
                    </a:ext>
                  </a:extLst>
                </a:gridCol>
              </a:tblGrid>
              <a:tr h="964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Selected Clones</a:t>
                      </a: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Rooting</a:t>
                      </a:r>
                    </a:p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Rank</a:t>
                      </a: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First Gen</a:t>
                      </a:r>
                    </a:p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Survival</a:t>
                      </a: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83583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CH889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10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64.4 – 81.7 %</a:t>
                      </a: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1075724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9348772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CH889/1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7568443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CH54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475367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CH30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3643205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6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328889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CH44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366724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101938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CH1274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9</a:t>
                      </a:r>
                      <a:endParaRPr lang="en-US" sz="1200" b="1" i="0" u="none" strike="noStrike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107594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CH352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10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352645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CH40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11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45.6 – 58.8%</a:t>
                      </a: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5505973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CH889/4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12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1367679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CH47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13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364753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CH1558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14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185758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CH1556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15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790891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CH52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16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21.5 -45.5%</a:t>
                      </a: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9302942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CH1289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17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991287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CH1302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18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686657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CH1323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19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517548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CH1291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20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5263803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CH313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21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2956478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CH265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22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2955312"/>
                  </a:ext>
                </a:extLst>
              </a:tr>
              <a:tr h="964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ITC2081</a:t>
                      </a:r>
                    </a:p>
                  </a:txBody>
                  <a:tcPr marL="36000" marR="0" marT="0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7030A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7030A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22%</a:t>
                      </a:r>
                    </a:p>
                  </a:txBody>
                  <a:tcPr marL="9459" marR="9459" marT="9459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1012093"/>
                  </a:ext>
                </a:extLst>
              </a:tr>
            </a:tbl>
          </a:graphicData>
        </a:graphic>
      </p:graphicFrame>
      <p:grpSp>
        <p:nvGrpSpPr>
          <p:cNvPr id="77" name="Group 76">
            <a:extLst>
              <a:ext uri="{FF2B5EF4-FFF2-40B4-BE49-F238E27FC236}">
                <a16:creationId xmlns:a16="http://schemas.microsoft.com/office/drawing/2014/main" id="{4E404C03-02EE-8B5F-74C9-D570084BA537}"/>
              </a:ext>
            </a:extLst>
          </p:cNvPr>
          <p:cNvGrpSpPr/>
          <p:nvPr/>
        </p:nvGrpSpPr>
        <p:grpSpPr>
          <a:xfrm>
            <a:off x="7465234" y="3513494"/>
            <a:ext cx="2334645" cy="1532081"/>
            <a:chOff x="7512505" y="3391703"/>
            <a:chExt cx="3122885" cy="2909488"/>
          </a:xfrm>
        </p:grpSpPr>
        <p:pic>
          <p:nvPicPr>
            <p:cNvPr id="32" name="Picture 31" descr="A map of the state of the state&#10;&#10;AI-generated content may be incorrect.">
              <a:extLst>
                <a:ext uri="{FF2B5EF4-FFF2-40B4-BE49-F238E27FC236}">
                  <a16:creationId xmlns:a16="http://schemas.microsoft.com/office/drawing/2014/main" id="{C1DFF931-BB84-49B5-A71C-8104400D2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505" y="3391703"/>
              <a:ext cx="3122885" cy="2909488"/>
            </a:xfrm>
            <a:prstGeom prst="rect">
              <a:avLst/>
            </a:prstGeom>
          </p:spPr>
        </p:pic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95E7F17-B273-C842-2C9F-5C46D95046EA}"/>
                </a:ext>
              </a:extLst>
            </p:cNvPr>
            <p:cNvSpPr/>
            <p:nvPr/>
          </p:nvSpPr>
          <p:spPr>
            <a:xfrm>
              <a:off x="8430258" y="4083920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E1F9FB2-A8F4-1EF3-DB78-F0673A2D0BF9}"/>
                </a:ext>
              </a:extLst>
            </p:cNvPr>
            <p:cNvSpPr/>
            <p:nvPr/>
          </p:nvSpPr>
          <p:spPr>
            <a:xfrm>
              <a:off x="9043590" y="3999127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36B9703-5FF7-A590-0C63-2AA9111E6415}"/>
                </a:ext>
              </a:extLst>
            </p:cNvPr>
            <p:cNvSpPr/>
            <p:nvPr/>
          </p:nvSpPr>
          <p:spPr>
            <a:xfrm>
              <a:off x="9110685" y="4166758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8DFDEEE-A3F9-AC63-5C0B-59AA6479EE6E}"/>
                </a:ext>
              </a:extLst>
            </p:cNvPr>
            <p:cNvSpPr/>
            <p:nvPr/>
          </p:nvSpPr>
          <p:spPr>
            <a:xfrm>
              <a:off x="9520208" y="3775834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3D4EE9CE-DF78-2B7C-7E78-0BF033EA0ABF}"/>
                </a:ext>
              </a:extLst>
            </p:cNvPr>
            <p:cNvSpPr/>
            <p:nvPr/>
          </p:nvSpPr>
          <p:spPr>
            <a:xfrm>
              <a:off x="9180291" y="4425258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F54BA92-40A4-000F-7B50-6DFF65C6501F}"/>
                </a:ext>
              </a:extLst>
            </p:cNvPr>
            <p:cNvSpPr/>
            <p:nvPr/>
          </p:nvSpPr>
          <p:spPr>
            <a:xfrm>
              <a:off x="9193837" y="4635795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39BDAE1-906A-202A-EEAA-0918355A516C}"/>
                </a:ext>
              </a:extLst>
            </p:cNvPr>
            <p:cNvSpPr/>
            <p:nvPr/>
          </p:nvSpPr>
          <p:spPr>
            <a:xfrm>
              <a:off x="8990796" y="4812931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C513B02-3F00-92A7-6633-F59F2908B2B7}"/>
                </a:ext>
              </a:extLst>
            </p:cNvPr>
            <p:cNvSpPr/>
            <p:nvPr/>
          </p:nvSpPr>
          <p:spPr>
            <a:xfrm>
              <a:off x="8686732" y="4340465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76AA305-3FC5-891E-CE8F-661FE896A69D}"/>
                </a:ext>
              </a:extLst>
            </p:cNvPr>
            <p:cNvSpPr/>
            <p:nvPr/>
          </p:nvSpPr>
          <p:spPr>
            <a:xfrm>
              <a:off x="8507458" y="5021635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95378A6-922A-D9B0-DF6A-E42B7DBEED09}"/>
                </a:ext>
              </a:extLst>
            </p:cNvPr>
            <p:cNvSpPr/>
            <p:nvPr/>
          </p:nvSpPr>
          <p:spPr>
            <a:xfrm>
              <a:off x="8488935" y="5415034"/>
              <a:ext cx="166305" cy="169586"/>
            </a:xfrm>
            <a:prstGeom prst="ellipse">
              <a:avLst/>
            </a:prstGeom>
            <a:solidFill>
              <a:srgbClr val="7030A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</p:grp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A3824A55-F35B-D05D-1525-1201568B0229}"/>
              </a:ext>
            </a:extLst>
          </p:cNvPr>
          <p:cNvCxnSpPr>
            <a:stCxn id="18" idx="3"/>
          </p:cNvCxnSpPr>
          <p:nvPr/>
        </p:nvCxnSpPr>
        <p:spPr>
          <a:xfrm flipV="1">
            <a:off x="2241645" y="4937024"/>
            <a:ext cx="386403" cy="308606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2E23D04A-7AA6-7C0C-DFDC-65E9721A3063}"/>
              </a:ext>
            </a:extLst>
          </p:cNvPr>
          <p:cNvCxnSpPr>
            <a:endCxn id="19" idx="3"/>
          </p:cNvCxnSpPr>
          <p:nvPr/>
        </p:nvCxnSpPr>
        <p:spPr>
          <a:xfrm rot="10800000" flipV="1">
            <a:off x="2241646" y="4251551"/>
            <a:ext cx="386403" cy="319620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0A983C6-D536-E3FF-C7D4-7AAB96377C86}"/>
              </a:ext>
            </a:extLst>
          </p:cNvPr>
          <p:cNvCxnSpPr>
            <a:endCxn id="20" idx="3"/>
          </p:cNvCxnSpPr>
          <p:nvPr/>
        </p:nvCxnSpPr>
        <p:spPr>
          <a:xfrm flipH="1">
            <a:off x="2300623" y="3520440"/>
            <a:ext cx="327425" cy="0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6D78DF30-133D-92B1-DCB8-325A540A3C6F}"/>
              </a:ext>
            </a:extLst>
          </p:cNvPr>
          <p:cNvCxnSpPr>
            <a:endCxn id="21" idx="3"/>
          </p:cNvCxnSpPr>
          <p:nvPr/>
        </p:nvCxnSpPr>
        <p:spPr>
          <a:xfrm rot="10800000">
            <a:off x="2241646" y="2552658"/>
            <a:ext cx="386403" cy="276999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E9AC7C92-12C4-80FA-8849-EC085BAE3653}"/>
              </a:ext>
            </a:extLst>
          </p:cNvPr>
          <p:cNvSpPr txBox="1"/>
          <p:nvPr/>
        </p:nvSpPr>
        <p:spPr>
          <a:xfrm>
            <a:off x="2918991" y="1682217"/>
            <a:ext cx="13462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Two New Hybrid Clones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A76BFAFF-1416-0216-B90C-F6CBB7EB093D}"/>
              </a:ext>
            </a:extLst>
          </p:cNvPr>
          <p:cNvCxnSpPr>
            <a:endCxn id="23" idx="1"/>
          </p:cNvCxnSpPr>
          <p:nvPr/>
        </p:nvCxnSpPr>
        <p:spPr>
          <a:xfrm>
            <a:off x="2628048" y="4937024"/>
            <a:ext cx="231940" cy="0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DFEAB1F-AF3F-1A5B-9733-7E7ADAE477DE}"/>
              </a:ext>
            </a:extLst>
          </p:cNvPr>
          <p:cNvCxnSpPr>
            <a:endCxn id="24" idx="1"/>
          </p:cNvCxnSpPr>
          <p:nvPr/>
        </p:nvCxnSpPr>
        <p:spPr>
          <a:xfrm>
            <a:off x="2641596" y="4251551"/>
            <a:ext cx="218392" cy="4243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0E3075C-4E54-449B-49FC-F6BEAF684759}"/>
              </a:ext>
            </a:extLst>
          </p:cNvPr>
          <p:cNvCxnSpPr>
            <a:cxnSpLocks/>
            <a:endCxn id="25" idx="1"/>
          </p:cNvCxnSpPr>
          <p:nvPr/>
        </p:nvCxnSpPr>
        <p:spPr>
          <a:xfrm flipV="1">
            <a:off x="2641596" y="3513495"/>
            <a:ext cx="218392" cy="1312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355A21FC-2C80-B2B5-06C2-CF2D0C28262B}"/>
              </a:ext>
            </a:extLst>
          </p:cNvPr>
          <p:cNvCxnSpPr>
            <a:cxnSpLocks/>
            <a:endCxn id="26" idx="1"/>
          </p:cNvCxnSpPr>
          <p:nvPr/>
        </p:nvCxnSpPr>
        <p:spPr>
          <a:xfrm>
            <a:off x="2658683" y="2820590"/>
            <a:ext cx="218392" cy="754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1C80FB85-9C9A-DF2A-550C-AA40E5D84B0B}"/>
              </a:ext>
            </a:extLst>
          </p:cNvPr>
          <p:cNvCxnSpPr>
            <a:endCxn id="12" idx="3"/>
          </p:cNvCxnSpPr>
          <p:nvPr/>
        </p:nvCxnSpPr>
        <p:spPr>
          <a:xfrm>
            <a:off x="2831335" y="1814627"/>
            <a:ext cx="136633" cy="1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or: Elbow 73">
            <a:extLst>
              <a:ext uri="{FF2B5EF4-FFF2-40B4-BE49-F238E27FC236}">
                <a16:creationId xmlns:a16="http://schemas.microsoft.com/office/drawing/2014/main" id="{859F221C-6CE3-56B7-156D-B639B6AA7F9B}"/>
              </a:ext>
            </a:extLst>
          </p:cNvPr>
          <p:cNvCxnSpPr>
            <a:cxnSpLocks/>
            <a:stCxn id="11" idx="0"/>
            <a:endCxn id="27" idx="1"/>
          </p:cNvCxnSpPr>
          <p:nvPr/>
        </p:nvCxnSpPr>
        <p:spPr>
          <a:xfrm rot="5400000" flipH="1" flipV="1">
            <a:off x="2763762" y="2222055"/>
            <a:ext cx="24126" cy="268454"/>
          </a:xfrm>
          <a:prstGeom prst="bentConnector2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12D1B5FC-0888-30C7-F61B-1DB45703E417}"/>
              </a:ext>
            </a:extLst>
          </p:cNvPr>
          <p:cNvSpPr/>
          <p:nvPr/>
        </p:nvSpPr>
        <p:spPr>
          <a:xfrm>
            <a:off x="7376037" y="1449416"/>
            <a:ext cx="3788791" cy="1690569"/>
          </a:xfrm>
          <a:prstGeom prst="roundRect">
            <a:avLst>
              <a:gd name="adj" fmla="val 2077"/>
            </a:avLst>
          </a:prstGeom>
          <a:blipFill>
            <a:blip r:embed="rId4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E62E785-4E02-112E-E044-BAD312BB3743}"/>
              </a:ext>
            </a:extLst>
          </p:cNvPr>
          <p:cNvSpPr txBox="1"/>
          <p:nvPr/>
        </p:nvSpPr>
        <p:spPr>
          <a:xfrm>
            <a:off x="7331503" y="5684491"/>
            <a:ext cx="3969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New selections are less branchy; high yielding and good rooters.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3AEFB2F-3ABA-ECEA-0ED9-E5DE3114C920}"/>
              </a:ext>
            </a:extLst>
          </p:cNvPr>
          <p:cNvSpPr txBox="1"/>
          <p:nvPr/>
        </p:nvSpPr>
        <p:spPr>
          <a:xfrm>
            <a:off x="8684648" y="4345077"/>
            <a:ext cx="2480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Multi-location trails in 10 locations with 22 clones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Improved controlled crosses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2181AD4-AF55-EB49-3CF8-0B1166A008EA}"/>
              </a:ext>
            </a:extLst>
          </p:cNvPr>
          <p:cNvSpPr txBox="1"/>
          <p:nvPr/>
        </p:nvSpPr>
        <p:spPr>
          <a:xfrm>
            <a:off x="1457238" y="925367"/>
            <a:ext cx="2220480" cy="276999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l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CORYMBIA BREEDING MILESTONES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62C71E94-0578-978A-1D65-B81B84AB212D}"/>
              </a:ext>
            </a:extLst>
          </p:cNvPr>
          <p:cNvSpPr/>
          <p:nvPr/>
        </p:nvSpPr>
        <p:spPr>
          <a:xfrm>
            <a:off x="4474130" y="1052531"/>
            <a:ext cx="2584834" cy="5306559"/>
          </a:xfrm>
          <a:prstGeom prst="roundRect">
            <a:avLst>
              <a:gd name="adj" fmla="val 1105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6F81BD7-5AAB-5A5D-5C97-2ABE65E745A3}"/>
              </a:ext>
            </a:extLst>
          </p:cNvPr>
          <p:cNvSpPr txBox="1"/>
          <p:nvPr/>
        </p:nvSpPr>
        <p:spPr>
          <a:xfrm>
            <a:off x="4506624" y="914032"/>
            <a:ext cx="2347117" cy="276999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SELECTED CLONES BETTER THAN 2081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9C21AB9D-754A-1FB5-CF99-7634107DCFD0}"/>
              </a:ext>
            </a:extLst>
          </p:cNvPr>
          <p:cNvSpPr/>
          <p:nvPr/>
        </p:nvSpPr>
        <p:spPr>
          <a:xfrm>
            <a:off x="7260701" y="1042673"/>
            <a:ext cx="4235645" cy="5306559"/>
          </a:xfrm>
          <a:prstGeom prst="roundRect">
            <a:avLst>
              <a:gd name="adj" fmla="val 1105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4972AC5-2178-A370-EFE0-F34761F3DDAC}"/>
              </a:ext>
            </a:extLst>
          </p:cNvPr>
          <p:cNvSpPr txBox="1"/>
          <p:nvPr/>
        </p:nvSpPr>
        <p:spPr>
          <a:xfrm>
            <a:off x="7331503" y="914032"/>
            <a:ext cx="1646605" cy="276999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l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NEW SELECTIONS &amp; MLTS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3A8A483-F497-4079-A058-6B91193A8FC9}"/>
              </a:ext>
            </a:extLst>
          </p:cNvPr>
          <p:cNvSpPr txBox="1"/>
          <p:nvPr/>
        </p:nvSpPr>
        <p:spPr>
          <a:xfrm>
            <a:off x="2927263" y="1906546"/>
            <a:ext cx="125579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150 Selections</a:t>
            </a: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A6E38E0B-07BA-48CD-B2D0-D23C3789091B}"/>
              </a:ext>
            </a:extLst>
          </p:cNvPr>
          <p:cNvCxnSpPr>
            <a:cxnSpLocks/>
            <a:endCxn id="55" idx="1"/>
          </p:cNvCxnSpPr>
          <p:nvPr/>
        </p:nvCxnSpPr>
        <p:spPr>
          <a:xfrm rot="5400000" flipH="1" flipV="1">
            <a:off x="2780973" y="1907493"/>
            <a:ext cx="24126" cy="268454"/>
          </a:xfrm>
          <a:prstGeom prst="bentConnector2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0879B2FD-6B63-4BC3-A6DF-238BD475A04F}"/>
              </a:ext>
            </a:extLst>
          </p:cNvPr>
          <p:cNvSpPr txBox="1"/>
          <p:nvPr/>
        </p:nvSpPr>
        <p:spPr>
          <a:xfrm>
            <a:off x="2332311" y="1227203"/>
            <a:ext cx="652743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2030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BEF9F58-83AF-46D6-ABE4-E61E77BE77E6}"/>
              </a:ext>
            </a:extLst>
          </p:cNvPr>
          <p:cNvSpPr txBox="1"/>
          <p:nvPr/>
        </p:nvSpPr>
        <p:spPr>
          <a:xfrm>
            <a:off x="2859715" y="1253857"/>
            <a:ext cx="13462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Two New Hybrid Clones</a:t>
            </a:r>
          </a:p>
        </p:txBody>
      </p:sp>
    </p:spTree>
    <p:extLst>
      <p:ext uri="{BB962C8B-B14F-4D97-AF65-F5344CB8AC3E}">
        <p14:creationId xmlns:p14="http://schemas.microsoft.com/office/powerpoint/2010/main" val="846130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8616206" y="310520"/>
            <a:ext cx="2810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CORYMBIA – </a:t>
            </a:r>
            <a:r>
              <a:rPr lang="en-US" sz="1800" cap="all" dirty="0"/>
              <a:t>Expectations</a:t>
            </a:r>
            <a:r>
              <a:rPr lang="en-US" sz="1800" dirty="0"/>
              <a:t> </a:t>
            </a:r>
            <a:endParaRPr lang="en-IN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39C080-83A7-7CE3-10A7-A83F9ED22DE4}"/>
              </a:ext>
            </a:extLst>
          </p:cNvPr>
          <p:cNvSpPr txBox="1"/>
          <p:nvPr/>
        </p:nvSpPr>
        <p:spPr>
          <a:xfrm>
            <a:off x="3773088" y="2989456"/>
            <a:ext cx="4785284" cy="8790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r>
              <a: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Support on distribution in different nurseries</a:t>
            </a:r>
          </a:p>
          <a:p>
            <a:pPr marL="457200" indent="-457200" algn="l">
              <a:lnSpc>
                <a:spcPct val="150000"/>
              </a:lnSpc>
              <a:buFont typeface="+mj-lt"/>
              <a:buAutoNum type="arabicPeriod"/>
            </a:pPr>
            <a:r>
              <a:rPr lang="en-IN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Dedicated Labourer allotment (2 per day) in TC</a:t>
            </a:r>
          </a:p>
        </p:txBody>
      </p:sp>
    </p:spTree>
    <p:extLst>
      <p:ext uri="{BB962C8B-B14F-4D97-AF65-F5344CB8AC3E}">
        <p14:creationId xmlns:p14="http://schemas.microsoft.com/office/powerpoint/2010/main" val="4035807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ABFB66-FFA8-8B56-FD1D-3163BA8CCFE1}"/>
              </a:ext>
            </a:extLst>
          </p:cNvPr>
          <p:cNvSpPr txBox="1"/>
          <p:nvPr/>
        </p:nvSpPr>
        <p:spPr>
          <a:xfrm>
            <a:off x="5271896" y="2967335"/>
            <a:ext cx="164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CASUARINA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350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64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CASUARINA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9153212" y="310520"/>
            <a:ext cx="2273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SPECIES DISTRIBUTION</a:t>
            </a:r>
            <a:endParaRPr lang="en-IN" sz="1800" dirty="0"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0D95A27-C270-0A93-797F-C359EE58C4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277684"/>
              </p:ext>
            </p:extLst>
          </p:nvPr>
        </p:nvGraphicFramePr>
        <p:xfrm>
          <a:off x="1375460" y="1529434"/>
          <a:ext cx="3339307" cy="2397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F7EF6DE-F635-1355-77C0-F9025309A8F6}"/>
              </a:ext>
            </a:extLst>
          </p:cNvPr>
          <p:cNvSpPr txBox="1"/>
          <p:nvPr/>
        </p:nvSpPr>
        <p:spPr>
          <a:xfrm>
            <a:off x="1056771" y="973378"/>
            <a:ext cx="4324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Demand-supply Gap ( 4+1.75 lakh MT gap) needs production expansion</a:t>
            </a:r>
            <a:endParaRPr lang="en-IN" sz="12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8F5767E-F5DE-A876-CCF8-8A31D871DED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0288978"/>
              </p:ext>
            </p:extLst>
          </p:nvPr>
        </p:nvGraphicFramePr>
        <p:xfrm>
          <a:off x="6172911" y="1551720"/>
          <a:ext cx="4145957" cy="2397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64FE653-08D5-9621-69D8-E89D9ACE8407}"/>
              </a:ext>
            </a:extLst>
          </p:cNvPr>
          <p:cNvSpPr txBox="1"/>
          <p:nvPr/>
        </p:nvSpPr>
        <p:spPr>
          <a:xfrm>
            <a:off x="5988167" y="1015626"/>
            <a:ext cx="43889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>
                <a:latin typeface="Cuprum" panose="00000500000000000000" pitchFamily="2" charset="0"/>
              </a:defRPr>
            </a:lvl1pPr>
          </a:lstStyle>
          <a:p>
            <a:r>
              <a:rPr lang="en-US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Higher pole price demands for pole market saturation</a:t>
            </a:r>
            <a:endParaRPr lang="en-IN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CB37B7-19A1-4560-E8AB-F83C19241743}"/>
              </a:ext>
            </a:extLst>
          </p:cNvPr>
          <p:cNvSpPr txBox="1"/>
          <p:nvPr/>
        </p:nvSpPr>
        <p:spPr>
          <a:xfrm>
            <a:off x="1633085" y="4621854"/>
            <a:ext cx="2057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729000"/>
              </a:buClr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Fiber Length</a:t>
            </a:r>
          </a:p>
          <a:p>
            <a:pPr marL="285750" indent="-285750">
              <a:buClr>
                <a:srgbClr val="729000"/>
              </a:buClr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Pulp Yield</a:t>
            </a:r>
          </a:p>
          <a:p>
            <a:pPr marL="285750" indent="-285750">
              <a:buClr>
                <a:srgbClr val="729000"/>
              </a:buClr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Wood density</a:t>
            </a:r>
          </a:p>
          <a:p>
            <a:pPr marL="285750" indent="-285750">
              <a:buClr>
                <a:srgbClr val="729000"/>
              </a:buClr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Lignin</a:t>
            </a:r>
          </a:p>
          <a:p>
            <a:pPr marL="285750" indent="-285750">
              <a:buClr>
                <a:srgbClr val="729000"/>
              </a:buClr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Tanin</a:t>
            </a:r>
          </a:p>
          <a:p>
            <a:pPr marL="285750" indent="-285750">
              <a:buClr>
                <a:srgbClr val="729000"/>
              </a:buClr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Brightness</a:t>
            </a:r>
          </a:p>
          <a:p>
            <a:pPr marL="285750" indent="-285750">
              <a:buClr>
                <a:srgbClr val="729000"/>
              </a:buClr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Carbon sequestration</a:t>
            </a:r>
          </a:p>
          <a:p>
            <a:pPr marL="285750" indent="-285750">
              <a:buClr>
                <a:srgbClr val="729000"/>
              </a:buClr>
              <a:buFont typeface="Wingdings" panose="05000000000000000000" pitchFamily="2" charset="2"/>
              <a:buChar char="ü"/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Farmers' Friendly</a:t>
            </a:r>
            <a:endParaRPr lang="en-IN" sz="12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3EB014-9B2B-E336-B21F-2BEC7609800F}"/>
              </a:ext>
            </a:extLst>
          </p:cNvPr>
          <p:cNvSpPr txBox="1"/>
          <p:nvPr/>
        </p:nvSpPr>
        <p:spPr>
          <a:xfrm>
            <a:off x="6484695" y="4839715"/>
            <a:ext cx="4204238" cy="14428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buFont typeface="Wingdings" panose="05000000000000000000" pitchFamily="2" charset="2"/>
              <a:buChar char="ü"/>
              <a:defRPr sz="1200">
                <a:latin typeface="Cuprum" panose="00000500000000000000" pitchFamily="2" charset="0"/>
              </a:defRPr>
            </a:lvl1pPr>
          </a:lstStyle>
          <a:p>
            <a:pPr>
              <a:lnSpc>
                <a:spcPct val="150000"/>
              </a:lnSpc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Inland performance: Poor growth in inland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Animal Grazing: Requires early protection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Coppicing ability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Tree bending: Prone to bending in strong winds </a:t>
            </a:r>
          </a:p>
          <a:p>
            <a:pPr>
              <a:lnSpc>
                <a:spcPct val="150000"/>
              </a:lnSpc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Pest and Disease: Susceptibility to biotic stress</a:t>
            </a:r>
            <a:endParaRPr lang="en-IN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215155-6B2B-3664-E417-C31D9690FE1B}"/>
              </a:ext>
            </a:extLst>
          </p:cNvPr>
          <p:cNvSpPr txBox="1"/>
          <p:nvPr/>
        </p:nvSpPr>
        <p:spPr>
          <a:xfrm>
            <a:off x="1581888" y="4314076"/>
            <a:ext cx="29920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Better relative performance</a:t>
            </a:r>
            <a:endParaRPr lang="en-IN" sz="14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8E5DB3-D0EF-31A4-6FE0-577A5485473F}"/>
              </a:ext>
            </a:extLst>
          </p:cNvPr>
          <p:cNvSpPr txBox="1"/>
          <p:nvPr/>
        </p:nvSpPr>
        <p:spPr>
          <a:xfrm>
            <a:off x="6324179" y="4356324"/>
            <a:ext cx="1319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Challenges</a:t>
            </a:r>
            <a:endParaRPr lang="en-IN" sz="14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AEE783-16CB-2F6E-E9B0-A28A174025FF}"/>
              </a:ext>
            </a:extLst>
          </p:cNvPr>
          <p:cNvSpPr txBox="1"/>
          <p:nvPr/>
        </p:nvSpPr>
        <p:spPr>
          <a:xfrm rot="16200000">
            <a:off x="890569" y="2415831"/>
            <a:ext cx="8258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Wood (Lakh MT)</a:t>
            </a:r>
            <a:endParaRPr lang="en-IN" sz="8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527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64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CASUARINA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9153212" y="310520"/>
            <a:ext cx="2273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SPECIES DISTRIBUTION</a:t>
            </a:r>
            <a:endParaRPr lang="en-IN" sz="18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719D87B-E154-4479-BFBA-3AEAB5422ED4}"/>
              </a:ext>
            </a:extLst>
          </p:cNvPr>
          <p:cNvSpPr txBox="1"/>
          <p:nvPr/>
        </p:nvSpPr>
        <p:spPr>
          <a:xfrm>
            <a:off x="705724" y="5459566"/>
            <a:ext cx="4390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Introduced 115 families and 18 seed lots (2012)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A09AFEC-61EA-4207-99F9-673EDCCF7AA7}"/>
              </a:ext>
            </a:extLst>
          </p:cNvPr>
          <p:cNvGrpSpPr/>
          <p:nvPr/>
        </p:nvGrpSpPr>
        <p:grpSpPr>
          <a:xfrm>
            <a:off x="486505" y="1246992"/>
            <a:ext cx="4448834" cy="2762557"/>
            <a:chOff x="46489" y="1102020"/>
            <a:chExt cx="5589893" cy="3471111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F8A85FB5-96EC-42B6-8A51-7242C1467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489" y="1102020"/>
              <a:ext cx="5589893" cy="3272654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222FD1B-E9F2-49AE-A83B-5930C8308283}"/>
                </a:ext>
              </a:extLst>
            </p:cNvPr>
            <p:cNvSpPr/>
            <p:nvPr/>
          </p:nvSpPr>
          <p:spPr>
            <a:xfrm>
              <a:off x="2766951" y="2691740"/>
              <a:ext cx="59376" cy="63335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3175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FE5E3FD-ABCF-451C-A7E6-CDA32E72CFC0}"/>
                </a:ext>
              </a:extLst>
            </p:cNvPr>
            <p:cNvSpPr/>
            <p:nvPr/>
          </p:nvSpPr>
          <p:spPr>
            <a:xfrm>
              <a:off x="1978553" y="4354479"/>
              <a:ext cx="85724" cy="8016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5D878B0-91F1-4040-8E20-7BDC0C6F77D0}"/>
                </a:ext>
              </a:extLst>
            </p:cNvPr>
            <p:cNvSpPr/>
            <p:nvPr/>
          </p:nvSpPr>
          <p:spPr>
            <a:xfrm>
              <a:off x="2870482" y="4354479"/>
              <a:ext cx="85724" cy="80169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C43B55A-B246-4130-8F70-1F0D3EE795F8}"/>
                </a:ext>
              </a:extLst>
            </p:cNvPr>
            <p:cNvSpPr/>
            <p:nvPr/>
          </p:nvSpPr>
          <p:spPr>
            <a:xfrm>
              <a:off x="3668600" y="4354479"/>
              <a:ext cx="85724" cy="8016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CFE5730F-F6E7-47D9-998A-56572A8D5C25}"/>
                </a:ext>
              </a:extLst>
            </p:cNvPr>
            <p:cNvSpPr/>
            <p:nvPr/>
          </p:nvSpPr>
          <p:spPr>
            <a:xfrm>
              <a:off x="4497043" y="435447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F57E1BF-3491-4045-8E81-A116C245EB55}"/>
                </a:ext>
              </a:extLst>
            </p:cNvPr>
            <p:cNvSpPr txBox="1"/>
            <p:nvPr/>
          </p:nvSpPr>
          <p:spPr>
            <a:xfrm>
              <a:off x="4528911" y="4263758"/>
              <a:ext cx="379064" cy="309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000" b="1" dirty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rPr>
                <a:t>CE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B1A89F0-F872-4A43-8D5D-0CCE3E550DFC}"/>
                </a:ext>
              </a:extLst>
            </p:cNvPr>
            <p:cNvSpPr txBox="1"/>
            <p:nvPr/>
          </p:nvSpPr>
          <p:spPr>
            <a:xfrm>
              <a:off x="2081562" y="4263758"/>
              <a:ext cx="393162" cy="309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000" b="1" dirty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rPr>
                <a:t>CR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A9C1E9C8-8B6A-4568-B6ED-A28D0F1B1256}"/>
                </a:ext>
              </a:extLst>
            </p:cNvPr>
            <p:cNvSpPr txBox="1"/>
            <p:nvPr/>
          </p:nvSpPr>
          <p:spPr>
            <a:xfrm>
              <a:off x="2913344" y="4263758"/>
              <a:ext cx="352879" cy="309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000" b="1" dirty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rPr>
                <a:t>CJ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38B552A-6E79-4CC9-87A9-380CDED996E2}"/>
                </a:ext>
              </a:extLst>
            </p:cNvPr>
            <p:cNvSpPr txBox="1"/>
            <p:nvPr/>
          </p:nvSpPr>
          <p:spPr>
            <a:xfrm>
              <a:off x="3705097" y="4263758"/>
              <a:ext cx="389133" cy="309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000" b="1" dirty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rPr>
                <a:t>CC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8A04816-3AE3-4C4E-AB7D-F0ABD65ECE69}"/>
                </a:ext>
              </a:extLst>
            </p:cNvPr>
            <p:cNvSpPr/>
            <p:nvPr/>
          </p:nvSpPr>
          <p:spPr>
            <a:xfrm>
              <a:off x="5077399" y="3647835"/>
              <a:ext cx="85724" cy="8016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5828153-F90D-4475-922C-712A46A0FF1C}"/>
                </a:ext>
              </a:extLst>
            </p:cNvPr>
            <p:cNvSpPr/>
            <p:nvPr/>
          </p:nvSpPr>
          <p:spPr>
            <a:xfrm>
              <a:off x="5196389" y="3791157"/>
              <a:ext cx="85724" cy="8016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19F58610-6FED-47C0-BAB5-3057A523E2B7}"/>
                </a:ext>
              </a:extLst>
            </p:cNvPr>
            <p:cNvSpPr/>
            <p:nvPr/>
          </p:nvSpPr>
          <p:spPr>
            <a:xfrm>
              <a:off x="5187204" y="3663908"/>
              <a:ext cx="85724" cy="8016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36100088-E7F0-47D9-B1E8-493241F30D61}"/>
                </a:ext>
              </a:extLst>
            </p:cNvPr>
            <p:cNvSpPr/>
            <p:nvPr/>
          </p:nvSpPr>
          <p:spPr>
            <a:xfrm>
              <a:off x="5101480" y="3760150"/>
              <a:ext cx="85724" cy="80169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9C760073-2A1E-433B-AA94-C653F96D00CA}"/>
                </a:ext>
              </a:extLst>
            </p:cNvPr>
            <p:cNvSpPr/>
            <p:nvPr/>
          </p:nvSpPr>
          <p:spPr>
            <a:xfrm>
              <a:off x="4386157" y="2842340"/>
              <a:ext cx="85724" cy="80169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CC89B1D2-4738-40FC-877C-B67342D57CBB}"/>
                </a:ext>
              </a:extLst>
            </p:cNvPr>
            <p:cNvSpPr/>
            <p:nvPr/>
          </p:nvSpPr>
          <p:spPr>
            <a:xfrm>
              <a:off x="4447736" y="3014950"/>
              <a:ext cx="85724" cy="80169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E85105FB-E6DD-4694-ACDD-6A1009181D75}"/>
                </a:ext>
              </a:extLst>
            </p:cNvPr>
            <p:cNvSpPr/>
            <p:nvPr/>
          </p:nvSpPr>
          <p:spPr>
            <a:xfrm>
              <a:off x="4447736" y="3165286"/>
              <a:ext cx="85724" cy="80169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696757-6F47-4059-B05F-1D3AAB475628}"/>
                </a:ext>
              </a:extLst>
            </p:cNvPr>
            <p:cNvSpPr/>
            <p:nvPr/>
          </p:nvSpPr>
          <p:spPr>
            <a:xfrm>
              <a:off x="4649674" y="3125201"/>
              <a:ext cx="85724" cy="80169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298F9C01-83B2-47F4-B5A2-3CD713090D92}"/>
                </a:ext>
              </a:extLst>
            </p:cNvPr>
            <p:cNvSpPr/>
            <p:nvPr/>
          </p:nvSpPr>
          <p:spPr>
            <a:xfrm>
              <a:off x="4770912" y="3205370"/>
              <a:ext cx="85724" cy="80169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BBE7B4C4-30CD-46FA-831B-A2A1F349BBDF}"/>
                </a:ext>
              </a:extLst>
            </p:cNvPr>
            <p:cNvSpPr/>
            <p:nvPr/>
          </p:nvSpPr>
          <p:spPr>
            <a:xfrm>
              <a:off x="4707005" y="3045032"/>
              <a:ext cx="85724" cy="80169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E19776EA-7FB7-46F3-BAE1-BEC16675D42E}"/>
                </a:ext>
              </a:extLst>
            </p:cNvPr>
            <p:cNvSpPr/>
            <p:nvPr/>
          </p:nvSpPr>
          <p:spPr>
            <a:xfrm>
              <a:off x="5230066" y="3298644"/>
              <a:ext cx="85724" cy="8016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3BF1FF7-4A13-4B6E-97D9-B13E6FC3E4DD}"/>
                </a:ext>
              </a:extLst>
            </p:cNvPr>
            <p:cNvSpPr/>
            <p:nvPr/>
          </p:nvSpPr>
          <p:spPr>
            <a:xfrm>
              <a:off x="5101480" y="3245454"/>
              <a:ext cx="85724" cy="8016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4CFC55E-DC13-4496-A731-0348A262926C}"/>
                </a:ext>
              </a:extLst>
            </p:cNvPr>
            <p:cNvSpPr/>
            <p:nvPr/>
          </p:nvSpPr>
          <p:spPr>
            <a:xfrm>
              <a:off x="4063711" y="2802255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4A9E5D17-90C9-43EE-AAF4-9E01BA2A07AE}"/>
                </a:ext>
              </a:extLst>
            </p:cNvPr>
            <p:cNvSpPr/>
            <p:nvPr/>
          </p:nvSpPr>
          <p:spPr>
            <a:xfrm>
              <a:off x="4071846" y="2898683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B7B936E-4676-4F71-90F8-56160BF6C17D}"/>
                </a:ext>
              </a:extLst>
            </p:cNvPr>
            <p:cNvSpPr/>
            <p:nvPr/>
          </p:nvSpPr>
          <p:spPr>
            <a:xfrm>
              <a:off x="3513252" y="2987831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99AF6910-EC37-45AA-8CD1-4F5B2BD81D67}"/>
                </a:ext>
              </a:extLst>
            </p:cNvPr>
            <p:cNvSpPr/>
            <p:nvPr/>
          </p:nvSpPr>
          <p:spPr>
            <a:xfrm>
              <a:off x="3425441" y="3086137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193E54DC-6091-4048-8F2B-0BADD3190EE9}"/>
                </a:ext>
              </a:extLst>
            </p:cNvPr>
            <p:cNvSpPr/>
            <p:nvPr/>
          </p:nvSpPr>
          <p:spPr>
            <a:xfrm>
              <a:off x="3339717" y="3199693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E4BE3B5E-443D-4931-87CC-80B890D88A2D}"/>
                </a:ext>
              </a:extLst>
            </p:cNvPr>
            <p:cNvSpPr/>
            <p:nvPr/>
          </p:nvSpPr>
          <p:spPr>
            <a:xfrm>
              <a:off x="3339717" y="331324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630DC0B-8022-4079-8EE3-562E930BC0EB}"/>
                </a:ext>
              </a:extLst>
            </p:cNvPr>
            <p:cNvSpPr/>
            <p:nvPr/>
          </p:nvSpPr>
          <p:spPr>
            <a:xfrm>
              <a:off x="2939491" y="3465917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93DF0F61-A1D6-4045-A2EF-1498A4DCA344}"/>
                </a:ext>
              </a:extLst>
            </p:cNvPr>
            <p:cNvSpPr/>
            <p:nvPr/>
          </p:nvSpPr>
          <p:spPr>
            <a:xfrm>
              <a:off x="2939593" y="3273164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E3DE3D9E-22F9-4656-8539-56AC8FB967BD}"/>
                </a:ext>
              </a:extLst>
            </p:cNvPr>
            <p:cNvSpPr/>
            <p:nvPr/>
          </p:nvSpPr>
          <p:spPr>
            <a:xfrm>
              <a:off x="2869198" y="3137601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1759F103-AD6E-4F11-B582-A567DAA2710F}"/>
                </a:ext>
              </a:extLst>
            </p:cNvPr>
            <p:cNvSpPr/>
            <p:nvPr/>
          </p:nvSpPr>
          <p:spPr>
            <a:xfrm>
              <a:off x="2796819" y="3014950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3BDB479E-61C0-4189-8739-0B238BFE5C17}"/>
                </a:ext>
              </a:extLst>
            </p:cNvPr>
            <p:cNvSpPr/>
            <p:nvPr/>
          </p:nvSpPr>
          <p:spPr>
            <a:xfrm>
              <a:off x="2659907" y="3004815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E38C4468-B6E1-4A29-8EC9-E1F6B27281C6}"/>
                </a:ext>
              </a:extLst>
            </p:cNvPr>
            <p:cNvSpPr/>
            <p:nvPr/>
          </p:nvSpPr>
          <p:spPr>
            <a:xfrm>
              <a:off x="3077655" y="2981762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7EF079F1-5789-44FC-9D9F-58BC6C5BA2AE}"/>
                </a:ext>
              </a:extLst>
            </p:cNvPr>
            <p:cNvSpPr/>
            <p:nvPr/>
          </p:nvSpPr>
          <p:spPr>
            <a:xfrm>
              <a:off x="3118668" y="323135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1CF61FF3-110F-4E52-A47E-C8A66663B0E3}"/>
                </a:ext>
              </a:extLst>
            </p:cNvPr>
            <p:cNvSpPr/>
            <p:nvPr/>
          </p:nvSpPr>
          <p:spPr>
            <a:xfrm>
              <a:off x="3924373" y="2809142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673C2890-E462-4DC6-96B7-77F90A0E29EA}"/>
                </a:ext>
              </a:extLst>
            </p:cNvPr>
            <p:cNvSpPr/>
            <p:nvPr/>
          </p:nvSpPr>
          <p:spPr>
            <a:xfrm>
              <a:off x="4049165" y="2974524"/>
              <a:ext cx="67561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F3BB0CAB-2EBF-4615-9A52-7F142A4726B9}"/>
                </a:ext>
              </a:extLst>
            </p:cNvPr>
            <p:cNvSpPr/>
            <p:nvPr/>
          </p:nvSpPr>
          <p:spPr>
            <a:xfrm>
              <a:off x="4010097" y="2691185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DB86B90C-9282-47D7-B21D-D934AF32D207}"/>
                </a:ext>
              </a:extLst>
            </p:cNvPr>
            <p:cNvSpPr/>
            <p:nvPr/>
          </p:nvSpPr>
          <p:spPr>
            <a:xfrm>
              <a:off x="3070164" y="2635845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3DA75E74-8E2D-4574-BA19-DF39A654B6B6}"/>
                </a:ext>
              </a:extLst>
            </p:cNvPr>
            <p:cNvSpPr/>
            <p:nvPr/>
          </p:nvSpPr>
          <p:spPr>
            <a:xfrm>
              <a:off x="2982353" y="2734151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D901F943-9C34-4B70-B199-C76B4BDB7372}"/>
                </a:ext>
              </a:extLst>
            </p:cNvPr>
            <p:cNvSpPr/>
            <p:nvPr/>
          </p:nvSpPr>
          <p:spPr>
            <a:xfrm>
              <a:off x="2947574" y="3177685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40231B50-ED3A-4A78-A48B-C815F6852F32}"/>
                </a:ext>
              </a:extLst>
            </p:cNvPr>
            <p:cNvSpPr/>
            <p:nvPr/>
          </p:nvSpPr>
          <p:spPr>
            <a:xfrm>
              <a:off x="3320490" y="3105830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0D74F38B-1978-4E1E-9F71-B4278B3A0B53}"/>
                </a:ext>
              </a:extLst>
            </p:cNvPr>
            <p:cNvSpPr/>
            <p:nvPr/>
          </p:nvSpPr>
          <p:spPr>
            <a:xfrm>
              <a:off x="2601193" y="250881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3794F5BA-C858-4600-A25A-16909A3ECFDA}"/>
                </a:ext>
              </a:extLst>
            </p:cNvPr>
            <p:cNvSpPr/>
            <p:nvPr/>
          </p:nvSpPr>
          <p:spPr>
            <a:xfrm>
              <a:off x="2796639" y="244154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60D16163-1A79-4665-8B5E-7761C6BFB40F}"/>
                </a:ext>
              </a:extLst>
            </p:cNvPr>
            <p:cNvSpPr/>
            <p:nvPr/>
          </p:nvSpPr>
          <p:spPr>
            <a:xfrm>
              <a:off x="2956529" y="2562822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A1A325B2-F589-4036-9EA4-B3495678569B}"/>
                </a:ext>
              </a:extLst>
            </p:cNvPr>
            <p:cNvSpPr/>
            <p:nvPr/>
          </p:nvSpPr>
          <p:spPr>
            <a:xfrm>
              <a:off x="3185116" y="2548903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D6CF46F9-0539-470C-A7B7-C679650CC2E9}"/>
                </a:ext>
              </a:extLst>
            </p:cNvPr>
            <p:cNvSpPr/>
            <p:nvPr/>
          </p:nvSpPr>
          <p:spPr>
            <a:xfrm>
              <a:off x="3253802" y="2651655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2A99597F-125B-4ABF-A55B-7F25FD6073EE}"/>
                </a:ext>
              </a:extLst>
            </p:cNvPr>
            <p:cNvSpPr/>
            <p:nvPr/>
          </p:nvSpPr>
          <p:spPr>
            <a:xfrm>
              <a:off x="3365598" y="2718752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6E1FCADF-7DF9-4009-8B2A-041FD138F38A}"/>
                </a:ext>
              </a:extLst>
            </p:cNvPr>
            <p:cNvSpPr/>
            <p:nvPr/>
          </p:nvSpPr>
          <p:spPr>
            <a:xfrm>
              <a:off x="1987899" y="351308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C62B6D08-596F-457E-A4A5-A79A3680A8D9}"/>
                </a:ext>
              </a:extLst>
            </p:cNvPr>
            <p:cNvSpPr/>
            <p:nvPr/>
          </p:nvSpPr>
          <p:spPr>
            <a:xfrm>
              <a:off x="1847273" y="357910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4C751D5D-092C-4A94-851D-926008FE63A7}"/>
                </a:ext>
              </a:extLst>
            </p:cNvPr>
            <p:cNvSpPr/>
            <p:nvPr/>
          </p:nvSpPr>
          <p:spPr>
            <a:xfrm>
              <a:off x="1839128" y="3691240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7ECF1301-61C6-48CD-A145-CEF343B90E83}"/>
                </a:ext>
              </a:extLst>
            </p:cNvPr>
            <p:cNvSpPr/>
            <p:nvPr/>
          </p:nvSpPr>
          <p:spPr>
            <a:xfrm>
              <a:off x="1761549" y="3797172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0232E0B8-B907-4CCF-A981-0B3137345F7C}"/>
                </a:ext>
              </a:extLst>
            </p:cNvPr>
            <p:cNvSpPr/>
            <p:nvPr/>
          </p:nvSpPr>
          <p:spPr>
            <a:xfrm>
              <a:off x="1736546" y="3481127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E2E594AC-B50F-4A05-A0E9-83BA1115B98B}"/>
                </a:ext>
              </a:extLst>
            </p:cNvPr>
            <p:cNvSpPr/>
            <p:nvPr/>
          </p:nvSpPr>
          <p:spPr>
            <a:xfrm>
              <a:off x="1595920" y="3547147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69E56FC-F3C3-449E-8F95-777B8F4A82DD}"/>
                </a:ext>
              </a:extLst>
            </p:cNvPr>
            <p:cNvSpPr/>
            <p:nvPr/>
          </p:nvSpPr>
          <p:spPr>
            <a:xfrm>
              <a:off x="1528416" y="3655723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C70A7A90-056E-425F-B367-6FFFD8983D5B}"/>
                </a:ext>
              </a:extLst>
            </p:cNvPr>
            <p:cNvSpPr/>
            <p:nvPr/>
          </p:nvSpPr>
          <p:spPr>
            <a:xfrm>
              <a:off x="1294258" y="3239777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B87C86BB-BF9B-4202-B7FC-DAC9DF4330FA}"/>
                </a:ext>
              </a:extLst>
            </p:cNvPr>
            <p:cNvSpPr/>
            <p:nvPr/>
          </p:nvSpPr>
          <p:spPr>
            <a:xfrm>
              <a:off x="1405901" y="3366608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A4D193B8-D574-4248-A55A-1632B9FBDD9F}"/>
                </a:ext>
              </a:extLst>
            </p:cNvPr>
            <p:cNvSpPr/>
            <p:nvPr/>
          </p:nvSpPr>
          <p:spPr>
            <a:xfrm>
              <a:off x="1541321" y="3366608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A6E92BE6-4D02-4082-95FF-352E8BF0FD21}"/>
                </a:ext>
              </a:extLst>
            </p:cNvPr>
            <p:cNvSpPr/>
            <p:nvPr/>
          </p:nvSpPr>
          <p:spPr>
            <a:xfrm>
              <a:off x="1508190" y="3451168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863150D1-BF81-455B-95A7-EA47828DB19A}"/>
                </a:ext>
              </a:extLst>
            </p:cNvPr>
            <p:cNvSpPr/>
            <p:nvPr/>
          </p:nvSpPr>
          <p:spPr>
            <a:xfrm>
              <a:off x="1495835" y="301460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71C6E2B2-89D7-4162-AB66-4304767F2579}"/>
                </a:ext>
              </a:extLst>
            </p:cNvPr>
            <p:cNvSpPr/>
            <p:nvPr/>
          </p:nvSpPr>
          <p:spPr>
            <a:xfrm>
              <a:off x="1610787" y="2927667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0351AD8E-9E5D-40F7-8134-91A2DA6B7BD9}"/>
                </a:ext>
              </a:extLst>
            </p:cNvPr>
            <p:cNvSpPr/>
            <p:nvPr/>
          </p:nvSpPr>
          <p:spPr>
            <a:xfrm>
              <a:off x="1679473" y="3030419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49B52B88-F3D8-44BF-9457-58AA7B423F88}"/>
                </a:ext>
              </a:extLst>
            </p:cNvPr>
            <p:cNvSpPr/>
            <p:nvPr/>
          </p:nvSpPr>
          <p:spPr>
            <a:xfrm>
              <a:off x="1791269" y="3097516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2E1383A3-46A3-4A32-9286-3CA7F4F912E4}"/>
                </a:ext>
              </a:extLst>
            </p:cNvPr>
            <p:cNvSpPr/>
            <p:nvPr/>
          </p:nvSpPr>
          <p:spPr>
            <a:xfrm>
              <a:off x="2005785" y="3227504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3C3B17FD-61DB-4FC0-8A34-64650687A98A}"/>
                </a:ext>
              </a:extLst>
            </p:cNvPr>
            <p:cNvSpPr/>
            <p:nvPr/>
          </p:nvSpPr>
          <p:spPr>
            <a:xfrm>
              <a:off x="2509595" y="2962698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B1501DED-3D40-49BF-AA77-1A4B0DCA5CE1}"/>
                </a:ext>
              </a:extLst>
            </p:cNvPr>
            <p:cNvSpPr/>
            <p:nvPr/>
          </p:nvSpPr>
          <p:spPr>
            <a:xfrm>
              <a:off x="2404276" y="2814193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56B9D829-2F08-4DD0-A815-01E24640C96B}"/>
                </a:ext>
              </a:extLst>
            </p:cNvPr>
            <p:cNvSpPr/>
            <p:nvPr/>
          </p:nvSpPr>
          <p:spPr>
            <a:xfrm>
              <a:off x="3133797" y="3112203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C53F5488-E9F1-4A7E-AE8A-943551C52A0C}"/>
                </a:ext>
              </a:extLst>
            </p:cNvPr>
            <p:cNvSpPr/>
            <p:nvPr/>
          </p:nvSpPr>
          <p:spPr>
            <a:xfrm>
              <a:off x="859334" y="2595760"/>
              <a:ext cx="85724" cy="80169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</p:grpSp>
      <p:sp>
        <p:nvSpPr>
          <p:cNvPr id="104" name="Oval 103">
            <a:extLst>
              <a:ext uri="{FF2B5EF4-FFF2-40B4-BE49-F238E27FC236}">
                <a16:creationId xmlns:a16="http://schemas.microsoft.com/office/drawing/2014/main" id="{C27A4747-DA9E-45F0-94F6-8C1F6F80B130}"/>
              </a:ext>
            </a:extLst>
          </p:cNvPr>
          <p:cNvSpPr/>
          <p:nvPr/>
        </p:nvSpPr>
        <p:spPr>
          <a:xfrm>
            <a:off x="1916843" y="3167253"/>
            <a:ext cx="85724" cy="80169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10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0DDC9C-ED88-7DAC-8EBD-E5B5C1463546}"/>
              </a:ext>
            </a:extLst>
          </p:cNvPr>
          <p:cNvSpPr txBox="1"/>
          <p:nvPr/>
        </p:nvSpPr>
        <p:spPr>
          <a:xfrm>
            <a:off x="1271681" y="869698"/>
            <a:ext cx="33743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15 cultivable species</a:t>
            </a:r>
            <a:endParaRPr lang="en-IN" sz="12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6C022C-4647-190E-4645-4E09C6F229F0}"/>
              </a:ext>
            </a:extLst>
          </p:cNvPr>
          <p:cNvSpPr txBox="1"/>
          <p:nvPr/>
        </p:nvSpPr>
        <p:spPr>
          <a:xfrm>
            <a:off x="1334969" y="4309885"/>
            <a:ext cx="34280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rgbClr val="C00000"/>
              </a:buClr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Coastal species lacks adaptation &amp; coppicing</a:t>
            </a:r>
            <a:endParaRPr lang="en-IN" sz="12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16CBF4-EB09-695E-ED0C-59F2204B6F70}"/>
              </a:ext>
            </a:extLst>
          </p:cNvPr>
          <p:cNvSpPr txBox="1"/>
          <p:nvPr/>
        </p:nvSpPr>
        <p:spPr>
          <a:xfrm>
            <a:off x="5914097" y="869698"/>
            <a:ext cx="503046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 cap="all">
                <a:latin typeface="Yu Gothic UI Semibold" panose="020B0700000000000000" pitchFamily="34" charset="-128"/>
                <a:ea typeface="Yu Gothic UI Semibold" panose="020B0700000000000000" pitchFamily="34" charset="-128"/>
                <a:cs typeface="Segoe UI Semibold" panose="020B0702040204020203" pitchFamily="34" charset="0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Important Casuarina sps and unique traits</a:t>
            </a:r>
            <a:endParaRPr lang="en-IN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ADB3BD-1097-83F7-3A59-B2B7A2CB10FE}"/>
              </a:ext>
            </a:extLst>
          </p:cNvPr>
          <p:cNvSpPr txBox="1"/>
          <p:nvPr/>
        </p:nvSpPr>
        <p:spPr>
          <a:xfrm rot="16200000">
            <a:off x="5473912" y="2354606"/>
            <a:ext cx="12971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8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Ranking from 1 - 100 (100-best)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2EB9214C-CD48-5441-EF44-DF520319DA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486562"/>
              </p:ext>
            </p:extLst>
          </p:nvPr>
        </p:nvGraphicFramePr>
        <p:xfrm>
          <a:off x="6110005" y="1155893"/>
          <a:ext cx="4954607" cy="2207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2B415A4-627B-D4F2-E5F2-1206E3137413}"/>
              </a:ext>
            </a:extLst>
          </p:cNvPr>
          <p:cNvSpPr txBox="1"/>
          <p:nvPr/>
        </p:nvSpPr>
        <p:spPr>
          <a:xfrm rot="16200000">
            <a:off x="6794116" y="3569589"/>
            <a:ext cx="80271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800" b="1" i="0" u="none" strike="noStrike" cap="all" baseline="0" dirty="0">
                <a:solidFill>
                  <a:schemeClr val="bg1"/>
                </a:solidFill>
                <a:effectLst/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Growth</a:t>
            </a:r>
            <a:endParaRPr lang="en-IN" sz="800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C22F08-4B9D-0322-25AF-DF2B0DB7018D}"/>
              </a:ext>
            </a:extLst>
          </p:cNvPr>
          <p:cNvSpPr txBox="1"/>
          <p:nvPr/>
        </p:nvSpPr>
        <p:spPr>
          <a:xfrm rot="16200000">
            <a:off x="7476070" y="3627081"/>
            <a:ext cx="9177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800" b="1" i="0" u="none" strike="noStrike" cap="all" baseline="0" dirty="0">
                <a:solidFill>
                  <a:schemeClr val="bg1"/>
                </a:solidFill>
                <a:effectLst/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Adaptability</a:t>
            </a:r>
            <a:endParaRPr lang="en-IN" sz="800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A0C060-BF7B-816C-F6D5-016B9DB722F7}"/>
              </a:ext>
            </a:extLst>
          </p:cNvPr>
          <p:cNvSpPr txBox="1"/>
          <p:nvPr/>
        </p:nvSpPr>
        <p:spPr>
          <a:xfrm rot="16200000">
            <a:off x="8240685" y="3589618"/>
            <a:ext cx="9658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800" b="1" i="0" u="none" strike="noStrike" cap="all" baseline="0" dirty="0">
                <a:solidFill>
                  <a:schemeClr val="bg1"/>
                </a:solidFill>
                <a:effectLst/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Stem</a:t>
            </a:r>
          </a:p>
          <a:p>
            <a:pPr algn="r"/>
            <a:r>
              <a:rPr lang="en-IN" sz="8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straightness</a:t>
            </a:r>
            <a:endParaRPr lang="en-IN" sz="800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2660D7-A1D4-D29A-3520-3125C1FDF57D}"/>
              </a:ext>
            </a:extLst>
          </p:cNvPr>
          <p:cNvSpPr txBox="1"/>
          <p:nvPr/>
        </p:nvSpPr>
        <p:spPr>
          <a:xfrm rot="16200000">
            <a:off x="8996006" y="3589883"/>
            <a:ext cx="9664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800" b="1" i="0" u="none" strike="noStrike" cap="all" baseline="0" dirty="0">
                <a:solidFill>
                  <a:schemeClr val="bg1"/>
                </a:solidFill>
                <a:effectLst/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Wood</a:t>
            </a:r>
          </a:p>
          <a:p>
            <a:pPr algn="r"/>
            <a:r>
              <a:rPr lang="en-IN" sz="8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properties</a:t>
            </a:r>
            <a:endParaRPr lang="en-IN" sz="800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74CC93-5C51-41CF-FAB6-A8A18C39BADC}"/>
              </a:ext>
            </a:extLst>
          </p:cNvPr>
          <p:cNvSpPr txBox="1"/>
          <p:nvPr/>
        </p:nvSpPr>
        <p:spPr>
          <a:xfrm rot="16200000">
            <a:off x="9756081" y="3651438"/>
            <a:ext cx="96641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800" b="1" i="0" u="none" strike="noStrike" cap="all" baseline="0" dirty="0">
                <a:solidFill>
                  <a:schemeClr val="bg1"/>
                </a:solidFill>
                <a:effectLst/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coppicing</a:t>
            </a:r>
            <a:endParaRPr lang="en-IN" sz="800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889604-5330-7A05-AE32-B596F3644F41}"/>
              </a:ext>
            </a:extLst>
          </p:cNvPr>
          <p:cNvSpPr txBox="1"/>
          <p:nvPr/>
        </p:nvSpPr>
        <p:spPr>
          <a:xfrm>
            <a:off x="7191505" y="6198728"/>
            <a:ext cx="38487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rgbClr val="C00000"/>
              </a:buClr>
            </a:pPr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Domestication of C.j was the way forward for India </a:t>
            </a:r>
            <a:endParaRPr lang="en-IN" sz="12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337F506B-D38A-F161-4C4D-BF3043CC8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974" y="4071388"/>
            <a:ext cx="987819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i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C. equisetifolia </a:t>
            </a:r>
            <a:endParaRPr lang="en-US" altLang="en-US" sz="11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B8D6E3F4-C08E-BB2A-3D8E-39AF0AABC1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4674" y="4071388"/>
            <a:ext cx="987819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100" b="1" i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C. cristata </a:t>
            </a:r>
            <a:endParaRPr lang="en-US" altLang="en-US" sz="11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B91DED-1ED7-669C-35B4-D4DE1D1A4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555" y="4071389"/>
            <a:ext cx="127269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 i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C. cunninghamiana</a:t>
            </a:r>
            <a:endParaRPr lang="en-US" altLang="en-US" sz="11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4" name="TextBox 12">
            <a:extLst>
              <a:ext uri="{FF2B5EF4-FFF2-40B4-BE49-F238E27FC236}">
                <a16:creationId xmlns:a16="http://schemas.microsoft.com/office/drawing/2014/main" id="{2D7CCF68-A4E1-57A9-6A50-99D2A63B2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82351" y="5565641"/>
            <a:ext cx="12858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Rough stem, Drooping branches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F702A557-9135-6136-16EF-E4B26C824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4097" y="5565641"/>
            <a:ext cx="12858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Smooth stem, Upward branches</a:t>
            </a: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B11F493C-29B3-7904-A034-D651E7365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7761" y="5565641"/>
            <a:ext cx="11344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Slight yellow,  greenish stem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A4E680A-15F3-318A-1ED3-FE3A42B8C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62711" y="4071389"/>
            <a:ext cx="107632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 b="1" i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C. junghuhniana</a:t>
            </a:r>
            <a:endParaRPr lang="en-US" altLang="en-US" sz="11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9" name="TextBox 12">
            <a:extLst>
              <a:ext uri="{FF2B5EF4-FFF2-40B4-BE49-F238E27FC236}">
                <a16:creationId xmlns:a16="http://schemas.microsoft.com/office/drawing/2014/main" id="{FC907C7C-69ED-6A7E-8EF4-34FA16035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430" y="5565641"/>
            <a:ext cx="11846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Rough stem, Upward branches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E38DACC-CDC4-783E-2556-7035DB92E882}"/>
              </a:ext>
            </a:extLst>
          </p:cNvPr>
          <p:cNvSpPr/>
          <p:nvPr/>
        </p:nvSpPr>
        <p:spPr>
          <a:xfrm>
            <a:off x="6024975" y="4313098"/>
            <a:ext cx="991752" cy="1271356"/>
          </a:xfrm>
          <a:prstGeom prst="roundRect">
            <a:avLst>
              <a:gd name="adj" fmla="val 3234"/>
            </a:avLst>
          </a:prstGeom>
          <a:blipFill>
            <a:blip r:embed="rId5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834EE5F-792C-EA4D-571B-E6D5C4832004}"/>
              </a:ext>
            </a:extLst>
          </p:cNvPr>
          <p:cNvSpPr/>
          <p:nvPr/>
        </p:nvSpPr>
        <p:spPr>
          <a:xfrm>
            <a:off x="7574674" y="4333326"/>
            <a:ext cx="991752" cy="1271356"/>
          </a:xfrm>
          <a:prstGeom prst="roundRect">
            <a:avLst>
              <a:gd name="adj" fmla="val 3234"/>
            </a:avLst>
          </a:prstGeom>
          <a:blipFill>
            <a:blip r:embed="rId6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E3FC344-AF1F-308C-A678-A8B445A59A1A}"/>
              </a:ext>
            </a:extLst>
          </p:cNvPr>
          <p:cNvSpPr/>
          <p:nvPr/>
        </p:nvSpPr>
        <p:spPr>
          <a:xfrm>
            <a:off x="9115897" y="4313098"/>
            <a:ext cx="991752" cy="1271356"/>
          </a:xfrm>
          <a:prstGeom prst="roundRect">
            <a:avLst>
              <a:gd name="adj" fmla="val 3234"/>
            </a:avLst>
          </a:prstGeom>
          <a:blipFill>
            <a:blip r:embed="rId7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F1018D8-1753-DC9B-1C0E-E6B862D9BF23}"/>
              </a:ext>
            </a:extLst>
          </p:cNvPr>
          <p:cNvSpPr/>
          <p:nvPr/>
        </p:nvSpPr>
        <p:spPr>
          <a:xfrm>
            <a:off x="10584908" y="4294285"/>
            <a:ext cx="991752" cy="1271356"/>
          </a:xfrm>
          <a:prstGeom prst="roundRect">
            <a:avLst>
              <a:gd name="adj" fmla="val 3234"/>
            </a:avLst>
          </a:prstGeom>
          <a:blipFill>
            <a:blip r:embed="rId8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256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64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CASUARINA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10458056" y="310520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ITC 1761</a:t>
            </a:r>
            <a:endParaRPr lang="en-IN" sz="1800" dirty="0"/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8FCE92A3-3817-44E2-58DD-61499CAE7E2A}"/>
              </a:ext>
            </a:extLst>
          </p:cNvPr>
          <p:cNvCxnSpPr/>
          <p:nvPr/>
        </p:nvCxnSpPr>
        <p:spPr>
          <a:xfrm>
            <a:off x="284680" y="4141498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10B52A80-F869-CA32-6C3C-752B62F5F0AD}"/>
              </a:ext>
            </a:extLst>
          </p:cNvPr>
          <p:cNvCxnSpPr/>
          <p:nvPr/>
        </p:nvCxnSpPr>
        <p:spPr>
          <a:xfrm>
            <a:off x="284680" y="3952672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6DDEB68A-604C-5D77-AB6D-1B655D1A1377}"/>
              </a:ext>
            </a:extLst>
          </p:cNvPr>
          <p:cNvCxnSpPr/>
          <p:nvPr/>
        </p:nvCxnSpPr>
        <p:spPr>
          <a:xfrm>
            <a:off x="284680" y="3763843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86DCBB3-A2A7-0E17-2970-28C6764DA47D}"/>
              </a:ext>
            </a:extLst>
          </p:cNvPr>
          <p:cNvCxnSpPr/>
          <p:nvPr/>
        </p:nvCxnSpPr>
        <p:spPr>
          <a:xfrm>
            <a:off x="284680" y="3575014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609EED6E-22CD-0419-EEA2-4BF465242FC7}"/>
              </a:ext>
            </a:extLst>
          </p:cNvPr>
          <p:cNvCxnSpPr/>
          <p:nvPr/>
        </p:nvCxnSpPr>
        <p:spPr>
          <a:xfrm>
            <a:off x="284680" y="3386185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C3749B7A-C351-0F4D-FE79-B59813C71309}"/>
              </a:ext>
            </a:extLst>
          </p:cNvPr>
          <p:cNvCxnSpPr/>
          <p:nvPr/>
        </p:nvCxnSpPr>
        <p:spPr>
          <a:xfrm>
            <a:off x="284680" y="3197356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9E217313-0758-BA44-BF30-F61BF3F4E067}"/>
              </a:ext>
            </a:extLst>
          </p:cNvPr>
          <p:cNvCxnSpPr/>
          <p:nvPr/>
        </p:nvCxnSpPr>
        <p:spPr>
          <a:xfrm>
            <a:off x="284680" y="2819698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D2284FA9-FF4A-B47A-2635-5FEE451BB943}"/>
              </a:ext>
            </a:extLst>
          </p:cNvPr>
          <p:cNvCxnSpPr/>
          <p:nvPr/>
        </p:nvCxnSpPr>
        <p:spPr>
          <a:xfrm>
            <a:off x="284680" y="2442040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05F3B561-10DD-FE9F-A8EF-D4970A2F8761}"/>
              </a:ext>
            </a:extLst>
          </p:cNvPr>
          <p:cNvCxnSpPr/>
          <p:nvPr/>
        </p:nvCxnSpPr>
        <p:spPr>
          <a:xfrm>
            <a:off x="293147" y="3008527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A68777FC-11E3-6480-8FDC-BA7159D1158E}"/>
              </a:ext>
            </a:extLst>
          </p:cNvPr>
          <p:cNvCxnSpPr/>
          <p:nvPr/>
        </p:nvCxnSpPr>
        <p:spPr>
          <a:xfrm>
            <a:off x="293147" y="2630869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2FBB8941-F26B-DB8B-257A-EF676CC4209B}"/>
              </a:ext>
            </a:extLst>
          </p:cNvPr>
          <p:cNvCxnSpPr/>
          <p:nvPr/>
        </p:nvCxnSpPr>
        <p:spPr>
          <a:xfrm>
            <a:off x="293147" y="2253211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475CBD23-4C56-DFD0-4A99-611CC414FA53}"/>
              </a:ext>
            </a:extLst>
          </p:cNvPr>
          <p:cNvCxnSpPr/>
          <p:nvPr/>
        </p:nvCxnSpPr>
        <p:spPr>
          <a:xfrm>
            <a:off x="293147" y="2064382"/>
            <a:ext cx="71834" cy="0"/>
          </a:xfrm>
          <a:prstGeom prst="line">
            <a:avLst/>
          </a:prstGeom>
          <a:ln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D0368EBF-E7F7-5D4C-D505-A0D15F623DF4}"/>
              </a:ext>
            </a:extLst>
          </p:cNvPr>
          <p:cNvCxnSpPr>
            <a:cxnSpLocks/>
          </p:cNvCxnSpPr>
          <p:nvPr/>
        </p:nvCxnSpPr>
        <p:spPr>
          <a:xfrm flipV="1">
            <a:off x="327674" y="2004782"/>
            <a:ext cx="0" cy="2355157"/>
          </a:xfrm>
          <a:prstGeom prst="line">
            <a:avLst/>
          </a:prstGeom>
          <a:ln w="28575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D4359F05-320D-BFF1-3721-CF276F170441}"/>
              </a:ext>
            </a:extLst>
          </p:cNvPr>
          <p:cNvSpPr txBox="1"/>
          <p:nvPr/>
        </p:nvSpPr>
        <p:spPr>
          <a:xfrm>
            <a:off x="540697" y="960858"/>
            <a:ext cx="3017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Principle of Casuarina improvement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0A268DAC-1B7D-B635-573C-41E138CDDA66}"/>
              </a:ext>
            </a:extLst>
          </p:cNvPr>
          <p:cNvCxnSpPr>
            <a:cxnSpLocks/>
            <a:stCxn id="121" idx="0"/>
          </p:cNvCxnSpPr>
          <p:nvPr/>
        </p:nvCxnSpPr>
        <p:spPr>
          <a:xfrm flipV="1">
            <a:off x="314974" y="4353026"/>
            <a:ext cx="4457025" cy="5260"/>
          </a:xfrm>
          <a:prstGeom prst="line">
            <a:avLst/>
          </a:prstGeom>
          <a:ln w="28575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7B74DFB9-AACA-44D6-8FBC-A55F2784D82E}"/>
              </a:ext>
            </a:extLst>
          </p:cNvPr>
          <p:cNvSpPr/>
          <p:nvPr/>
        </p:nvSpPr>
        <p:spPr>
          <a:xfrm>
            <a:off x="314974" y="3393427"/>
            <a:ext cx="3506078" cy="965392"/>
          </a:xfrm>
          <a:custGeom>
            <a:avLst/>
            <a:gdLst>
              <a:gd name="connsiteX0" fmla="*/ 0 w 1994535"/>
              <a:gd name="connsiteY0" fmla="*/ 1217300 h 1217973"/>
              <a:gd name="connsiteX1" fmla="*/ 471488 w 1994535"/>
              <a:gd name="connsiteY1" fmla="*/ 1020133 h 1217973"/>
              <a:gd name="connsiteX2" fmla="*/ 997268 w 1994535"/>
              <a:gd name="connsiteY2" fmla="*/ 5 h 1217973"/>
              <a:gd name="connsiteX3" fmla="*/ 1423035 w 1994535"/>
              <a:gd name="connsiteY3" fmla="*/ 1005845 h 1217973"/>
              <a:gd name="connsiteX4" fmla="*/ 1994535 w 1994535"/>
              <a:gd name="connsiteY4" fmla="*/ 1214443 h 1217973"/>
              <a:gd name="connsiteX5" fmla="*/ 1994535 w 1994535"/>
              <a:gd name="connsiteY5" fmla="*/ 1214443 h 1217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4535" h="1217973">
                <a:moveTo>
                  <a:pt x="0" y="1217300"/>
                </a:moveTo>
                <a:cubicBezTo>
                  <a:pt x="152638" y="1220157"/>
                  <a:pt x="305277" y="1223015"/>
                  <a:pt x="471488" y="1020133"/>
                </a:cubicBezTo>
                <a:cubicBezTo>
                  <a:pt x="637699" y="817251"/>
                  <a:pt x="838677" y="2386"/>
                  <a:pt x="997268" y="5"/>
                </a:cubicBezTo>
                <a:cubicBezTo>
                  <a:pt x="1155859" y="-2376"/>
                  <a:pt x="1256824" y="803439"/>
                  <a:pt x="1423035" y="1005845"/>
                </a:cubicBezTo>
                <a:cubicBezTo>
                  <a:pt x="1589246" y="1208251"/>
                  <a:pt x="1994535" y="1214443"/>
                  <a:pt x="1994535" y="1214443"/>
                </a:cubicBezTo>
                <a:lnTo>
                  <a:pt x="1994535" y="1214443"/>
                </a:lnTo>
              </a:path>
            </a:pathLst>
          </a:custGeom>
          <a:solidFill>
            <a:schemeClr val="accent6">
              <a:lumMod val="75000"/>
              <a:alpha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46A42C39-2CAE-0777-48F8-29A41B56FAAC}"/>
              </a:ext>
            </a:extLst>
          </p:cNvPr>
          <p:cNvSpPr/>
          <p:nvPr/>
        </p:nvSpPr>
        <p:spPr>
          <a:xfrm>
            <a:off x="1131228" y="2896156"/>
            <a:ext cx="2519396" cy="1459767"/>
          </a:xfrm>
          <a:custGeom>
            <a:avLst/>
            <a:gdLst>
              <a:gd name="connsiteX0" fmla="*/ 0 w 1943100"/>
              <a:gd name="connsiteY0" fmla="*/ 1122998 h 1125855"/>
              <a:gd name="connsiteX1" fmla="*/ 614362 w 1943100"/>
              <a:gd name="connsiteY1" fmla="*/ 908685 h 1125855"/>
              <a:gd name="connsiteX2" fmla="*/ 1065847 w 1943100"/>
              <a:gd name="connsiteY2" fmla="*/ 0 h 1125855"/>
              <a:gd name="connsiteX3" fmla="*/ 1463040 w 1943100"/>
              <a:gd name="connsiteY3" fmla="*/ 911543 h 1125855"/>
              <a:gd name="connsiteX4" fmla="*/ 1943100 w 1943100"/>
              <a:gd name="connsiteY4" fmla="*/ 1125855 h 112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0" h="1125855">
                <a:moveTo>
                  <a:pt x="0" y="1122998"/>
                </a:moveTo>
                <a:cubicBezTo>
                  <a:pt x="218360" y="1109424"/>
                  <a:pt x="436721" y="1095851"/>
                  <a:pt x="614362" y="908685"/>
                </a:cubicBezTo>
                <a:cubicBezTo>
                  <a:pt x="792003" y="721519"/>
                  <a:pt x="924401" y="-476"/>
                  <a:pt x="1065847" y="0"/>
                </a:cubicBezTo>
                <a:cubicBezTo>
                  <a:pt x="1207293" y="476"/>
                  <a:pt x="1316831" y="723900"/>
                  <a:pt x="1463040" y="911543"/>
                </a:cubicBezTo>
                <a:cubicBezTo>
                  <a:pt x="1609249" y="1099185"/>
                  <a:pt x="1776174" y="1112520"/>
                  <a:pt x="1943100" y="1125855"/>
                </a:cubicBezTo>
              </a:path>
            </a:pathLst>
          </a:custGeom>
          <a:solidFill>
            <a:schemeClr val="accent6">
              <a:lumMod val="75000"/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4AF9701E-0E06-5E9E-82E2-BD39A9980416}"/>
              </a:ext>
            </a:extLst>
          </p:cNvPr>
          <p:cNvSpPr/>
          <p:nvPr/>
        </p:nvSpPr>
        <p:spPr>
          <a:xfrm>
            <a:off x="1812945" y="2660268"/>
            <a:ext cx="1922892" cy="1686970"/>
          </a:xfrm>
          <a:custGeom>
            <a:avLst/>
            <a:gdLst>
              <a:gd name="connsiteX0" fmla="*/ 0 w 1943100"/>
              <a:gd name="connsiteY0" fmla="*/ 1122998 h 1125855"/>
              <a:gd name="connsiteX1" fmla="*/ 614362 w 1943100"/>
              <a:gd name="connsiteY1" fmla="*/ 908685 h 1125855"/>
              <a:gd name="connsiteX2" fmla="*/ 1065847 w 1943100"/>
              <a:gd name="connsiteY2" fmla="*/ 0 h 1125855"/>
              <a:gd name="connsiteX3" fmla="*/ 1463040 w 1943100"/>
              <a:gd name="connsiteY3" fmla="*/ 911543 h 1125855"/>
              <a:gd name="connsiteX4" fmla="*/ 1943100 w 1943100"/>
              <a:gd name="connsiteY4" fmla="*/ 1125855 h 112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0" h="1125855">
                <a:moveTo>
                  <a:pt x="0" y="1122998"/>
                </a:moveTo>
                <a:cubicBezTo>
                  <a:pt x="218360" y="1109424"/>
                  <a:pt x="436721" y="1095851"/>
                  <a:pt x="614362" y="908685"/>
                </a:cubicBezTo>
                <a:cubicBezTo>
                  <a:pt x="792003" y="721519"/>
                  <a:pt x="924401" y="-476"/>
                  <a:pt x="1065847" y="0"/>
                </a:cubicBezTo>
                <a:cubicBezTo>
                  <a:pt x="1207293" y="476"/>
                  <a:pt x="1316831" y="723900"/>
                  <a:pt x="1463040" y="911543"/>
                </a:cubicBezTo>
                <a:cubicBezTo>
                  <a:pt x="1609249" y="1099185"/>
                  <a:pt x="1776174" y="1112520"/>
                  <a:pt x="1943100" y="1125855"/>
                </a:cubicBezTo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30CEBA19-C93F-BA80-CE01-18B3A7120A34}"/>
              </a:ext>
            </a:extLst>
          </p:cNvPr>
          <p:cNvSpPr/>
          <p:nvPr/>
        </p:nvSpPr>
        <p:spPr>
          <a:xfrm>
            <a:off x="2255073" y="2318984"/>
            <a:ext cx="1766048" cy="2036939"/>
          </a:xfrm>
          <a:custGeom>
            <a:avLst/>
            <a:gdLst>
              <a:gd name="connsiteX0" fmla="*/ 0 w 1943100"/>
              <a:gd name="connsiteY0" fmla="*/ 1122998 h 1125855"/>
              <a:gd name="connsiteX1" fmla="*/ 614362 w 1943100"/>
              <a:gd name="connsiteY1" fmla="*/ 908685 h 1125855"/>
              <a:gd name="connsiteX2" fmla="*/ 1065847 w 1943100"/>
              <a:gd name="connsiteY2" fmla="*/ 0 h 1125855"/>
              <a:gd name="connsiteX3" fmla="*/ 1463040 w 1943100"/>
              <a:gd name="connsiteY3" fmla="*/ 911543 h 1125855"/>
              <a:gd name="connsiteX4" fmla="*/ 1943100 w 1943100"/>
              <a:gd name="connsiteY4" fmla="*/ 1125855 h 112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3100" h="1125855">
                <a:moveTo>
                  <a:pt x="0" y="1122998"/>
                </a:moveTo>
                <a:cubicBezTo>
                  <a:pt x="218360" y="1109424"/>
                  <a:pt x="436721" y="1095851"/>
                  <a:pt x="614362" y="908685"/>
                </a:cubicBezTo>
                <a:cubicBezTo>
                  <a:pt x="792003" y="721519"/>
                  <a:pt x="924401" y="-476"/>
                  <a:pt x="1065847" y="0"/>
                </a:cubicBezTo>
                <a:cubicBezTo>
                  <a:pt x="1207293" y="476"/>
                  <a:pt x="1316831" y="723900"/>
                  <a:pt x="1463040" y="911543"/>
                </a:cubicBezTo>
                <a:cubicBezTo>
                  <a:pt x="1609249" y="1099185"/>
                  <a:pt x="1776174" y="1112520"/>
                  <a:pt x="1943100" y="1125855"/>
                </a:cubicBezTo>
              </a:path>
            </a:pathLst>
          </a:custGeom>
          <a:solidFill>
            <a:schemeClr val="accent6">
              <a:lumMod val="75000"/>
              <a:alpha val="30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55908640-F04D-5823-8F25-D8B8FFDC3759}"/>
              </a:ext>
            </a:extLst>
          </p:cNvPr>
          <p:cNvSpPr txBox="1"/>
          <p:nvPr/>
        </p:nvSpPr>
        <p:spPr>
          <a:xfrm>
            <a:off x="1783607" y="2893260"/>
            <a:ext cx="410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SSO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7E224190-E5F4-DECE-7D4E-69DC2B5CD038}"/>
              </a:ext>
            </a:extLst>
          </p:cNvPr>
          <p:cNvSpPr txBox="1"/>
          <p:nvPr/>
        </p:nvSpPr>
        <p:spPr>
          <a:xfrm>
            <a:off x="2144078" y="2572860"/>
            <a:ext cx="417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CSO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94E116C-8A06-04FC-3953-43EC83D2463F}"/>
              </a:ext>
            </a:extLst>
          </p:cNvPr>
          <p:cNvSpPr txBox="1"/>
          <p:nvPr/>
        </p:nvSpPr>
        <p:spPr>
          <a:xfrm>
            <a:off x="2536642" y="2318984"/>
            <a:ext cx="391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PET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0D7CF69-AC52-AFDF-7E50-17EF8693E844}"/>
              </a:ext>
            </a:extLst>
          </p:cNvPr>
          <p:cNvSpPr txBox="1"/>
          <p:nvPr/>
        </p:nvSpPr>
        <p:spPr>
          <a:xfrm>
            <a:off x="2742937" y="2268059"/>
            <a:ext cx="34657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GEN1</a:t>
            </a:r>
            <a:endParaRPr lang="en-IN" sz="1200" b="1" dirty="0">
              <a:solidFill>
                <a:srgbClr val="7030A0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48CAEF80-3F78-9C6D-C7A5-395048EBCE45}"/>
              </a:ext>
            </a:extLst>
          </p:cNvPr>
          <p:cNvSpPr txBox="1"/>
          <p:nvPr/>
        </p:nvSpPr>
        <p:spPr>
          <a:xfrm>
            <a:off x="3009751" y="1990261"/>
            <a:ext cx="391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PET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128E2865-3747-438E-D4AB-C40FD89F7ECE}"/>
              </a:ext>
            </a:extLst>
          </p:cNvPr>
          <p:cNvSpPr txBox="1"/>
          <p:nvPr/>
        </p:nvSpPr>
        <p:spPr>
          <a:xfrm>
            <a:off x="3205478" y="1941633"/>
            <a:ext cx="3353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GEN</a:t>
            </a:r>
            <a:r>
              <a:rPr lang="en-US" sz="600" b="1" baseline="30000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n</a:t>
            </a:r>
            <a:endParaRPr lang="en-IN" sz="1200" b="1" baseline="30000" dirty="0">
              <a:solidFill>
                <a:srgbClr val="7030A0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F6855C86-7C95-8343-A1FB-A8F1963CBEE3}"/>
              </a:ext>
            </a:extLst>
          </p:cNvPr>
          <p:cNvCxnSpPr>
            <a:cxnSpLocks/>
            <a:stCxn id="121" idx="2"/>
          </p:cNvCxnSpPr>
          <p:nvPr/>
        </p:nvCxnSpPr>
        <p:spPr>
          <a:xfrm flipH="1">
            <a:off x="2049802" y="3393431"/>
            <a:ext cx="18212" cy="96249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372BCCD6-D8B4-D189-01D5-56AE72A59961}"/>
              </a:ext>
            </a:extLst>
          </p:cNvPr>
          <p:cNvCxnSpPr/>
          <p:nvPr/>
        </p:nvCxnSpPr>
        <p:spPr>
          <a:xfrm>
            <a:off x="2818291" y="4456995"/>
            <a:ext cx="327746" cy="0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CCB373B5-1762-9D70-E33F-AC93A77CF77D}"/>
              </a:ext>
            </a:extLst>
          </p:cNvPr>
          <p:cNvCxnSpPr>
            <a:cxnSpLocks/>
          </p:cNvCxnSpPr>
          <p:nvPr/>
        </p:nvCxnSpPr>
        <p:spPr>
          <a:xfrm>
            <a:off x="2841339" y="4148368"/>
            <a:ext cx="0" cy="22530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5481C860-E7E3-2E94-55D1-570B6BC13172}"/>
              </a:ext>
            </a:extLst>
          </p:cNvPr>
          <p:cNvCxnSpPr>
            <a:cxnSpLocks/>
          </p:cNvCxnSpPr>
          <p:nvPr/>
        </p:nvCxnSpPr>
        <p:spPr>
          <a:xfrm>
            <a:off x="3106401" y="4148368"/>
            <a:ext cx="0" cy="204603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83A6EB59-C5B9-0D3C-9D3E-D5DBFE6C36F5}"/>
                  </a:ext>
                </a:extLst>
              </p:cNvPr>
              <p:cNvSpPr txBox="1"/>
              <p:nvPr/>
            </p:nvSpPr>
            <p:spPr>
              <a:xfrm>
                <a:off x="2733929" y="4628330"/>
                <a:ext cx="1418593" cy="5559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IN" sz="1600" b="1" i="1" dirty="0" smtClean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m:t>∆</m:t>
                      </m:r>
                      <m:r>
                        <m:rPr>
                          <m:nor/>
                        </m:rPr>
                        <a:rPr lang="en-IN" sz="1600" b="1" i="1" dirty="0" smtClean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m:t>g</m:t>
                      </m:r>
                      <m:r>
                        <a:rPr lang="en-IN" sz="16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  <m:r>
                        <a:rPr lang="en-US" sz="1600" b="1" i="1" baseline="300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sz="16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m:rPr>
                          <m:nor/>
                        </m:rPr>
                        <a:rPr lang="el-GR" sz="1600" b="1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m:t>δ</m:t>
                      </m:r>
                      <m:r>
                        <a:rPr lang="en-US" sz="1600" b="1" i="1" baseline="-250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𝒑</m:t>
                      </m:r>
                      <m:r>
                        <a:rPr lang="en-US" sz="16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IN" sz="1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𝑺𝒊</m:t>
                          </m:r>
                        </m:num>
                        <m:den>
                          <m:r>
                            <a:rPr lang="en-US" sz="16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𝒍</m:t>
                          </m:r>
                        </m:den>
                      </m:f>
                    </m:oMath>
                  </m:oMathPara>
                </a14:m>
                <a:endParaRPr lang="en-IN" sz="1600" b="1" dirty="0">
                  <a:solidFill>
                    <a:schemeClr val="bg1"/>
                  </a:solidFill>
                  <a:latin typeface="Open Sans Condensed" pitchFamily="2" charset="0"/>
                  <a:ea typeface="Open Sans Condensed" pitchFamily="2" charset="0"/>
                  <a:cs typeface="Open Sans Condensed" pitchFamily="2" charset="0"/>
                </a:endParaRPr>
              </a:p>
            </p:txBody>
          </p:sp>
        </mc:Choice>
        <mc:Fallback xmlns=""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83A6EB59-C5B9-0D3C-9D3E-D5DBFE6C3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3929" y="4628330"/>
                <a:ext cx="1418593" cy="55592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" name="TextBox 135">
            <a:extLst>
              <a:ext uri="{FF2B5EF4-FFF2-40B4-BE49-F238E27FC236}">
                <a16:creationId xmlns:a16="http://schemas.microsoft.com/office/drawing/2014/main" id="{3805E6BB-5820-8568-D843-154F8FA20D04}"/>
              </a:ext>
            </a:extLst>
          </p:cNvPr>
          <p:cNvSpPr txBox="1"/>
          <p:nvPr/>
        </p:nvSpPr>
        <p:spPr>
          <a:xfrm>
            <a:off x="2774391" y="4398460"/>
            <a:ext cx="5856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1" i="1" dirty="0">
                <a:solidFill>
                  <a:schemeClr val="bg1"/>
                </a:solidFill>
                <a:effectLst/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∆g</a:t>
            </a:r>
            <a:endParaRPr lang="en-IN" b="1" i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EDC01B29-2DE4-0F39-07D3-DC0C8FC92DA8}"/>
              </a:ext>
            </a:extLst>
          </p:cNvPr>
          <p:cNvSpPr txBox="1"/>
          <p:nvPr/>
        </p:nvSpPr>
        <p:spPr>
          <a:xfrm>
            <a:off x="1679105" y="4471299"/>
            <a:ext cx="938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Genetic Gain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2C85DDC4-D94E-7E35-0E37-57EDB550F7D9}"/>
              </a:ext>
            </a:extLst>
          </p:cNvPr>
          <p:cNvSpPr txBox="1"/>
          <p:nvPr/>
        </p:nvSpPr>
        <p:spPr>
          <a:xfrm>
            <a:off x="1096982" y="5755905"/>
            <a:ext cx="1293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ℎ2:𝐻𝑒𝑟𝑖𝑡𝑎𝑏𝑖𝑙𝑖𝑡𝑦</a:t>
            </a:r>
          </a:p>
          <a:p>
            <a:r>
              <a:rPr lang="el-GR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δ 𝑝:𝑃ℎ𝑒𝑛𝑜𝑡𝑦𝑝𝑖𝑐 𝑣𝑎𝑟𝑖𝑎𝑡𝑖𝑜𝑛</a:t>
            </a:r>
          </a:p>
          <a:p>
            <a:r>
              <a:rPr lang="en-US" sz="800" b="1" i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</a:t>
            </a:r>
            <a:r>
              <a:rPr lang="el-GR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𝑖:𝑆𝑒𝑙𝑒𝑐𝑖𝑡𝑜𝑛 𝐼𝑛𝑡𝑒𝑛𝑠𝑖𝑡𝑦</a:t>
            </a:r>
            <a:endParaRPr lang="en-US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r>
              <a:rPr lang="el-GR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𝑙:𝐺𝑒𝑛𝑒𝑟𝑎𝑡𝑖𝑜𝑛 𝑐𝑦𝑐𝑙𝑒</a:t>
            </a:r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F17FD746-1D60-D176-A381-3B34E1E6E8F3}"/>
              </a:ext>
            </a:extLst>
          </p:cNvPr>
          <p:cNvSpPr/>
          <p:nvPr/>
        </p:nvSpPr>
        <p:spPr>
          <a:xfrm>
            <a:off x="3100264" y="3251658"/>
            <a:ext cx="1072360" cy="1076279"/>
          </a:xfrm>
          <a:custGeom>
            <a:avLst/>
            <a:gdLst>
              <a:gd name="connsiteX0" fmla="*/ 0 w 1028700"/>
              <a:gd name="connsiteY0" fmla="*/ 996950 h 996950"/>
              <a:gd name="connsiteX1" fmla="*/ 711200 w 1028700"/>
              <a:gd name="connsiteY1" fmla="*/ 177800 h 996950"/>
              <a:gd name="connsiteX2" fmla="*/ 1028700 w 1028700"/>
              <a:gd name="connsiteY2" fmla="*/ 0 h 996950"/>
              <a:gd name="connsiteX3" fmla="*/ 1028700 w 1028700"/>
              <a:gd name="connsiteY3" fmla="*/ 0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996950">
                <a:moveTo>
                  <a:pt x="0" y="996950"/>
                </a:moveTo>
                <a:cubicBezTo>
                  <a:pt x="269875" y="670454"/>
                  <a:pt x="539750" y="343958"/>
                  <a:pt x="711200" y="177800"/>
                </a:cubicBezTo>
                <a:cubicBezTo>
                  <a:pt x="882650" y="11642"/>
                  <a:pt x="1028700" y="0"/>
                  <a:pt x="1028700" y="0"/>
                </a:cubicBezTo>
                <a:lnTo>
                  <a:pt x="1028700" y="0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57FBA84-D070-31CA-4C26-4E7E4D133FC5}"/>
              </a:ext>
            </a:extLst>
          </p:cNvPr>
          <p:cNvSpPr txBox="1"/>
          <p:nvPr/>
        </p:nvSpPr>
        <p:spPr>
          <a:xfrm>
            <a:off x="4103878" y="3095412"/>
            <a:ext cx="736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ITC1761</a:t>
            </a: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7C685F25-25EB-FA48-6CCD-CAB77FE244E3}"/>
              </a:ext>
            </a:extLst>
          </p:cNvPr>
          <p:cNvSpPr txBox="1"/>
          <p:nvPr/>
        </p:nvSpPr>
        <p:spPr>
          <a:xfrm>
            <a:off x="4103878" y="2613597"/>
            <a:ext cx="915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M, S series</a:t>
            </a: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19A228ED-C6D3-DEB3-F4FD-F045F9740F34}"/>
              </a:ext>
            </a:extLst>
          </p:cNvPr>
          <p:cNvSpPr txBox="1"/>
          <p:nvPr/>
        </p:nvSpPr>
        <p:spPr>
          <a:xfrm>
            <a:off x="4103878" y="2078511"/>
            <a:ext cx="1733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K Series clones / Seeds</a:t>
            </a: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033C0B9B-5728-DAFA-3600-3CDD4F302288}"/>
              </a:ext>
            </a:extLst>
          </p:cNvPr>
          <p:cNvSpPr txBox="1"/>
          <p:nvPr/>
        </p:nvSpPr>
        <p:spPr>
          <a:xfrm>
            <a:off x="254519" y="5104244"/>
            <a:ext cx="6116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Directional selection with generation advancement improves trait value (WY/PY/etc.)</a:t>
            </a: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4" name="Right Arrow 14">
            <a:extLst>
              <a:ext uri="{FF2B5EF4-FFF2-40B4-BE49-F238E27FC236}">
                <a16:creationId xmlns:a16="http://schemas.microsoft.com/office/drawing/2014/main" id="{50B66B5A-CD0E-AC34-0603-CF9E7B6E056B}"/>
              </a:ext>
            </a:extLst>
          </p:cNvPr>
          <p:cNvSpPr/>
          <p:nvPr/>
        </p:nvSpPr>
        <p:spPr>
          <a:xfrm rot="16200000">
            <a:off x="4428025" y="2897353"/>
            <a:ext cx="95677" cy="161038"/>
          </a:xfrm>
          <a:prstGeom prst="rightArrow">
            <a:avLst>
              <a:gd name="adj1" fmla="val 74443"/>
              <a:gd name="adj2" fmla="val 51596"/>
            </a:avLst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5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5" name="Right Arrow 14">
            <a:extLst>
              <a:ext uri="{FF2B5EF4-FFF2-40B4-BE49-F238E27FC236}">
                <a16:creationId xmlns:a16="http://schemas.microsoft.com/office/drawing/2014/main" id="{9FBAF7A9-A521-0133-D5F5-3F907DDABBE1}"/>
              </a:ext>
            </a:extLst>
          </p:cNvPr>
          <p:cNvSpPr/>
          <p:nvPr/>
        </p:nvSpPr>
        <p:spPr>
          <a:xfrm rot="16200000">
            <a:off x="4428025" y="2409495"/>
            <a:ext cx="95677" cy="161038"/>
          </a:xfrm>
          <a:prstGeom prst="rightArrow">
            <a:avLst>
              <a:gd name="adj1" fmla="val 74443"/>
              <a:gd name="adj2" fmla="val 51596"/>
            </a:avLst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5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BC2EA311-8685-BAFB-65C1-259A6CB1ACA2}"/>
              </a:ext>
            </a:extLst>
          </p:cNvPr>
          <p:cNvCxnSpPr>
            <a:cxnSpLocks/>
          </p:cNvCxnSpPr>
          <p:nvPr/>
        </p:nvCxnSpPr>
        <p:spPr>
          <a:xfrm>
            <a:off x="649023" y="4151510"/>
            <a:ext cx="4107603" cy="0"/>
          </a:xfrm>
          <a:prstGeom prst="line">
            <a:avLst/>
          </a:prstGeom>
          <a:ln w="31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FE5A317D-852D-CFFE-A135-949F90B49A56}"/>
              </a:ext>
            </a:extLst>
          </p:cNvPr>
          <p:cNvCxnSpPr>
            <a:cxnSpLocks/>
          </p:cNvCxnSpPr>
          <p:nvPr/>
        </p:nvCxnSpPr>
        <p:spPr>
          <a:xfrm>
            <a:off x="3368833" y="4144252"/>
            <a:ext cx="0" cy="22530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B0EC4544-8071-08CA-903A-389C0FC05BAB}"/>
              </a:ext>
            </a:extLst>
          </p:cNvPr>
          <p:cNvSpPr/>
          <p:nvPr/>
        </p:nvSpPr>
        <p:spPr>
          <a:xfrm>
            <a:off x="3365326" y="2739835"/>
            <a:ext cx="823675" cy="1588102"/>
          </a:xfrm>
          <a:custGeom>
            <a:avLst/>
            <a:gdLst>
              <a:gd name="connsiteX0" fmla="*/ 0 w 1028700"/>
              <a:gd name="connsiteY0" fmla="*/ 996950 h 996950"/>
              <a:gd name="connsiteX1" fmla="*/ 711200 w 1028700"/>
              <a:gd name="connsiteY1" fmla="*/ 177800 h 996950"/>
              <a:gd name="connsiteX2" fmla="*/ 1028700 w 1028700"/>
              <a:gd name="connsiteY2" fmla="*/ 0 h 996950"/>
              <a:gd name="connsiteX3" fmla="*/ 1028700 w 1028700"/>
              <a:gd name="connsiteY3" fmla="*/ 0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996950">
                <a:moveTo>
                  <a:pt x="0" y="996950"/>
                </a:moveTo>
                <a:cubicBezTo>
                  <a:pt x="269875" y="670454"/>
                  <a:pt x="539750" y="343958"/>
                  <a:pt x="711200" y="177800"/>
                </a:cubicBezTo>
                <a:cubicBezTo>
                  <a:pt x="882650" y="11642"/>
                  <a:pt x="1028700" y="0"/>
                  <a:pt x="1028700" y="0"/>
                </a:cubicBezTo>
                <a:lnTo>
                  <a:pt x="1028700" y="0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2928E3FE-D212-272F-BDF2-763A059223A6}"/>
              </a:ext>
            </a:extLst>
          </p:cNvPr>
          <p:cNvCxnSpPr>
            <a:cxnSpLocks/>
          </p:cNvCxnSpPr>
          <p:nvPr/>
        </p:nvCxnSpPr>
        <p:spPr>
          <a:xfrm>
            <a:off x="3658987" y="4149059"/>
            <a:ext cx="0" cy="22530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27497D9D-7AE6-3719-21F7-87945C32C3DD}"/>
              </a:ext>
            </a:extLst>
          </p:cNvPr>
          <p:cNvSpPr/>
          <p:nvPr/>
        </p:nvSpPr>
        <p:spPr>
          <a:xfrm>
            <a:off x="3658987" y="2221668"/>
            <a:ext cx="531085" cy="2106269"/>
          </a:xfrm>
          <a:custGeom>
            <a:avLst/>
            <a:gdLst>
              <a:gd name="connsiteX0" fmla="*/ 0 w 1028700"/>
              <a:gd name="connsiteY0" fmla="*/ 996950 h 996950"/>
              <a:gd name="connsiteX1" fmla="*/ 711200 w 1028700"/>
              <a:gd name="connsiteY1" fmla="*/ 177800 h 996950"/>
              <a:gd name="connsiteX2" fmla="*/ 1028700 w 1028700"/>
              <a:gd name="connsiteY2" fmla="*/ 0 h 996950"/>
              <a:gd name="connsiteX3" fmla="*/ 1028700 w 1028700"/>
              <a:gd name="connsiteY3" fmla="*/ 0 h 996950"/>
              <a:gd name="connsiteX0" fmla="*/ 0 w 1028700"/>
              <a:gd name="connsiteY0" fmla="*/ 996950 h 996950"/>
              <a:gd name="connsiteX1" fmla="*/ 711200 w 1028700"/>
              <a:gd name="connsiteY1" fmla="*/ 177800 h 996950"/>
              <a:gd name="connsiteX2" fmla="*/ 1028700 w 1028700"/>
              <a:gd name="connsiteY2" fmla="*/ 0 h 996950"/>
              <a:gd name="connsiteX3" fmla="*/ 1028700 w 1028700"/>
              <a:gd name="connsiteY3" fmla="*/ 0 h 996950"/>
              <a:gd name="connsiteX0" fmla="*/ 0 w 1028700"/>
              <a:gd name="connsiteY0" fmla="*/ 996950 h 996950"/>
              <a:gd name="connsiteX1" fmla="*/ 711200 w 1028700"/>
              <a:gd name="connsiteY1" fmla="*/ 177800 h 996950"/>
              <a:gd name="connsiteX2" fmla="*/ 1028700 w 1028700"/>
              <a:gd name="connsiteY2" fmla="*/ 0 h 996950"/>
              <a:gd name="connsiteX3" fmla="*/ 1028700 w 1028700"/>
              <a:gd name="connsiteY3" fmla="*/ 0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996950">
                <a:moveTo>
                  <a:pt x="0" y="996950"/>
                </a:moveTo>
                <a:cubicBezTo>
                  <a:pt x="269875" y="670454"/>
                  <a:pt x="494848" y="342739"/>
                  <a:pt x="711200" y="177800"/>
                </a:cubicBezTo>
                <a:cubicBezTo>
                  <a:pt x="927552" y="12861"/>
                  <a:pt x="1028700" y="0"/>
                  <a:pt x="1028700" y="0"/>
                </a:cubicBezTo>
                <a:lnTo>
                  <a:pt x="1028700" y="0"/>
                </a:lnTo>
              </a:path>
            </a:pathLst>
          </a:custGeom>
          <a:noFill/>
          <a:ln>
            <a:solidFill>
              <a:schemeClr val="accent6">
                <a:lumMod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AB7E5341-006D-99AB-7015-A42CB88A34A1}"/>
              </a:ext>
            </a:extLst>
          </p:cNvPr>
          <p:cNvSpPr txBox="1"/>
          <p:nvPr/>
        </p:nvSpPr>
        <p:spPr>
          <a:xfrm rot="16200000">
            <a:off x="82078" y="2864726"/>
            <a:ext cx="9172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Trait value</a:t>
            </a: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929BD0D-DF29-1A12-EAA8-3C39D2EF2049}"/>
              </a:ext>
            </a:extLst>
          </p:cNvPr>
          <p:cNvSpPr txBox="1"/>
          <p:nvPr/>
        </p:nvSpPr>
        <p:spPr>
          <a:xfrm flipH="1">
            <a:off x="3189872" y="4329560"/>
            <a:ext cx="15462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G.thinning</a:t>
            </a:r>
            <a:endParaRPr lang="en-IN" sz="800" b="1" i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096E09-BDE9-8AAA-7DA9-2952F12111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93" t="15228" r="4275" b="9277"/>
          <a:stretch/>
        </p:blipFill>
        <p:spPr>
          <a:xfrm>
            <a:off x="7109863" y="1305563"/>
            <a:ext cx="3818855" cy="2294324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E99FF9D-4AD1-EB67-3C31-D3432B9DB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460193"/>
              </p:ext>
            </p:extLst>
          </p:nvPr>
        </p:nvGraphicFramePr>
        <p:xfrm>
          <a:off x="7109863" y="3874014"/>
          <a:ext cx="3805904" cy="206455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6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9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9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4936">
                <a:tc>
                  <a:txBody>
                    <a:bodyPr/>
                    <a:lstStyle/>
                    <a:p>
                      <a:pPr algn="ctr"/>
                      <a:r>
                        <a:rPr lang="en-US" sz="1200" cap="all" baseline="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#</a:t>
                      </a:r>
                      <a:endParaRPr lang="en-GB" sz="1200" cap="all" baseline="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cap="all" baseline="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Stability index</a:t>
                      </a:r>
                      <a:endParaRPr lang="en-GB" sz="1200" cap="all" baseline="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cap="all" baseline="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Clones</a:t>
                      </a:r>
                      <a:endParaRPr lang="en-GB" sz="1200" cap="all" baseline="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40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1</a:t>
                      </a:r>
                      <a:endParaRPr lang="en-GB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Rich environments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</a:t>
                      </a:r>
                      <a:r>
                        <a:rPr lang="en-US" sz="1050" b="1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pi&gt;0, bi&gt;1)</a:t>
                      </a:r>
                      <a:endParaRPr lang="en-GB" sz="105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PL143,</a:t>
                      </a:r>
                      <a:r>
                        <a:rPr lang="en-US" sz="1050" b="1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ITC1761</a:t>
                      </a:r>
                      <a:endParaRPr lang="en-GB" sz="1050" b="1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40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2</a:t>
                      </a:r>
                      <a:endParaRPr lang="en-GB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Poor environments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</a:t>
                      </a:r>
                      <a:r>
                        <a:rPr lang="en-US" sz="1050" b="1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pi&gt;0, bi&lt;1)</a:t>
                      </a:r>
                      <a:endParaRPr lang="en-GB" sz="105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Local seedlings</a:t>
                      </a:r>
                      <a:endParaRPr lang="en-GB" sz="105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40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3</a:t>
                      </a:r>
                      <a:endParaRPr lang="en-GB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Average environments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</a:t>
                      </a:r>
                      <a:r>
                        <a:rPr lang="en-US" sz="1050" b="1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pi&gt;0, bi&lt;1)</a:t>
                      </a:r>
                      <a:endParaRPr lang="en-GB" sz="105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Improved seedlings</a:t>
                      </a:r>
                      <a:endParaRPr lang="en-GB" sz="105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40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4</a:t>
                      </a:r>
                      <a:endParaRPr lang="en-GB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Overall environments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</a:t>
                      </a:r>
                      <a:r>
                        <a:rPr lang="en-US" sz="1050" b="1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pi&gt;0, bi=1)</a:t>
                      </a:r>
                      <a:endParaRPr lang="en-GB" sz="105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PL204,PL118,PL102</a:t>
                      </a:r>
                      <a:endParaRPr lang="en-GB" sz="1050" dirty="0"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45091B9-7C04-A88D-D20D-92E2C84DE08D}"/>
              </a:ext>
            </a:extLst>
          </p:cNvPr>
          <p:cNvSpPr txBox="1"/>
          <p:nvPr/>
        </p:nvSpPr>
        <p:spPr>
          <a:xfrm>
            <a:off x="7006465" y="960858"/>
            <a:ext cx="20810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200" cap="all">
                <a:latin typeface="Yu Gothic UI Semibold" panose="020B0700000000000000" pitchFamily="34" charset="-128"/>
                <a:ea typeface="Yu Gothic UI Semibold" panose="020B0700000000000000" pitchFamily="34" charset="-128"/>
                <a:cs typeface="Segoe UI Semibold" panose="020B0702040204020203" pitchFamily="34" charset="0"/>
              </a:defRPr>
            </a:lvl1pPr>
          </a:lstStyle>
          <a:p>
            <a:pPr algn="l"/>
            <a:r>
              <a:rPr lang="en-IN" sz="14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Stability of ITC 1761</a:t>
            </a:r>
          </a:p>
        </p:txBody>
      </p:sp>
    </p:spTree>
    <p:extLst>
      <p:ext uri="{BB962C8B-B14F-4D97-AF65-F5344CB8AC3E}">
        <p14:creationId xmlns:p14="http://schemas.microsoft.com/office/powerpoint/2010/main" val="1246147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18" name="Chart 17">
                <a:extLst>
                  <a:ext uri="{FF2B5EF4-FFF2-40B4-BE49-F238E27FC236}">
                    <a16:creationId xmlns:a16="http://schemas.microsoft.com/office/drawing/2014/main" id="{20E3BC76-29AB-404E-9B13-0E416DA42B6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62222575"/>
                  </p:ext>
                </p:extLst>
              </p:nvPr>
            </p:nvGraphicFramePr>
            <p:xfrm>
              <a:off x="6102681" y="1404224"/>
              <a:ext cx="2779692" cy="248197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18" name="Chart 17">
                <a:extLst>
                  <a:ext uri="{FF2B5EF4-FFF2-40B4-BE49-F238E27FC236}">
                    <a16:creationId xmlns:a16="http://schemas.microsoft.com/office/drawing/2014/main" id="{20E3BC76-29AB-404E-9B13-0E416DA42B6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02681" y="1404224"/>
                <a:ext cx="2779692" cy="2481976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64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CASUARINA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9276642" y="310520"/>
            <a:ext cx="2149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ITC 1761 - POTENTIAL</a:t>
            </a:r>
            <a:endParaRPr lang="en-IN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A8D6CF-0166-4C0E-AD9D-925037B20F8C}"/>
              </a:ext>
            </a:extLst>
          </p:cNvPr>
          <p:cNvSpPr txBox="1"/>
          <p:nvPr/>
        </p:nvSpPr>
        <p:spPr>
          <a:xfrm>
            <a:off x="913887" y="4486153"/>
            <a:ext cx="44995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ITC1761 &amp; CH5 are the ruling clones in India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DD589FB-2902-5AFE-692E-DF3CA84441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2525936"/>
              </p:ext>
            </p:extLst>
          </p:nvPr>
        </p:nvGraphicFramePr>
        <p:xfrm>
          <a:off x="7402402" y="1130177"/>
          <a:ext cx="4312089" cy="2867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21" name="Chart 20">
                <a:extLst>
                  <a:ext uri="{FF2B5EF4-FFF2-40B4-BE49-F238E27FC236}">
                    <a16:creationId xmlns:a16="http://schemas.microsoft.com/office/drawing/2014/main" id="{C383059E-A48B-90B9-92F5-C23B9F66E75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84788054"/>
                  </p:ext>
                </p:extLst>
              </p:nvPr>
            </p:nvGraphicFramePr>
            <p:xfrm>
              <a:off x="6156819" y="3859979"/>
              <a:ext cx="2779692" cy="248197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7"/>
              </a:graphicData>
            </a:graphic>
          </p:graphicFrame>
        </mc:Choice>
        <mc:Fallback xmlns="">
          <p:pic>
            <p:nvPicPr>
              <p:cNvPr id="21" name="Chart 20">
                <a:extLst>
                  <a:ext uri="{FF2B5EF4-FFF2-40B4-BE49-F238E27FC236}">
                    <a16:creationId xmlns:a16="http://schemas.microsoft.com/office/drawing/2014/main" id="{C383059E-A48B-90B9-92F5-C23B9F66E75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56819" y="3859979"/>
                <a:ext cx="2779692" cy="2481976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Oval 22">
            <a:extLst>
              <a:ext uri="{FF2B5EF4-FFF2-40B4-BE49-F238E27FC236}">
                <a16:creationId xmlns:a16="http://schemas.microsoft.com/office/drawing/2014/main" id="{473BA300-632E-DE30-60D3-0236A1341946}"/>
              </a:ext>
            </a:extLst>
          </p:cNvPr>
          <p:cNvSpPr/>
          <p:nvPr/>
        </p:nvSpPr>
        <p:spPr>
          <a:xfrm>
            <a:off x="7026442" y="5721013"/>
            <a:ext cx="78205" cy="72189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F3E96AF-4F01-A1A9-3E09-49CC636767C6}"/>
              </a:ext>
            </a:extLst>
          </p:cNvPr>
          <p:cNvSpPr/>
          <p:nvPr/>
        </p:nvSpPr>
        <p:spPr>
          <a:xfrm>
            <a:off x="7524607" y="5386134"/>
            <a:ext cx="78205" cy="72189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F2805A-6303-FEF6-D672-D909FA027E81}"/>
              </a:ext>
            </a:extLst>
          </p:cNvPr>
          <p:cNvSpPr txBox="1"/>
          <p:nvPr/>
        </p:nvSpPr>
        <p:spPr>
          <a:xfrm>
            <a:off x="8936511" y="4877784"/>
            <a:ext cx="320335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IN" dirty="0"/>
              <a:t>Scope for expansion with high Productive clones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100" dirty="0"/>
              <a:t>Additional ITC managed Nurseries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100" dirty="0"/>
              <a:t>Carbon monetisation to farmers</a:t>
            </a:r>
            <a:endParaRPr lang="en-IN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AD7D9CF-7930-DDC5-2E35-0017E29BAFC2}"/>
              </a:ext>
            </a:extLst>
          </p:cNvPr>
          <p:cNvSpPr txBox="1"/>
          <p:nvPr/>
        </p:nvSpPr>
        <p:spPr>
          <a:xfrm>
            <a:off x="7576157" y="5314506"/>
            <a:ext cx="394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Vizag</a:t>
            </a:r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43DC71D-CE20-B571-C9C0-932ABAE443B5}"/>
              </a:ext>
            </a:extLst>
          </p:cNvPr>
          <p:cNvSpPr txBox="1"/>
          <p:nvPr/>
        </p:nvSpPr>
        <p:spPr>
          <a:xfrm>
            <a:off x="6599380" y="5649385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Mandya</a:t>
            </a:r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C5D483C-28ED-2ECE-98A2-A0E8F119E707}"/>
              </a:ext>
            </a:extLst>
          </p:cNvPr>
          <p:cNvSpPr/>
          <p:nvPr/>
        </p:nvSpPr>
        <p:spPr>
          <a:xfrm>
            <a:off x="8858306" y="4982516"/>
            <a:ext cx="78205" cy="72189"/>
          </a:xfrm>
          <a:prstGeom prst="ellipse">
            <a:avLst/>
          </a:prstGeom>
          <a:solidFill>
            <a:schemeClr val="accent2"/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242593F-733B-4CDD-B0B5-97468552375D}"/>
              </a:ext>
            </a:extLst>
          </p:cNvPr>
          <p:cNvSpPr txBox="1"/>
          <p:nvPr/>
        </p:nvSpPr>
        <p:spPr>
          <a:xfrm>
            <a:off x="6937507" y="911545"/>
            <a:ext cx="4092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Distribution of Casuarina material (%)</a:t>
            </a:r>
            <a:endParaRPr lang="en-IN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5E7CEE3-E3C4-CF75-AB97-F69B2DC1206B}"/>
              </a:ext>
            </a:extLst>
          </p:cNvPr>
          <p:cNvSpPr txBox="1"/>
          <p:nvPr/>
        </p:nvSpPr>
        <p:spPr>
          <a:xfrm>
            <a:off x="617775" y="911545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YIELD POTENTIAL OF ITC 1761</a:t>
            </a:r>
            <a:endParaRPr lang="en-IN" sz="1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C9139655-BD4B-46F7-8B8D-F55EB6F27359}"/>
              </a:ext>
            </a:extLst>
          </p:cNvPr>
          <p:cNvSpPr/>
          <p:nvPr/>
        </p:nvSpPr>
        <p:spPr>
          <a:xfrm>
            <a:off x="6972304" y="5507165"/>
            <a:ext cx="54138" cy="54138"/>
          </a:xfrm>
          <a:prstGeom prst="star5">
            <a:avLst/>
          </a:prstGeom>
          <a:solidFill>
            <a:schemeClr val="bg2">
              <a:lumMod val="60000"/>
              <a:lumOff val="4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970B8AF8-6F7F-4956-8094-EA741C787D21}"/>
              </a:ext>
            </a:extLst>
          </p:cNvPr>
          <p:cNvSpPr/>
          <p:nvPr/>
        </p:nvSpPr>
        <p:spPr>
          <a:xfrm>
            <a:off x="7365341" y="5396659"/>
            <a:ext cx="54138" cy="54138"/>
          </a:xfrm>
          <a:prstGeom prst="star5">
            <a:avLst/>
          </a:prstGeom>
          <a:solidFill>
            <a:schemeClr val="accent1"/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1" name="Star: 5 Points 30">
            <a:extLst>
              <a:ext uri="{FF2B5EF4-FFF2-40B4-BE49-F238E27FC236}">
                <a16:creationId xmlns:a16="http://schemas.microsoft.com/office/drawing/2014/main" id="{3103B026-ED7B-40D5-9D6D-ED5FD218C78F}"/>
              </a:ext>
            </a:extLst>
          </p:cNvPr>
          <p:cNvSpPr/>
          <p:nvPr/>
        </p:nvSpPr>
        <p:spPr>
          <a:xfrm>
            <a:off x="7206856" y="5930881"/>
            <a:ext cx="54138" cy="54138"/>
          </a:xfrm>
          <a:prstGeom prst="star5">
            <a:avLst/>
          </a:prstGeom>
          <a:solidFill>
            <a:schemeClr val="bg2">
              <a:lumMod val="60000"/>
              <a:lumOff val="4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5" name="Star: 5 Points 34">
            <a:extLst>
              <a:ext uri="{FF2B5EF4-FFF2-40B4-BE49-F238E27FC236}">
                <a16:creationId xmlns:a16="http://schemas.microsoft.com/office/drawing/2014/main" id="{43A018E5-2B79-4405-90CB-DDAC76E9B7D3}"/>
              </a:ext>
            </a:extLst>
          </p:cNvPr>
          <p:cNvSpPr/>
          <p:nvPr/>
        </p:nvSpPr>
        <p:spPr>
          <a:xfrm>
            <a:off x="7260994" y="5851014"/>
            <a:ext cx="54138" cy="54138"/>
          </a:xfrm>
          <a:prstGeom prst="star5">
            <a:avLst/>
          </a:prstGeom>
          <a:solidFill>
            <a:schemeClr val="bg2">
              <a:lumMod val="60000"/>
              <a:lumOff val="4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6" name="Star: 5 Points 35">
            <a:extLst>
              <a:ext uri="{FF2B5EF4-FFF2-40B4-BE49-F238E27FC236}">
                <a16:creationId xmlns:a16="http://schemas.microsoft.com/office/drawing/2014/main" id="{5A61CABC-6B95-43F2-86E1-70B759716A0F}"/>
              </a:ext>
            </a:extLst>
          </p:cNvPr>
          <p:cNvSpPr/>
          <p:nvPr/>
        </p:nvSpPr>
        <p:spPr>
          <a:xfrm>
            <a:off x="7311203" y="5563980"/>
            <a:ext cx="54138" cy="54138"/>
          </a:xfrm>
          <a:prstGeom prst="star5">
            <a:avLst/>
          </a:prstGeom>
          <a:solidFill>
            <a:schemeClr val="bg2">
              <a:lumMod val="60000"/>
              <a:lumOff val="4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7" name="Star: 5 Points 36">
            <a:extLst>
              <a:ext uri="{FF2B5EF4-FFF2-40B4-BE49-F238E27FC236}">
                <a16:creationId xmlns:a16="http://schemas.microsoft.com/office/drawing/2014/main" id="{B65857A4-C9DC-4B5D-A1EC-4885A21ED9DA}"/>
              </a:ext>
            </a:extLst>
          </p:cNvPr>
          <p:cNvSpPr/>
          <p:nvPr/>
        </p:nvSpPr>
        <p:spPr>
          <a:xfrm>
            <a:off x="7438563" y="5285335"/>
            <a:ext cx="54138" cy="54138"/>
          </a:xfrm>
          <a:prstGeom prst="star5">
            <a:avLst/>
          </a:prstGeom>
          <a:solidFill>
            <a:schemeClr val="bg2">
              <a:lumMod val="60000"/>
              <a:lumOff val="4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3874C4DA-918A-4C8B-9251-DEDA1ED9DE5F}"/>
              </a:ext>
            </a:extLst>
          </p:cNvPr>
          <p:cNvSpPr/>
          <p:nvPr/>
        </p:nvSpPr>
        <p:spPr>
          <a:xfrm>
            <a:off x="6797875" y="6375899"/>
            <a:ext cx="54138" cy="54138"/>
          </a:xfrm>
          <a:prstGeom prst="star5">
            <a:avLst/>
          </a:prstGeom>
          <a:solidFill>
            <a:schemeClr val="bg2">
              <a:lumMod val="60000"/>
              <a:lumOff val="4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C6755B9-4AED-411C-A851-942B79B906D7}"/>
              </a:ext>
            </a:extLst>
          </p:cNvPr>
          <p:cNvSpPr txBox="1"/>
          <p:nvPr/>
        </p:nvSpPr>
        <p:spPr>
          <a:xfrm>
            <a:off x="6840235" y="6295246"/>
            <a:ext cx="62709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Paper Mills</a:t>
            </a:r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A04D816-E8F1-C944-2B11-4E60E20C41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1813788"/>
              </p:ext>
            </p:extLst>
          </p:nvPr>
        </p:nvGraphicFramePr>
        <p:xfrm>
          <a:off x="506082" y="1349352"/>
          <a:ext cx="4883428" cy="2759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2B2650B-EB3F-3FA1-8E17-746ABF64A0CC}"/>
              </a:ext>
            </a:extLst>
          </p:cNvPr>
          <p:cNvSpPr txBox="1"/>
          <p:nvPr/>
        </p:nvSpPr>
        <p:spPr>
          <a:xfrm>
            <a:off x="2712893" y="4001388"/>
            <a:ext cx="25932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* Average Yield from 6 locations in Ongole </a:t>
            </a:r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4E4BB2-4CEF-D2B6-FAA2-B282022AFEE6}"/>
              </a:ext>
            </a:extLst>
          </p:cNvPr>
          <p:cNvSpPr txBox="1"/>
          <p:nvPr/>
        </p:nvSpPr>
        <p:spPr>
          <a:xfrm>
            <a:off x="1622909" y="5181324"/>
            <a:ext cx="473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2014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8A3211-EFA8-CAD0-7F05-836D814557E4}"/>
              </a:ext>
            </a:extLst>
          </p:cNvPr>
          <p:cNvSpPr txBox="1"/>
          <p:nvPr/>
        </p:nvSpPr>
        <p:spPr>
          <a:xfrm>
            <a:off x="999384" y="5181324"/>
            <a:ext cx="473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2017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D64034A-CBBF-4890-FD94-2E7A3B81E5D8}"/>
              </a:ext>
            </a:extLst>
          </p:cNvPr>
          <p:cNvCxnSpPr>
            <a:stCxn id="17" idx="0"/>
          </p:cNvCxnSpPr>
          <p:nvPr/>
        </p:nvCxnSpPr>
        <p:spPr>
          <a:xfrm flipV="1">
            <a:off x="1235987" y="4793930"/>
            <a:ext cx="0" cy="387394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5C91A263-3D9D-E1C6-BCDC-964B28C75CED}"/>
              </a:ext>
            </a:extLst>
          </p:cNvPr>
          <p:cNvCxnSpPr>
            <a:stCxn id="15" idx="0"/>
          </p:cNvCxnSpPr>
          <p:nvPr/>
        </p:nvCxnSpPr>
        <p:spPr>
          <a:xfrm flipV="1">
            <a:off x="1859512" y="4793930"/>
            <a:ext cx="0" cy="387394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3609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82" name="Chart 81">
                <a:extLst>
                  <a:ext uri="{FF2B5EF4-FFF2-40B4-BE49-F238E27FC236}">
                    <a16:creationId xmlns:a16="http://schemas.microsoft.com/office/drawing/2014/main" id="{B6C87666-B866-1D4E-4EA7-637FDF1E137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58384830"/>
                  </p:ext>
                </p:extLst>
              </p:nvPr>
            </p:nvGraphicFramePr>
            <p:xfrm>
              <a:off x="8348738" y="4732992"/>
              <a:ext cx="2248314" cy="142606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82" name="Chart 81">
                <a:extLst>
                  <a:ext uri="{FF2B5EF4-FFF2-40B4-BE49-F238E27FC236}">
                    <a16:creationId xmlns:a16="http://schemas.microsoft.com/office/drawing/2014/main" id="{B6C87666-B866-1D4E-4EA7-637FDF1E137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48738" y="4732992"/>
                <a:ext cx="2248314" cy="1426062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Oval 34">
            <a:extLst>
              <a:ext uri="{FF2B5EF4-FFF2-40B4-BE49-F238E27FC236}">
                <a16:creationId xmlns:a16="http://schemas.microsoft.com/office/drawing/2014/main" id="{D27BE8E8-C20D-53E3-A12B-710E4DA0E14D}"/>
              </a:ext>
            </a:extLst>
          </p:cNvPr>
          <p:cNvSpPr/>
          <p:nvPr/>
        </p:nvSpPr>
        <p:spPr>
          <a:xfrm>
            <a:off x="5598608" y="3373237"/>
            <a:ext cx="763176" cy="7631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b="1" dirty="0">
              <a:solidFill>
                <a:schemeClr val="bg1"/>
              </a:solidFill>
            </a:endParaRP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FBB1616C-D0A5-0EC6-F2B7-E8D0C598EB07}"/>
              </a:ext>
            </a:extLst>
          </p:cNvPr>
          <p:cNvSpPr/>
          <p:nvPr/>
        </p:nvSpPr>
        <p:spPr>
          <a:xfrm>
            <a:off x="5470585" y="3245215"/>
            <a:ext cx="1019220" cy="1019220"/>
          </a:xfrm>
          <a:prstGeom prst="arc">
            <a:avLst>
              <a:gd name="adj1" fmla="val 15956854"/>
              <a:gd name="adj2" fmla="val 10795556"/>
            </a:avLst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2E1F6CC-DCAC-BE22-07CB-36AB6FBCED82}"/>
              </a:ext>
            </a:extLst>
          </p:cNvPr>
          <p:cNvCxnSpPr>
            <a:cxnSpLocks/>
          </p:cNvCxnSpPr>
          <p:nvPr/>
        </p:nvCxnSpPr>
        <p:spPr>
          <a:xfrm flipH="1">
            <a:off x="3982496" y="3754825"/>
            <a:ext cx="1488089" cy="659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0A2B5B2-6F96-CF1B-A7FC-55180C05E3AB}"/>
              </a:ext>
            </a:extLst>
          </p:cNvPr>
          <p:cNvCxnSpPr>
            <a:cxnSpLocks/>
          </p:cNvCxnSpPr>
          <p:nvPr/>
        </p:nvCxnSpPr>
        <p:spPr>
          <a:xfrm flipV="1">
            <a:off x="5940053" y="2106964"/>
            <a:ext cx="0" cy="1156036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64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CASUARINA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5650651" y="310520"/>
            <a:ext cx="577594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PREPARDNESS OF NEWGEN CLONES (10% WY THAN ITC 1761)</a:t>
            </a:r>
            <a:endParaRPr lang="en-IN" sz="1800" dirty="0"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F6EC223-2C08-50D6-4F2C-371408982E78}"/>
              </a:ext>
            </a:extLst>
          </p:cNvPr>
          <p:cNvSpPr/>
          <p:nvPr/>
        </p:nvSpPr>
        <p:spPr>
          <a:xfrm rot="10800000">
            <a:off x="7991083" y="3263227"/>
            <a:ext cx="1019220" cy="1019220"/>
          </a:xfrm>
          <a:prstGeom prst="arc">
            <a:avLst>
              <a:gd name="adj1" fmla="val 10895"/>
              <a:gd name="adj2" fmla="val 15969831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6E39C1B-940C-8D2E-08FE-F57CAF061B5D}"/>
              </a:ext>
            </a:extLst>
          </p:cNvPr>
          <p:cNvCxnSpPr>
            <a:cxnSpLocks/>
          </p:cNvCxnSpPr>
          <p:nvPr/>
        </p:nvCxnSpPr>
        <p:spPr>
          <a:xfrm>
            <a:off x="6489805" y="3761727"/>
            <a:ext cx="1501277" cy="0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E209A3-6DF9-F384-73EF-D1FECE75F154}"/>
              </a:ext>
            </a:extLst>
          </p:cNvPr>
          <p:cNvCxnSpPr>
            <a:cxnSpLocks/>
          </p:cNvCxnSpPr>
          <p:nvPr/>
        </p:nvCxnSpPr>
        <p:spPr>
          <a:xfrm rot="10800000" flipV="1">
            <a:off x="8540835" y="4264662"/>
            <a:ext cx="0" cy="1156036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C66F7DFE-12F7-EFC1-255C-B2177B041801}"/>
              </a:ext>
            </a:extLst>
          </p:cNvPr>
          <p:cNvSpPr/>
          <p:nvPr/>
        </p:nvSpPr>
        <p:spPr>
          <a:xfrm>
            <a:off x="8119106" y="3391249"/>
            <a:ext cx="763176" cy="7631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597E9545-BD47-3E13-3B01-561E5A6B2C60}"/>
              </a:ext>
            </a:extLst>
          </p:cNvPr>
          <p:cNvSpPr/>
          <p:nvPr/>
        </p:nvSpPr>
        <p:spPr>
          <a:xfrm rot="10800000">
            <a:off x="2963276" y="3263227"/>
            <a:ext cx="1019220" cy="1019220"/>
          </a:xfrm>
          <a:prstGeom prst="arc">
            <a:avLst>
              <a:gd name="adj1" fmla="val 10895"/>
              <a:gd name="adj2" fmla="val 15969831"/>
            </a:avLst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E4EE312-1D3E-F80C-9C9A-19DC63C38204}"/>
              </a:ext>
            </a:extLst>
          </p:cNvPr>
          <p:cNvCxnSpPr>
            <a:cxnSpLocks/>
          </p:cNvCxnSpPr>
          <p:nvPr/>
        </p:nvCxnSpPr>
        <p:spPr>
          <a:xfrm>
            <a:off x="1461997" y="3755711"/>
            <a:ext cx="1501278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535951A-C980-7B3A-F648-B32D5FA6376F}"/>
              </a:ext>
            </a:extLst>
          </p:cNvPr>
          <p:cNvCxnSpPr>
            <a:cxnSpLocks/>
          </p:cNvCxnSpPr>
          <p:nvPr/>
        </p:nvCxnSpPr>
        <p:spPr>
          <a:xfrm rot="10800000" flipV="1">
            <a:off x="3513028" y="4264662"/>
            <a:ext cx="0" cy="1156036"/>
          </a:xfrm>
          <a:prstGeom prst="line">
            <a:avLst/>
          </a:prstGeom>
          <a:ln w="381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id="{D15C4105-BCAF-D79D-0039-5D1DCB137024}"/>
              </a:ext>
            </a:extLst>
          </p:cNvPr>
          <p:cNvSpPr/>
          <p:nvPr/>
        </p:nvSpPr>
        <p:spPr>
          <a:xfrm>
            <a:off x="3091298" y="3391249"/>
            <a:ext cx="763176" cy="763176"/>
          </a:xfrm>
          <a:prstGeom prst="ellips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100" b="1" dirty="0">
              <a:solidFill>
                <a:schemeClr val="bg1"/>
              </a:solidFill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BE2F6EA-4217-0EE9-3B9D-19D1315B5329}"/>
              </a:ext>
            </a:extLst>
          </p:cNvPr>
          <p:cNvGrpSpPr/>
          <p:nvPr/>
        </p:nvGrpSpPr>
        <p:grpSpPr>
          <a:xfrm>
            <a:off x="75028" y="2106964"/>
            <a:ext cx="1386969" cy="2157471"/>
            <a:chOff x="0" y="1753726"/>
            <a:chExt cx="1600410" cy="2489485"/>
          </a:xfrm>
        </p:grpSpPr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395B0BCD-E380-0834-8FCF-5F425A2D7C05}"/>
                </a:ext>
              </a:extLst>
            </p:cNvPr>
            <p:cNvSpPr/>
            <p:nvPr/>
          </p:nvSpPr>
          <p:spPr>
            <a:xfrm>
              <a:off x="424342" y="3067143"/>
              <a:ext cx="1176068" cy="1176068"/>
            </a:xfrm>
            <a:prstGeom prst="arc">
              <a:avLst>
                <a:gd name="adj1" fmla="val 15956854"/>
                <a:gd name="adj2" fmla="val 10891041"/>
              </a:avLst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bg1"/>
                </a:solidFill>
              </a:endParaRP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04C6111-3533-CB22-822F-922017E71D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0" y="3655937"/>
              <a:ext cx="438631" cy="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0C4D2DD-210D-07CB-5CBD-7C5D70CA5E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6057" y="1753726"/>
              <a:ext cx="0" cy="1333939"/>
            </a:xfrm>
            <a:prstGeom prst="line">
              <a:avLst/>
            </a:prstGeom>
            <a:ln w="38100">
              <a:solidFill>
                <a:srgbClr val="7030A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08D45F2-81D6-853F-E1FE-FE3CCF0A83A5}"/>
                </a:ext>
              </a:extLst>
            </p:cNvPr>
            <p:cNvSpPr/>
            <p:nvPr/>
          </p:nvSpPr>
          <p:spPr>
            <a:xfrm>
              <a:off x="572066" y="3214866"/>
              <a:ext cx="880621" cy="880621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EB3F5036-3D90-4535-3A70-FED0CB4DF42C}"/>
              </a:ext>
            </a:extLst>
          </p:cNvPr>
          <p:cNvSpPr txBox="1"/>
          <p:nvPr/>
        </p:nvSpPr>
        <p:spPr>
          <a:xfrm>
            <a:off x="582313" y="1236192"/>
            <a:ext cx="7873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>
                    <a:lumMod val="50000"/>
                    <a:lumOff val="50000"/>
                  </a:schemeClr>
                </a:solidFill>
              </a:rPr>
              <a:t>2025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DC9521C-E70A-3735-04AE-D92BFB045E7A}"/>
              </a:ext>
            </a:extLst>
          </p:cNvPr>
          <p:cNvSpPr txBox="1"/>
          <p:nvPr/>
        </p:nvSpPr>
        <p:spPr>
          <a:xfrm>
            <a:off x="3119329" y="5454793"/>
            <a:ext cx="7873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>
                    <a:lumMod val="50000"/>
                    <a:lumOff val="50000"/>
                  </a:schemeClr>
                </a:solidFill>
              </a:rPr>
              <a:t>2027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7E31EB-67C5-72AE-E725-F891B6B948DE}"/>
              </a:ext>
            </a:extLst>
          </p:cNvPr>
          <p:cNvSpPr txBox="1"/>
          <p:nvPr/>
        </p:nvSpPr>
        <p:spPr>
          <a:xfrm>
            <a:off x="5520097" y="1236192"/>
            <a:ext cx="7873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>
                    <a:lumMod val="50000"/>
                    <a:lumOff val="50000"/>
                  </a:schemeClr>
                </a:solidFill>
              </a:rPr>
              <a:t>2029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2632CAB-0F6F-42DB-548A-906DD7B1825C}"/>
              </a:ext>
            </a:extLst>
          </p:cNvPr>
          <p:cNvSpPr txBox="1"/>
          <p:nvPr/>
        </p:nvSpPr>
        <p:spPr>
          <a:xfrm>
            <a:off x="8140939" y="5454793"/>
            <a:ext cx="78739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>
                    <a:lumMod val="50000"/>
                    <a:lumOff val="50000"/>
                  </a:schemeClr>
                </a:solidFill>
              </a:rPr>
              <a:t>2030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D6029C8-E006-D823-AFBB-B99690D56E80}"/>
              </a:ext>
            </a:extLst>
          </p:cNvPr>
          <p:cNvSpPr txBox="1"/>
          <p:nvPr/>
        </p:nvSpPr>
        <p:spPr>
          <a:xfrm>
            <a:off x="959524" y="1598175"/>
            <a:ext cx="255350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noProof="1">
                <a:solidFill>
                  <a:schemeClr val="bg1"/>
                </a:solidFill>
              </a:rPr>
              <a:t>NUTRIENT MGT (10-15% WY)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2B79B64-6584-AAB8-1A8A-C0B8A36C48D1}"/>
              </a:ext>
            </a:extLst>
          </p:cNvPr>
          <p:cNvCxnSpPr/>
          <p:nvPr/>
        </p:nvCxnSpPr>
        <p:spPr>
          <a:xfrm>
            <a:off x="1050608" y="1911404"/>
            <a:ext cx="155486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B782B362-323E-2D45-8039-3FF548462AB3}"/>
              </a:ext>
            </a:extLst>
          </p:cNvPr>
          <p:cNvSpPr txBox="1"/>
          <p:nvPr/>
        </p:nvSpPr>
        <p:spPr>
          <a:xfrm>
            <a:off x="3902995" y="4395230"/>
            <a:ext cx="382529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noProof="1">
                <a:solidFill>
                  <a:schemeClr val="bg1"/>
                </a:solidFill>
              </a:rPr>
              <a:t>GENOMIC SELECTION (10% WY than 1761)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1356FD-AEE0-9D3F-7C08-69EEDCBB74F1}"/>
              </a:ext>
            </a:extLst>
          </p:cNvPr>
          <p:cNvCxnSpPr/>
          <p:nvPr/>
        </p:nvCxnSpPr>
        <p:spPr>
          <a:xfrm>
            <a:off x="3986389" y="4726312"/>
            <a:ext cx="1910343" cy="0"/>
          </a:xfrm>
          <a:prstGeom prst="line">
            <a:avLst/>
          </a:prstGeom>
          <a:ln w="38100">
            <a:solidFill>
              <a:srgbClr val="DDB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34023238-063D-E79D-F837-3347F9964999}"/>
              </a:ext>
            </a:extLst>
          </p:cNvPr>
          <p:cNvSpPr txBox="1"/>
          <p:nvPr/>
        </p:nvSpPr>
        <p:spPr>
          <a:xfrm>
            <a:off x="5831835" y="1580322"/>
            <a:ext cx="2709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noProof="1">
                <a:solidFill>
                  <a:schemeClr val="bg1"/>
                </a:solidFill>
              </a:rPr>
              <a:t>HYBRIDS (10% WY than 1761)</a:t>
            </a: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65765DE-F1E3-49BF-AE54-5BBD770F3BFC}"/>
              </a:ext>
            </a:extLst>
          </p:cNvPr>
          <p:cNvCxnSpPr/>
          <p:nvPr/>
        </p:nvCxnSpPr>
        <p:spPr>
          <a:xfrm>
            <a:off x="6017187" y="1911404"/>
            <a:ext cx="1969180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7BB6A2DD-B188-AB93-9914-A8A9E8DDE18E}"/>
              </a:ext>
            </a:extLst>
          </p:cNvPr>
          <p:cNvSpPr txBox="1"/>
          <p:nvPr/>
        </p:nvSpPr>
        <p:spPr>
          <a:xfrm>
            <a:off x="8540836" y="4395230"/>
            <a:ext cx="236401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noProof="1">
                <a:solidFill>
                  <a:schemeClr val="bg1"/>
                </a:solidFill>
              </a:rPr>
              <a:t>OP SEEEDS ( = clones)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017CDC0-DA09-1900-6C88-EFF0F1FE1BB3}"/>
              </a:ext>
            </a:extLst>
          </p:cNvPr>
          <p:cNvCxnSpPr/>
          <p:nvPr/>
        </p:nvCxnSpPr>
        <p:spPr>
          <a:xfrm>
            <a:off x="8760419" y="4744096"/>
            <a:ext cx="1216190" cy="0"/>
          </a:xfrm>
          <a:prstGeom prst="lin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1" name="Chart 70">
            <a:extLst>
              <a:ext uri="{FF2B5EF4-FFF2-40B4-BE49-F238E27FC236}">
                <a16:creationId xmlns:a16="http://schemas.microsoft.com/office/drawing/2014/main" id="{9764E5A3-B750-F375-7300-2F72390EE6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215886"/>
              </p:ext>
            </p:extLst>
          </p:nvPr>
        </p:nvGraphicFramePr>
        <p:xfrm>
          <a:off x="4044341" y="4713096"/>
          <a:ext cx="2132478" cy="1318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2" name="TextBox 71">
            <a:extLst>
              <a:ext uri="{FF2B5EF4-FFF2-40B4-BE49-F238E27FC236}">
                <a16:creationId xmlns:a16="http://schemas.microsoft.com/office/drawing/2014/main" id="{FE821B05-A5A3-988B-A4D1-1E85A2424535}"/>
              </a:ext>
            </a:extLst>
          </p:cNvPr>
          <p:cNvSpPr txBox="1"/>
          <p:nvPr/>
        </p:nvSpPr>
        <p:spPr>
          <a:xfrm>
            <a:off x="4055387" y="6019055"/>
            <a:ext cx="19928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M1 and S1 are potential clones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graphicFrame>
        <p:nvGraphicFramePr>
          <p:cNvPr id="73" name="Chart 72">
            <a:extLst>
              <a:ext uri="{FF2B5EF4-FFF2-40B4-BE49-F238E27FC236}">
                <a16:creationId xmlns:a16="http://schemas.microsoft.com/office/drawing/2014/main" id="{F9684DBC-D594-7BB9-7682-751C9C408E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4090897"/>
              </p:ext>
            </p:extLst>
          </p:nvPr>
        </p:nvGraphicFramePr>
        <p:xfrm>
          <a:off x="5948841" y="1978883"/>
          <a:ext cx="2036589" cy="102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4" name="TextBox 73">
            <a:extLst>
              <a:ext uri="{FF2B5EF4-FFF2-40B4-BE49-F238E27FC236}">
                <a16:creationId xmlns:a16="http://schemas.microsoft.com/office/drawing/2014/main" id="{4405CDD2-24AA-72FB-5972-785230FF2BA4}"/>
              </a:ext>
            </a:extLst>
          </p:cNvPr>
          <p:cNvSpPr txBox="1"/>
          <p:nvPr/>
        </p:nvSpPr>
        <p:spPr>
          <a:xfrm>
            <a:off x="5996643" y="2976858"/>
            <a:ext cx="21804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US" dirty="0"/>
              <a:t>KS9 and KS4 are potential Hybrids</a:t>
            </a:r>
            <a:endParaRPr lang="en-IN" dirty="0"/>
          </a:p>
        </p:txBody>
      </p:sp>
      <p:graphicFrame>
        <p:nvGraphicFramePr>
          <p:cNvPr id="75" name="Chart 74">
            <a:extLst>
              <a:ext uri="{FF2B5EF4-FFF2-40B4-BE49-F238E27FC236}">
                <a16:creationId xmlns:a16="http://schemas.microsoft.com/office/drawing/2014/main" id="{AC56E9AC-2CA7-9FA0-AEEB-917567F46C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7121252"/>
              </p:ext>
            </p:extLst>
          </p:nvPr>
        </p:nvGraphicFramePr>
        <p:xfrm>
          <a:off x="1012303" y="1866025"/>
          <a:ext cx="1996413" cy="1435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6" name="TextBox 75">
            <a:extLst>
              <a:ext uri="{FF2B5EF4-FFF2-40B4-BE49-F238E27FC236}">
                <a16:creationId xmlns:a16="http://schemas.microsoft.com/office/drawing/2014/main" id="{BB05B07F-DBFB-FEAC-E4A5-7751F9C22A33}"/>
              </a:ext>
            </a:extLst>
          </p:cNvPr>
          <p:cNvSpPr txBox="1"/>
          <p:nvPr/>
        </p:nvSpPr>
        <p:spPr>
          <a:xfrm>
            <a:off x="1931465" y="2680346"/>
            <a:ext cx="1920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US" dirty="0"/>
              <a:t>T8 (NPK at 45:75:100 kg/ha) is showing higher WY</a:t>
            </a:r>
            <a:endParaRPr lang="en-IN" dirty="0"/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5913D13F-A257-0FC2-7F30-A7866A1AA2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967" b="97056" l="2813" r="94766">
                        <a14:foregroundMark x1="8750" y1="62212" x2="8750" y2="62212"/>
                        <a14:foregroundMark x1="2813" y1="57120" x2="2813" y2="57120"/>
                        <a14:foregroundMark x1="36797" y1="6046" x2="36797" y2="6046"/>
                        <a14:foregroundMark x1="79219" y1="11058" x2="79219" y2="11058"/>
                        <a14:foregroundMark x1="94453" y1="36197" x2="94453" y2="36197"/>
                        <a14:foregroundMark x1="42734" y1="91408" x2="42734" y2="91408"/>
                        <a14:foregroundMark x1="31484" y1="92681" x2="31484" y2="92681"/>
                        <a14:foregroundMark x1="16250" y1="89181" x2="16250" y2="89181"/>
                        <a14:foregroundMark x1="19375" y1="62848" x2="19375" y2="62848"/>
                        <a14:foregroundMark x1="46172" y1="92999" x2="46172" y2="92999"/>
                        <a14:foregroundMark x1="54609" y1="97136" x2="54609" y2="97136"/>
                        <a14:foregroundMark x1="60469" y1="95863" x2="60469" y2="95863"/>
                        <a14:foregroundMark x1="46797" y1="94272" x2="46797" y2="94272"/>
                        <a14:foregroundMark x1="62031" y1="95545" x2="62031" y2="95545"/>
                        <a14:foregroundMark x1="94766" y1="35561" x2="94766" y2="35561"/>
                        <a14:foregroundMark x1="80156" y1="12013" x2="80156" y2="12013"/>
                        <a14:foregroundMark x1="66406" y1="11058" x2="66406" y2="11058"/>
                        <a14:foregroundMark x1="21563" y1="45028" x2="21563" y2="45028"/>
                        <a14:foregroundMark x1="18438" y1="62212" x2="18438" y2="62212"/>
                        <a14:backgroundMark x1="45234" y1="95227" x2="45234" y2="95227"/>
                        <a14:backgroundMark x1="41172" y1="94272" x2="41172" y2="942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18624" y="3472059"/>
            <a:ext cx="577221" cy="566849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10ACB153-0756-7519-4F3F-233A0A7B35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41667" y1="66111" x2="41667" y2="66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89670" y="3229787"/>
            <a:ext cx="1022045" cy="1022045"/>
          </a:xfrm>
          <a:prstGeom prst="rect">
            <a:avLst/>
          </a:prstGeom>
          <a:ln>
            <a:noFill/>
          </a:ln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B618EFF-37F3-81F4-474B-B2B64E785D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45964" y1="43403" x2="45964" y2="43403"/>
                        <a14:foregroundMark x1="63021" y1="48438" x2="63021" y2="48438"/>
                        <a14:foregroundMark x1="35677" y1="72222" x2="35677" y2="72222"/>
                        <a14:foregroundMark x1="46875" y1="74479" x2="46875" y2="74479"/>
                        <a14:foregroundMark x1="52344" y1="73438" x2="52344" y2="73438"/>
                        <a14:foregroundMark x1="58333" y1="74306" x2="58333" y2="74306"/>
                        <a14:foregroundMark x1="60807" y1="74826" x2="60807" y2="74826"/>
                        <a14:backgroundMark x1="48958" y1="72049" x2="48958" y2="72049"/>
                        <a14:backgroundMark x1="48438" y1="74479" x2="48438" y2="74479"/>
                        <a14:backgroundMark x1="53906" y1="71701" x2="53906" y2="7170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56108" y="3275622"/>
            <a:ext cx="1249899" cy="937424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8473FAC7-F749-A80B-9CEC-42F8CBED364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500" b="90000" l="9167" r="90000">
                        <a14:foregroundMark x1="9167" y1="47222" x2="9167" y2="47222"/>
                        <a14:foregroundMark x1="49722" y1="7500" x2="49722" y2="7500"/>
                        <a14:foregroundMark x1="64444" y1="89722" x2="64444" y2="897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5539" y="3421947"/>
            <a:ext cx="683187" cy="683187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CA3899C7-5EB4-95D8-2F12-1364D1382250}"/>
              </a:ext>
            </a:extLst>
          </p:cNvPr>
          <p:cNvSpPr txBox="1"/>
          <p:nvPr/>
        </p:nvSpPr>
        <p:spPr>
          <a:xfrm>
            <a:off x="9054059" y="4903061"/>
            <a:ext cx="12137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K1         K2        ITC1761</a:t>
            </a:r>
            <a:endParaRPr lang="en-IN" sz="10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CFEAC44-7EDF-B24C-B872-1F269A498D6E}"/>
              </a:ext>
            </a:extLst>
          </p:cNvPr>
          <p:cNvSpPr txBox="1"/>
          <p:nvPr/>
        </p:nvSpPr>
        <p:spPr>
          <a:xfrm>
            <a:off x="8348738" y="6019055"/>
            <a:ext cx="19191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US" dirty="0"/>
              <a:t>Putative hybrids for selection</a:t>
            </a:r>
            <a:endParaRPr lang="en-IN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D7124A-5D62-478F-BD5D-68D6311D8EA7}"/>
              </a:ext>
            </a:extLst>
          </p:cNvPr>
          <p:cNvSpPr txBox="1"/>
          <p:nvPr/>
        </p:nvSpPr>
        <p:spPr>
          <a:xfrm>
            <a:off x="8599845" y="590481"/>
            <a:ext cx="27638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* 2028 release: S &amp; M series selections – under demo</a:t>
            </a:r>
            <a:endParaRPr lang="en-IN" sz="10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50" name="Arc 49">
            <a:extLst>
              <a:ext uri="{FF2B5EF4-FFF2-40B4-BE49-F238E27FC236}">
                <a16:creationId xmlns:a16="http://schemas.microsoft.com/office/drawing/2014/main" id="{35B35EBD-6F78-4396-AA6C-7D7E1734DD3D}"/>
              </a:ext>
            </a:extLst>
          </p:cNvPr>
          <p:cNvSpPr/>
          <p:nvPr/>
        </p:nvSpPr>
        <p:spPr>
          <a:xfrm>
            <a:off x="10511580" y="3232612"/>
            <a:ext cx="1019220" cy="1019220"/>
          </a:xfrm>
          <a:prstGeom prst="arc">
            <a:avLst>
              <a:gd name="adj1" fmla="val 15956854"/>
              <a:gd name="adj2" fmla="val 10795556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6226D3D-F441-41A7-AF9F-5487F29D6771}"/>
              </a:ext>
            </a:extLst>
          </p:cNvPr>
          <p:cNvCxnSpPr>
            <a:cxnSpLocks/>
          </p:cNvCxnSpPr>
          <p:nvPr/>
        </p:nvCxnSpPr>
        <p:spPr>
          <a:xfrm flipH="1">
            <a:off x="9023491" y="3742222"/>
            <a:ext cx="1488089" cy="65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61C78DEE-39CE-4F5A-9774-64795F44081C}"/>
              </a:ext>
            </a:extLst>
          </p:cNvPr>
          <p:cNvSpPr/>
          <p:nvPr/>
        </p:nvSpPr>
        <p:spPr>
          <a:xfrm>
            <a:off x="10670162" y="3367659"/>
            <a:ext cx="737475" cy="737475"/>
          </a:xfrm>
          <a:prstGeom prst="ellipse">
            <a:avLst/>
          </a:prstGeom>
          <a:blipFill>
            <a:blip r:embed="rId15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EF2B45E-F546-4B16-A1AE-9BD02B1A90EF}"/>
              </a:ext>
            </a:extLst>
          </p:cNvPr>
          <p:cNvCxnSpPr>
            <a:cxnSpLocks/>
          </p:cNvCxnSpPr>
          <p:nvPr/>
        </p:nvCxnSpPr>
        <p:spPr>
          <a:xfrm flipV="1">
            <a:off x="10970561" y="2073751"/>
            <a:ext cx="0" cy="1156036"/>
          </a:xfrm>
          <a:prstGeom prst="line">
            <a:avLst/>
          </a:prstGeom>
          <a:ln w="38100">
            <a:solidFill>
              <a:srgbClr val="0070C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F0DCDC75-9FF0-4560-B2FF-3426027D7451}"/>
              </a:ext>
            </a:extLst>
          </p:cNvPr>
          <p:cNvSpPr txBox="1"/>
          <p:nvPr/>
        </p:nvSpPr>
        <p:spPr>
          <a:xfrm>
            <a:off x="10516814" y="1254045"/>
            <a:ext cx="78739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>
                    <a:lumMod val="50000"/>
                    <a:lumOff val="50000"/>
                  </a:schemeClr>
                </a:solidFill>
              </a:rPr>
              <a:t>2030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5E8CBC8-A602-4459-A069-0E3B43356626}"/>
              </a:ext>
            </a:extLst>
          </p:cNvPr>
          <p:cNvSpPr txBox="1"/>
          <p:nvPr/>
        </p:nvSpPr>
        <p:spPr>
          <a:xfrm>
            <a:off x="9483000" y="1579887"/>
            <a:ext cx="2709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noProof="1">
                <a:solidFill>
                  <a:schemeClr val="bg1"/>
                </a:solidFill>
              </a:rPr>
              <a:t>EPI TREES (15% WY than 1761)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BB028CB3-8C79-46C9-9908-913BA163357A}"/>
              </a:ext>
            </a:extLst>
          </p:cNvPr>
          <p:cNvCxnSpPr/>
          <p:nvPr/>
        </p:nvCxnSpPr>
        <p:spPr>
          <a:xfrm>
            <a:off x="9675667" y="1929257"/>
            <a:ext cx="196918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Chart 64">
            <a:extLst>
              <a:ext uri="{FF2B5EF4-FFF2-40B4-BE49-F238E27FC236}">
                <a16:creationId xmlns:a16="http://schemas.microsoft.com/office/drawing/2014/main" id="{4F853B8A-9F08-4EEA-BE42-1F643D1A8E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5307811"/>
              </p:ext>
            </p:extLst>
          </p:nvPr>
        </p:nvGraphicFramePr>
        <p:xfrm>
          <a:off x="9359857" y="1896823"/>
          <a:ext cx="1544995" cy="1144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66" name="TextBox 65">
            <a:extLst>
              <a:ext uri="{FF2B5EF4-FFF2-40B4-BE49-F238E27FC236}">
                <a16:creationId xmlns:a16="http://schemas.microsoft.com/office/drawing/2014/main" id="{D30F569F-DD31-4B4B-9A41-5ED7A70693A6}"/>
              </a:ext>
            </a:extLst>
          </p:cNvPr>
          <p:cNvSpPr txBox="1"/>
          <p:nvPr/>
        </p:nvSpPr>
        <p:spPr>
          <a:xfrm>
            <a:off x="9209441" y="3041263"/>
            <a:ext cx="1845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US" dirty="0"/>
              <a:t>6 pre-selections with ~ 50% higher girth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28454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648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CASUARINA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10015627" y="310520"/>
            <a:ext cx="1410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Way forward</a:t>
            </a:r>
            <a:endParaRPr lang="en-IN" sz="1800" dirty="0"/>
          </a:p>
        </p:txBody>
      </p:sp>
      <p:graphicFrame>
        <p:nvGraphicFramePr>
          <p:cNvPr id="117" name="Table 2">
            <a:extLst>
              <a:ext uri="{FF2B5EF4-FFF2-40B4-BE49-F238E27FC236}">
                <a16:creationId xmlns:a16="http://schemas.microsoft.com/office/drawing/2014/main" id="{1BD60396-237A-5B21-1B23-72DB8D9AFF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799376"/>
              </p:ext>
            </p:extLst>
          </p:nvPr>
        </p:nvGraphicFramePr>
        <p:xfrm>
          <a:off x="3173827" y="1593043"/>
          <a:ext cx="5267262" cy="36719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1752">
                  <a:extLst>
                    <a:ext uri="{9D8B030D-6E8A-4147-A177-3AD203B41FA5}">
                      <a16:colId xmlns:a16="http://schemas.microsoft.com/office/drawing/2014/main" val="3461183923"/>
                    </a:ext>
                  </a:extLst>
                </a:gridCol>
                <a:gridCol w="1105153">
                  <a:extLst>
                    <a:ext uri="{9D8B030D-6E8A-4147-A177-3AD203B41FA5}">
                      <a16:colId xmlns:a16="http://schemas.microsoft.com/office/drawing/2014/main" val="2984482947"/>
                    </a:ext>
                  </a:extLst>
                </a:gridCol>
                <a:gridCol w="1047935">
                  <a:extLst>
                    <a:ext uri="{9D8B030D-6E8A-4147-A177-3AD203B41FA5}">
                      <a16:colId xmlns:a16="http://schemas.microsoft.com/office/drawing/2014/main" val="4261133814"/>
                    </a:ext>
                  </a:extLst>
                </a:gridCol>
                <a:gridCol w="1131909">
                  <a:extLst>
                    <a:ext uri="{9D8B030D-6E8A-4147-A177-3AD203B41FA5}">
                      <a16:colId xmlns:a16="http://schemas.microsoft.com/office/drawing/2014/main" val="490364053"/>
                    </a:ext>
                  </a:extLst>
                </a:gridCol>
                <a:gridCol w="980513">
                  <a:extLst>
                    <a:ext uri="{9D8B030D-6E8A-4147-A177-3AD203B41FA5}">
                      <a16:colId xmlns:a16="http://schemas.microsoft.com/office/drawing/2014/main" val="1685666203"/>
                    </a:ext>
                  </a:extLst>
                </a:gridCol>
              </a:tblGrid>
              <a:tr h="5889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Traits/Yr</a:t>
                      </a:r>
                      <a:endParaRPr lang="en-IN" sz="1400" b="1" dirty="0">
                        <a:solidFill>
                          <a:schemeClr val="tx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Before 1953</a:t>
                      </a:r>
                      <a:endParaRPr lang="en-IN" sz="1200" b="1" dirty="0">
                        <a:solidFill>
                          <a:schemeClr val="tx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After 1953</a:t>
                      </a:r>
                      <a:endParaRPr lang="en-IN" sz="1200" b="1" dirty="0">
                        <a:solidFill>
                          <a:schemeClr val="tx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2017 onwards</a:t>
                      </a:r>
                      <a:endParaRPr lang="en-IN" sz="1200" b="1" dirty="0">
                        <a:solidFill>
                          <a:schemeClr val="tx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2027+</a:t>
                      </a:r>
                      <a:endParaRPr lang="en-IN" sz="1200" b="1" dirty="0">
                        <a:solidFill>
                          <a:schemeClr val="tx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934904"/>
                  </a:ext>
                </a:extLst>
              </a:tr>
              <a:tr h="6773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Planting material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Unimproved seedlings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Marakannam clone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ITC1761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NextGen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0349528"/>
                  </a:ext>
                </a:extLst>
              </a:tr>
              <a:tr h="6773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Wood yield (MT/acre)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40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50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58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70+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454111"/>
                  </a:ext>
                </a:extLst>
              </a:tr>
              <a:tr h="8624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Uniqueness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Adaptable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Improvement in WY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  <a:p>
                      <a:pPr algn="ctr"/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Straight stem, Inland and coppicer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Stem form, inland performer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79853"/>
                  </a:ext>
                </a:extLst>
              </a:tr>
              <a:tr h="8658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Major Challenges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Low productivity and tree bending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Restricted to coastal regions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  <a:p>
                      <a:pPr algn="ctr"/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Biotic and abiotic stress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Biotic and abiotic stress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77667" marR="77667" marT="38833" marB="38833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18911"/>
                  </a:ext>
                </a:extLst>
              </a:tr>
            </a:tbl>
          </a:graphicData>
        </a:graphic>
      </p:graphicFrame>
      <p:sp>
        <p:nvSpPr>
          <p:cNvPr id="119" name="TextBox 118">
            <a:extLst>
              <a:ext uri="{FF2B5EF4-FFF2-40B4-BE49-F238E27FC236}">
                <a16:creationId xmlns:a16="http://schemas.microsoft.com/office/drawing/2014/main" id="{69BE87B2-9556-CD7D-131E-CC1EAA0F6CE0}"/>
              </a:ext>
            </a:extLst>
          </p:cNvPr>
          <p:cNvSpPr txBox="1"/>
          <p:nvPr/>
        </p:nvSpPr>
        <p:spPr>
          <a:xfrm>
            <a:off x="3087069" y="1095897"/>
            <a:ext cx="3700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BIOMASS </a:t>
            </a:r>
            <a:r>
              <a:rPr lang="en-US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improvement</a:t>
            </a:r>
            <a:r>
              <a:rPr lang="en-US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 </a:t>
            </a:r>
            <a:r>
              <a:rPr lang="en-US" sz="1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(&gt;58 MT/acre)</a:t>
            </a:r>
            <a:endParaRPr lang="en-IN" sz="1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462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F095CD-B757-0E6D-73B6-B80521FF66E4}"/>
              </a:ext>
            </a:extLst>
          </p:cNvPr>
          <p:cNvSpPr txBox="1"/>
          <p:nvPr/>
        </p:nvSpPr>
        <p:spPr>
          <a:xfrm>
            <a:off x="5924771" y="2991398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pic>
        <p:nvPicPr>
          <p:cNvPr id="4" name="Picture 3" descr="A tree trunk with a rope around it&#10;&#10;AI-generated content may be incorrect.">
            <a:extLst>
              <a:ext uri="{FF2B5EF4-FFF2-40B4-BE49-F238E27FC236}">
                <a16:creationId xmlns:a16="http://schemas.microsoft.com/office/drawing/2014/main" id="{A992447A-0194-3CB9-6718-0186AB319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546" y="-1"/>
            <a:ext cx="2741195" cy="685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8691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ABFB66-FFA8-8B56-FD1D-3163BA8CCFE1}"/>
              </a:ext>
            </a:extLst>
          </p:cNvPr>
          <p:cNvSpPr txBox="1"/>
          <p:nvPr/>
        </p:nvSpPr>
        <p:spPr>
          <a:xfrm>
            <a:off x="5103580" y="2967335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SUBABUL SEED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D6F236-8116-4ABD-8FF7-44D478C6B2C2}"/>
              </a:ext>
            </a:extLst>
          </p:cNvPr>
          <p:cNvSpPr txBox="1"/>
          <p:nvPr/>
        </p:nvSpPr>
        <p:spPr>
          <a:xfrm>
            <a:off x="6421030" y="3362241"/>
            <a:ext cx="5918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1" dirty="0">
                <a:solidFill>
                  <a:schemeClr val="accent6">
                    <a:lumMod val="75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= CLONE</a:t>
            </a:r>
            <a:endParaRPr lang="en-IN" sz="1000" b="1" dirty="0">
              <a:solidFill>
                <a:schemeClr val="accent6">
                  <a:lumMod val="75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47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337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SUBABUL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B03FBC-5DBD-0D0D-698F-EC783A18CC68}"/>
              </a:ext>
            </a:extLst>
          </p:cNvPr>
          <p:cNvSpPr txBox="1"/>
          <p:nvPr/>
        </p:nvSpPr>
        <p:spPr>
          <a:xfrm>
            <a:off x="8408608" y="295200"/>
            <a:ext cx="30523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cap="all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 deployment - potential</a:t>
            </a:r>
            <a:endParaRPr lang="en-IN" b="1" cap="all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5B24998-340A-42FD-AD04-9AF19DC45B0E}"/>
              </a:ext>
            </a:extLst>
          </p:cNvPr>
          <p:cNvGraphicFramePr>
            <a:graphicFrameLocks/>
          </p:cNvGraphicFramePr>
          <p:nvPr/>
        </p:nvGraphicFramePr>
        <p:xfrm>
          <a:off x="-609083" y="168013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56977A0-17DC-4687-B4AB-05A9B3E1AF11}"/>
              </a:ext>
            </a:extLst>
          </p:cNvPr>
          <p:cNvSpPr txBox="1"/>
          <p:nvPr/>
        </p:nvSpPr>
        <p:spPr>
          <a:xfrm>
            <a:off x="3002784" y="2193768"/>
            <a:ext cx="7681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9B6EBC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2%</a:t>
            </a:r>
          </a:p>
          <a:p>
            <a:pPr algn="ctr"/>
            <a:r>
              <a:rPr lang="en-US" sz="800" b="1" dirty="0">
                <a:solidFill>
                  <a:srgbClr val="9B6EBC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Hyco seedlings</a:t>
            </a:r>
            <a:endParaRPr lang="en-IN" sz="800" b="1" dirty="0">
              <a:solidFill>
                <a:srgbClr val="9B6EBC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561452-C709-4591-8734-A7CAFA9D29C7}"/>
              </a:ext>
            </a:extLst>
          </p:cNvPr>
          <p:cNvSpPr txBox="1"/>
          <p:nvPr/>
        </p:nvSpPr>
        <p:spPr>
          <a:xfrm>
            <a:off x="3002784" y="2742020"/>
            <a:ext cx="4459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4B866D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3%</a:t>
            </a:r>
          </a:p>
          <a:p>
            <a:pPr algn="ctr"/>
            <a:r>
              <a:rPr lang="en-US" sz="800" b="1" dirty="0">
                <a:solidFill>
                  <a:srgbClr val="4B866D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Clones</a:t>
            </a:r>
            <a:endParaRPr lang="en-IN" sz="800" b="1" dirty="0">
              <a:solidFill>
                <a:srgbClr val="4B866D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ADA324-C6C7-45C4-91BD-6DF44200450D}"/>
              </a:ext>
            </a:extLst>
          </p:cNvPr>
          <p:cNvSpPr txBox="1"/>
          <p:nvPr/>
        </p:nvSpPr>
        <p:spPr>
          <a:xfrm>
            <a:off x="919001" y="2684394"/>
            <a:ext cx="6623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95%</a:t>
            </a:r>
          </a:p>
          <a:p>
            <a:pPr algn="ctr"/>
            <a:r>
              <a:rPr lang="en-US" sz="8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Direct seeds</a:t>
            </a:r>
            <a:endParaRPr lang="en-IN" sz="800" b="1" dirty="0"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E8B73425-DE9C-45FF-9D01-9207240AE9CD}"/>
              </a:ext>
            </a:extLst>
          </p:cNvPr>
          <p:cNvCxnSpPr>
            <a:cxnSpLocks/>
            <a:endCxn id="6" idx="1"/>
          </p:cNvCxnSpPr>
          <p:nvPr/>
        </p:nvCxnSpPr>
        <p:spPr>
          <a:xfrm rot="5400000" flipH="1" flipV="1">
            <a:off x="2683671" y="2474820"/>
            <a:ext cx="384721" cy="253506"/>
          </a:xfrm>
          <a:prstGeom prst="bentConnector2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C765C733-B3BB-4989-8838-F7A4FB7E5C0D}"/>
              </a:ext>
            </a:extLst>
          </p:cNvPr>
          <p:cNvCxnSpPr>
            <a:cxnSpLocks/>
            <a:stCxn id="20" idx="6"/>
            <a:endCxn id="9" idx="1"/>
          </p:cNvCxnSpPr>
          <p:nvPr/>
        </p:nvCxnSpPr>
        <p:spPr>
          <a:xfrm flipV="1">
            <a:off x="2784946" y="2957464"/>
            <a:ext cx="217838" cy="890"/>
          </a:xfrm>
          <a:prstGeom prst="bentConnector3">
            <a:avLst>
              <a:gd name="adj1" fmla="val 50000"/>
            </a:avLst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EF8704D1-863D-4A24-8832-FB93B7AF8F1F}"/>
              </a:ext>
            </a:extLst>
          </p:cNvPr>
          <p:cNvSpPr/>
          <p:nvPr/>
        </p:nvSpPr>
        <p:spPr>
          <a:xfrm>
            <a:off x="2733337" y="2766815"/>
            <a:ext cx="45719" cy="45719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604184E-BA72-4F75-9D35-50A1CFF64552}"/>
              </a:ext>
            </a:extLst>
          </p:cNvPr>
          <p:cNvSpPr/>
          <p:nvPr/>
        </p:nvSpPr>
        <p:spPr>
          <a:xfrm>
            <a:off x="2739227" y="2935494"/>
            <a:ext cx="45719" cy="45719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AC43381-17AC-483A-8B0E-0BC86D776241}"/>
              </a:ext>
            </a:extLst>
          </p:cNvPr>
          <p:cNvSpPr txBox="1"/>
          <p:nvPr/>
        </p:nvSpPr>
        <p:spPr>
          <a:xfrm>
            <a:off x="559371" y="1324695"/>
            <a:ext cx="24913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Subabul Planting Propagules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5A3974-C211-466C-A3EB-39FE1350D23F}"/>
              </a:ext>
            </a:extLst>
          </p:cNvPr>
          <p:cNvSpPr txBox="1"/>
          <p:nvPr/>
        </p:nvSpPr>
        <p:spPr>
          <a:xfrm>
            <a:off x="4912663" y="1353538"/>
            <a:ext cx="1351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Yield potential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FC9A1178-E0A7-410D-9026-9CA8FB8B7D21}"/>
              </a:ext>
            </a:extLst>
          </p:cNvPr>
          <p:cNvGraphicFramePr>
            <a:graphicFrameLocks/>
          </p:cNvGraphicFramePr>
          <p:nvPr/>
        </p:nvGraphicFramePr>
        <p:xfrm>
          <a:off x="4087573" y="1622093"/>
          <a:ext cx="307604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93757F84-F186-45DC-99EA-D386F21D8DF2}"/>
              </a:ext>
            </a:extLst>
          </p:cNvPr>
          <p:cNvSpPr txBox="1"/>
          <p:nvPr/>
        </p:nvSpPr>
        <p:spPr>
          <a:xfrm rot="16200000">
            <a:off x="3651370" y="3049796"/>
            <a:ext cx="17187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1" dirty="0">
                <a:solidFill>
                  <a:schemeClr val="tx1">
                    <a:lumMod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Potential WY @ 3 Yrs. (MT / ac)</a:t>
            </a:r>
            <a:endParaRPr lang="en-IN" sz="1000" b="1" dirty="0">
              <a:solidFill>
                <a:schemeClr val="tx1">
                  <a:lumMod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971F7E9-56DD-4D08-87F8-2D9DAE183D82}"/>
              </a:ext>
            </a:extLst>
          </p:cNvPr>
          <p:cNvSpPr txBox="1"/>
          <p:nvPr/>
        </p:nvSpPr>
        <p:spPr>
          <a:xfrm>
            <a:off x="8126012" y="1345093"/>
            <a:ext cx="29899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Strategies for subabul productivity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4E96B99-E508-47CE-9D10-4428C65573A2}"/>
              </a:ext>
            </a:extLst>
          </p:cNvPr>
          <p:cNvSpPr txBox="1"/>
          <p:nvPr/>
        </p:nvSpPr>
        <p:spPr>
          <a:xfrm>
            <a:off x="2040821" y="4878928"/>
            <a:ext cx="1923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Seeds: 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biotic stress tolerant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Less expensive propagules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No lodging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AC41751-7217-4EA8-8D1F-1B8430FA1300}"/>
              </a:ext>
            </a:extLst>
          </p:cNvPr>
          <p:cNvSpPr txBox="1"/>
          <p:nvPr/>
        </p:nvSpPr>
        <p:spPr>
          <a:xfrm>
            <a:off x="4605728" y="4950709"/>
            <a:ext cx="1133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Clones: 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High yielding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0D06FCF-BEDB-4BCF-A705-35EC5952C3DF}"/>
              </a:ext>
            </a:extLst>
          </p:cNvPr>
          <p:cNvSpPr/>
          <p:nvPr/>
        </p:nvSpPr>
        <p:spPr>
          <a:xfrm>
            <a:off x="8126012" y="2792418"/>
            <a:ext cx="1629218" cy="1399205"/>
          </a:xfrm>
          <a:prstGeom prst="roundRect">
            <a:avLst>
              <a:gd name="adj" fmla="val 5686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AE1227A-B844-45B6-B74C-EE34A1CBF803}"/>
              </a:ext>
            </a:extLst>
          </p:cNvPr>
          <p:cNvSpPr txBox="1"/>
          <p:nvPr/>
        </p:nvSpPr>
        <p:spPr>
          <a:xfrm>
            <a:off x="8274208" y="2588399"/>
            <a:ext cx="1332825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Promoting clonal plantations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2C99F087-7F92-47E8-8A5B-7FB17C4CD612}"/>
              </a:ext>
            </a:extLst>
          </p:cNvPr>
          <p:cNvSpPr/>
          <p:nvPr/>
        </p:nvSpPr>
        <p:spPr>
          <a:xfrm>
            <a:off x="9940957" y="2792418"/>
            <a:ext cx="1629218" cy="1399205"/>
          </a:xfrm>
          <a:prstGeom prst="roundRect">
            <a:avLst>
              <a:gd name="adj" fmla="val 5686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5F27248-E7C8-4091-A52B-DC92975C543E}"/>
              </a:ext>
            </a:extLst>
          </p:cNvPr>
          <p:cNvSpPr txBox="1"/>
          <p:nvPr/>
        </p:nvSpPr>
        <p:spPr>
          <a:xfrm>
            <a:off x="10089153" y="2588399"/>
            <a:ext cx="1332825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Seeds on par with clones</a:t>
            </a:r>
          </a:p>
        </p:txBody>
      </p:sp>
      <p:pic>
        <p:nvPicPr>
          <p:cNvPr id="43" name="Graphic 42" descr="Bullseye with solid fill">
            <a:extLst>
              <a:ext uri="{FF2B5EF4-FFF2-40B4-BE49-F238E27FC236}">
                <a16:creationId xmlns:a16="http://schemas.microsoft.com/office/drawing/2014/main" id="{0847D5D6-44CF-4106-A737-2F988CEE6E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11922" y="1701071"/>
            <a:ext cx="401866" cy="401866"/>
          </a:xfrm>
          <a:prstGeom prst="rect">
            <a:avLst/>
          </a:prstGeom>
        </p:spPr>
      </p:pic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14362714-A6F1-43D7-A872-ED222D9447CA}"/>
              </a:ext>
            </a:extLst>
          </p:cNvPr>
          <p:cNvCxnSpPr>
            <a:stCxn id="43" idx="2"/>
            <a:endCxn id="37" idx="0"/>
          </p:cNvCxnSpPr>
          <p:nvPr/>
        </p:nvCxnSpPr>
        <p:spPr>
          <a:xfrm rot="5400000">
            <a:off x="9134007" y="1909551"/>
            <a:ext cx="485462" cy="872234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9ADE7C8C-1D58-440C-94E7-C897C12168C8}"/>
              </a:ext>
            </a:extLst>
          </p:cNvPr>
          <p:cNvCxnSpPr>
            <a:stCxn id="43" idx="2"/>
            <a:endCxn id="39" idx="0"/>
          </p:cNvCxnSpPr>
          <p:nvPr/>
        </p:nvCxnSpPr>
        <p:spPr>
          <a:xfrm rot="16200000" flipH="1">
            <a:off x="10041479" y="1874312"/>
            <a:ext cx="485462" cy="942711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1E939155-24D0-4E6B-BD79-5140DF135EEF}"/>
              </a:ext>
            </a:extLst>
          </p:cNvPr>
          <p:cNvSpPr txBox="1"/>
          <p:nvPr/>
        </p:nvSpPr>
        <p:spPr>
          <a:xfrm>
            <a:off x="8772779" y="3111170"/>
            <a:ext cx="6799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C16</a:t>
            </a:r>
          </a:p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C146</a:t>
            </a:r>
          </a:p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ITC 2553</a:t>
            </a:r>
          </a:p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ITC 2554</a:t>
            </a:r>
          </a:p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ITC 2555</a:t>
            </a:r>
          </a:p>
        </p:txBody>
      </p:sp>
      <p:pic>
        <p:nvPicPr>
          <p:cNvPr id="50" name="Graphic 49" descr="Thumbs up sign with solid fill">
            <a:extLst>
              <a:ext uri="{FF2B5EF4-FFF2-40B4-BE49-F238E27FC236}">
                <a16:creationId xmlns:a16="http://schemas.microsoft.com/office/drawing/2014/main" id="{70E04753-E86C-46A5-8197-D5472F141C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66894" y="3855403"/>
            <a:ext cx="202550" cy="202550"/>
          </a:xfrm>
          <a:prstGeom prst="rect">
            <a:avLst/>
          </a:prstGeom>
        </p:spPr>
      </p:pic>
      <p:pic>
        <p:nvPicPr>
          <p:cNvPr id="51" name="Graphic 50" descr="Thumbs up sign with solid fill">
            <a:extLst>
              <a:ext uri="{FF2B5EF4-FFF2-40B4-BE49-F238E27FC236}">
                <a16:creationId xmlns:a16="http://schemas.microsoft.com/office/drawing/2014/main" id="{A483AFFF-05A0-4A7A-90DD-14711026B3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66894" y="3140470"/>
            <a:ext cx="202550" cy="202550"/>
          </a:xfrm>
          <a:prstGeom prst="rect">
            <a:avLst/>
          </a:prstGeom>
        </p:spPr>
      </p:pic>
      <p:pic>
        <p:nvPicPr>
          <p:cNvPr id="52" name="Graphic 51" descr="Thumbs up sign with solid fill">
            <a:extLst>
              <a:ext uri="{FF2B5EF4-FFF2-40B4-BE49-F238E27FC236}">
                <a16:creationId xmlns:a16="http://schemas.microsoft.com/office/drawing/2014/main" id="{7F64D429-4F08-4E81-AF65-6D17E1322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66894" y="3497936"/>
            <a:ext cx="202550" cy="202550"/>
          </a:xfrm>
          <a:prstGeom prst="rect">
            <a:avLst/>
          </a:prstGeom>
        </p:spPr>
      </p:pic>
      <p:pic>
        <p:nvPicPr>
          <p:cNvPr id="53" name="Graphic 52" descr="Thumbs up sign with solid fill">
            <a:extLst>
              <a:ext uri="{FF2B5EF4-FFF2-40B4-BE49-F238E27FC236}">
                <a16:creationId xmlns:a16="http://schemas.microsoft.com/office/drawing/2014/main" id="{F7C9B29F-0CFB-47FA-9FA6-08EE7B3135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66894" y="3676669"/>
            <a:ext cx="202550" cy="202550"/>
          </a:xfrm>
          <a:prstGeom prst="rect">
            <a:avLst/>
          </a:prstGeom>
        </p:spPr>
      </p:pic>
      <p:pic>
        <p:nvPicPr>
          <p:cNvPr id="54" name="Graphic 53" descr="Thumbs up sign with solid fill">
            <a:extLst>
              <a:ext uri="{FF2B5EF4-FFF2-40B4-BE49-F238E27FC236}">
                <a16:creationId xmlns:a16="http://schemas.microsoft.com/office/drawing/2014/main" id="{508576B4-C56E-41E6-87F7-B7DBACB60D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V="1">
            <a:off x="8566894" y="3319203"/>
            <a:ext cx="202550" cy="20255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947F68C5-2F6E-4C8D-A37E-21BDC518E431}"/>
              </a:ext>
            </a:extLst>
          </p:cNvPr>
          <p:cNvSpPr txBox="1"/>
          <p:nvPr/>
        </p:nvSpPr>
        <p:spPr>
          <a:xfrm>
            <a:off x="10099540" y="3074836"/>
            <a:ext cx="1433406" cy="893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Seeds from unknown</a:t>
            </a:r>
          </a:p>
          <a:p>
            <a:pPr algn="l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Seeds from K8</a:t>
            </a:r>
          </a:p>
          <a:p>
            <a:pPr algn="l">
              <a:lnSpc>
                <a:spcPct val="150000"/>
              </a:lnSpc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Seeds from Clones</a:t>
            </a:r>
          </a:p>
        </p:txBody>
      </p:sp>
      <p:pic>
        <p:nvPicPr>
          <p:cNvPr id="56" name="Graphic 55" descr="Thumbs up sign with solid fill">
            <a:extLst>
              <a:ext uri="{FF2B5EF4-FFF2-40B4-BE49-F238E27FC236}">
                <a16:creationId xmlns:a16="http://schemas.microsoft.com/office/drawing/2014/main" id="{F3959827-9175-4134-B5B4-EE51A8F74DF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V="1">
            <a:off x="9951042" y="3213791"/>
            <a:ext cx="202550" cy="202550"/>
          </a:xfrm>
          <a:prstGeom prst="rect">
            <a:avLst/>
          </a:prstGeom>
        </p:spPr>
      </p:pic>
      <p:pic>
        <p:nvPicPr>
          <p:cNvPr id="57" name="Graphic 56" descr="Thumbs up sign with solid fill">
            <a:extLst>
              <a:ext uri="{FF2B5EF4-FFF2-40B4-BE49-F238E27FC236}">
                <a16:creationId xmlns:a16="http://schemas.microsoft.com/office/drawing/2014/main" id="{AD457E7B-0745-4F81-8F70-E468AA4337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V="1">
            <a:off x="9951042" y="3754128"/>
            <a:ext cx="202550" cy="202550"/>
          </a:xfrm>
          <a:prstGeom prst="rect">
            <a:avLst/>
          </a:prstGeom>
        </p:spPr>
      </p:pic>
      <p:pic>
        <p:nvPicPr>
          <p:cNvPr id="58" name="Graphic 57" descr="Thumbs up sign with solid fill">
            <a:extLst>
              <a:ext uri="{FF2B5EF4-FFF2-40B4-BE49-F238E27FC236}">
                <a16:creationId xmlns:a16="http://schemas.microsoft.com/office/drawing/2014/main" id="{8A558AC9-695A-4F6B-B68F-03CB327CCA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V="1">
            <a:off x="9951042" y="3483960"/>
            <a:ext cx="202550" cy="202550"/>
          </a:xfrm>
          <a:prstGeom prst="rect">
            <a:avLst/>
          </a:prstGeom>
        </p:spPr>
      </p:pic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9253B1CC-1523-4C32-A4D3-F18D1C2E29E3}"/>
              </a:ext>
            </a:extLst>
          </p:cNvPr>
          <p:cNvSpPr/>
          <p:nvPr/>
        </p:nvSpPr>
        <p:spPr>
          <a:xfrm>
            <a:off x="8126012" y="4634179"/>
            <a:ext cx="3444163" cy="1025010"/>
          </a:xfrm>
          <a:prstGeom prst="roundRect">
            <a:avLst>
              <a:gd name="adj" fmla="val 2541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Lack of uniformity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Poor survival due to inbreeding depression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Termination of genetic gain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60" name="Arrow: Down 59">
            <a:extLst>
              <a:ext uri="{FF2B5EF4-FFF2-40B4-BE49-F238E27FC236}">
                <a16:creationId xmlns:a16="http://schemas.microsoft.com/office/drawing/2014/main" id="{32A724D7-AD42-4D56-88BF-62939DEE835E}"/>
              </a:ext>
            </a:extLst>
          </p:cNvPr>
          <p:cNvSpPr/>
          <p:nvPr/>
        </p:nvSpPr>
        <p:spPr>
          <a:xfrm>
            <a:off x="10604309" y="4328435"/>
            <a:ext cx="338011" cy="192054"/>
          </a:xfrm>
          <a:prstGeom prst="downArrow">
            <a:avLst>
              <a:gd name="adj1" fmla="val 77433"/>
              <a:gd name="adj2" fmla="val 50000"/>
            </a:avLst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055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7987237E-5D9F-44A8-9653-75A2F85A40E8}"/>
              </a:ext>
            </a:extLst>
          </p:cNvPr>
          <p:cNvSpPr/>
          <p:nvPr/>
        </p:nvSpPr>
        <p:spPr>
          <a:xfrm>
            <a:off x="8928151" y="2667878"/>
            <a:ext cx="1205257" cy="1124875"/>
          </a:xfrm>
          <a:custGeom>
            <a:avLst/>
            <a:gdLst>
              <a:gd name="connsiteX0" fmla="*/ 0 w 1027723"/>
              <a:gd name="connsiteY0" fmla="*/ 1227059 h 1227059"/>
              <a:gd name="connsiteX1" fmla="*/ 332154 w 1027723"/>
              <a:gd name="connsiteY1" fmla="*/ 926166 h 1227059"/>
              <a:gd name="connsiteX2" fmla="*/ 511908 w 1027723"/>
              <a:gd name="connsiteY2" fmla="*/ 43 h 1227059"/>
              <a:gd name="connsiteX3" fmla="*/ 734646 w 1027723"/>
              <a:gd name="connsiteY3" fmla="*/ 965243 h 1227059"/>
              <a:gd name="connsiteX4" fmla="*/ 1027723 w 1027723"/>
              <a:gd name="connsiteY4" fmla="*/ 1215335 h 1227059"/>
              <a:gd name="connsiteX0" fmla="*/ 0 w 1016022"/>
              <a:gd name="connsiteY0" fmla="*/ 1220372 h 1220372"/>
              <a:gd name="connsiteX1" fmla="*/ 320453 w 1016022"/>
              <a:gd name="connsiteY1" fmla="*/ 926166 h 1220372"/>
              <a:gd name="connsiteX2" fmla="*/ 500207 w 1016022"/>
              <a:gd name="connsiteY2" fmla="*/ 43 h 1220372"/>
              <a:gd name="connsiteX3" fmla="*/ 722945 w 1016022"/>
              <a:gd name="connsiteY3" fmla="*/ 965243 h 1220372"/>
              <a:gd name="connsiteX4" fmla="*/ 1016022 w 1016022"/>
              <a:gd name="connsiteY4" fmla="*/ 1215335 h 1220372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22" h="1220348">
                <a:moveTo>
                  <a:pt x="0" y="1220348"/>
                </a:moveTo>
                <a:cubicBezTo>
                  <a:pt x="123418" y="1172153"/>
                  <a:pt x="237085" y="1129530"/>
                  <a:pt x="320453" y="926142"/>
                </a:cubicBezTo>
                <a:cubicBezTo>
                  <a:pt x="403821" y="722754"/>
                  <a:pt x="433961" y="-4265"/>
                  <a:pt x="500207" y="19"/>
                </a:cubicBezTo>
                <a:cubicBezTo>
                  <a:pt x="566453" y="4303"/>
                  <a:pt x="631961" y="749296"/>
                  <a:pt x="717930" y="951845"/>
                </a:cubicBezTo>
                <a:cubicBezTo>
                  <a:pt x="803899" y="1154394"/>
                  <a:pt x="912468" y="1191539"/>
                  <a:pt x="1016022" y="1215311"/>
                </a:cubicBezTo>
              </a:path>
            </a:pathLst>
          </a:custGeom>
          <a:solidFill>
            <a:schemeClr val="accent6">
              <a:lumMod val="60000"/>
              <a:lumOff val="40000"/>
              <a:alpha val="9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49E6ED78-283E-4E8E-B019-CE2CCDBAB28C}"/>
              </a:ext>
            </a:extLst>
          </p:cNvPr>
          <p:cNvSpPr/>
          <p:nvPr/>
        </p:nvSpPr>
        <p:spPr>
          <a:xfrm>
            <a:off x="9226956" y="2556423"/>
            <a:ext cx="1205257" cy="1236331"/>
          </a:xfrm>
          <a:custGeom>
            <a:avLst/>
            <a:gdLst>
              <a:gd name="connsiteX0" fmla="*/ 0 w 1027723"/>
              <a:gd name="connsiteY0" fmla="*/ 1227059 h 1227059"/>
              <a:gd name="connsiteX1" fmla="*/ 332154 w 1027723"/>
              <a:gd name="connsiteY1" fmla="*/ 926166 h 1227059"/>
              <a:gd name="connsiteX2" fmla="*/ 511908 w 1027723"/>
              <a:gd name="connsiteY2" fmla="*/ 43 h 1227059"/>
              <a:gd name="connsiteX3" fmla="*/ 734646 w 1027723"/>
              <a:gd name="connsiteY3" fmla="*/ 965243 h 1227059"/>
              <a:gd name="connsiteX4" fmla="*/ 1027723 w 1027723"/>
              <a:gd name="connsiteY4" fmla="*/ 1215335 h 1227059"/>
              <a:gd name="connsiteX0" fmla="*/ 0 w 1016022"/>
              <a:gd name="connsiteY0" fmla="*/ 1220372 h 1220372"/>
              <a:gd name="connsiteX1" fmla="*/ 320453 w 1016022"/>
              <a:gd name="connsiteY1" fmla="*/ 926166 h 1220372"/>
              <a:gd name="connsiteX2" fmla="*/ 500207 w 1016022"/>
              <a:gd name="connsiteY2" fmla="*/ 43 h 1220372"/>
              <a:gd name="connsiteX3" fmla="*/ 722945 w 1016022"/>
              <a:gd name="connsiteY3" fmla="*/ 965243 h 1220372"/>
              <a:gd name="connsiteX4" fmla="*/ 1016022 w 1016022"/>
              <a:gd name="connsiteY4" fmla="*/ 1215335 h 1220372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22" h="1220348">
                <a:moveTo>
                  <a:pt x="0" y="1220348"/>
                </a:moveTo>
                <a:cubicBezTo>
                  <a:pt x="123418" y="1172153"/>
                  <a:pt x="237085" y="1129530"/>
                  <a:pt x="320453" y="926142"/>
                </a:cubicBezTo>
                <a:cubicBezTo>
                  <a:pt x="403821" y="722754"/>
                  <a:pt x="433961" y="-4265"/>
                  <a:pt x="500207" y="19"/>
                </a:cubicBezTo>
                <a:cubicBezTo>
                  <a:pt x="566453" y="4303"/>
                  <a:pt x="631961" y="749296"/>
                  <a:pt x="717930" y="951845"/>
                </a:cubicBezTo>
                <a:cubicBezTo>
                  <a:pt x="803899" y="1154394"/>
                  <a:pt x="912468" y="1191539"/>
                  <a:pt x="1016022" y="1215311"/>
                </a:cubicBezTo>
              </a:path>
            </a:pathLst>
          </a:custGeom>
          <a:solidFill>
            <a:schemeClr val="accent6">
              <a:lumMod val="60000"/>
              <a:lumOff val="40000"/>
              <a:alpha val="9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3A9766F6-474F-441F-87E7-181ECD2AB221}"/>
              </a:ext>
            </a:extLst>
          </p:cNvPr>
          <p:cNvSpPr/>
          <p:nvPr/>
        </p:nvSpPr>
        <p:spPr>
          <a:xfrm>
            <a:off x="9500034" y="2444387"/>
            <a:ext cx="1205257" cy="1351116"/>
          </a:xfrm>
          <a:custGeom>
            <a:avLst/>
            <a:gdLst>
              <a:gd name="connsiteX0" fmla="*/ 0 w 1027723"/>
              <a:gd name="connsiteY0" fmla="*/ 1227059 h 1227059"/>
              <a:gd name="connsiteX1" fmla="*/ 332154 w 1027723"/>
              <a:gd name="connsiteY1" fmla="*/ 926166 h 1227059"/>
              <a:gd name="connsiteX2" fmla="*/ 511908 w 1027723"/>
              <a:gd name="connsiteY2" fmla="*/ 43 h 1227059"/>
              <a:gd name="connsiteX3" fmla="*/ 734646 w 1027723"/>
              <a:gd name="connsiteY3" fmla="*/ 965243 h 1227059"/>
              <a:gd name="connsiteX4" fmla="*/ 1027723 w 1027723"/>
              <a:gd name="connsiteY4" fmla="*/ 1215335 h 1227059"/>
              <a:gd name="connsiteX0" fmla="*/ 0 w 1016022"/>
              <a:gd name="connsiteY0" fmla="*/ 1220372 h 1220372"/>
              <a:gd name="connsiteX1" fmla="*/ 320453 w 1016022"/>
              <a:gd name="connsiteY1" fmla="*/ 926166 h 1220372"/>
              <a:gd name="connsiteX2" fmla="*/ 500207 w 1016022"/>
              <a:gd name="connsiteY2" fmla="*/ 43 h 1220372"/>
              <a:gd name="connsiteX3" fmla="*/ 722945 w 1016022"/>
              <a:gd name="connsiteY3" fmla="*/ 965243 h 1220372"/>
              <a:gd name="connsiteX4" fmla="*/ 1016022 w 1016022"/>
              <a:gd name="connsiteY4" fmla="*/ 1215335 h 1220372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22" h="1220348">
                <a:moveTo>
                  <a:pt x="0" y="1220348"/>
                </a:moveTo>
                <a:cubicBezTo>
                  <a:pt x="123418" y="1172153"/>
                  <a:pt x="237085" y="1129530"/>
                  <a:pt x="320453" y="926142"/>
                </a:cubicBezTo>
                <a:cubicBezTo>
                  <a:pt x="403821" y="722754"/>
                  <a:pt x="433961" y="-4265"/>
                  <a:pt x="500207" y="19"/>
                </a:cubicBezTo>
                <a:cubicBezTo>
                  <a:pt x="566453" y="4303"/>
                  <a:pt x="631961" y="749296"/>
                  <a:pt x="717930" y="951845"/>
                </a:cubicBezTo>
                <a:cubicBezTo>
                  <a:pt x="803899" y="1154394"/>
                  <a:pt x="912468" y="1191539"/>
                  <a:pt x="1016022" y="1215311"/>
                </a:cubicBezTo>
              </a:path>
            </a:pathLst>
          </a:custGeom>
          <a:solidFill>
            <a:schemeClr val="accent6">
              <a:lumMod val="60000"/>
              <a:lumOff val="40000"/>
              <a:alpha val="9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337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SUBABUL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B03FBC-5DBD-0D0D-698F-EC783A18CC68}"/>
              </a:ext>
            </a:extLst>
          </p:cNvPr>
          <p:cNvSpPr txBox="1"/>
          <p:nvPr/>
        </p:nvSpPr>
        <p:spPr>
          <a:xfrm>
            <a:off x="2201499" y="1278820"/>
            <a:ext cx="1187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LEUCAENA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786CC3-9711-4064-8CCC-B945544D76D0}"/>
              </a:ext>
            </a:extLst>
          </p:cNvPr>
          <p:cNvSpPr txBox="1"/>
          <p:nvPr/>
        </p:nvSpPr>
        <p:spPr>
          <a:xfrm>
            <a:off x="7762088" y="295200"/>
            <a:ext cx="3698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cap="all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plan for </a:t>
            </a:r>
            <a:r>
              <a:rPr lang="en-US" b="1" cap="all" dirty="0" err="1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</a:t>
            </a:r>
            <a:r>
              <a:rPr lang="en-US" b="1" dirty="0" err="1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w</a:t>
            </a:r>
            <a:r>
              <a:rPr lang="en-US" b="1" cap="all" dirty="0" err="1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</a:t>
            </a:r>
            <a:r>
              <a:rPr lang="en-US" b="1" cap="all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: seed = clone</a:t>
            </a:r>
            <a:endParaRPr lang="en-IN" b="1" cap="all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E96FF6-9F7A-4E15-86A2-C6E9A6A18CB2}"/>
              </a:ext>
            </a:extLst>
          </p:cNvPr>
          <p:cNvSpPr/>
          <p:nvPr/>
        </p:nvSpPr>
        <p:spPr>
          <a:xfrm>
            <a:off x="203335" y="2225984"/>
            <a:ext cx="149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i="1" dirty="0">
                <a:solidFill>
                  <a:schemeClr val="bg1"/>
                </a:solidFill>
              </a:rPr>
              <a:t>L. Leucocephala ssp. leucocephala</a:t>
            </a:r>
            <a:r>
              <a:rPr lang="en-US" sz="1000" b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F2CCD7-3CA7-4655-BFB8-0E0906DC08BF}"/>
              </a:ext>
            </a:extLst>
          </p:cNvPr>
          <p:cNvSpPr/>
          <p:nvPr/>
        </p:nvSpPr>
        <p:spPr>
          <a:xfrm>
            <a:off x="2036718" y="2225984"/>
            <a:ext cx="15166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i="1" dirty="0">
                <a:solidFill>
                  <a:schemeClr val="bg1"/>
                </a:solidFill>
              </a:rPr>
              <a:t>L. Leucocephala ssp. glabra</a:t>
            </a:r>
            <a:r>
              <a:rPr lang="en-US" sz="1000" b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98DD83-31E3-49FC-A225-E0699850432D}"/>
              </a:ext>
            </a:extLst>
          </p:cNvPr>
          <p:cNvSpPr txBox="1"/>
          <p:nvPr/>
        </p:nvSpPr>
        <p:spPr>
          <a:xfrm>
            <a:off x="251461" y="2678411"/>
            <a:ext cx="16047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5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Short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5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Bushy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5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high seeding</a:t>
            </a:r>
            <a:endParaRPr lang="en-GB" sz="15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E6A9EB-678E-42CA-8B08-C54632233B2C}"/>
              </a:ext>
            </a:extLst>
          </p:cNvPr>
          <p:cNvSpPr txBox="1"/>
          <p:nvPr/>
        </p:nvSpPr>
        <p:spPr>
          <a:xfrm>
            <a:off x="2049057" y="2678411"/>
            <a:ext cx="160475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5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Tall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5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Straight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5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Poor seeding</a:t>
            </a:r>
            <a:endParaRPr lang="en-GB" sz="15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59F373-70FA-488F-B32E-0864F0E78687}"/>
              </a:ext>
            </a:extLst>
          </p:cNvPr>
          <p:cNvSpPr txBox="1"/>
          <p:nvPr/>
        </p:nvSpPr>
        <p:spPr>
          <a:xfrm>
            <a:off x="532897" y="3681699"/>
            <a:ext cx="748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 16</a:t>
            </a:r>
            <a:endParaRPr lang="en-GB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06E1AB-1BB9-4177-B4B8-F4571B883248}"/>
              </a:ext>
            </a:extLst>
          </p:cNvPr>
          <p:cNvSpPr txBox="1"/>
          <p:nvPr/>
        </p:nvSpPr>
        <p:spPr>
          <a:xfrm>
            <a:off x="2333767" y="3681699"/>
            <a:ext cx="748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K 636</a:t>
            </a:r>
            <a:endParaRPr lang="en-GB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429726-C111-498D-BA56-DE4178141915}"/>
              </a:ext>
            </a:extLst>
          </p:cNvPr>
          <p:cNvSpPr/>
          <p:nvPr/>
        </p:nvSpPr>
        <p:spPr>
          <a:xfrm>
            <a:off x="3870101" y="2213732"/>
            <a:ext cx="151660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i="1" dirty="0">
                <a:solidFill>
                  <a:schemeClr val="bg1"/>
                </a:solidFill>
              </a:rPr>
              <a:t>L. diversifolia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24ACD2-5DD3-4987-A7D0-7D0612A2E4C5}"/>
              </a:ext>
            </a:extLst>
          </p:cNvPr>
          <p:cNvSpPr txBox="1"/>
          <p:nvPr/>
        </p:nvSpPr>
        <p:spPr>
          <a:xfrm>
            <a:off x="3846652" y="2678411"/>
            <a:ext cx="16047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5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Shy rooter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5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Superior WY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CCB906-1501-4944-A5EF-A1E0BF43EB68}"/>
              </a:ext>
            </a:extLst>
          </p:cNvPr>
          <p:cNvSpPr txBox="1"/>
          <p:nvPr/>
        </p:nvSpPr>
        <p:spPr>
          <a:xfrm>
            <a:off x="4134637" y="3681699"/>
            <a:ext cx="748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 146</a:t>
            </a:r>
            <a:endParaRPr lang="en-GB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0149CC6A-EE43-4324-8EB4-F0675C5505CB}"/>
              </a:ext>
            </a:extLst>
          </p:cNvPr>
          <p:cNvCxnSpPr>
            <a:cxnSpLocks/>
            <a:stCxn id="7" idx="2"/>
            <a:endCxn id="5" idx="0"/>
          </p:cNvCxnSpPr>
          <p:nvPr/>
        </p:nvCxnSpPr>
        <p:spPr>
          <a:xfrm rot="5400000">
            <a:off x="1582813" y="1013775"/>
            <a:ext cx="577832" cy="1846587"/>
          </a:xfrm>
          <a:prstGeom prst="bentConnector3">
            <a:avLst>
              <a:gd name="adj1" fmla="val 50000"/>
            </a:avLst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4C01FE93-1134-446B-82FC-FEB6AD838FAC}"/>
              </a:ext>
            </a:extLst>
          </p:cNvPr>
          <p:cNvCxnSpPr>
            <a:cxnSpLocks/>
            <a:stCxn id="7" idx="2"/>
            <a:endCxn id="6" idx="0"/>
          </p:cNvCxnSpPr>
          <p:nvPr/>
        </p:nvCxnSpPr>
        <p:spPr>
          <a:xfrm rot="16200000" flipH="1">
            <a:off x="2506106" y="1937067"/>
            <a:ext cx="577832" cy="1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DB93B72B-45BF-4B8A-B021-2AA62670AEAF}"/>
              </a:ext>
            </a:extLst>
          </p:cNvPr>
          <p:cNvCxnSpPr>
            <a:stCxn id="7" idx="2"/>
            <a:endCxn id="13" idx="0"/>
          </p:cNvCxnSpPr>
          <p:nvPr/>
        </p:nvCxnSpPr>
        <p:spPr>
          <a:xfrm rot="16200000" flipH="1">
            <a:off x="3428924" y="1014250"/>
            <a:ext cx="565580" cy="1833384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70AD17-E59F-4196-8DDD-4F5F6DE02190}"/>
              </a:ext>
            </a:extLst>
          </p:cNvPr>
          <p:cNvCxnSpPr>
            <a:cxnSpLocks/>
          </p:cNvCxnSpPr>
          <p:nvPr/>
        </p:nvCxnSpPr>
        <p:spPr>
          <a:xfrm flipH="1" flipV="1">
            <a:off x="6081001" y="2260321"/>
            <a:ext cx="29029" cy="1527628"/>
          </a:xfrm>
          <a:prstGeom prst="line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394E8D7-AC56-473E-AAEE-969E258E41DF}"/>
              </a:ext>
            </a:extLst>
          </p:cNvPr>
          <p:cNvCxnSpPr/>
          <p:nvPr/>
        </p:nvCxnSpPr>
        <p:spPr>
          <a:xfrm>
            <a:off x="6110030" y="3787949"/>
            <a:ext cx="1861457" cy="0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37E4E200-C96D-4AD1-956B-CF0E202E65B7}"/>
              </a:ext>
            </a:extLst>
          </p:cNvPr>
          <p:cNvSpPr/>
          <p:nvPr/>
        </p:nvSpPr>
        <p:spPr>
          <a:xfrm>
            <a:off x="6376242" y="2617654"/>
            <a:ext cx="935366" cy="1173099"/>
          </a:xfrm>
          <a:custGeom>
            <a:avLst/>
            <a:gdLst>
              <a:gd name="connsiteX0" fmla="*/ 0 w 1027723"/>
              <a:gd name="connsiteY0" fmla="*/ 1227059 h 1227059"/>
              <a:gd name="connsiteX1" fmla="*/ 332154 w 1027723"/>
              <a:gd name="connsiteY1" fmla="*/ 926166 h 1227059"/>
              <a:gd name="connsiteX2" fmla="*/ 511908 w 1027723"/>
              <a:gd name="connsiteY2" fmla="*/ 43 h 1227059"/>
              <a:gd name="connsiteX3" fmla="*/ 734646 w 1027723"/>
              <a:gd name="connsiteY3" fmla="*/ 965243 h 1227059"/>
              <a:gd name="connsiteX4" fmla="*/ 1027723 w 1027723"/>
              <a:gd name="connsiteY4" fmla="*/ 1215335 h 1227059"/>
              <a:gd name="connsiteX0" fmla="*/ 0 w 1016022"/>
              <a:gd name="connsiteY0" fmla="*/ 1220372 h 1220372"/>
              <a:gd name="connsiteX1" fmla="*/ 320453 w 1016022"/>
              <a:gd name="connsiteY1" fmla="*/ 926166 h 1220372"/>
              <a:gd name="connsiteX2" fmla="*/ 500207 w 1016022"/>
              <a:gd name="connsiteY2" fmla="*/ 43 h 1220372"/>
              <a:gd name="connsiteX3" fmla="*/ 722945 w 1016022"/>
              <a:gd name="connsiteY3" fmla="*/ 965243 h 1220372"/>
              <a:gd name="connsiteX4" fmla="*/ 1016022 w 1016022"/>
              <a:gd name="connsiteY4" fmla="*/ 1215335 h 1220372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22" h="1220348">
                <a:moveTo>
                  <a:pt x="0" y="1220348"/>
                </a:moveTo>
                <a:cubicBezTo>
                  <a:pt x="123418" y="1172153"/>
                  <a:pt x="237085" y="1129530"/>
                  <a:pt x="320453" y="926142"/>
                </a:cubicBezTo>
                <a:cubicBezTo>
                  <a:pt x="403821" y="722754"/>
                  <a:pt x="433961" y="-4265"/>
                  <a:pt x="500207" y="19"/>
                </a:cubicBezTo>
                <a:cubicBezTo>
                  <a:pt x="566453" y="4303"/>
                  <a:pt x="631961" y="749296"/>
                  <a:pt x="717930" y="951845"/>
                </a:cubicBezTo>
                <a:cubicBezTo>
                  <a:pt x="803899" y="1154394"/>
                  <a:pt x="912468" y="1191539"/>
                  <a:pt x="1016022" y="1215311"/>
                </a:cubicBezTo>
              </a:path>
            </a:pathLst>
          </a:custGeom>
          <a:solidFill>
            <a:schemeClr val="accent6">
              <a:lumMod val="60000"/>
              <a:lumOff val="40000"/>
              <a:alpha val="7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36D13D40-9F6F-4C80-A4AB-58008A8B9466}"/>
              </a:ext>
            </a:extLst>
          </p:cNvPr>
          <p:cNvSpPr/>
          <p:nvPr/>
        </p:nvSpPr>
        <p:spPr>
          <a:xfrm>
            <a:off x="6590494" y="2686192"/>
            <a:ext cx="834788" cy="1101758"/>
          </a:xfrm>
          <a:custGeom>
            <a:avLst/>
            <a:gdLst>
              <a:gd name="connsiteX0" fmla="*/ 0 w 1027723"/>
              <a:gd name="connsiteY0" fmla="*/ 1227059 h 1227059"/>
              <a:gd name="connsiteX1" fmla="*/ 332154 w 1027723"/>
              <a:gd name="connsiteY1" fmla="*/ 926166 h 1227059"/>
              <a:gd name="connsiteX2" fmla="*/ 511908 w 1027723"/>
              <a:gd name="connsiteY2" fmla="*/ 43 h 1227059"/>
              <a:gd name="connsiteX3" fmla="*/ 734646 w 1027723"/>
              <a:gd name="connsiteY3" fmla="*/ 965243 h 1227059"/>
              <a:gd name="connsiteX4" fmla="*/ 1027723 w 1027723"/>
              <a:gd name="connsiteY4" fmla="*/ 1215335 h 1227059"/>
              <a:gd name="connsiteX0" fmla="*/ 0 w 1016022"/>
              <a:gd name="connsiteY0" fmla="*/ 1220372 h 1220372"/>
              <a:gd name="connsiteX1" fmla="*/ 320453 w 1016022"/>
              <a:gd name="connsiteY1" fmla="*/ 926166 h 1220372"/>
              <a:gd name="connsiteX2" fmla="*/ 500207 w 1016022"/>
              <a:gd name="connsiteY2" fmla="*/ 43 h 1220372"/>
              <a:gd name="connsiteX3" fmla="*/ 722945 w 1016022"/>
              <a:gd name="connsiteY3" fmla="*/ 965243 h 1220372"/>
              <a:gd name="connsiteX4" fmla="*/ 1016022 w 1016022"/>
              <a:gd name="connsiteY4" fmla="*/ 1215335 h 1220372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22" h="1220348">
                <a:moveTo>
                  <a:pt x="0" y="1220348"/>
                </a:moveTo>
                <a:cubicBezTo>
                  <a:pt x="123418" y="1172153"/>
                  <a:pt x="237085" y="1129530"/>
                  <a:pt x="320453" y="926142"/>
                </a:cubicBezTo>
                <a:cubicBezTo>
                  <a:pt x="403821" y="722754"/>
                  <a:pt x="433961" y="-4265"/>
                  <a:pt x="500207" y="19"/>
                </a:cubicBezTo>
                <a:cubicBezTo>
                  <a:pt x="566453" y="4303"/>
                  <a:pt x="631961" y="749296"/>
                  <a:pt x="717930" y="951845"/>
                </a:cubicBezTo>
                <a:cubicBezTo>
                  <a:pt x="803899" y="1154394"/>
                  <a:pt x="912468" y="1191539"/>
                  <a:pt x="1016022" y="1215311"/>
                </a:cubicBezTo>
              </a:path>
            </a:pathLst>
          </a:custGeom>
          <a:solidFill>
            <a:schemeClr val="accent6">
              <a:lumMod val="60000"/>
              <a:lumOff val="40000"/>
              <a:alpha val="7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E13D2E62-984A-4F79-B934-2395D4B8752E}"/>
              </a:ext>
            </a:extLst>
          </p:cNvPr>
          <p:cNvSpPr/>
          <p:nvPr/>
        </p:nvSpPr>
        <p:spPr>
          <a:xfrm>
            <a:off x="6776910" y="2738013"/>
            <a:ext cx="772356" cy="1049935"/>
          </a:xfrm>
          <a:custGeom>
            <a:avLst/>
            <a:gdLst>
              <a:gd name="connsiteX0" fmla="*/ 0 w 1027723"/>
              <a:gd name="connsiteY0" fmla="*/ 1227059 h 1227059"/>
              <a:gd name="connsiteX1" fmla="*/ 332154 w 1027723"/>
              <a:gd name="connsiteY1" fmla="*/ 926166 h 1227059"/>
              <a:gd name="connsiteX2" fmla="*/ 511908 w 1027723"/>
              <a:gd name="connsiteY2" fmla="*/ 43 h 1227059"/>
              <a:gd name="connsiteX3" fmla="*/ 734646 w 1027723"/>
              <a:gd name="connsiteY3" fmla="*/ 965243 h 1227059"/>
              <a:gd name="connsiteX4" fmla="*/ 1027723 w 1027723"/>
              <a:gd name="connsiteY4" fmla="*/ 1215335 h 1227059"/>
              <a:gd name="connsiteX0" fmla="*/ 0 w 1016022"/>
              <a:gd name="connsiteY0" fmla="*/ 1220372 h 1220372"/>
              <a:gd name="connsiteX1" fmla="*/ 320453 w 1016022"/>
              <a:gd name="connsiteY1" fmla="*/ 926166 h 1220372"/>
              <a:gd name="connsiteX2" fmla="*/ 500207 w 1016022"/>
              <a:gd name="connsiteY2" fmla="*/ 43 h 1220372"/>
              <a:gd name="connsiteX3" fmla="*/ 722945 w 1016022"/>
              <a:gd name="connsiteY3" fmla="*/ 965243 h 1220372"/>
              <a:gd name="connsiteX4" fmla="*/ 1016022 w 1016022"/>
              <a:gd name="connsiteY4" fmla="*/ 1215335 h 1220372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22" h="1220348">
                <a:moveTo>
                  <a:pt x="0" y="1220348"/>
                </a:moveTo>
                <a:cubicBezTo>
                  <a:pt x="123418" y="1172153"/>
                  <a:pt x="237085" y="1129530"/>
                  <a:pt x="320453" y="926142"/>
                </a:cubicBezTo>
                <a:cubicBezTo>
                  <a:pt x="403821" y="722754"/>
                  <a:pt x="433961" y="-4265"/>
                  <a:pt x="500207" y="19"/>
                </a:cubicBezTo>
                <a:cubicBezTo>
                  <a:pt x="566453" y="4303"/>
                  <a:pt x="631961" y="749296"/>
                  <a:pt x="717930" y="951845"/>
                </a:cubicBezTo>
                <a:cubicBezTo>
                  <a:pt x="803899" y="1154394"/>
                  <a:pt x="912468" y="1191539"/>
                  <a:pt x="1016022" y="1215311"/>
                </a:cubicBezTo>
              </a:path>
            </a:pathLst>
          </a:custGeom>
          <a:solidFill>
            <a:schemeClr val="accent6">
              <a:lumMod val="60000"/>
              <a:lumOff val="40000"/>
              <a:alpha val="7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3656B93E-33B3-4EAF-AE9A-0A195267DB24}"/>
              </a:ext>
            </a:extLst>
          </p:cNvPr>
          <p:cNvCxnSpPr>
            <a:cxnSpLocks/>
          </p:cNvCxnSpPr>
          <p:nvPr/>
        </p:nvCxnSpPr>
        <p:spPr>
          <a:xfrm>
            <a:off x="6124730" y="3849668"/>
            <a:ext cx="1086812" cy="0"/>
          </a:xfrm>
          <a:prstGeom prst="straightConnector1">
            <a:avLst/>
          </a:prstGeom>
          <a:ln w="3175">
            <a:solidFill>
              <a:schemeClr val="bg1"/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22736DC-D2E4-4670-9E64-A911D20FED82}"/>
              </a:ext>
            </a:extLst>
          </p:cNvPr>
          <p:cNvCxnSpPr>
            <a:cxnSpLocks/>
          </p:cNvCxnSpPr>
          <p:nvPr/>
        </p:nvCxnSpPr>
        <p:spPr>
          <a:xfrm>
            <a:off x="6776910" y="3931859"/>
            <a:ext cx="785450" cy="0"/>
          </a:xfrm>
          <a:prstGeom prst="straightConnector1">
            <a:avLst/>
          </a:prstGeom>
          <a:ln w="3175">
            <a:solidFill>
              <a:schemeClr val="bg1"/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4864742C-DC37-4F00-AB77-540324FEF5D2}"/>
              </a:ext>
            </a:extLst>
          </p:cNvPr>
          <p:cNvCxnSpPr>
            <a:cxnSpLocks/>
          </p:cNvCxnSpPr>
          <p:nvPr/>
        </p:nvCxnSpPr>
        <p:spPr>
          <a:xfrm flipV="1">
            <a:off x="6661388" y="2547464"/>
            <a:ext cx="0" cy="1240484"/>
          </a:xfrm>
          <a:prstGeom prst="line">
            <a:avLst/>
          </a:prstGeom>
          <a:ln w="3175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D04A371-FC85-4F21-9977-0D1A1C1C611F}"/>
              </a:ext>
            </a:extLst>
          </p:cNvPr>
          <p:cNvCxnSpPr>
            <a:cxnSpLocks/>
          </p:cNvCxnSpPr>
          <p:nvPr/>
        </p:nvCxnSpPr>
        <p:spPr>
          <a:xfrm flipV="1">
            <a:off x="7154808" y="2738013"/>
            <a:ext cx="0" cy="1049935"/>
          </a:xfrm>
          <a:prstGeom prst="line">
            <a:avLst/>
          </a:prstGeom>
          <a:ln w="3175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6CA91CFD-C051-4D7A-8B77-2785727B4FCF}"/>
              </a:ext>
            </a:extLst>
          </p:cNvPr>
          <p:cNvSpPr txBox="1"/>
          <p:nvPr/>
        </p:nvSpPr>
        <p:spPr>
          <a:xfrm>
            <a:off x="6124730" y="2195083"/>
            <a:ext cx="22623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G. Gain in seeds from developed clone</a:t>
            </a:r>
            <a:endParaRPr lang="en-IN" sz="1000" b="1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05FB065-E440-4EC5-859C-210DE44E093C}"/>
              </a:ext>
            </a:extLst>
          </p:cNvPr>
          <p:cNvCxnSpPr>
            <a:cxnSpLocks/>
          </p:cNvCxnSpPr>
          <p:nvPr/>
        </p:nvCxnSpPr>
        <p:spPr>
          <a:xfrm flipH="1" flipV="1">
            <a:off x="8629842" y="2260321"/>
            <a:ext cx="29029" cy="1527628"/>
          </a:xfrm>
          <a:prstGeom prst="line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B1511989-4988-4A77-A0D5-B45D1C7F38C7}"/>
              </a:ext>
            </a:extLst>
          </p:cNvPr>
          <p:cNvCxnSpPr>
            <a:cxnSpLocks/>
          </p:cNvCxnSpPr>
          <p:nvPr/>
        </p:nvCxnSpPr>
        <p:spPr>
          <a:xfrm>
            <a:off x="8658871" y="3787949"/>
            <a:ext cx="2525275" cy="0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25654FB3-7316-4B8E-881E-90F0B74E43C8}"/>
              </a:ext>
            </a:extLst>
          </p:cNvPr>
          <p:cNvCxnSpPr>
            <a:cxnSpLocks/>
          </p:cNvCxnSpPr>
          <p:nvPr/>
        </p:nvCxnSpPr>
        <p:spPr>
          <a:xfrm flipV="1">
            <a:off x="8673571" y="3836592"/>
            <a:ext cx="1205257" cy="13076"/>
          </a:xfrm>
          <a:prstGeom prst="straightConnector1">
            <a:avLst/>
          </a:prstGeom>
          <a:ln w="3175">
            <a:solidFill>
              <a:schemeClr val="bg1"/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CB888BC1-1475-4D43-A4B1-569B4CE29FAC}"/>
              </a:ext>
            </a:extLst>
          </p:cNvPr>
          <p:cNvSpPr txBox="1"/>
          <p:nvPr/>
        </p:nvSpPr>
        <p:spPr>
          <a:xfrm>
            <a:off x="8695212" y="2190765"/>
            <a:ext cx="2786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Orchard with Genetically diverse material</a:t>
            </a:r>
            <a:endParaRPr lang="en-IN" sz="1000" b="1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8" name="Arrow: Right 87">
            <a:extLst>
              <a:ext uri="{FF2B5EF4-FFF2-40B4-BE49-F238E27FC236}">
                <a16:creationId xmlns:a16="http://schemas.microsoft.com/office/drawing/2014/main" id="{FB1B2401-7C89-48BE-920A-44F4737D190E}"/>
              </a:ext>
            </a:extLst>
          </p:cNvPr>
          <p:cNvSpPr/>
          <p:nvPr/>
        </p:nvSpPr>
        <p:spPr>
          <a:xfrm>
            <a:off x="8208975" y="3024135"/>
            <a:ext cx="183380" cy="273127"/>
          </a:xfrm>
          <a:prstGeom prst="rightArrow">
            <a:avLst>
              <a:gd name="adj1" fmla="val 70870"/>
              <a:gd name="adj2" fmla="val 50000"/>
            </a:avLst>
          </a:prstGeom>
          <a:solidFill>
            <a:schemeClr val="bg1">
              <a:lumMod val="50000"/>
              <a:lumOff val="5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BF6D1E2-EE47-4AB5-BAEA-24B672B97736}"/>
              </a:ext>
            </a:extLst>
          </p:cNvPr>
          <p:cNvSpPr/>
          <p:nvPr/>
        </p:nvSpPr>
        <p:spPr>
          <a:xfrm>
            <a:off x="6124730" y="2547444"/>
            <a:ext cx="1090061" cy="1243309"/>
          </a:xfrm>
          <a:custGeom>
            <a:avLst/>
            <a:gdLst>
              <a:gd name="connsiteX0" fmla="*/ 0 w 1027723"/>
              <a:gd name="connsiteY0" fmla="*/ 1227059 h 1227059"/>
              <a:gd name="connsiteX1" fmla="*/ 332154 w 1027723"/>
              <a:gd name="connsiteY1" fmla="*/ 926166 h 1227059"/>
              <a:gd name="connsiteX2" fmla="*/ 511908 w 1027723"/>
              <a:gd name="connsiteY2" fmla="*/ 43 h 1227059"/>
              <a:gd name="connsiteX3" fmla="*/ 734646 w 1027723"/>
              <a:gd name="connsiteY3" fmla="*/ 965243 h 1227059"/>
              <a:gd name="connsiteX4" fmla="*/ 1027723 w 1027723"/>
              <a:gd name="connsiteY4" fmla="*/ 1215335 h 1227059"/>
              <a:gd name="connsiteX0" fmla="*/ 0 w 1016022"/>
              <a:gd name="connsiteY0" fmla="*/ 1220372 h 1220372"/>
              <a:gd name="connsiteX1" fmla="*/ 320453 w 1016022"/>
              <a:gd name="connsiteY1" fmla="*/ 926166 h 1220372"/>
              <a:gd name="connsiteX2" fmla="*/ 500207 w 1016022"/>
              <a:gd name="connsiteY2" fmla="*/ 43 h 1220372"/>
              <a:gd name="connsiteX3" fmla="*/ 722945 w 1016022"/>
              <a:gd name="connsiteY3" fmla="*/ 965243 h 1220372"/>
              <a:gd name="connsiteX4" fmla="*/ 1016022 w 1016022"/>
              <a:gd name="connsiteY4" fmla="*/ 1215335 h 1220372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22" h="1220348">
                <a:moveTo>
                  <a:pt x="0" y="1220348"/>
                </a:moveTo>
                <a:cubicBezTo>
                  <a:pt x="123418" y="1172153"/>
                  <a:pt x="237085" y="1129530"/>
                  <a:pt x="320453" y="926142"/>
                </a:cubicBezTo>
                <a:cubicBezTo>
                  <a:pt x="403821" y="722754"/>
                  <a:pt x="433961" y="-4265"/>
                  <a:pt x="500207" y="19"/>
                </a:cubicBezTo>
                <a:cubicBezTo>
                  <a:pt x="566453" y="4303"/>
                  <a:pt x="631961" y="749296"/>
                  <a:pt x="717930" y="951845"/>
                </a:cubicBezTo>
                <a:cubicBezTo>
                  <a:pt x="803899" y="1154394"/>
                  <a:pt x="912468" y="1191539"/>
                  <a:pt x="1016022" y="1215311"/>
                </a:cubicBezTo>
              </a:path>
            </a:pathLst>
          </a:custGeom>
          <a:solidFill>
            <a:schemeClr val="accent6">
              <a:lumMod val="75000"/>
              <a:alpha val="9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9CD6865-4BCB-4DA4-BB53-A1E63DE0FBC6}"/>
              </a:ext>
            </a:extLst>
          </p:cNvPr>
          <p:cNvSpPr txBox="1"/>
          <p:nvPr/>
        </p:nvSpPr>
        <p:spPr>
          <a:xfrm>
            <a:off x="6499270" y="3805298"/>
            <a:ext cx="2776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∂</a:t>
            </a:r>
            <a:r>
              <a:rPr lang="en-US" sz="8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1</a:t>
            </a:r>
            <a:endParaRPr lang="en-IN" sz="800" b="1" baseline="-25000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79231540-6B61-4766-BB7A-386CFDFE17F4}"/>
              </a:ext>
            </a:extLst>
          </p:cNvPr>
          <p:cNvSpPr txBox="1"/>
          <p:nvPr/>
        </p:nvSpPr>
        <p:spPr>
          <a:xfrm>
            <a:off x="7024268" y="3893316"/>
            <a:ext cx="2776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∂</a:t>
            </a:r>
            <a:r>
              <a:rPr lang="en-US" sz="8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x</a:t>
            </a:r>
            <a:endParaRPr lang="en-IN" sz="800" b="1" baseline="-25000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4902F4-E095-4A3E-A785-2354824AA4FB}"/>
              </a:ext>
            </a:extLst>
          </p:cNvPr>
          <p:cNvSpPr txBox="1"/>
          <p:nvPr/>
        </p:nvSpPr>
        <p:spPr>
          <a:xfrm>
            <a:off x="9131541" y="3741946"/>
            <a:ext cx="2776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∂</a:t>
            </a:r>
            <a:r>
              <a:rPr lang="en-US" sz="8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1</a:t>
            </a:r>
            <a:endParaRPr lang="en-IN" sz="800" b="1" baseline="-25000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28A927AE-7A6D-4BB7-803B-6E7E5FFDF683}"/>
              </a:ext>
            </a:extLst>
          </p:cNvPr>
          <p:cNvSpPr/>
          <p:nvPr/>
        </p:nvSpPr>
        <p:spPr>
          <a:xfrm>
            <a:off x="8673571" y="2768206"/>
            <a:ext cx="1205257" cy="1022547"/>
          </a:xfrm>
          <a:custGeom>
            <a:avLst/>
            <a:gdLst>
              <a:gd name="connsiteX0" fmla="*/ 0 w 1027723"/>
              <a:gd name="connsiteY0" fmla="*/ 1227059 h 1227059"/>
              <a:gd name="connsiteX1" fmla="*/ 332154 w 1027723"/>
              <a:gd name="connsiteY1" fmla="*/ 926166 h 1227059"/>
              <a:gd name="connsiteX2" fmla="*/ 511908 w 1027723"/>
              <a:gd name="connsiteY2" fmla="*/ 43 h 1227059"/>
              <a:gd name="connsiteX3" fmla="*/ 734646 w 1027723"/>
              <a:gd name="connsiteY3" fmla="*/ 965243 h 1227059"/>
              <a:gd name="connsiteX4" fmla="*/ 1027723 w 1027723"/>
              <a:gd name="connsiteY4" fmla="*/ 1215335 h 1227059"/>
              <a:gd name="connsiteX0" fmla="*/ 0 w 1016022"/>
              <a:gd name="connsiteY0" fmla="*/ 1220372 h 1220372"/>
              <a:gd name="connsiteX1" fmla="*/ 320453 w 1016022"/>
              <a:gd name="connsiteY1" fmla="*/ 926166 h 1220372"/>
              <a:gd name="connsiteX2" fmla="*/ 500207 w 1016022"/>
              <a:gd name="connsiteY2" fmla="*/ 43 h 1220372"/>
              <a:gd name="connsiteX3" fmla="*/ 722945 w 1016022"/>
              <a:gd name="connsiteY3" fmla="*/ 965243 h 1220372"/>
              <a:gd name="connsiteX4" fmla="*/ 1016022 w 1016022"/>
              <a:gd name="connsiteY4" fmla="*/ 1215335 h 1220372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  <a:gd name="connsiteX0" fmla="*/ 0 w 1016022"/>
              <a:gd name="connsiteY0" fmla="*/ 1220348 h 1220348"/>
              <a:gd name="connsiteX1" fmla="*/ 320453 w 1016022"/>
              <a:gd name="connsiteY1" fmla="*/ 926142 h 1220348"/>
              <a:gd name="connsiteX2" fmla="*/ 500207 w 1016022"/>
              <a:gd name="connsiteY2" fmla="*/ 19 h 1220348"/>
              <a:gd name="connsiteX3" fmla="*/ 717930 w 1016022"/>
              <a:gd name="connsiteY3" fmla="*/ 951845 h 1220348"/>
              <a:gd name="connsiteX4" fmla="*/ 1016022 w 1016022"/>
              <a:gd name="connsiteY4" fmla="*/ 1215311 h 122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022" h="1220348">
                <a:moveTo>
                  <a:pt x="0" y="1220348"/>
                </a:moveTo>
                <a:cubicBezTo>
                  <a:pt x="123418" y="1172153"/>
                  <a:pt x="237085" y="1129530"/>
                  <a:pt x="320453" y="926142"/>
                </a:cubicBezTo>
                <a:cubicBezTo>
                  <a:pt x="403821" y="722754"/>
                  <a:pt x="433961" y="-4265"/>
                  <a:pt x="500207" y="19"/>
                </a:cubicBezTo>
                <a:cubicBezTo>
                  <a:pt x="566453" y="4303"/>
                  <a:pt x="631961" y="749296"/>
                  <a:pt x="717930" y="951845"/>
                </a:cubicBezTo>
                <a:cubicBezTo>
                  <a:pt x="803899" y="1154394"/>
                  <a:pt x="912468" y="1191539"/>
                  <a:pt x="1016022" y="1215311"/>
                </a:cubicBezTo>
              </a:path>
            </a:pathLst>
          </a:custGeom>
          <a:solidFill>
            <a:schemeClr val="accent6">
              <a:lumMod val="75000"/>
              <a:alpha val="9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49F93AA3-64F6-4434-ACBA-84986F00913D}"/>
              </a:ext>
            </a:extLst>
          </p:cNvPr>
          <p:cNvCxnSpPr>
            <a:cxnSpLocks/>
          </p:cNvCxnSpPr>
          <p:nvPr/>
        </p:nvCxnSpPr>
        <p:spPr>
          <a:xfrm flipV="1">
            <a:off x="9500033" y="3913020"/>
            <a:ext cx="1218086" cy="6538"/>
          </a:xfrm>
          <a:prstGeom prst="straightConnector1">
            <a:avLst/>
          </a:prstGeom>
          <a:ln w="3175">
            <a:solidFill>
              <a:schemeClr val="bg1"/>
            </a:solidFill>
            <a:prstDash val="sys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58F4D1AF-EEDB-499A-898D-675FBC3FFB2E}"/>
              </a:ext>
            </a:extLst>
          </p:cNvPr>
          <p:cNvSpPr txBox="1"/>
          <p:nvPr/>
        </p:nvSpPr>
        <p:spPr>
          <a:xfrm>
            <a:off x="10010001" y="3808425"/>
            <a:ext cx="2776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∂</a:t>
            </a:r>
            <a:r>
              <a:rPr lang="en-US" sz="8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y</a:t>
            </a:r>
            <a:endParaRPr lang="en-IN" sz="800" b="1" baseline="-25000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D879F8C6-57D8-46DB-8119-83A6F0508DDB}"/>
              </a:ext>
            </a:extLst>
          </p:cNvPr>
          <p:cNvSpPr txBox="1"/>
          <p:nvPr/>
        </p:nvSpPr>
        <p:spPr>
          <a:xfrm>
            <a:off x="6661388" y="4082199"/>
            <a:ext cx="9717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∂</a:t>
            </a:r>
            <a:r>
              <a:rPr lang="en-US" sz="12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1, </a:t>
            </a:r>
            <a:r>
              <a:rPr lang="en-IN" sz="1200" b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µ</a:t>
            </a:r>
            <a:r>
              <a:rPr lang="en-IN" sz="1200" b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   &gt;   </a:t>
            </a: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∂</a:t>
            </a:r>
            <a:r>
              <a:rPr lang="en-US" sz="12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x, </a:t>
            </a:r>
            <a:r>
              <a:rPr lang="en-IN" sz="1200" b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µ</a:t>
            </a:r>
            <a:r>
              <a:rPr lang="en-IN" sz="1200" b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x </a:t>
            </a:r>
          </a:p>
          <a:p>
            <a:pPr algn="l"/>
            <a:r>
              <a:rPr lang="en-US" sz="12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 </a:t>
            </a:r>
            <a:endParaRPr lang="en-IN" sz="1200" b="1" baseline="-25000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D11E277-0DAD-489F-92CE-135D9343C617}"/>
              </a:ext>
            </a:extLst>
          </p:cNvPr>
          <p:cNvSpPr txBox="1"/>
          <p:nvPr/>
        </p:nvSpPr>
        <p:spPr>
          <a:xfrm>
            <a:off x="6483619" y="2350840"/>
            <a:ext cx="36030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800" b="1" i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µ</a:t>
            </a:r>
            <a:r>
              <a:rPr lang="en-IN" sz="800" b="1" i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CF092D9-F692-4551-980F-ADE8E9108F72}"/>
              </a:ext>
            </a:extLst>
          </p:cNvPr>
          <p:cNvSpPr txBox="1"/>
          <p:nvPr/>
        </p:nvSpPr>
        <p:spPr>
          <a:xfrm>
            <a:off x="6989482" y="2541409"/>
            <a:ext cx="36030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800" b="1" i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µ</a:t>
            </a:r>
            <a:r>
              <a:rPr lang="en-IN" sz="800" b="1" i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x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68D9F7DE-C21F-4929-900E-4BC5AA283B3A}"/>
              </a:ext>
            </a:extLst>
          </p:cNvPr>
          <p:cNvSpPr txBox="1"/>
          <p:nvPr/>
        </p:nvSpPr>
        <p:spPr>
          <a:xfrm>
            <a:off x="9086895" y="2576408"/>
            <a:ext cx="36030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800" b="1" i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µ</a:t>
            </a:r>
            <a:r>
              <a:rPr lang="en-IN" sz="800" b="1" i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2F63321-29B8-40D7-B77D-FAF5AC263EA6}"/>
              </a:ext>
            </a:extLst>
          </p:cNvPr>
          <p:cNvSpPr txBox="1"/>
          <p:nvPr/>
        </p:nvSpPr>
        <p:spPr>
          <a:xfrm>
            <a:off x="10028293" y="2345192"/>
            <a:ext cx="36030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800" b="1" i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µ</a:t>
            </a:r>
            <a:r>
              <a:rPr lang="en-IN" sz="800" b="1" i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x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553CBD5B-2896-4C6D-A8D3-5BB01EBFBAB0}"/>
              </a:ext>
            </a:extLst>
          </p:cNvPr>
          <p:cNvSpPr txBox="1"/>
          <p:nvPr/>
        </p:nvSpPr>
        <p:spPr>
          <a:xfrm>
            <a:off x="9360697" y="3950454"/>
            <a:ext cx="1205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∂</a:t>
            </a:r>
            <a:r>
              <a:rPr lang="en-US" sz="12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1, </a:t>
            </a:r>
            <a:r>
              <a:rPr lang="en-IN" sz="1200" b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~</a:t>
            </a:r>
            <a:r>
              <a:rPr lang="en-IN" sz="1200" b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  </a:t>
            </a: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∂</a:t>
            </a:r>
            <a:r>
              <a:rPr lang="en-US" sz="12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x </a:t>
            </a:r>
          </a:p>
          <a:p>
            <a:pPr algn="ctr"/>
            <a:r>
              <a:rPr lang="en-IN" sz="1200" b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µ</a:t>
            </a:r>
            <a:r>
              <a:rPr lang="en-IN" sz="1200" b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  &lt;  </a:t>
            </a:r>
            <a:r>
              <a:rPr lang="en-IN" sz="1200" b="1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µ</a:t>
            </a:r>
            <a:r>
              <a:rPr lang="en-IN" sz="1200" b="1" baseline="-25000" dirty="0">
                <a:solidFill>
                  <a:schemeClr val="accent6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x  </a:t>
            </a:r>
          </a:p>
          <a:p>
            <a:pPr algn="ctr"/>
            <a:r>
              <a:rPr lang="en-US" sz="1200" b="1" baseline="-2500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 </a:t>
            </a:r>
            <a:endParaRPr lang="en-IN" sz="1200" b="1" baseline="-25000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4B50470-4F60-4E44-9CF7-1627D3EA49C8}"/>
              </a:ext>
            </a:extLst>
          </p:cNvPr>
          <p:cNvSpPr txBox="1"/>
          <p:nvPr/>
        </p:nvSpPr>
        <p:spPr>
          <a:xfrm>
            <a:off x="5935507" y="1774175"/>
            <a:ext cx="1309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CURRENT PRACTICE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37C9F05-0B7F-4DBA-A9D7-2AC4D5F44FD0}"/>
              </a:ext>
            </a:extLst>
          </p:cNvPr>
          <p:cNvSpPr txBox="1"/>
          <p:nvPr/>
        </p:nvSpPr>
        <p:spPr>
          <a:xfrm>
            <a:off x="8476554" y="1785196"/>
            <a:ext cx="3092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APPROACH TO IMPROVE THE SEED PERFORMANCE 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4EF063A4-A1F7-49A9-8127-8A5954AF3CB7}"/>
              </a:ext>
            </a:extLst>
          </p:cNvPr>
          <p:cNvCxnSpPr>
            <a:cxnSpLocks/>
          </p:cNvCxnSpPr>
          <p:nvPr/>
        </p:nvCxnSpPr>
        <p:spPr>
          <a:xfrm flipH="1" flipV="1">
            <a:off x="9265447" y="2772296"/>
            <a:ext cx="8444" cy="1015652"/>
          </a:xfrm>
          <a:prstGeom prst="line">
            <a:avLst/>
          </a:prstGeom>
          <a:ln w="3175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A8CE171C-98C0-4495-8A99-AC4350ED6A68}"/>
              </a:ext>
            </a:extLst>
          </p:cNvPr>
          <p:cNvCxnSpPr>
            <a:cxnSpLocks/>
          </p:cNvCxnSpPr>
          <p:nvPr/>
        </p:nvCxnSpPr>
        <p:spPr>
          <a:xfrm flipH="1" flipV="1">
            <a:off x="10092201" y="2452029"/>
            <a:ext cx="37528" cy="1333117"/>
          </a:xfrm>
          <a:prstGeom prst="line">
            <a:avLst/>
          </a:prstGeom>
          <a:ln w="3175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46D6933E-7ECC-4342-9287-9FD97756D630}"/>
              </a:ext>
            </a:extLst>
          </p:cNvPr>
          <p:cNvSpPr txBox="1"/>
          <p:nvPr/>
        </p:nvSpPr>
        <p:spPr>
          <a:xfrm>
            <a:off x="1694025" y="4632016"/>
            <a:ext cx="26116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Self pollinated species ~&gt; 95 % selfing 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CA2EED94-A9E2-45CD-BF60-3CC8F10B70C3}"/>
              </a:ext>
            </a:extLst>
          </p:cNvPr>
          <p:cNvSpPr txBox="1"/>
          <p:nvPr/>
        </p:nvSpPr>
        <p:spPr>
          <a:xfrm>
            <a:off x="5991773" y="4643907"/>
            <a:ext cx="23791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Seeds directly from clones is a selfed seeds; will continue to loose the genetic vigor due to inbreeding depression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7330AB2-68DF-465D-A2E4-066BD84903A2}"/>
              </a:ext>
            </a:extLst>
          </p:cNvPr>
          <p:cNvSpPr txBox="1"/>
          <p:nvPr/>
        </p:nvSpPr>
        <p:spPr>
          <a:xfrm>
            <a:off x="8613657" y="4654674"/>
            <a:ext cx="2970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Seeds from diverse material has potential improve the population mean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8626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337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SUBABUL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786CC3-9711-4064-8CCC-B945544D76D0}"/>
              </a:ext>
            </a:extLst>
          </p:cNvPr>
          <p:cNvSpPr txBox="1"/>
          <p:nvPr/>
        </p:nvSpPr>
        <p:spPr>
          <a:xfrm>
            <a:off x="7762088" y="295200"/>
            <a:ext cx="3698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cap="all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plan for </a:t>
            </a:r>
            <a:r>
              <a:rPr lang="en-US" b="1" cap="all" dirty="0" err="1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</a:t>
            </a:r>
            <a:r>
              <a:rPr lang="en-US" b="1" baseline="-25000" dirty="0" err="1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w</a:t>
            </a:r>
            <a:r>
              <a:rPr lang="en-US" b="1" cap="all" dirty="0" err="1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</a:t>
            </a:r>
            <a:r>
              <a:rPr lang="en-US" b="1" cap="all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: seed = clone</a:t>
            </a:r>
            <a:endParaRPr lang="en-IN" b="1" cap="all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3D326A03-A56A-4F73-96D1-8DF4ECD2B1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439"/>
          <a:stretch/>
        </p:blipFill>
        <p:spPr>
          <a:xfrm>
            <a:off x="570330" y="2047801"/>
            <a:ext cx="4220612" cy="1840190"/>
          </a:xfrm>
          <a:prstGeom prst="rect">
            <a:avLst/>
          </a:prstGeom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D00092AB-6979-41E8-8DDA-A526316F7809}"/>
              </a:ext>
            </a:extLst>
          </p:cNvPr>
          <p:cNvSpPr txBox="1"/>
          <p:nvPr/>
        </p:nvSpPr>
        <p:spPr>
          <a:xfrm>
            <a:off x="717001" y="4100359"/>
            <a:ext cx="3968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Identified two major genetic groups to exhibit the potential of heterotic seeds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2D3F192F-AAF2-4538-93D7-B50610E9F906}"/>
              </a:ext>
            </a:extLst>
          </p:cNvPr>
          <p:cNvSpPr txBox="1"/>
          <p:nvPr/>
        </p:nvSpPr>
        <p:spPr>
          <a:xfrm>
            <a:off x="4651141" y="2270851"/>
            <a:ext cx="80982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Original Hawaii collection</a:t>
            </a: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algn="l"/>
            <a:r>
              <a:rPr lang="en-IN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Crida collections</a:t>
            </a: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algn="l"/>
            <a:endParaRPr lang="en-IN" sz="8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4B9D25A3-4DEF-43E1-855F-F363E3738C30}"/>
              </a:ext>
            </a:extLst>
          </p:cNvPr>
          <p:cNvSpPr txBox="1"/>
          <p:nvPr/>
        </p:nvSpPr>
        <p:spPr>
          <a:xfrm>
            <a:off x="677039" y="1629372"/>
            <a:ext cx="26709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Genetic affinity based grouping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graphicFrame>
        <p:nvGraphicFramePr>
          <p:cNvPr id="131" name="Chart 130">
            <a:extLst>
              <a:ext uri="{FF2B5EF4-FFF2-40B4-BE49-F238E27FC236}">
                <a16:creationId xmlns:a16="http://schemas.microsoft.com/office/drawing/2014/main" id="{952E583D-7899-4F1D-BCD0-BD76A16596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1929021"/>
              </p:ext>
            </p:extLst>
          </p:nvPr>
        </p:nvGraphicFramePr>
        <p:xfrm>
          <a:off x="5840860" y="1607780"/>
          <a:ext cx="4594492" cy="2756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" name="TextBox 132">
            <a:extLst>
              <a:ext uri="{FF2B5EF4-FFF2-40B4-BE49-F238E27FC236}">
                <a16:creationId xmlns:a16="http://schemas.microsoft.com/office/drawing/2014/main" id="{2F49E09A-0440-49B6-9E0B-6CD58DA3780D}"/>
              </a:ext>
            </a:extLst>
          </p:cNvPr>
          <p:cNvSpPr txBox="1"/>
          <p:nvPr/>
        </p:nvSpPr>
        <p:spPr>
          <a:xfrm>
            <a:off x="2697340" y="5395756"/>
            <a:ext cx="73984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Self Pollination ( ~&gt; 95%) being the serious challenge, families in all the collections are being tested for high outcrossing rate 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A473537B-AE89-4829-BCF5-C37E951178D3}"/>
              </a:ext>
            </a:extLst>
          </p:cNvPr>
          <p:cNvSpPr txBox="1"/>
          <p:nvPr/>
        </p:nvSpPr>
        <p:spPr>
          <a:xfrm>
            <a:off x="6220754" y="1498264"/>
            <a:ext cx="3834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 cap="all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US" dirty="0"/>
              <a:t>L. l. ssp. Leucocephala outcrossing proportion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D448D638-EDA1-4F9C-854A-40CFDC7C3A42}"/>
              </a:ext>
            </a:extLst>
          </p:cNvPr>
          <p:cNvSpPr txBox="1"/>
          <p:nvPr/>
        </p:nvSpPr>
        <p:spPr>
          <a:xfrm>
            <a:off x="6153721" y="4100358"/>
            <a:ext cx="466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SSP: </a:t>
            </a:r>
            <a:r>
              <a:rPr lang="en-US" sz="12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Leucocephala : </a:t>
            </a:r>
            <a:r>
              <a:rPr lang="en-GB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3 out of 12 families showed signs of outcrossing rate </a:t>
            </a:r>
          </a:p>
          <a:p>
            <a:r>
              <a:rPr lang="en-GB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SSP: </a:t>
            </a:r>
            <a:r>
              <a:rPr lang="en-GB" sz="12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diversifolia &amp; glabra</a:t>
            </a:r>
            <a:r>
              <a:rPr lang="en-GB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: being tested.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59DD8A7F-1BB5-4F5A-AD85-A1790EE85FFD}"/>
              </a:ext>
            </a:extLst>
          </p:cNvPr>
          <p:cNvSpPr txBox="1"/>
          <p:nvPr/>
        </p:nvSpPr>
        <p:spPr>
          <a:xfrm>
            <a:off x="9460021" y="2874798"/>
            <a:ext cx="1674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3 families were isolated for seed orchard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96D560E0-248C-41B0-BA65-AFF117655A17}"/>
              </a:ext>
            </a:extLst>
          </p:cNvPr>
          <p:cNvSpPr/>
          <p:nvPr/>
        </p:nvSpPr>
        <p:spPr>
          <a:xfrm rot="19755755">
            <a:off x="1738890" y="2583670"/>
            <a:ext cx="2775443" cy="669827"/>
          </a:xfrm>
          <a:prstGeom prst="ellipse">
            <a:avLst/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BC8FD8C8-CD0F-448C-AD1E-EC3F8F9B57C2}"/>
              </a:ext>
            </a:extLst>
          </p:cNvPr>
          <p:cNvSpPr/>
          <p:nvPr/>
        </p:nvSpPr>
        <p:spPr>
          <a:xfrm rot="20016638">
            <a:off x="980365" y="2267142"/>
            <a:ext cx="1935129" cy="585929"/>
          </a:xfrm>
          <a:prstGeom prst="ellipse">
            <a:avLst/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0984A5-9AF8-4D55-B94E-8FBDE562AB5E}"/>
              </a:ext>
            </a:extLst>
          </p:cNvPr>
          <p:cNvSpPr txBox="1"/>
          <p:nvPr/>
        </p:nvSpPr>
        <p:spPr>
          <a:xfrm>
            <a:off x="7641366" y="2807504"/>
            <a:ext cx="9367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Based on Parental Progeny allelic frequencies</a:t>
            </a:r>
          </a:p>
        </p:txBody>
      </p:sp>
    </p:spTree>
    <p:extLst>
      <p:ext uri="{BB962C8B-B14F-4D97-AF65-F5344CB8AC3E}">
        <p14:creationId xmlns:p14="http://schemas.microsoft.com/office/powerpoint/2010/main" val="122170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AFB560F7-9BA3-466F-90CA-8EC40DEE8B0D}"/>
              </a:ext>
            </a:extLst>
          </p:cNvPr>
          <p:cNvSpPr/>
          <p:nvPr/>
        </p:nvSpPr>
        <p:spPr>
          <a:xfrm>
            <a:off x="711862" y="1865056"/>
            <a:ext cx="3419228" cy="3616117"/>
          </a:xfrm>
          <a:prstGeom prst="roundRect">
            <a:avLst>
              <a:gd name="adj" fmla="val 1701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337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SUBABUL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786CC3-9711-4064-8CCC-B945544D76D0}"/>
              </a:ext>
            </a:extLst>
          </p:cNvPr>
          <p:cNvSpPr txBox="1"/>
          <p:nvPr/>
        </p:nvSpPr>
        <p:spPr>
          <a:xfrm>
            <a:off x="7762088" y="295200"/>
            <a:ext cx="3698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cap="all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plan for </a:t>
            </a:r>
            <a:r>
              <a:rPr lang="en-US" b="1" cap="all" dirty="0" err="1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</a:t>
            </a:r>
            <a:r>
              <a:rPr lang="en-US" b="1" baseline="-25000" dirty="0" err="1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w</a:t>
            </a:r>
            <a:r>
              <a:rPr lang="en-US" b="1" cap="all" dirty="0" err="1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</a:t>
            </a:r>
            <a:r>
              <a:rPr lang="en-US" b="1" cap="all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: seed = clone</a:t>
            </a:r>
            <a:endParaRPr lang="en-IN" b="1" cap="all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184661D-08E3-4C00-8871-19CAF478A2E9}"/>
              </a:ext>
            </a:extLst>
          </p:cNvPr>
          <p:cNvSpPr txBox="1"/>
          <p:nvPr/>
        </p:nvSpPr>
        <p:spPr>
          <a:xfrm>
            <a:off x="3414723" y="827254"/>
            <a:ext cx="21525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Approaches &amp; TIME LINE</a:t>
            </a: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46B24C3D-7746-4C7F-A765-3C1F32952EDD}"/>
              </a:ext>
            </a:extLst>
          </p:cNvPr>
          <p:cNvCxnSpPr>
            <a:cxnSpLocks/>
            <a:stCxn id="54" idx="2"/>
            <a:endCxn id="55" idx="0"/>
          </p:cNvCxnSpPr>
          <p:nvPr/>
        </p:nvCxnSpPr>
        <p:spPr>
          <a:xfrm rot="5400000">
            <a:off x="3279942" y="552017"/>
            <a:ext cx="628067" cy="1794094"/>
          </a:xfrm>
          <a:prstGeom prst="bentConnector3">
            <a:avLst>
              <a:gd name="adj1" fmla="val 50000"/>
            </a:avLst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3F3406A0-647E-4A3A-A31E-6D9207BE5475}"/>
              </a:ext>
            </a:extLst>
          </p:cNvPr>
          <p:cNvCxnSpPr>
            <a:cxnSpLocks/>
            <a:stCxn id="54" idx="2"/>
            <a:endCxn id="53" idx="0"/>
          </p:cNvCxnSpPr>
          <p:nvPr/>
        </p:nvCxnSpPr>
        <p:spPr>
          <a:xfrm rot="16200000" flipH="1">
            <a:off x="4846333" y="779719"/>
            <a:ext cx="628067" cy="1338689"/>
          </a:xfrm>
          <a:prstGeom prst="bentConnector3">
            <a:avLst>
              <a:gd name="adj1" fmla="val 50000"/>
            </a:avLst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69E6527F-53F9-4C6B-B7EF-2C62589D421A}"/>
              </a:ext>
            </a:extLst>
          </p:cNvPr>
          <p:cNvCxnSpPr>
            <a:cxnSpLocks/>
            <a:endCxn id="80" idx="0"/>
          </p:cNvCxnSpPr>
          <p:nvPr/>
        </p:nvCxnSpPr>
        <p:spPr>
          <a:xfrm>
            <a:off x="3057619" y="2159888"/>
            <a:ext cx="13309" cy="3674294"/>
          </a:xfrm>
          <a:prstGeom prst="straightConnector1">
            <a:avLst/>
          </a:prstGeom>
          <a:ln w="2222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ED0E2BD1-B847-43C6-895A-8DF6F66E9730}"/>
              </a:ext>
            </a:extLst>
          </p:cNvPr>
          <p:cNvSpPr txBox="1"/>
          <p:nvPr/>
        </p:nvSpPr>
        <p:spPr>
          <a:xfrm>
            <a:off x="1263287" y="2837891"/>
            <a:ext cx="164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Genetic assessment of Kenyan collections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4F5326F-C42F-40A6-88E8-509A186F2479}"/>
              </a:ext>
            </a:extLst>
          </p:cNvPr>
          <p:cNvSpPr txBox="1"/>
          <p:nvPr/>
        </p:nvSpPr>
        <p:spPr>
          <a:xfrm>
            <a:off x="602802" y="3492570"/>
            <a:ext cx="2307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Evaluation of existing families / Orchards  for outcrossing potential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C30ABC3-65CA-42D3-A85B-082AFD37135D}"/>
              </a:ext>
            </a:extLst>
          </p:cNvPr>
          <p:cNvSpPr txBox="1"/>
          <p:nvPr/>
        </p:nvSpPr>
        <p:spPr>
          <a:xfrm>
            <a:off x="1263287" y="2237523"/>
            <a:ext cx="164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Establishment of marker platform for Leucaena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9B3395C-FED2-4645-AFE3-324151C6AAC3}"/>
              </a:ext>
            </a:extLst>
          </p:cNvPr>
          <p:cNvSpPr txBox="1"/>
          <p:nvPr/>
        </p:nvSpPr>
        <p:spPr>
          <a:xfrm>
            <a:off x="602802" y="4147249"/>
            <a:ext cx="2307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Isolate &amp; Develop orchards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22C1FBE-BCF0-4B15-B40D-A997201D8321}"/>
              </a:ext>
            </a:extLst>
          </p:cNvPr>
          <p:cNvSpPr txBox="1"/>
          <p:nvPr/>
        </p:nvSpPr>
        <p:spPr>
          <a:xfrm>
            <a:off x="602802" y="4619129"/>
            <a:ext cx="2307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Progeny test; Selections; Genetic thinning;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0C3F7D8-1A1F-4B35-981D-BF459F580651}"/>
              </a:ext>
            </a:extLst>
          </p:cNvPr>
          <p:cNvSpPr txBox="1"/>
          <p:nvPr/>
        </p:nvSpPr>
        <p:spPr>
          <a:xfrm>
            <a:off x="602802" y="5183343"/>
            <a:ext cx="2307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 collection and evaluation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D778E5F-E792-432D-AE66-8CD1C2A1DC37}"/>
              </a:ext>
            </a:extLst>
          </p:cNvPr>
          <p:cNvGrpSpPr/>
          <p:nvPr/>
        </p:nvGrpSpPr>
        <p:grpSpPr>
          <a:xfrm>
            <a:off x="2910016" y="2468355"/>
            <a:ext cx="295360" cy="2854063"/>
            <a:chOff x="2841908" y="2371894"/>
            <a:chExt cx="586078" cy="2854063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4EA57235-3501-4D29-9F44-ADB9D5208B89}"/>
                </a:ext>
              </a:extLst>
            </p:cNvPr>
            <p:cNvCxnSpPr>
              <a:cxnSpLocks/>
            </p:cNvCxnSpPr>
            <p:nvPr/>
          </p:nvCxnSpPr>
          <p:spPr>
            <a:xfrm>
              <a:off x="2841908" y="2371894"/>
              <a:ext cx="586078" cy="0"/>
            </a:xfrm>
            <a:prstGeom prst="line">
              <a:avLst/>
            </a:prstGeom>
            <a:ln w="3175">
              <a:solidFill>
                <a:schemeClr val="bg1">
                  <a:lumMod val="50000"/>
                  <a:lumOff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42A79BE6-11CA-4301-8A28-B3E82129D2EC}"/>
                </a:ext>
              </a:extLst>
            </p:cNvPr>
            <p:cNvCxnSpPr>
              <a:cxnSpLocks/>
            </p:cNvCxnSpPr>
            <p:nvPr/>
          </p:nvCxnSpPr>
          <p:spPr>
            <a:xfrm>
              <a:off x="2841908" y="2974749"/>
              <a:ext cx="586078" cy="0"/>
            </a:xfrm>
            <a:prstGeom prst="line">
              <a:avLst/>
            </a:prstGeom>
            <a:ln w="3175">
              <a:solidFill>
                <a:schemeClr val="bg1">
                  <a:lumMod val="50000"/>
                  <a:lumOff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5AB92D48-478F-45BF-A76B-A3DAE5970CC6}"/>
                </a:ext>
              </a:extLst>
            </p:cNvPr>
            <p:cNvCxnSpPr>
              <a:cxnSpLocks/>
            </p:cNvCxnSpPr>
            <p:nvPr/>
          </p:nvCxnSpPr>
          <p:spPr>
            <a:xfrm>
              <a:off x="2841908" y="3621757"/>
              <a:ext cx="586078" cy="0"/>
            </a:xfrm>
            <a:prstGeom prst="line">
              <a:avLst/>
            </a:prstGeom>
            <a:ln w="3175">
              <a:solidFill>
                <a:schemeClr val="bg1">
                  <a:lumMod val="50000"/>
                  <a:lumOff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B4EC433-0312-4B5A-8786-DA79B8F65FC0}"/>
                </a:ext>
              </a:extLst>
            </p:cNvPr>
            <p:cNvCxnSpPr>
              <a:cxnSpLocks/>
            </p:cNvCxnSpPr>
            <p:nvPr/>
          </p:nvCxnSpPr>
          <p:spPr>
            <a:xfrm>
              <a:off x="2841908" y="4184103"/>
              <a:ext cx="586078" cy="0"/>
            </a:xfrm>
            <a:prstGeom prst="line">
              <a:avLst/>
            </a:prstGeom>
            <a:ln w="3175">
              <a:solidFill>
                <a:schemeClr val="bg1">
                  <a:lumMod val="50000"/>
                  <a:lumOff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821EA759-C76C-476D-8D06-B134F7659DD4}"/>
                </a:ext>
              </a:extLst>
            </p:cNvPr>
            <p:cNvCxnSpPr>
              <a:cxnSpLocks/>
            </p:cNvCxnSpPr>
            <p:nvPr/>
          </p:nvCxnSpPr>
          <p:spPr>
            <a:xfrm>
              <a:off x="2841908" y="4655983"/>
              <a:ext cx="586078" cy="0"/>
            </a:xfrm>
            <a:prstGeom prst="line">
              <a:avLst/>
            </a:prstGeom>
            <a:ln w="3175">
              <a:solidFill>
                <a:schemeClr val="bg1">
                  <a:lumMod val="50000"/>
                  <a:lumOff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FFC5257-C705-41D8-9483-3B7A949D00D6}"/>
                </a:ext>
              </a:extLst>
            </p:cNvPr>
            <p:cNvCxnSpPr>
              <a:cxnSpLocks/>
            </p:cNvCxnSpPr>
            <p:nvPr/>
          </p:nvCxnSpPr>
          <p:spPr>
            <a:xfrm>
              <a:off x="2841908" y="5225957"/>
              <a:ext cx="586078" cy="0"/>
            </a:xfrm>
            <a:prstGeom prst="line">
              <a:avLst/>
            </a:prstGeom>
            <a:ln w="3175">
              <a:solidFill>
                <a:schemeClr val="bg1">
                  <a:lumMod val="50000"/>
                  <a:lumOff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D8964D01-D968-4E70-89A2-33900E397667}"/>
              </a:ext>
            </a:extLst>
          </p:cNvPr>
          <p:cNvSpPr txBox="1"/>
          <p:nvPr/>
        </p:nvSpPr>
        <p:spPr>
          <a:xfrm>
            <a:off x="2099884" y="5834182"/>
            <a:ext cx="194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b="1" cap="all" dirty="0">
                <a:solidFill>
                  <a:schemeClr val="accent6">
                    <a:lumMod val="75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Targeted Seed collection Business delivery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F23F6F2-6B88-46D2-A94B-73E97196CBD3}"/>
              </a:ext>
            </a:extLst>
          </p:cNvPr>
          <p:cNvSpPr txBox="1"/>
          <p:nvPr/>
        </p:nvSpPr>
        <p:spPr>
          <a:xfrm>
            <a:off x="3239578" y="2329855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2022-23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88F0F9C-D6E0-48CA-B1FD-047AABA5B862}"/>
              </a:ext>
            </a:extLst>
          </p:cNvPr>
          <p:cNvSpPr txBox="1"/>
          <p:nvPr/>
        </p:nvSpPr>
        <p:spPr>
          <a:xfrm>
            <a:off x="3239578" y="2914386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2023-24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F24821F-0C4A-497B-ACD1-D69CFBF14E3F}"/>
              </a:ext>
            </a:extLst>
          </p:cNvPr>
          <p:cNvSpPr txBox="1"/>
          <p:nvPr/>
        </p:nvSpPr>
        <p:spPr>
          <a:xfrm>
            <a:off x="3239578" y="3552356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2025-27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6E53F30-D03C-495D-98F9-71A002F1FD1E}"/>
              </a:ext>
            </a:extLst>
          </p:cNvPr>
          <p:cNvSpPr txBox="1"/>
          <p:nvPr/>
        </p:nvSpPr>
        <p:spPr>
          <a:xfrm>
            <a:off x="3239578" y="4148921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2026-28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9E98A4E-D0FE-4D85-995F-1DE7DBB9F9A1}"/>
              </a:ext>
            </a:extLst>
          </p:cNvPr>
          <p:cNvSpPr txBox="1"/>
          <p:nvPr/>
        </p:nvSpPr>
        <p:spPr>
          <a:xfrm>
            <a:off x="3239578" y="4613944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2028-30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0E0C91A-10CC-46AA-BA75-C3D8823FB4D5}"/>
              </a:ext>
            </a:extLst>
          </p:cNvPr>
          <p:cNvSpPr txBox="1"/>
          <p:nvPr/>
        </p:nvSpPr>
        <p:spPr>
          <a:xfrm>
            <a:off x="3239578" y="5183343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2029-30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ADD99C70-232E-49FE-8845-6997DA95D96F}"/>
              </a:ext>
            </a:extLst>
          </p:cNvPr>
          <p:cNvCxnSpPr>
            <a:cxnSpLocks/>
            <a:stCxn id="53" idx="2"/>
            <a:endCxn id="95" idx="0"/>
          </p:cNvCxnSpPr>
          <p:nvPr/>
        </p:nvCxnSpPr>
        <p:spPr>
          <a:xfrm>
            <a:off x="5829711" y="1978542"/>
            <a:ext cx="27720" cy="2214873"/>
          </a:xfrm>
          <a:prstGeom prst="straightConnector1">
            <a:avLst/>
          </a:prstGeom>
          <a:ln w="2222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73B59661-7DBD-4CAE-A22A-A8FB98D6BDDC}"/>
              </a:ext>
            </a:extLst>
          </p:cNvPr>
          <p:cNvSpPr txBox="1"/>
          <p:nvPr/>
        </p:nvSpPr>
        <p:spPr>
          <a:xfrm>
            <a:off x="5974649" y="2822052"/>
            <a:ext cx="164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Seedling-clonal evaluation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44CEBF5-72F0-4412-BB6C-9DC91D732493}"/>
              </a:ext>
            </a:extLst>
          </p:cNvPr>
          <p:cNvSpPr txBox="1"/>
          <p:nvPr/>
        </p:nvSpPr>
        <p:spPr>
          <a:xfrm>
            <a:off x="5974649" y="2215337"/>
            <a:ext cx="1433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Identify the “</a:t>
            </a:r>
            <a:r>
              <a:rPr lang="en-US" sz="1200" b="1" dirty="0">
                <a:solidFill>
                  <a:schemeClr val="accent6">
                    <a:lumMod val="75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apomictic inducers</a:t>
            </a:r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”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E61352C-D30F-428E-8D65-322F8B7056E8}"/>
              </a:ext>
            </a:extLst>
          </p:cNvPr>
          <p:cNvSpPr txBox="1"/>
          <p:nvPr/>
        </p:nvSpPr>
        <p:spPr>
          <a:xfrm>
            <a:off x="5974649" y="3387425"/>
            <a:ext cx="1646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Apomictic induced Orchard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2B9BD1D4-25B3-4FEE-B874-0213615125B7}"/>
              </a:ext>
            </a:extLst>
          </p:cNvPr>
          <p:cNvSpPr txBox="1"/>
          <p:nvPr/>
        </p:nvSpPr>
        <p:spPr>
          <a:xfrm>
            <a:off x="5027154" y="4193415"/>
            <a:ext cx="16605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b="1" cap="all" dirty="0">
                <a:solidFill>
                  <a:schemeClr val="accent6">
                    <a:lumMod val="75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Seed Business delivery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A1D606BA-99B6-4443-8DF8-84151D3420A2}"/>
              </a:ext>
            </a:extLst>
          </p:cNvPr>
          <p:cNvCxnSpPr>
            <a:cxnSpLocks/>
          </p:cNvCxnSpPr>
          <p:nvPr/>
        </p:nvCxnSpPr>
        <p:spPr>
          <a:xfrm>
            <a:off x="5698829" y="2361968"/>
            <a:ext cx="295360" cy="0"/>
          </a:xfrm>
          <a:prstGeom prst="line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22E38E6-29F6-41FF-A3C3-1BD75CC1F062}"/>
              </a:ext>
            </a:extLst>
          </p:cNvPr>
          <p:cNvCxnSpPr>
            <a:cxnSpLocks/>
          </p:cNvCxnSpPr>
          <p:nvPr/>
        </p:nvCxnSpPr>
        <p:spPr>
          <a:xfrm>
            <a:off x="5698829" y="2964823"/>
            <a:ext cx="295360" cy="0"/>
          </a:xfrm>
          <a:prstGeom prst="line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00D4D1FF-ADA4-4F05-9643-0A44F225D362}"/>
              </a:ext>
            </a:extLst>
          </p:cNvPr>
          <p:cNvCxnSpPr>
            <a:cxnSpLocks/>
          </p:cNvCxnSpPr>
          <p:nvPr/>
        </p:nvCxnSpPr>
        <p:spPr>
          <a:xfrm>
            <a:off x="5698829" y="3611831"/>
            <a:ext cx="295360" cy="0"/>
          </a:xfrm>
          <a:prstGeom prst="line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182E5B38-18D6-497A-8980-AC3511640F21}"/>
              </a:ext>
            </a:extLst>
          </p:cNvPr>
          <p:cNvSpPr txBox="1"/>
          <p:nvPr/>
        </p:nvSpPr>
        <p:spPr>
          <a:xfrm>
            <a:off x="4832033" y="2296622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2025-26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4411632F-6E29-4BF4-B032-2E6C480ECD2C}"/>
              </a:ext>
            </a:extLst>
          </p:cNvPr>
          <p:cNvSpPr txBox="1"/>
          <p:nvPr/>
        </p:nvSpPr>
        <p:spPr>
          <a:xfrm>
            <a:off x="4849014" y="2867875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2025-28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312D8CA-E807-4E29-8197-8A7B3F5005CC}"/>
              </a:ext>
            </a:extLst>
          </p:cNvPr>
          <p:cNvSpPr txBox="1"/>
          <p:nvPr/>
        </p:nvSpPr>
        <p:spPr>
          <a:xfrm>
            <a:off x="4890784" y="3449458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2026-28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28FC624-03DD-49D0-88FD-D262D6C33CDA}"/>
              </a:ext>
            </a:extLst>
          </p:cNvPr>
          <p:cNvSpPr txBox="1"/>
          <p:nvPr/>
        </p:nvSpPr>
        <p:spPr>
          <a:xfrm>
            <a:off x="10239361" y="6295847"/>
            <a:ext cx="131313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* Hit &amp; Run approach</a:t>
            </a:r>
            <a:endParaRPr lang="en-IN" sz="800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600B47B-0AED-4A53-A6CC-8D009F86811E}"/>
              </a:ext>
            </a:extLst>
          </p:cNvPr>
          <p:cNvSpPr txBox="1"/>
          <p:nvPr/>
        </p:nvSpPr>
        <p:spPr>
          <a:xfrm>
            <a:off x="1769752" y="1763098"/>
            <a:ext cx="1854351" cy="215444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US" b="1" cap="all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</a:t>
            </a:r>
            <a:r>
              <a:rPr lang="en-US" b="1" baseline="-250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w</a:t>
            </a:r>
            <a:r>
              <a:rPr lang="en-US" b="1" cap="all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</a:t>
            </a:r>
            <a:r>
              <a:rPr lang="en-GB" dirty="0"/>
              <a:t> based Seed orchard</a:t>
            </a:r>
            <a:endParaRPr lang="en-IN" dirty="0"/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8FA2E8FD-EFD7-4B15-821F-7C70F4DB8766}"/>
              </a:ext>
            </a:extLst>
          </p:cNvPr>
          <p:cNvSpPr/>
          <p:nvPr/>
        </p:nvSpPr>
        <p:spPr>
          <a:xfrm>
            <a:off x="4663711" y="1877156"/>
            <a:ext cx="2834426" cy="3616117"/>
          </a:xfrm>
          <a:prstGeom prst="roundRect">
            <a:avLst>
              <a:gd name="adj" fmla="val 1701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55E2A4C-F155-42D8-AA67-9A525851155B}"/>
              </a:ext>
            </a:extLst>
          </p:cNvPr>
          <p:cNvSpPr txBox="1"/>
          <p:nvPr/>
        </p:nvSpPr>
        <p:spPr>
          <a:xfrm>
            <a:off x="4888876" y="1763098"/>
            <a:ext cx="1881670" cy="215444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Induced Apomictic seeds</a:t>
            </a: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1C6FC500-A4E9-4A38-883F-9E62DFB08D79}"/>
              </a:ext>
            </a:extLst>
          </p:cNvPr>
          <p:cNvSpPr txBox="1"/>
          <p:nvPr/>
        </p:nvSpPr>
        <p:spPr>
          <a:xfrm>
            <a:off x="6568001" y="1604310"/>
            <a:ext cx="3469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*</a:t>
            </a:r>
            <a:endParaRPr lang="en-I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E2AD05-FEAA-44A1-9CA1-A11BEB10AE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98" r="22149"/>
          <a:stretch/>
        </p:blipFill>
        <p:spPr>
          <a:xfrm>
            <a:off x="7806979" y="2446992"/>
            <a:ext cx="3088947" cy="2254481"/>
          </a:xfrm>
          <a:prstGeom prst="rect">
            <a:avLst/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B8B3AE67-1DBA-49A4-82F1-42CA78F5B56D}"/>
              </a:ext>
            </a:extLst>
          </p:cNvPr>
          <p:cNvSpPr/>
          <p:nvPr/>
        </p:nvSpPr>
        <p:spPr>
          <a:xfrm>
            <a:off x="7805315" y="1877155"/>
            <a:ext cx="4247771" cy="3616117"/>
          </a:xfrm>
          <a:prstGeom prst="roundRect">
            <a:avLst>
              <a:gd name="adj" fmla="val 1701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04999A79-44DE-4738-82DE-79E4A4A0F916}"/>
              </a:ext>
            </a:extLst>
          </p:cNvPr>
          <p:cNvCxnSpPr>
            <a:cxnSpLocks/>
            <a:stCxn id="56" idx="1"/>
            <a:endCxn id="92" idx="3"/>
          </p:cNvCxnSpPr>
          <p:nvPr/>
        </p:nvCxnSpPr>
        <p:spPr>
          <a:xfrm rot="10800000">
            <a:off x="7408259" y="2446170"/>
            <a:ext cx="397057" cy="1239044"/>
          </a:xfrm>
          <a:prstGeom prst="bentConnector3">
            <a:avLst>
              <a:gd name="adj1" fmla="val 50000"/>
            </a:avLst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44E56895-C24B-4231-A881-79D4CC0A360A}"/>
              </a:ext>
            </a:extLst>
          </p:cNvPr>
          <p:cNvSpPr/>
          <p:nvPr/>
        </p:nvSpPr>
        <p:spPr>
          <a:xfrm>
            <a:off x="10931122" y="2914386"/>
            <a:ext cx="156849" cy="233611"/>
          </a:xfrm>
          <a:prstGeom prst="rightArrow">
            <a:avLst>
              <a:gd name="adj1" fmla="val 70870"/>
              <a:gd name="adj2" fmla="val 50000"/>
            </a:avLst>
          </a:prstGeom>
          <a:solidFill>
            <a:schemeClr val="bg1">
              <a:lumMod val="50000"/>
              <a:lumOff val="5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65" name="Arrow: Right 64">
            <a:extLst>
              <a:ext uri="{FF2B5EF4-FFF2-40B4-BE49-F238E27FC236}">
                <a16:creationId xmlns:a16="http://schemas.microsoft.com/office/drawing/2014/main" id="{AD95517F-35D5-4870-81B6-5EB6BEB9D5B6}"/>
              </a:ext>
            </a:extLst>
          </p:cNvPr>
          <p:cNvSpPr/>
          <p:nvPr/>
        </p:nvSpPr>
        <p:spPr>
          <a:xfrm>
            <a:off x="10931122" y="3765973"/>
            <a:ext cx="156849" cy="233611"/>
          </a:xfrm>
          <a:prstGeom prst="rightArrow">
            <a:avLst>
              <a:gd name="adj1" fmla="val 70870"/>
              <a:gd name="adj2" fmla="val 50000"/>
            </a:avLst>
          </a:prstGeom>
          <a:solidFill>
            <a:schemeClr val="bg1">
              <a:lumMod val="50000"/>
              <a:lumOff val="50000"/>
            </a:schemeClr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48B192-8216-4373-BD6A-FF7E3AE9ADAA}"/>
              </a:ext>
            </a:extLst>
          </p:cNvPr>
          <p:cNvSpPr txBox="1"/>
          <p:nvPr/>
        </p:nvSpPr>
        <p:spPr>
          <a:xfrm>
            <a:off x="11141320" y="2822051"/>
            <a:ext cx="821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Normal Seed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1D19349-95AA-44A2-A53A-DC926510B35E}"/>
              </a:ext>
            </a:extLst>
          </p:cNvPr>
          <p:cNvSpPr txBox="1"/>
          <p:nvPr/>
        </p:nvSpPr>
        <p:spPr>
          <a:xfrm>
            <a:off x="11116336" y="3698019"/>
            <a:ext cx="846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“CLONAL” Seed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2877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337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SUBABUL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786CC3-9711-4064-8CCC-B945544D76D0}"/>
              </a:ext>
            </a:extLst>
          </p:cNvPr>
          <p:cNvSpPr txBox="1"/>
          <p:nvPr/>
        </p:nvSpPr>
        <p:spPr>
          <a:xfrm>
            <a:off x="7762088" y="295200"/>
            <a:ext cx="36988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cap="all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Solution to Fusarium Wilt</a:t>
            </a:r>
            <a:endParaRPr lang="en-IN" b="1" cap="all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7B7FA9-97B6-A616-53E2-27070301489B}"/>
              </a:ext>
            </a:extLst>
          </p:cNvPr>
          <p:cNvSpPr/>
          <p:nvPr/>
        </p:nvSpPr>
        <p:spPr>
          <a:xfrm>
            <a:off x="358579" y="948078"/>
            <a:ext cx="238966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Fusarium Wilt: Loss: 80-85% WY</a:t>
            </a:r>
            <a:endParaRPr lang="en-IN" sz="12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90010D4-FF4D-C718-269B-223FE68B44F8}"/>
              </a:ext>
            </a:extLst>
          </p:cNvPr>
          <p:cNvSpPr/>
          <p:nvPr/>
        </p:nvSpPr>
        <p:spPr>
          <a:xfrm>
            <a:off x="454172" y="1257621"/>
            <a:ext cx="1112217" cy="1192959"/>
          </a:xfrm>
          <a:prstGeom prst="roundRect">
            <a:avLst>
              <a:gd name="adj" fmla="val 4144"/>
            </a:avLst>
          </a:prstGeom>
          <a:blipFill>
            <a:blip r:embed="rId2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0CFB56E-601E-97DC-44DE-26F89E45E7F6}"/>
              </a:ext>
            </a:extLst>
          </p:cNvPr>
          <p:cNvSpPr/>
          <p:nvPr/>
        </p:nvSpPr>
        <p:spPr>
          <a:xfrm>
            <a:off x="1636029" y="1257620"/>
            <a:ext cx="1112217" cy="1192959"/>
          </a:xfrm>
          <a:prstGeom prst="roundRect">
            <a:avLst>
              <a:gd name="adj" fmla="val 4144"/>
            </a:avLst>
          </a:prstGeom>
          <a:blipFill>
            <a:blip r:embed="rId3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2573214-6A93-C254-1410-C03B28E84A13}"/>
              </a:ext>
            </a:extLst>
          </p:cNvPr>
          <p:cNvSpPr/>
          <p:nvPr/>
        </p:nvSpPr>
        <p:spPr>
          <a:xfrm>
            <a:off x="454172" y="2530312"/>
            <a:ext cx="1112217" cy="1192959"/>
          </a:xfrm>
          <a:prstGeom prst="roundRect">
            <a:avLst>
              <a:gd name="adj" fmla="val 4144"/>
            </a:avLst>
          </a:prstGeom>
          <a:blipFill>
            <a:blip r:embed="rId4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02BC415-5B8A-7622-12D7-759CB012099F}"/>
              </a:ext>
            </a:extLst>
          </p:cNvPr>
          <p:cNvSpPr/>
          <p:nvPr/>
        </p:nvSpPr>
        <p:spPr>
          <a:xfrm>
            <a:off x="1636029" y="2530311"/>
            <a:ext cx="1112217" cy="1192959"/>
          </a:xfrm>
          <a:prstGeom prst="roundRect">
            <a:avLst>
              <a:gd name="adj" fmla="val 4144"/>
            </a:avLst>
          </a:prstGeom>
          <a:blipFill>
            <a:blip r:embed="rId5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DA4BD87-099B-2D99-5748-B29C10757C0F}"/>
              </a:ext>
            </a:extLst>
          </p:cNvPr>
          <p:cNvSpPr/>
          <p:nvPr/>
        </p:nvSpPr>
        <p:spPr>
          <a:xfrm>
            <a:off x="3575849" y="1257621"/>
            <a:ext cx="1112217" cy="1192959"/>
          </a:xfrm>
          <a:prstGeom prst="roundRect">
            <a:avLst>
              <a:gd name="adj" fmla="val 4144"/>
            </a:avLst>
          </a:prstGeom>
          <a:blipFill>
            <a:blip r:embed="rId6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1FF3B1A-1000-DE5F-CF49-ABFDDFB74D1F}"/>
              </a:ext>
            </a:extLst>
          </p:cNvPr>
          <p:cNvSpPr/>
          <p:nvPr/>
        </p:nvSpPr>
        <p:spPr>
          <a:xfrm>
            <a:off x="5785145" y="1257620"/>
            <a:ext cx="1112217" cy="1192959"/>
          </a:xfrm>
          <a:prstGeom prst="roundRect">
            <a:avLst>
              <a:gd name="adj" fmla="val 4144"/>
            </a:avLst>
          </a:prstGeom>
          <a:blipFill>
            <a:blip r:embed="rId7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09874AF-95AF-0990-74D1-5867625041A3}"/>
              </a:ext>
            </a:extLst>
          </p:cNvPr>
          <p:cNvSpPr/>
          <p:nvPr/>
        </p:nvSpPr>
        <p:spPr>
          <a:xfrm>
            <a:off x="3575849" y="2595468"/>
            <a:ext cx="3321513" cy="1127802"/>
          </a:xfrm>
          <a:prstGeom prst="roundRect">
            <a:avLst>
              <a:gd name="adj" fmla="val 4317"/>
            </a:avLst>
          </a:prstGeom>
          <a:blipFill>
            <a:blip r:embed="rId8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A0E48E-E21D-0C4E-6571-5A4B57B5E613}"/>
              </a:ext>
            </a:extLst>
          </p:cNvPr>
          <p:cNvSpPr txBox="1"/>
          <p:nvPr/>
        </p:nvSpPr>
        <p:spPr>
          <a:xfrm>
            <a:off x="7368657" y="994245"/>
            <a:ext cx="297331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cap="all" dirty="0"/>
              <a:t>LSTC-PSPD Joint Field Demo [06/02/2025]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7756AD82-CCAE-F30A-CBFB-B5D65F4CF8E5}"/>
              </a:ext>
            </a:extLst>
          </p:cNvPr>
          <p:cNvSpPr/>
          <p:nvPr/>
        </p:nvSpPr>
        <p:spPr>
          <a:xfrm>
            <a:off x="5125195" y="1623043"/>
            <a:ext cx="277550" cy="629786"/>
          </a:xfrm>
          <a:prstGeom prst="rightArrow">
            <a:avLst>
              <a:gd name="adj1" fmla="val 88462"/>
              <a:gd name="adj2" fmla="val 50000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FB5B7D7-8053-4724-7ACB-F9DC5CA3E0EA}"/>
              </a:ext>
            </a:extLst>
          </p:cNvPr>
          <p:cNvSpPr/>
          <p:nvPr/>
        </p:nvSpPr>
        <p:spPr>
          <a:xfrm>
            <a:off x="7448090" y="1257620"/>
            <a:ext cx="1818818" cy="2121421"/>
          </a:xfrm>
          <a:prstGeom prst="roundRect">
            <a:avLst>
              <a:gd name="adj" fmla="val 2311"/>
            </a:avLst>
          </a:prstGeom>
          <a:blipFill>
            <a:blip r:embed="rId9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34916BD-3F2C-29ED-5065-4D4A865A0B73}"/>
              </a:ext>
            </a:extLst>
          </p:cNvPr>
          <p:cNvSpPr/>
          <p:nvPr/>
        </p:nvSpPr>
        <p:spPr>
          <a:xfrm>
            <a:off x="9356472" y="1257620"/>
            <a:ext cx="1818818" cy="2121421"/>
          </a:xfrm>
          <a:prstGeom prst="roundRect">
            <a:avLst>
              <a:gd name="adj" fmla="val 2311"/>
            </a:avLst>
          </a:prstGeom>
          <a:blipFill>
            <a:blip r:embed="rId10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5CA9A2D-4898-C338-72F9-4CF624B952EA}"/>
              </a:ext>
            </a:extLst>
          </p:cNvPr>
          <p:cNvSpPr txBox="1"/>
          <p:nvPr/>
        </p:nvSpPr>
        <p:spPr>
          <a:xfrm>
            <a:off x="3480979" y="974231"/>
            <a:ext cx="297331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cap="all" dirty="0"/>
              <a:t>&gt;90% inhibition @ lab scale</a:t>
            </a:r>
            <a:endParaRPr lang="en-IN" cap="all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E4C2AAF-3F3A-A184-635F-712A658E50A3}"/>
              </a:ext>
            </a:extLst>
          </p:cNvPr>
          <p:cNvSpPr/>
          <p:nvPr/>
        </p:nvSpPr>
        <p:spPr>
          <a:xfrm>
            <a:off x="7448090" y="3478960"/>
            <a:ext cx="3727200" cy="2853038"/>
          </a:xfrm>
          <a:prstGeom prst="roundRect">
            <a:avLst>
              <a:gd name="adj" fmla="val 2311"/>
            </a:avLst>
          </a:prstGeom>
          <a:blipFill>
            <a:blip r:embed="rId11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88AA292-FC93-B648-B8FA-96D2859F7D5D}"/>
              </a:ext>
            </a:extLst>
          </p:cNvPr>
          <p:cNvSpPr/>
          <p:nvPr/>
        </p:nvSpPr>
        <p:spPr>
          <a:xfrm>
            <a:off x="7448090" y="3084888"/>
            <a:ext cx="1818818" cy="307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b="1" dirty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Control 17.5% PDI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56C522F-1D09-9634-4233-913858790B91}"/>
              </a:ext>
            </a:extLst>
          </p:cNvPr>
          <p:cNvSpPr/>
          <p:nvPr/>
        </p:nvSpPr>
        <p:spPr>
          <a:xfrm>
            <a:off x="9356472" y="3071264"/>
            <a:ext cx="1818818" cy="307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b="1" dirty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Treatment 5.5% PDI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D7EDD9-8D5A-CEA0-D131-77C7625EA37C}"/>
              </a:ext>
            </a:extLst>
          </p:cNvPr>
          <p:cNvSpPr txBox="1"/>
          <p:nvPr/>
        </p:nvSpPr>
        <p:spPr>
          <a:xfrm>
            <a:off x="3593365" y="2553550"/>
            <a:ext cx="8707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8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LSTC Formulation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F8A87DE-9977-6B8B-8C29-0CBD6D895610}"/>
              </a:ext>
            </a:extLst>
          </p:cNvPr>
          <p:cNvSpPr txBox="1"/>
          <p:nvPr/>
        </p:nvSpPr>
        <p:spPr>
          <a:xfrm>
            <a:off x="5014844" y="2553550"/>
            <a:ext cx="4780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8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Control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27A032-A23F-A4E9-B38B-0163FABB2628}"/>
              </a:ext>
            </a:extLst>
          </p:cNvPr>
          <p:cNvSpPr txBox="1"/>
          <p:nvPr/>
        </p:nvSpPr>
        <p:spPr>
          <a:xfrm>
            <a:off x="6016624" y="2553550"/>
            <a:ext cx="9909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8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Commercial control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1A26531-B7A9-37D3-FE0E-EEAE0483C06E}"/>
              </a:ext>
            </a:extLst>
          </p:cNvPr>
          <p:cNvSpPr txBox="1"/>
          <p:nvPr/>
        </p:nvSpPr>
        <p:spPr>
          <a:xfrm>
            <a:off x="361459" y="3723270"/>
            <a:ext cx="10871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Wilt Symptoms in C146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118B0A3-F7AF-F819-DF7D-4B737BE3C8DB}"/>
              </a:ext>
            </a:extLst>
          </p:cNvPr>
          <p:cNvSpPr txBox="1"/>
          <p:nvPr/>
        </p:nvSpPr>
        <p:spPr>
          <a:xfrm>
            <a:off x="303357" y="4707257"/>
            <a:ext cx="269657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N" sz="14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Stem Canker in Eucalyptus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N" sz="14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Bark Split disease in Eucalyptus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N" sz="14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Leaf Blight disease in Eucalyptus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N" sz="14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Stem borer in Eucalyptus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39211F4-7395-DA58-4798-1BFF082AE26F}"/>
              </a:ext>
            </a:extLst>
          </p:cNvPr>
          <p:cNvSpPr txBox="1"/>
          <p:nvPr/>
        </p:nvSpPr>
        <p:spPr>
          <a:xfrm>
            <a:off x="293225" y="4359739"/>
            <a:ext cx="28825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OTHER Ongoing De-risking projects</a:t>
            </a:r>
            <a:endParaRPr lang="en-IN" sz="14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3CCB73-A16A-99B4-C9C8-E4B6CADF320F}"/>
              </a:ext>
            </a:extLst>
          </p:cNvPr>
          <p:cNvSpPr txBox="1"/>
          <p:nvPr/>
        </p:nvSpPr>
        <p:spPr>
          <a:xfrm>
            <a:off x="7368657" y="6347356"/>
            <a:ext cx="34451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8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US" dirty="0"/>
              <a:t>Established 10 FW disease control demo trials in Khammam along with PSPD [2024]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2531F4E-F2B9-1E3C-9A8A-233E06DE721F}"/>
              </a:ext>
            </a:extLst>
          </p:cNvPr>
          <p:cNvSpPr txBox="1"/>
          <p:nvPr/>
        </p:nvSpPr>
        <p:spPr>
          <a:xfrm>
            <a:off x="282605" y="5821353"/>
            <a:ext cx="24689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285750" indent="-285750">
              <a:buFont typeface="Wingdings" panose="05000000000000000000" pitchFamily="2" charset="2"/>
              <a:buChar char="§"/>
              <a:defRPr sz="1400" b="1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lvl1pPr>
          </a:lstStyle>
          <a:p>
            <a:r>
              <a:rPr lang="en-IN" dirty="0"/>
              <a:t>Root rot disease in Casuarina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938B23A-139F-45F1-8309-B079FE4EFE25}"/>
              </a:ext>
            </a:extLst>
          </p:cNvPr>
          <p:cNvSpPr txBox="1"/>
          <p:nvPr/>
        </p:nvSpPr>
        <p:spPr>
          <a:xfrm>
            <a:off x="4503986" y="3684923"/>
            <a:ext cx="15199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8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US" dirty="0"/>
              <a:t>Sustainable, Scalable, Economical</a:t>
            </a:r>
            <a:endParaRPr lang="en-IN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8749D50-62EF-DF33-4AAA-F0FF25157A40}"/>
              </a:ext>
            </a:extLst>
          </p:cNvPr>
          <p:cNvSpPr txBox="1"/>
          <p:nvPr/>
        </p:nvSpPr>
        <p:spPr>
          <a:xfrm>
            <a:off x="4028740" y="4707257"/>
            <a:ext cx="2868622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Immediate Control Measures through Managers / TFA</a:t>
            </a:r>
          </a:p>
          <a:p>
            <a:pPr marL="171450" indent="-1714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Resistance Screening before the varietal release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0996B3B-4982-1501-444A-F0285F4A646E}"/>
              </a:ext>
            </a:extLst>
          </p:cNvPr>
          <p:cNvSpPr/>
          <p:nvPr/>
        </p:nvSpPr>
        <p:spPr>
          <a:xfrm>
            <a:off x="10201982" y="1241175"/>
            <a:ext cx="1020156" cy="2599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800" dirty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Rajalingala, Khammam</a:t>
            </a:r>
          </a:p>
        </p:txBody>
      </p:sp>
    </p:spTree>
    <p:extLst>
      <p:ext uri="{BB962C8B-B14F-4D97-AF65-F5344CB8AC3E}">
        <p14:creationId xmlns:p14="http://schemas.microsoft.com/office/powerpoint/2010/main" val="13331740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906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MAPE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5293181" y="310520"/>
            <a:ext cx="613341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MAP AS INTERCROP: 20</a:t>
            </a:r>
            <a:r>
              <a:rPr lang="en-US" sz="1800" cap="all" dirty="0"/>
              <a:t>% Improvement in Farmers’ Income</a:t>
            </a:r>
            <a:endParaRPr lang="en-IN" sz="1800" cap="all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E8F5EE2-A54E-2410-CD64-07A90D3558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3294884"/>
              </p:ext>
            </p:extLst>
          </p:nvPr>
        </p:nvGraphicFramePr>
        <p:xfrm>
          <a:off x="208169" y="2194607"/>
          <a:ext cx="4425617" cy="2821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4450E99-C515-101E-8761-B706B3E7DC03}"/>
              </a:ext>
            </a:extLst>
          </p:cNvPr>
          <p:cNvSpPr txBox="1"/>
          <p:nvPr/>
        </p:nvSpPr>
        <p:spPr>
          <a:xfrm>
            <a:off x="565483" y="5191394"/>
            <a:ext cx="39458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Potential for MAPs in Eucalyptus &amp; Poplar Plantations as modified farm </a:t>
            </a:r>
            <a:r>
              <a:rPr lang="en-US" sz="1200" b="1" dirty="0" err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forestrey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6" name="Chart 5">
                <a:extLst>
                  <a:ext uri="{FF2B5EF4-FFF2-40B4-BE49-F238E27FC236}">
                    <a16:creationId xmlns:a16="http://schemas.microsoft.com/office/drawing/2014/main" id="{6684CC08-DE50-4C72-A43A-FC8BD86FBE3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98903331"/>
                  </p:ext>
                </p:extLst>
              </p:nvPr>
            </p:nvGraphicFramePr>
            <p:xfrm>
              <a:off x="885094" y="858859"/>
              <a:ext cx="2087764" cy="186210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6" name="Chart 5">
                <a:extLst>
                  <a:ext uri="{FF2B5EF4-FFF2-40B4-BE49-F238E27FC236}">
                    <a16:creationId xmlns:a16="http://schemas.microsoft.com/office/drawing/2014/main" id="{6684CC08-DE50-4C72-A43A-FC8BD86FBE3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5094" y="858859"/>
                <a:ext cx="2087764" cy="1862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10" name="Chart 9">
                <a:extLst>
                  <a:ext uri="{FF2B5EF4-FFF2-40B4-BE49-F238E27FC236}">
                    <a16:creationId xmlns:a16="http://schemas.microsoft.com/office/drawing/2014/main" id="{D61A2294-3AC8-A65C-A95E-0C3FA565B50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72090764"/>
                  </p:ext>
                </p:extLst>
              </p:nvPr>
            </p:nvGraphicFramePr>
            <p:xfrm>
              <a:off x="2649725" y="953803"/>
              <a:ext cx="2087764" cy="1862100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10" name="Chart 9">
                <a:extLst>
                  <a:ext uri="{FF2B5EF4-FFF2-40B4-BE49-F238E27FC236}">
                    <a16:creationId xmlns:a16="http://schemas.microsoft.com/office/drawing/2014/main" id="{D61A2294-3AC8-A65C-A95E-0C3FA565B5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49725" y="953803"/>
                <a:ext cx="2087764" cy="18621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A1B84F3-928D-DB8E-6750-CC8FA3DA60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311674"/>
              </p:ext>
            </p:extLst>
          </p:nvPr>
        </p:nvGraphicFramePr>
        <p:xfrm>
          <a:off x="5401596" y="2526741"/>
          <a:ext cx="5335815" cy="2173311"/>
        </p:xfrm>
        <a:graphic>
          <a:graphicData uri="http://schemas.openxmlformats.org/drawingml/2006/table">
            <a:tbl>
              <a:tblPr/>
              <a:tblGrid>
                <a:gridCol w="224067">
                  <a:extLst>
                    <a:ext uri="{9D8B030D-6E8A-4147-A177-3AD203B41FA5}">
                      <a16:colId xmlns:a16="http://schemas.microsoft.com/office/drawing/2014/main" val="3444235272"/>
                    </a:ext>
                  </a:extLst>
                </a:gridCol>
                <a:gridCol w="3661408">
                  <a:extLst>
                    <a:ext uri="{9D8B030D-6E8A-4147-A177-3AD203B41FA5}">
                      <a16:colId xmlns:a16="http://schemas.microsoft.com/office/drawing/2014/main" val="2347719922"/>
                    </a:ext>
                  </a:extLst>
                </a:gridCol>
                <a:gridCol w="393215">
                  <a:extLst>
                    <a:ext uri="{9D8B030D-6E8A-4147-A177-3AD203B41FA5}">
                      <a16:colId xmlns:a16="http://schemas.microsoft.com/office/drawing/2014/main" val="361378797"/>
                    </a:ext>
                  </a:extLst>
                </a:gridCol>
                <a:gridCol w="390913">
                  <a:extLst>
                    <a:ext uri="{9D8B030D-6E8A-4147-A177-3AD203B41FA5}">
                      <a16:colId xmlns:a16="http://schemas.microsoft.com/office/drawing/2014/main" val="4230609478"/>
                    </a:ext>
                  </a:extLst>
                </a:gridCol>
                <a:gridCol w="348653">
                  <a:extLst>
                    <a:ext uri="{9D8B030D-6E8A-4147-A177-3AD203B41FA5}">
                      <a16:colId xmlns:a16="http://schemas.microsoft.com/office/drawing/2014/main" val="3849169157"/>
                    </a:ext>
                  </a:extLst>
                </a:gridCol>
                <a:gridCol w="317559">
                  <a:extLst>
                    <a:ext uri="{9D8B030D-6E8A-4147-A177-3AD203B41FA5}">
                      <a16:colId xmlns:a16="http://schemas.microsoft.com/office/drawing/2014/main" val="3802287864"/>
                    </a:ext>
                  </a:extLst>
                </a:gridCol>
              </a:tblGrid>
              <a:tr h="108905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#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RESEARCH PLAN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2025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2026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2027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2028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224260"/>
                  </a:ext>
                </a:extLst>
              </a:tr>
              <a:tr h="31274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Selection of appropriate MAPs suitable for BCM and Rudrapur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577400"/>
                  </a:ext>
                </a:extLst>
              </a:tr>
              <a:tr h="31274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Select a single clone of Eucalyptus and Poplar and planting in appropriate season.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97418"/>
                  </a:ext>
                </a:extLst>
              </a:tr>
              <a:tr h="31274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Sow seeds or transplant suitable Medicinal and Aromatic Plants (MAP).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382139"/>
                  </a:ext>
                </a:extLst>
              </a:tr>
              <a:tr h="31274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Evaluate the performance of multiple MAPs across 5 acres over a period of 3 years.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5121804"/>
                  </a:ext>
                </a:extLst>
              </a:tr>
              <a:tr h="31274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Evaluation of growth performance of Eucalyptus and Poplar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581586"/>
                  </a:ext>
                </a:extLst>
              </a:tr>
              <a:tr h="312748">
                <a:tc>
                  <a:txBody>
                    <a:bodyPr/>
                    <a:lstStyle/>
                    <a:p>
                      <a:pPr algn="ctr" fontAlgn="b"/>
                      <a:r>
                        <a:rPr lang="en-I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6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Develop POP that includes recommendations for suitable MAPs in BCM and Rudrapur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21239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185429B3-8A72-9485-5C96-640D179AE1C5}"/>
              </a:ext>
            </a:extLst>
          </p:cNvPr>
          <p:cNvSpPr txBox="1"/>
          <p:nvPr/>
        </p:nvSpPr>
        <p:spPr>
          <a:xfrm>
            <a:off x="5463259" y="5230696"/>
            <a:ext cx="356410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Feature engineering based AI analytics and insights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i="0" u="none" strike="noStrike" dirty="0">
                <a:solidFill>
                  <a:schemeClr val="bg1"/>
                </a:solidFill>
                <a:effectLst/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Error partitioning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Soil heterogeneity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Locational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Competition for resources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17416E-85C5-0FDC-893B-4122FD5CA46D}"/>
              </a:ext>
            </a:extLst>
          </p:cNvPr>
          <p:cNvSpPr txBox="1"/>
          <p:nvPr/>
        </p:nvSpPr>
        <p:spPr>
          <a:xfrm>
            <a:off x="5463259" y="4865636"/>
            <a:ext cx="1324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Research Approach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730705-AD23-4E82-AD79-1B58548EE07C}"/>
              </a:ext>
            </a:extLst>
          </p:cNvPr>
          <p:cNvSpPr txBox="1"/>
          <p:nvPr/>
        </p:nvSpPr>
        <p:spPr>
          <a:xfrm rot="16200000">
            <a:off x="200977" y="3102854"/>
            <a:ext cx="1378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tx1">
                    <a:lumMod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Plantation Area (ha)</a:t>
            </a:r>
            <a:endParaRPr lang="en-IN" sz="1200" b="1" dirty="0">
              <a:solidFill>
                <a:schemeClr val="tx1">
                  <a:lumMod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C010E5-3E9F-4579-92E5-9979E9F4C3C0}"/>
              </a:ext>
            </a:extLst>
          </p:cNvPr>
          <p:cNvSpPr txBox="1"/>
          <p:nvPr/>
        </p:nvSpPr>
        <p:spPr>
          <a:xfrm>
            <a:off x="9278062" y="4807765"/>
            <a:ext cx="1300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MAP post Mapping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2E978C-E90A-4A2D-98D5-411BB2A72379}"/>
              </a:ext>
            </a:extLst>
          </p:cNvPr>
          <p:cNvSpPr txBox="1"/>
          <p:nvPr/>
        </p:nvSpPr>
        <p:spPr>
          <a:xfrm>
            <a:off x="9278062" y="5259289"/>
            <a:ext cx="198632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dirty="0" err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Shathavari</a:t>
            </a: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 (roots)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Roselle (seeds)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dirty="0" err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Kalmegh</a:t>
            </a: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 (Leaves &amp; stem)</a:t>
            </a: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i="0" u="none" strike="noStrike" dirty="0">
                <a:solidFill>
                  <a:schemeClr val="bg1"/>
                </a:solidFill>
                <a:effectLst/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Aswagandha (roots)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pPr marL="180975" indent="-180975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Marigold (flower)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E7B1C8D-685B-4CE9-92B2-F9BA907822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137" y="1015507"/>
            <a:ext cx="2700593" cy="1350297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1B1EB95-76C2-4AE7-8567-336BC5D87717}"/>
              </a:ext>
            </a:extLst>
          </p:cNvPr>
          <p:cNvSpPr/>
          <p:nvPr/>
        </p:nvSpPr>
        <p:spPr>
          <a:xfrm>
            <a:off x="5337663" y="1053457"/>
            <a:ext cx="2300287" cy="1262404"/>
          </a:xfrm>
          <a:prstGeom prst="roundRect">
            <a:avLst>
              <a:gd name="adj" fmla="val 5486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MAP Cultivation Features as intercrops</a:t>
            </a:r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74894AE-D9B5-4959-B425-7DCEDE06EA2D}"/>
              </a:ext>
            </a:extLst>
          </p:cNvPr>
          <p:cNvCxnSpPr>
            <a:cxnSpLocks/>
            <a:stCxn id="9" idx="3"/>
            <a:endCxn id="16" idx="1"/>
          </p:cNvCxnSpPr>
          <p:nvPr/>
        </p:nvCxnSpPr>
        <p:spPr>
          <a:xfrm>
            <a:off x="7637950" y="1684659"/>
            <a:ext cx="480187" cy="5997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5092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F095CD-B757-0E6D-73B6-B80521FF66E4}"/>
              </a:ext>
            </a:extLst>
          </p:cNvPr>
          <p:cNvSpPr txBox="1"/>
          <p:nvPr/>
        </p:nvSpPr>
        <p:spPr>
          <a:xfrm>
            <a:off x="5509140" y="2967335"/>
            <a:ext cx="1173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DIGITAL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1829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F095CD-B757-0E6D-73B6-B80521FF66E4}"/>
              </a:ext>
            </a:extLst>
          </p:cNvPr>
          <p:cNvSpPr txBox="1"/>
          <p:nvPr/>
        </p:nvSpPr>
        <p:spPr>
          <a:xfrm>
            <a:off x="143055" y="115851"/>
            <a:ext cx="1173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DIGITAL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9FB0D8-0E9C-43AE-B3DA-7E8234FB202F}"/>
              </a:ext>
            </a:extLst>
          </p:cNvPr>
          <p:cNvSpPr txBox="1"/>
          <p:nvPr/>
        </p:nvSpPr>
        <p:spPr>
          <a:xfrm>
            <a:off x="8683532" y="310520"/>
            <a:ext cx="274305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PRINCIPLE OF DEPLOYMENT</a:t>
            </a:r>
            <a:endParaRPr lang="en-IN" sz="1800" cap="all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3D Model 9" descr="2nd Gear">
                <a:extLst>
                  <a:ext uri="{FF2B5EF4-FFF2-40B4-BE49-F238E27FC236}">
                    <a16:creationId xmlns:a16="http://schemas.microsoft.com/office/drawing/2014/main" id="{ED18E154-4F25-4DC0-82FB-B4B03C80A3F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81263605"/>
                  </p:ext>
                </p:extLst>
              </p:nvPr>
            </p:nvGraphicFramePr>
            <p:xfrm>
              <a:off x="1352071" y="2796993"/>
              <a:ext cx="1128563" cy="105269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128563" cy="1052692"/>
                    </a:xfrm>
                    <a:prstGeom prst="rect">
                      <a:avLst/>
                    </a:prstGeom>
                  </am3d:spPr>
                  <am3d:camera>
                    <am3d:pos x="0" y="0" z="669274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342" d="1000000"/>
                    <am3d:preTrans dx="0" dy="-2875814" dz="24327"/>
                    <am3d:scale>
                      <am3d:sx n="1000000" d="1000000"/>
                      <am3d:sy n="1000000" d="1000000"/>
                      <am3d:sz n="1000000" d="1000000"/>
                    </am3d:scale>
                    <am3d:rot ax="6501857" ay="-2826191" az="393755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60274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 Model 9" descr="2nd Gear">
                <a:extLst>
                  <a:ext uri="{FF2B5EF4-FFF2-40B4-BE49-F238E27FC236}">
                    <a16:creationId xmlns:a16="http://schemas.microsoft.com/office/drawing/2014/main" id="{ED18E154-4F25-4DC0-82FB-B4B03C80A3F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52071" y="2796993"/>
                <a:ext cx="1128563" cy="10526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 descr="2nd Gear">
                <a:extLst>
                  <a:ext uri="{FF2B5EF4-FFF2-40B4-BE49-F238E27FC236}">
                    <a16:creationId xmlns:a16="http://schemas.microsoft.com/office/drawing/2014/main" id="{06D2D861-8D29-4992-85AA-F04C19C903F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74989576"/>
                  </p:ext>
                </p:extLst>
              </p:nvPr>
            </p:nvGraphicFramePr>
            <p:xfrm>
              <a:off x="2094438" y="2251547"/>
              <a:ext cx="1806114" cy="129212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806114" cy="1292121"/>
                    </a:xfrm>
                    <a:prstGeom prst="rect">
                      <a:avLst/>
                    </a:prstGeom>
                  </am3d:spPr>
                  <am3d:camera>
                    <am3d:pos x="0" y="0" z="669274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342" d="1000000"/>
                    <am3d:preTrans dx="0" dy="-2875814" dz="24327"/>
                    <am3d:scale>
                      <am3d:sx n="1000000" d="1000000"/>
                      <am3d:sy n="1000000" d="1000000"/>
                      <am3d:sz n="1000000" d="1000000"/>
                    </am3d:scale>
                    <am3d:rot ax="9293404" ay="-690090" az="320235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49468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 descr="2nd Gear">
                <a:extLst>
                  <a:ext uri="{FF2B5EF4-FFF2-40B4-BE49-F238E27FC236}">
                    <a16:creationId xmlns:a16="http://schemas.microsoft.com/office/drawing/2014/main" id="{06D2D861-8D29-4992-85AA-F04C19C903F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94438" y="2251547"/>
                <a:ext cx="1806114" cy="129212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Model 11" descr="2nd Gear">
                <a:extLst>
                  <a:ext uri="{FF2B5EF4-FFF2-40B4-BE49-F238E27FC236}">
                    <a16:creationId xmlns:a16="http://schemas.microsoft.com/office/drawing/2014/main" id="{37523B92-A161-422E-B928-EF4A1DC4B82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94680382"/>
                  </p:ext>
                </p:extLst>
              </p:nvPr>
            </p:nvGraphicFramePr>
            <p:xfrm rot="2963619">
              <a:off x="3165290" y="2269926"/>
              <a:ext cx="1855985" cy="1189439"/>
            </p:xfrm>
            <a:graphic>
              <a:graphicData uri="http://schemas.microsoft.com/office/drawing/2017/model3d">
                <am3d:model3d r:embed="rId2">
                  <am3d:spPr>
                    <a:xfrm rot="2963619">
                      <a:off x="0" y="0"/>
                      <a:ext cx="1855985" cy="1189439"/>
                    </a:xfrm>
                    <a:prstGeom prst="rect">
                      <a:avLst/>
                    </a:prstGeom>
                  </am3d:spPr>
                  <am3d:camera>
                    <am3d:pos x="0" y="0" z="669274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342" d="1000000"/>
                    <am3d:preTrans dx="0" dy="-2875814" dz="24327"/>
                    <am3d:scale>
                      <am3d:sx n="1000000" d="1000000"/>
                      <am3d:sy n="1000000" d="1000000"/>
                      <am3d:sz n="1000000" d="1000000"/>
                    </am3d:scale>
                    <am3d:rot ax="3875154" ay="4055213" az="-7031887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56302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2nd Gear">
                <a:extLst>
                  <a:ext uri="{FF2B5EF4-FFF2-40B4-BE49-F238E27FC236}">
                    <a16:creationId xmlns:a16="http://schemas.microsoft.com/office/drawing/2014/main" id="{37523B92-A161-422E-B928-EF4A1DC4B82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2963619">
                <a:off x="3165290" y="2269926"/>
                <a:ext cx="1855985" cy="1189439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E6CD8CEB-C160-46F3-B0F0-3F739642FFBB}"/>
              </a:ext>
            </a:extLst>
          </p:cNvPr>
          <p:cNvSpPr txBox="1"/>
          <p:nvPr/>
        </p:nvSpPr>
        <p:spPr>
          <a:xfrm>
            <a:off x="1449284" y="3690534"/>
            <a:ext cx="1081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Problem Statement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64107A-785E-4BD0-9C80-853E6B51FD8D}"/>
              </a:ext>
            </a:extLst>
          </p:cNvPr>
          <p:cNvSpPr txBox="1"/>
          <p:nvPr/>
        </p:nvSpPr>
        <p:spPr>
          <a:xfrm>
            <a:off x="2659905" y="3127764"/>
            <a:ext cx="1014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Develop AI models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3CD1D5-E215-4CAC-A0FA-64BC06820B52}"/>
              </a:ext>
            </a:extLst>
          </p:cNvPr>
          <p:cNvSpPr txBox="1"/>
          <p:nvPr/>
        </p:nvSpPr>
        <p:spPr>
          <a:xfrm>
            <a:off x="3829688" y="3441130"/>
            <a:ext cx="1014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Test &amp; Validation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E11462-390F-433D-90CD-047B44FF5386}"/>
              </a:ext>
            </a:extLst>
          </p:cNvPr>
          <p:cNvSpPr txBox="1"/>
          <p:nvPr/>
        </p:nvSpPr>
        <p:spPr>
          <a:xfrm>
            <a:off x="5742436" y="2039965"/>
            <a:ext cx="314220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Web service (standalone application)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Web service (ITC Intranet)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SDK / API - Integration into MyTree/MAARs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API - Mobile Application (standalone)</a:t>
            </a:r>
          </a:p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Simple REPORT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0" name="3D Model 19" descr="2nd Gear">
                <a:extLst>
                  <a:ext uri="{FF2B5EF4-FFF2-40B4-BE49-F238E27FC236}">
                    <a16:creationId xmlns:a16="http://schemas.microsoft.com/office/drawing/2014/main" id="{812DCF74-C461-41F5-87C6-682B491BB52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80875350"/>
                  </p:ext>
                </p:extLst>
              </p:nvPr>
            </p:nvGraphicFramePr>
            <p:xfrm rot="16200000">
              <a:off x="5377447" y="2037293"/>
              <a:ext cx="374348" cy="355630"/>
            </p:xfrm>
            <a:graphic>
              <a:graphicData uri="http://schemas.microsoft.com/office/drawing/2017/model3d">
                <am3d:model3d r:embed="rId2">
                  <am3d:spPr>
                    <a:xfrm rot="16200000">
                      <a:off x="0" y="0"/>
                      <a:ext cx="374348" cy="355630"/>
                    </a:xfrm>
                    <a:prstGeom prst="rect">
                      <a:avLst/>
                    </a:prstGeom>
                  </am3d:spPr>
                  <am3d:camera>
                    <am3d:pos x="0" y="0" z="669274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342" d="1000000"/>
                    <am3d:preTrans dx="0" dy="-2875814" dz="24327"/>
                    <am3d:scale>
                      <am3d:sx n="1000000" d="1000000"/>
                      <am3d:sy n="1000000" d="1000000"/>
                      <am3d:sz n="1000000" d="1000000"/>
                    </am3d:scale>
                    <am3d:rot ax="-5275965" ay="128197" az="-275526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41178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0" name="3D Model 19" descr="2nd Gear">
                <a:extLst>
                  <a:ext uri="{FF2B5EF4-FFF2-40B4-BE49-F238E27FC236}">
                    <a16:creationId xmlns:a16="http://schemas.microsoft.com/office/drawing/2014/main" id="{812DCF74-C461-41F5-87C6-682B491BB52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5377447" y="2037293"/>
                <a:ext cx="374348" cy="3556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1" name="3D Model 20" descr="2nd Gear">
                <a:extLst>
                  <a:ext uri="{FF2B5EF4-FFF2-40B4-BE49-F238E27FC236}">
                    <a16:creationId xmlns:a16="http://schemas.microsoft.com/office/drawing/2014/main" id="{A82F6543-65E1-4B47-BF94-F72325E9DEF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26600299"/>
                  </p:ext>
                </p:extLst>
              </p:nvPr>
            </p:nvGraphicFramePr>
            <p:xfrm rot="16200000">
              <a:off x="5377447" y="2556556"/>
              <a:ext cx="374348" cy="355630"/>
            </p:xfrm>
            <a:graphic>
              <a:graphicData uri="http://schemas.microsoft.com/office/drawing/2017/model3d">
                <am3d:model3d r:embed="rId2">
                  <am3d:spPr>
                    <a:xfrm rot="16200000">
                      <a:off x="0" y="0"/>
                      <a:ext cx="374348" cy="355630"/>
                    </a:xfrm>
                    <a:prstGeom prst="rect">
                      <a:avLst/>
                    </a:prstGeom>
                  </am3d:spPr>
                  <am3d:camera>
                    <am3d:pos x="0" y="0" z="669274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342" d="1000000"/>
                    <am3d:preTrans dx="0" dy="-2875814" dz="24327"/>
                    <am3d:scale>
                      <am3d:sx n="1000000" d="1000000"/>
                      <am3d:sy n="1000000" d="1000000"/>
                      <am3d:sz n="1000000" d="1000000"/>
                    </am3d:scale>
                    <am3d:rot ax="-5275965" ay="128197" az="-275526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41178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1" name="3D Model 20" descr="2nd Gear">
                <a:extLst>
                  <a:ext uri="{FF2B5EF4-FFF2-40B4-BE49-F238E27FC236}">
                    <a16:creationId xmlns:a16="http://schemas.microsoft.com/office/drawing/2014/main" id="{A82F6543-65E1-4B47-BF94-F72325E9DEF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5377447" y="2556556"/>
                <a:ext cx="374348" cy="3556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2" name="3D Model 21" descr="2nd Gear">
                <a:extLst>
                  <a:ext uri="{FF2B5EF4-FFF2-40B4-BE49-F238E27FC236}">
                    <a16:creationId xmlns:a16="http://schemas.microsoft.com/office/drawing/2014/main" id="{2B7FF986-030F-44EA-9CCB-477C8245E51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13331462"/>
                  </p:ext>
                </p:extLst>
              </p:nvPr>
            </p:nvGraphicFramePr>
            <p:xfrm rot="16200000">
              <a:off x="5377447" y="3075819"/>
              <a:ext cx="374348" cy="355630"/>
            </p:xfrm>
            <a:graphic>
              <a:graphicData uri="http://schemas.microsoft.com/office/drawing/2017/model3d">
                <am3d:model3d r:embed="rId2">
                  <am3d:spPr>
                    <a:xfrm rot="16200000">
                      <a:off x="0" y="0"/>
                      <a:ext cx="374348" cy="355630"/>
                    </a:xfrm>
                    <a:prstGeom prst="rect">
                      <a:avLst/>
                    </a:prstGeom>
                  </am3d:spPr>
                  <am3d:camera>
                    <am3d:pos x="0" y="0" z="669274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342" d="1000000"/>
                    <am3d:preTrans dx="0" dy="-2875814" dz="24327"/>
                    <am3d:scale>
                      <am3d:sx n="1000000" d="1000000"/>
                      <am3d:sy n="1000000" d="1000000"/>
                      <am3d:sz n="1000000" d="1000000"/>
                    </am3d:scale>
                    <am3d:rot ax="-5275965" ay="128197" az="-275526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41178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2" name="3D Model 21" descr="2nd Gear">
                <a:extLst>
                  <a:ext uri="{FF2B5EF4-FFF2-40B4-BE49-F238E27FC236}">
                    <a16:creationId xmlns:a16="http://schemas.microsoft.com/office/drawing/2014/main" id="{2B7FF986-030F-44EA-9CCB-477C8245E5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5377447" y="3075819"/>
                <a:ext cx="374348" cy="3556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3" name="3D Model 22" descr="2nd Gear">
                <a:extLst>
                  <a:ext uri="{FF2B5EF4-FFF2-40B4-BE49-F238E27FC236}">
                    <a16:creationId xmlns:a16="http://schemas.microsoft.com/office/drawing/2014/main" id="{3CBCDE78-5F0C-456A-9A31-4F70D2094F3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07212500"/>
                  </p:ext>
                </p:extLst>
              </p:nvPr>
            </p:nvGraphicFramePr>
            <p:xfrm rot="16200000">
              <a:off x="5377447" y="3595082"/>
              <a:ext cx="374348" cy="355630"/>
            </p:xfrm>
            <a:graphic>
              <a:graphicData uri="http://schemas.microsoft.com/office/drawing/2017/model3d">
                <am3d:model3d r:embed="rId2">
                  <am3d:spPr>
                    <a:xfrm rot="16200000">
                      <a:off x="0" y="0"/>
                      <a:ext cx="374348" cy="355630"/>
                    </a:xfrm>
                    <a:prstGeom prst="rect">
                      <a:avLst/>
                    </a:prstGeom>
                  </am3d:spPr>
                  <am3d:camera>
                    <am3d:pos x="0" y="0" z="669274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342" d="1000000"/>
                    <am3d:preTrans dx="0" dy="-2875814" dz="24327"/>
                    <am3d:scale>
                      <am3d:sx n="1000000" d="1000000"/>
                      <am3d:sy n="1000000" d="1000000"/>
                      <am3d:sz n="1000000" d="1000000"/>
                    </am3d:scale>
                    <am3d:rot ax="-5275965" ay="128197" az="-275526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41178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3" name="3D Model 22" descr="2nd Gear">
                <a:extLst>
                  <a:ext uri="{FF2B5EF4-FFF2-40B4-BE49-F238E27FC236}">
                    <a16:creationId xmlns:a16="http://schemas.microsoft.com/office/drawing/2014/main" id="{3CBCDE78-5F0C-456A-9A31-4F70D2094F3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5377447" y="3595082"/>
                <a:ext cx="374348" cy="355630"/>
              </a:xfrm>
              <a:prstGeom prst="rect">
                <a:avLst/>
              </a:prstGeom>
            </p:spPr>
          </p:pic>
        </mc:Fallback>
      </mc:AlternateContent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A416F979-E6D6-4E5C-812A-8D85EA755F99}"/>
              </a:ext>
            </a:extLst>
          </p:cNvPr>
          <p:cNvCxnSpPr>
            <a:cxnSpLocks/>
            <a:stCxn id="17" idx="3"/>
            <a:endCxn id="20" idx="0"/>
          </p:cNvCxnSpPr>
          <p:nvPr/>
        </p:nvCxnSpPr>
        <p:spPr>
          <a:xfrm flipV="1">
            <a:off x="4843894" y="2215108"/>
            <a:ext cx="542912" cy="1456855"/>
          </a:xfrm>
          <a:prstGeom prst="bentConnector3">
            <a:avLst>
              <a:gd name="adj1" fmla="val 50000"/>
            </a:avLst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40532DCC-8337-4C85-B661-7C050B0C2AF5}"/>
              </a:ext>
            </a:extLst>
          </p:cNvPr>
          <p:cNvCxnSpPr>
            <a:stCxn id="17" idx="3"/>
            <a:endCxn id="21" idx="0"/>
          </p:cNvCxnSpPr>
          <p:nvPr/>
        </p:nvCxnSpPr>
        <p:spPr>
          <a:xfrm flipV="1">
            <a:off x="4843894" y="2734371"/>
            <a:ext cx="542912" cy="937592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FF45CBDD-B886-478E-AE7B-0F0C836CB4A6}"/>
              </a:ext>
            </a:extLst>
          </p:cNvPr>
          <p:cNvCxnSpPr>
            <a:stCxn id="17" idx="3"/>
            <a:endCxn id="22" idx="0"/>
          </p:cNvCxnSpPr>
          <p:nvPr/>
        </p:nvCxnSpPr>
        <p:spPr>
          <a:xfrm flipV="1">
            <a:off x="4843894" y="3253634"/>
            <a:ext cx="542912" cy="418329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A76A8B14-E276-4D41-82B4-718B06ED1C0E}"/>
              </a:ext>
            </a:extLst>
          </p:cNvPr>
          <p:cNvCxnSpPr>
            <a:cxnSpLocks/>
            <a:stCxn id="17" idx="3"/>
            <a:endCxn id="23" idx="0"/>
          </p:cNvCxnSpPr>
          <p:nvPr/>
        </p:nvCxnSpPr>
        <p:spPr>
          <a:xfrm>
            <a:off x="4843894" y="3671963"/>
            <a:ext cx="542912" cy="100934"/>
          </a:xfrm>
          <a:prstGeom prst="bentConnector3">
            <a:avLst>
              <a:gd name="adj1" fmla="val 50000"/>
            </a:avLst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90EEE99-5F5B-4710-B029-E3F0C72E1D5C}"/>
              </a:ext>
            </a:extLst>
          </p:cNvPr>
          <p:cNvSpPr txBox="1"/>
          <p:nvPr/>
        </p:nvSpPr>
        <p:spPr>
          <a:xfrm>
            <a:off x="5509732" y="1234180"/>
            <a:ext cx="2747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DIGITAL DEPLOYMENT FACILITATION</a:t>
            </a: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327A52B-F7FB-4FB0-A1DD-34EDCCE0497B}"/>
              </a:ext>
            </a:extLst>
          </p:cNvPr>
          <p:cNvSpPr txBox="1"/>
          <p:nvPr/>
        </p:nvSpPr>
        <p:spPr>
          <a:xfrm>
            <a:off x="5044426" y="4045524"/>
            <a:ext cx="35563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chemeClr val="accent4">
                    <a:lumMod val="75000"/>
                  </a:schemeClr>
                </a:solidFill>
              </a:rPr>
              <a:t>✔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5" name="3D Model 54" descr="2nd Gear">
                <a:extLst>
                  <a:ext uri="{FF2B5EF4-FFF2-40B4-BE49-F238E27FC236}">
                    <a16:creationId xmlns:a16="http://schemas.microsoft.com/office/drawing/2014/main" id="{9E98EE09-D53E-4F29-BED8-EE4CF799EE4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6179844"/>
                  </p:ext>
                </p:extLst>
              </p:nvPr>
            </p:nvGraphicFramePr>
            <p:xfrm rot="16200000">
              <a:off x="5387350" y="4114345"/>
              <a:ext cx="374348" cy="355630"/>
            </p:xfrm>
            <a:graphic>
              <a:graphicData uri="http://schemas.microsoft.com/office/drawing/2017/model3d">
                <am3d:model3d r:embed="rId2">
                  <am3d:spPr>
                    <a:xfrm rot="16200000">
                      <a:off x="0" y="0"/>
                      <a:ext cx="374348" cy="355630"/>
                    </a:xfrm>
                    <a:prstGeom prst="rect">
                      <a:avLst/>
                    </a:prstGeom>
                  </am3d:spPr>
                  <am3d:camera>
                    <am3d:pos x="0" y="0" z="6692744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342" d="1000000"/>
                    <am3d:preTrans dx="0" dy="-2875814" dz="24327"/>
                    <am3d:scale>
                      <am3d:sx n="1000000" d="1000000"/>
                      <am3d:sy n="1000000" d="1000000"/>
                      <am3d:sz n="1000000" d="1000000"/>
                    </am3d:scale>
                    <am3d:rot ax="-5275965" ay="128197" az="-275526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41178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5" name="3D Model 54" descr="2nd Gear">
                <a:extLst>
                  <a:ext uri="{FF2B5EF4-FFF2-40B4-BE49-F238E27FC236}">
                    <a16:creationId xmlns:a16="http://schemas.microsoft.com/office/drawing/2014/main" id="{9E98EE09-D53E-4F29-BED8-EE4CF799EE4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5387350" y="4114345"/>
                <a:ext cx="374348" cy="355630"/>
              </a:xfrm>
              <a:prstGeom prst="rect">
                <a:avLst/>
              </a:prstGeom>
            </p:spPr>
          </p:pic>
        </mc:Fallback>
      </mc:AlternateContent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855E1539-F8DD-440D-A348-495CDEDFB608}"/>
              </a:ext>
            </a:extLst>
          </p:cNvPr>
          <p:cNvCxnSpPr>
            <a:stCxn id="17" idx="3"/>
            <a:endCxn id="55" idx="0"/>
          </p:cNvCxnSpPr>
          <p:nvPr/>
        </p:nvCxnSpPr>
        <p:spPr>
          <a:xfrm>
            <a:off x="4843894" y="3671963"/>
            <a:ext cx="552815" cy="620197"/>
          </a:xfrm>
          <a:prstGeom prst="bentConnector3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29132E75-C57B-4C39-942D-D854E3DD462A}"/>
              </a:ext>
            </a:extLst>
          </p:cNvPr>
          <p:cNvSpPr txBox="1"/>
          <p:nvPr/>
        </p:nvSpPr>
        <p:spPr>
          <a:xfrm>
            <a:off x="5044426" y="1991063"/>
            <a:ext cx="35563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chemeClr val="accent4">
                    <a:lumMod val="75000"/>
                  </a:schemeClr>
                </a:solidFill>
              </a:rPr>
              <a:t>✔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10112E3-0518-4309-AF67-1ADC2BF74A1F}"/>
              </a:ext>
            </a:extLst>
          </p:cNvPr>
          <p:cNvSpPr txBox="1"/>
          <p:nvPr/>
        </p:nvSpPr>
        <p:spPr>
          <a:xfrm>
            <a:off x="5044426" y="2461743"/>
            <a:ext cx="35563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chemeClr val="accent4">
                    <a:lumMod val="75000"/>
                  </a:schemeClr>
                </a:solidFill>
              </a:rPr>
              <a:t>✔</a:t>
            </a:r>
          </a:p>
        </p:txBody>
      </p:sp>
      <p:sp>
        <p:nvSpPr>
          <p:cNvPr id="60" name="Right Brace 59">
            <a:extLst>
              <a:ext uri="{FF2B5EF4-FFF2-40B4-BE49-F238E27FC236}">
                <a16:creationId xmlns:a16="http://schemas.microsoft.com/office/drawing/2014/main" id="{77F72F7B-9DDB-4C8A-8768-52E79F2DAE04}"/>
              </a:ext>
            </a:extLst>
          </p:cNvPr>
          <p:cNvSpPr/>
          <p:nvPr/>
        </p:nvSpPr>
        <p:spPr>
          <a:xfrm>
            <a:off x="8845934" y="3136109"/>
            <a:ext cx="224089" cy="721921"/>
          </a:xfrm>
          <a:prstGeom prst="rightBrace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AF4E010-299A-4D4F-AEE7-C41175A665DC}"/>
              </a:ext>
            </a:extLst>
          </p:cNvPr>
          <p:cNvSpPr txBox="1"/>
          <p:nvPr/>
        </p:nvSpPr>
        <p:spPr>
          <a:xfrm>
            <a:off x="9227023" y="3283292"/>
            <a:ext cx="2011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PSPD Needs to facilitate the process</a:t>
            </a:r>
            <a:endParaRPr lang="en-IN" sz="1200" b="1" dirty="0">
              <a:solidFill>
                <a:srgbClr val="7030A0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9FE7246-6829-4D1D-9BDC-3C08B534DA40}"/>
              </a:ext>
            </a:extLst>
          </p:cNvPr>
          <p:cNvSpPr txBox="1"/>
          <p:nvPr/>
        </p:nvSpPr>
        <p:spPr>
          <a:xfrm>
            <a:off x="5323573" y="5987330"/>
            <a:ext cx="13981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chemeClr val="accent4">
                    <a:lumMod val="75000"/>
                  </a:schemeClr>
                </a:solidFill>
              </a:rPr>
              <a:t>✔ </a:t>
            </a:r>
            <a:r>
              <a:rPr lang="en-IN" sz="800" b="1" dirty="0">
                <a:solidFill>
                  <a:schemeClr val="accent4">
                    <a:lumMod val="75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LSTC has capacity to deliver</a:t>
            </a:r>
          </a:p>
        </p:txBody>
      </p:sp>
    </p:spTree>
    <p:extLst>
      <p:ext uri="{BB962C8B-B14F-4D97-AF65-F5344CB8AC3E}">
        <p14:creationId xmlns:p14="http://schemas.microsoft.com/office/powerpoint/2010/main" val="2254830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17">
            <a:extLst>
              <a:ext uri="{FF2B5EF4-FFF2-40B4-BE49-F238E27FC236}">
                <a16:creationId xmlns:a16="http://schemas.microsoft.com/office/drawing/2014/main" id="{6DB0B85A-3C5A-471B-ABDA-E72F65D4B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388911"/>
              </p:ext>
            </p:extLst>
          </p:nvPr>
        </p:nvGraphicFramePr>
        <p:xfrm>
          <a:off x="475248" y="1420419"/>
          <a:ext cx="11149818" cy="36294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35956">
                  <a:extLst>
                    <a:ext uri="{9D8B030D-6E8A-4147-A177-3AD203B41FA5}">
                      <a16:colId xmlns:a16="http://schemas.microsoft.com/office/drawing/2014/main" val="2095088920"/>
                    </a:ext>
                  </a:extLst>
                </a:gridCol>
                <a:gridCol w="1310590">
                  <a:extLst>
                    <a:ext uri="{9D8B030D-6E8A-4147-A177-3AD203B41FA5}">
                      <a16:colId xmlns:a16="http://schemas.microsoft.com/office/drawing/2014/main" val="2253122234"/>
                    </a:ext>
                  </a:extLst>
                </a:gridCol>
                <a:gridCol w="1352289">
                  <a:extLst>
                    <a:ext uri="{9D8B030D-6E8A-4147-A177-3AD203B41FA5}">
                      <a16:colId xmlns:a16="http://schemas.microsoft.com/office/drawing/2014/main" val="695869334"/>
                    </a:ext>
                  </a:extLst>
                </a:gridCol>
                <a:gridCol w="1653049">
                  <a:extLst>
                    <a:ext uri="{9D8B030D-6E8A-4147-A177-3AD203B41FA5}">
                      <a16:colId xmlns:a16="http://schemas.microsoft.com/office/drawing/2014/main" val="213484517"/>
                    </a:ext>
                  </a:extLst>
                </a:gridCol>
                <a:gridCol w="1880632">
                  <a:extLst>
                    <a:ext uri="{9D8B030D-6E8A-4147-A177-3AD203B41FA5}">
                      <a16:colId xmlns:a16="http://schemas.microsoft.com/office/drawing/2014/main" val="3592685735"/>
                    </a:ext>
                  </a:extLst>
                </a:gridCol>
                <a:gridCol w="1768756">
                  <a:extLst>
                    <a:ext uri="{9D8B030D-6E8A-4147-A177-3AD203B41FA5}">
                      <a16:colId xmlns:a16="http://schemas.microsoft.com/office/drawing/2014/main" val="1803245931"/>
                    </a:ext>
                  </a:extLst>
                </a:gridCol>
                <a:gridCol w="1448546">
                  <a:extLst>
                    <a:ext uri="{9D8B030D-6E8A-4147-A177-3AD203B41FA5}">
                      <a16:colId xmlns:a16="http://schemas.microsoft.com/office/drawing/2014/main" val="3814665747"/>
                    </a:ext>
                  </a:extLst>
                </a:gridCol>
              </a:tblGrid>
              <a:tr h="582840"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PROJECT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Technology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Uniqueness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Impact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Deployment mode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STATUS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Time line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933790"/>
                  </a:ext>
                </a:extLst>
              </a:tr>
              <a:tr h="11148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Biomass Predictor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(Automatic field biomass estimation)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CNN (Hybrid Deep learning)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Global first in tree species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Automation of data collection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Time / resource efficiency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Clr>
                          <a:schemeClr val="accent6">
                            <a:lumMod val="75000"/>
                          </a:schemeClr>
                        </a:buClr>
                        <a:buFont typeface="Courier New" panose="02070309020205020404" pitchFamily="49" charset="0"/>
                        <a:buChar char="o"/>
                      </a:pPr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SDK / API - Integration into MyTree/MAARs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Clr>
                          <a:schemeClr val="accent6">
                            <a:lumMod val="75000"/>
                          </a:schemeClr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Approval @ Mytree integration stage</a:t>
                      </a:r>
                      <a:endParaRPr lang="en-IN" sz="1200" b="1" kern="120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SEP 2023 - AUG 2024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375583"/>
                  </a:ext>
                </a:extLst>
              </a:tr>
              <a:tr h="970464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AI based farm-forecaster</a:t>
                      </a:r>
                    </a:p>
                    <a:p>
                      <a:pPr algn="l"/>
                      <a:r>
                        <a:rPr lang="en-IN" sz="10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(Site specific farm practice)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CNN (AI recommendation engine)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AI based recommendation engine.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Productivity improvement (10 to 20%)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IN" sz="1200" b="1" kern="1200" noProof="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Web service (ITC Intranet)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Data collection stage</a:t>
                      </a:r>
                      <a:endParaRPr lang="en-IN" sz="1200" b="1" kern="120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SEP 2023 - AUG 2025</a:t>
                      </a:r>
                      <a:endParaRPr lang="en-IN" sz="11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163903"/>
                  </a:ext>
                </a:extLst>
              </a:tr>
              <a:tr h="961210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Anomaly detection</a:t>
                      </a:r>
                    </a:p>
                    <a:p>
                      <a:pPr algn="l"/>
                      <a:r>
                        <a:rPr lang="en-IN" sz="10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(Automated Real time alert system in nursery)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CNN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Unique for ITC commercial  nursery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5 – 10 % of survival improvement in commercial facility 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Clr>
                          <a:schemeClr val="accent6">
                            <a:lumMod val="75000"/>
                          </a:schemeClr>
                        </a:buClr>
                        <a:buFont typeface="Courier New" panose="02070309020205020404" pitchFamily="49" charset="0"/>
                        <a:buChar char="o"/>
                      </a:pPr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Web service (standalone app)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Clr>
                          <a:schemeClr val="accent6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Demo completed</a:t>
                      </a:r>
                    </a:p>
                    <a:p>
                      <a:pPr marL="171450" indent="-171450" algn="l">
                        <a:buClr>
                          <a:schemeClr val="accent6">
                            <a:lumMod val="75000"/>
                          </a:schemeClr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Scale up plan given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JAN 2024 – MAR 2025</a:t>
                      </a:r>
                      <a:endParaRPr kumimoji="0" lang="en-I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02413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84DD406-B4C3-44F2-8936-B5624F31BF76}"/>
              </a:ext>
            </a:extLst>
          </p:cNvPr>
          <p:cNvSpPr txBox="1"/>
          <p:nvPr/>
        </p:nvSpPr>
        <p:spPr>
          <a:xfrm>
            <a:off x="143055" y="115851"/>
            <a:ext cx="1173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DIGITAL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755E6B-5B1E-4CBA-A7AB-B528F5A8686A}"/>
              </a:ext>
            </a:extLst>
          </p:cNvPr>
          <p:cNvSpPr txBox="1"/>
          <p:nvPr/>
        </p:nvSpPr>
        <p:spPr>
          <a:xfrm>
            <a:off x="8051949" y="310520"/>
            <a:ext cx="337464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IN" sz="1800" cap="all" dirty="0"/>
              <a:t>Current Status of the Projects</a:t>
            </a:r>
          </a:p>
        </p:txBody>
      </p:sp>
    </p:spTree>
    <p:extLst>
      <p:ext uri="{BB962C8B-B14F-4D97-AF65-F5344CB8AC3E}">
        <p14:creationId xmlns:p14="http://schemas.microsoft.com/office/powerpoint/2010/main" val="341797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71BCE6-0E4E-A735-B641-FA4023826903}"/>
              </a:ext>
            </a:extLst>
          </p:cNvPr>
          <p:cNvSpPr txBox="1"/>
          <p:nvPr/>
        </p:nvSpPr>
        <p:spPr>
          <a:xfrm>
            <a:off x="615125" y="420459"/>
            <a:ext cx="2250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24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BUSINESS KPIs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639CB9-3563-2500-2DBC-5B00BADC52FC}"/>
              </a:ext>
            </a:extLst>
          </p:cNvPr>
          <p:cNvSpPr txBox="1"/>
          <p:nvPr/>
        </p:nvSpPr>
        <p:spPr>
          <a:xfrm>
            <a:off x="9859817" y="655782"/>
            <a:ext cx="1443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16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LAST REVIEW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14A444-F9C4-E369-41C1-B1F10F0692CF}"/>
              </a:ext>
            </a:extLst>
          </p:cNvPr>
          <p:cNvSpPr txBox="1"/>
          <p:nvPr/>
        </p:nvSpPr>
        <p:spPr>
          <a:xfrm>
            <a:off x="4381140" y="966732"/>
            <a:ext cx="4715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l">
              <a:buFont typeface="+mj-lt"/>
              <a:buAutoNum type="arabicPeriod"/>
            </a:pPr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Corymbia with 50% PY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Deployable rooting of &gt;80% and distribution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FDC equalent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B87A50C-83C9-A1D5-1BA3-5FEAB80FF0B4}"/>
              </a:ext>
            </a:extLst>
          </p:cNvPr>
          <p:cNvCxnSpPr>
            <a:cxnSpLocks/>
          </p:cNvCxnSpPr>
          <p:nvPr/>
        </p:nvCxnSpPr>
        <p:spPr>
          <a:xfrm>
            <a:off x="1670326" y="3093004"/>
            <a:ext cx="8506691" cy="0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B71DDAF-52AD-ADC2-2067-3D4E85C8A35E}"/>
              </a:ext>
            </a:extLst>
          </p:cNvPr>
          <p:cNvSpPr/>
          <p:nvPr/>
        </p:nvSpPr>
        <p:spPr>
          <a:xfrm>
            <a:off x="2113675" y="2986788"/>
            <a:ext cx="212432" cy="2124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6866B9-0DD9-9C0A-E7D6-E8F237441CD6}"/>
              </a:ext>
            </a:extLst>
          </p:cNvPr>
          <p:cNvSpPr txBox="1"/>
          <p:nvPr/>
        </p:nvSpPr>
        <p:spPr>
          <a:xfrm>
            <a:off x="1740593" y="2225965"/>
            <a:ext cx="95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16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ITC 2081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47D0EA-C13B-A9EA-88EA-F36B6AD98146}"/>
              </a:ext>
            </a:extLst>
          </p:cNvPr>
          <p:cNvSpPr txBox="1"/>
          <p:nvPr/>
        </p:nvSpPr>
        <p:spPr>
          <a:xfrm>
            <a:off x="1957639" y="3327492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2020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0F8C327-071A-EBDE-BFF9-781AE7B9B7C3}"/>
              </a:ext>
            </a:extLst>
          </p:cNvPr>
          <p:cNvSpPr/>
          <p:nvPr/>
        </p:nvSpPr>
        <p:spPr>
          <a:xfrm>
            <a:off x="9409495" y="2986788"/>
            <a:ext cx="212432" cy="2124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5F3DDD-2A53-5152-06C7-159EFA8A5347}"/>
              </a:ext>
            </a:extLst>
          </p:cNvPr>
          <p:cNvSpPr txBox="1"/>
          <p:nvPr/>
        </p:nvSpPr>
        <p:spPr>
          <a:xfrm>
            <a:off x="9253459" y="3327492"/>
            <a:ext cx="5212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2027</a:t>
            </a: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2CBF2047-4C6E-AFD4-12FE-2CE468CBF392}"/>
              </a:ext>
            </a:extLst>
          </p:cNvPr>
          <p:cNvSpPr/>
          <p:nvPr/>
        </p:nvSpPr>
        <p:spPr>
          <a:xfrm>
            <a:off x="3046543" y="3103418"/>
            <a:ext cx="138545" cy="11943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411100D9-46ED-F07C-7BEB-018B478955FD}"/>
              </a:ext>
            </a:extLst>
          </p:cNvPr>
          <p:cNvSpPr/>
          <p:nvPr/>
        </p:nvSpPr>
        <p:spPr>
          <a:xfrm>
            <a:off x="4382082" y="3103418"/>
            <a:ext cx="138545" cy="11943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DC015F2C-0DAA-1ABC-E79F-CBD99C681529}"/>
              </a:ext>
            </a:extLst>
          </p:cNvPr>
          <p:cNvSpPr/>
          <p:nvPr/>
        </p:nvSpPr>
        <p:spPr>
          <a:xfrm>
            <a:off x="5815931" y="3078901"/>
            <a:ext cx="138545" cy="11943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48AB2621-FEED-7730-E958-45BA72006A68}"/>
              </a:ext>
            </a:extLst>
          </p:cNvPr>
          <p:cNvSpPr/>
          <p:nvPr/>
        </p:nvSpPr>
        <p:spPr>
          <a:xfrm>
            <a:off x="7053159" y="3103418"/>
            <a:ext cx="138545" cy="11943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C8680D-DE84-F16A-5CF7-9AF7438BBED2}"/>
              </a:ext>
            </a:extLst>
          </p:cNvPr>
          <p:cNvSpPr txBox="1"/>
          <p:nvPr/>
        </p:nvSpPr>
        <p:spPr>
          <a:xfrm>
            <a:off x="2434634" y="4701525"/>
            <a:ext cx="1362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Low Branching types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5A35665-5F05-7025-0548-539818C6C81E}"/>
              </a:ext>
            </a:extLst>
          </p:cNvPr>
          <p:cNvCxnSpPr>
            <a:stCxn id="18" idx="0"/>
            <a:endCxn id="13" idx="3"/>
          </p:cNvCxnSpPr>
          <p:nvPr/>
        </p:nvCxnSpPr>
        <p:spPr>
          <a:xfrm flipV="1">
            <a:off x="3115816" y="3222853"/>
            <a:ext cx="0" cy="1478672"/>
          </a:xfrm>
          <a:prstGeom prst="straightConnector1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AD3BFBD-7A07-6D80-14B6-02BAC346E086}"/>
              </a:ext>
            </a:extLst>
          </p:cNvPr>
          <p:cNvSpPr txBox="1"/>
          <p:nvPr/>
        </p:nvSpPr>
        <p:spPr>
          <a:xfrm>
            <a:off x="3770172" y="4089054"/>
            <a:ext cx="1362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Rooting Improvements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816A4D1-8F1E-43A6-577C-4D7EED4C530E}"/>
              </a:ext>
            </a:extLst>
          </p:cNvPr>
          <p:cNvCxnSpPr>
            <a:cxnSpLocks/>
            <a:stCxn id="25" idx="0"/>
            <a:endCxn id="14" idx="3"/>
          </p:cNvCxnSpPr>
          <p:nvPr/>
        </p:nvCxnSpPr>
        <p:spPr>
          <a:xfrm flipV="1">
            <a:off x="4451354" y="3222853"/>
            <a:ext cx="1" cy="866201"/>
          </a:xfrm>
          <a:prstGeom prst="straightConnector1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8091E6B-FCB9-0742-ED2E-8C07E9165081}"/>
              </a:ext>
            </a:extLst>
          </p:cNvPr>
          <p:cNvCxnSpPr>
            <a:cxnSpLocks/>
            <a:endCxn id="15" idx="3"/>
          </p:cNvCxnSpPr>
          <p:nvPr/>
        </p:nvCxnSpPr>
        <p:spPr>
          <a:xfrm flipV="1">
            <a:off x="5885199" y="3198336"/>
            <a:ext cx="5" cy="1390386"/>
          </a:xfrm>
          <a:prstGeom prst="straightConnector1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2CF4EF6-1F1B-BA83-5D69-EEF01B4D28C2}"/>
              </a:ext>
            </a:extLst>
          </p:cNvPr>
          <p:cNvSpPr txBox="1"/>
          <p:nvPr/>
        </p:nvSpPr>
        <p:spPr>
          <a:xfrm>
            <a:off x="5213251" y="4588722"/>
            <a:ext cx="1362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New Clonal selections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B4CDA45-180B-A419-B20C-063A21D94966}"/>
              </a:ext>
            </a:extLst>
          </p:cNvPr>
          <p:cNvCxnSpPr>
            <a:cxnSpLocks/>
            <a:stCxn id="34" idx="0"/>
            <a:endCxn id="17" idx="3"/>
          </p:cNvCxnSpPr>
          <p:nvPr/>
        </p:nvCxnSpPr>
        <p:spPr>
          <a:xfrm flipH="1" flipV="1">
            <a:off x="7122432" y="3222853"/>
            <a:ext cx="1755" cy="2049266"/>
          </a:xfrm>
          <a:prstGeom prst="straightConnector1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5CB2BA2-CB0D-247D-E9BD-D6C533DCE7E7}"/>
              </a:ext>
            </a:extLst>
          </p:cNvPr>
          <p:cNvSpPr txBox="1"/>
          <p:nvPr/>
        </p:nvSpPr>
        <p:spPr>
          <a:xfrm>
            <a:off x="6443005" y="5272119"/>
            <a:ext cx="1362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Epigenetic</a:t>
            </a:r>
          </a:p>
          <a:p>
            <a:pPr algn="ctr"/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variations</a:t>
            </a: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E0E77270-D8D6-0C97-1122-66D22B4E96B9}"/>
              </a:ext>
            </a:extLst>
          </p:cNvPr>
          <p:cNvSpPr/>
          <p:nvPr/>
        </p:nvSpPr>
        <p:spPr>
          <a:xfrm>
            <a:off x="8190453" y="3103418"/>
            <a:ext cx="138545" cy="119435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B1C856E-F541-9095-E354-98F2FD6F808C}"/>
              </a:ext>
            </a:extLst>
          </p:cNvPr>
          <p:cNvCxnSpPr>
            <a:cxnSpLocks/>
            <a:endCxn id="38" idx="3"/>
          </p:cNvCxnSpPr>
          <p:nvPr/>
        </p:nvCxnSpPr>
        <p:spPr>
          <a:xfrm flipV="1">
            <a:off x="8259721" y="3222853"/>
            <a:ext cx="5" cy="1390386"/>
          </a:xfrm>
          <a:prstGeom prst="straightConnector1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70BC46F5-9057-8712-F32D-FE5EF7AE3964}"/>
              </a:ext>
            </a:extLst>
          </p:cNvPr>
          <p:cNvSpPr txBox="1"/>
          <p:nvPr/>
        </p:nvSpPr>
        <p:spPr>
          <a:xfrm>
            <a:off x="7680233" y="4819554"/>
            <a:ext cx="13623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FDC Equivalent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23DA206-9524-7551-15E1-8FDD8DEE8CE4}"/>
              </a:ext>
            </a:extLst>
          </p:cNvPr>
          <p:cNvSpPr txBox="1"/>
          <p:nvPr/>
        </p:nvSpPr>
        <p:spPr>
          <a:xfrm>
            <a:off x="9034809" y="2335460"/>
            <a:ext cx="10114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16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ITC 278</a:t>
            </a:r>
            <a:r>
              <a:rPr lang="en-IN" sz="1600" b="1" dirty="0">
                <a:solidFill>
                  <a:srgbClr val="7030A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3068664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17">
            <a:extLst>
              <a:ext uri="{FF2B5EF4-FFF2-40B4-BE49-F238E27FC236}">
                <a16:creationId xmlns:a16="http://schemas.microsoft.com/office/drawing/2014/main" id="{2814F11E-ABB9-4173-80A3-D1DD81A8AE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130879"/>
              </p:ext>
            </p:extLst>
          </p:nvPr>
        </p:nvGraphicFramePr>
        <p:xfrm>
          <a:off x="475248" y="1420419"/>
          <a:ext cx="11149818" cy="29590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82412">
                  <a:extLst>
                    <a:ext uri="{9D8B030D-6E8A-4147-A177-3AD203B41FA5}">
                      <a16:colId xmlns:a16="http://schemas.microsoft.com/office/drawing/2014/main" val="2095088920"/>
                    </a:ext>
                  </a:extLst>
                </a:gridCol>
                <a:gridCol w="1019383">
                  <a:extLst>
                    <a:ext uri="{9D8B030D-6E8A-4147-A177-3AD203B41FA5}">
                      <a16:colId xmlns:a16="http://schemas.microsoft.com/office/drawing/2014/main" val="2253122234"/>
                    </a:ext>
                  </a:extLst>
                </a:gridCol>
                <a:gridCol w="1058254">
                  <a:extLst>
                    <a:ext uri="{9D8B030D-6E8A-4147-A177-3AD203B41FA5}">
                      <a16:colId xmlns:a16="http://schemas.microsoft.com/office/drawing/2014/main" val="695869334"/>
                    </a:ext>
                  </a:extLst>
                </a:gridCol>
                <a:gridCol w="1378914">
                  <a:extLst>
                    <a:ext uri="{9D8B030D-6E8A-4147-A177-3AD203B41FA5}">
                      <a16:colId xmlns:a16="http://schemas.microsoft.com/office/drawing/2014/main" val="213484517"/>
                    </a:ext>
                  </a:extLst>
                </a:gridCol>
                <a:gridCol w="1293394">
                  <a:extLst>
                    <a:ext uri="{9D8B030D-6E8A-4147-A177-3AD203B41FA5}">
                      <a16:colId xmlns:a16="http://schemas.microsoft.com/office/drawing/2014/main" val="3592685735"/>
                    </a:ext>
                  </a:extLst>
                </a:gridCol>
                <a:gridCol w="2027321">
                  <a:extLst>
                    <a:ext uri="{9D8B030D-6E8A-4147-A177-3AD203B41FA5}">
                      <a16:colId xmlns:a16="http://schemas.microsoft.com/office/drawing/2014/main" val="3478925908"/>
                    </a:ext>
                  </a:extLst>
                </a:gridCol>
                <a:gridCol w="1335506">
                  <a:extLst>
                    <a:ext uri="{9D8B030D-6E8A-4147-A177-3AD203B41FA5}">
                      <a16:colId xmlns:a16="http://schemas.microsoft.com/office/drawing/2014/main" val="1803245931"/>
                    </a:ext>
                  </a:extLst>
                </a:gridCol>
                <a:gridCol w="1554634">
                  <a:extLst>
                    <a:ext uri="{9D8B030D-6E8A-4147-A177-3AD203B41FA5}">
                      <a16:colId xmlns:a16="http://schemas.microsoft.com/office/drawing/2014/main" val="3814665747"/>
                    </a:ext>
                  </a:extLst>
                </a:gridCol>
              </a:tblGrid>
              <a:tr h="646379"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PROJECT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Technology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Uniqueness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Impact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Deployment mode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Expectation from PSPD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STATUS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cap="all" baseline="0" dirty="0">
                          <a:solidFill>
                            <a:schemeClr val="tx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Time line</a:t>
                      </a:r>
                      <a:endParaRPr lang="en-IN" sz="1100" b="1" cap="all" baseline="0" dirty="0">
                        <a:solidFill>
                          <a:schemeClr val="tx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933790"/>
                  </a:ext>
                </a:extLst>
              </a:tr>
              <a:tr h="1236436">
                <a:tc>
                  <a:txBody>
                    <a:bodyPr/>
                    <a:lstStyle/>
                    <a:p>
                      <a:pPr algn="l"/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  <a:hlinkClick r:id="rId2" action="ppaction://hlinksldjump"/>
                        </a:rPr>
                        <a:t>Wood Moisture Prediction</a:t>
                      </a:r>
                      <a:endParaRPr lang="en-US" sz="1600" b="1" kern="120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  <a:p>
                      <a:pPr algn="l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(Prediction of wood moisture without measurements)</a:t>
                      </a:r>
                      <a:endParaRPr kumimoji="0" lang="en-IN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Deep learning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Predict moisture without measurements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Effective wood procurement planning and inventory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Clr>
                          <a:schemeClr val="accent6">
                            <a:lumMod val="75000"/>
                          </a:schemeClr>
                        </a:buClr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Web service (Intranet)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-180975" algn="l" defTabSz="457200" rtl="0" eaLnBrk="1" latinLnBrk="0" hangingPunct="1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Analysis: Data on procurement</a:t>
                      </a:r>
                    </a:p>
                    <a:p>
                      <a:pPr marL="171450" indent="-171450" algn="l" defTabSz="457200" rtl="0" eaLnBrk="1" latinLnBrk="0" hangingPunct="1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Deployment: -Nil-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 Proposal – Stage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6 months</a:t>
                      </a:r>
                    </a:p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(MAY 2025 – OCT 2025)</a:t>
                      </a:r>
                      <a:endParaRPr kumimoji="0" lang="en-IN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375583"/>
                  </a:ext>
                </a:extLst>
              </a:tr>
              <a:tr h="10762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  <a:hlinkClick r:id="rId3" action="ppaction://hlinksldjump"/>
                        </a:rPr>
                        <a:t>DIGITAL YIELD TWINNING </a:t>
                      </a:r>
                      <a:r>
                        <a:rPr lang="en-US" sz="10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@ 2 yrs.</a:t>
                      </a:r>
                      <a:endParaRPr lang="en-US" sz="1000" b="1" kern="120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Deep Learning</a:t>
                      </a:r>
                    </a:p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Time series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First time AI based prediction 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Clone wise prediction of biomass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>
                            <a:lumMod val="75000"/>
                          </a:schemeClr>
                        </a:buClr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Web service (Intranet)</a:t>
                      </a:r>
                      <a:endParaRPr lang="en-IN" sz="1200" b="1" kern="1200" noProof="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Analysis: -Nil -</a:t>
                      </a:r>
                    </a:p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Validation: - Yes</a:t>
                      </a:r>
                    </a:p>
                    <a:p>
                      <a:pPr marL="171450" indent="-171450" algn="l">
                        <a:buFont typeface="Courier New" panose="02070309020205020404" pitchFamily="49" charset="0"/>
                        <a:buChar char="o"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Deployment: -Nil-</a:t>
                      </a:r>
                    </a:p>
                    <a:p>
                      <a:pPr algn="l"/>
                      <a:endParaRPr lang="en-IN" sz="1200" b="1" kern="120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Proposal – Stage</a:t>
                      </a:r>
                      <a:endParaRPr lang="en-IN" sz="1200" b="1" kern="120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6 months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(MAY 2025 – OCT 2025)</a:t>
                      </a:r>
                      <a:endParaRPr kumimoji="0" lang="en-IN" sz="11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16390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4828D90-A152-4FEE-B70C-83BE77D31433}"/>
              </a:ext>
            </a:extLst>
          </p:cNvPr>
          <p:cNvSpPr txBox="1"/>
          <p:nvPr/>
        </p:nvSpPr>
        <p:spPr>
          <a:xfrm>
            <a:off x="143055" y="115851"/>
            <a:ext cx="1173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DIGITAL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9920CF-2710-407B-9DF5-2D46AD35DF06}"/>
              </a:ext>
            </a:extLst>
          </p:cNvPr>
          <p:cNvSpPr txBox="1"/>
          <p:nvPr/>
        </p:nvSpPr>
        <p:spPr>
          <a:xfrm>
            <a:off x="10405158" y="310520"/>
            <a:ext cx="102143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IN" sz="1800" cap="all" dirty="0"/>
              <a:t>scoping</a:t>
            </a:r>
          </a:p>
        </p:txBody>
      </p:sp>
    </p:spTree>
    <p:extLst>
      <p:ext uri="{BB962C8B-B14F-4D97-AF65-F5344CB8AC3E}">
        <p14:creationId xmlns:p14="http://schemas.microsoft.com/office/powerpoint/2010/main" val="241789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4A59707-2469-425B-9A7B-5D7DC765AA15}"/>
              </a:ext>
            </a:extLst>
          </p:cNvPr>
          <p:cNvSpPr/>
          <p:nvPr/>
        </p:nvSpPr>
        <p:spPr>
          <a:xfrm>
            <a:off x="830180" y="1431758"/>
            <a:ext cx="4490608" cy="4487779"/>
          </a:xfrm>
          <a:prstGeom prst="roundRect">
            <a:avLst>
              <a:gd name="adj" fmla="val 1444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6B8250-E01E-4557-9178-79D5EA1BC5C4}"/>
              </a:ext>
            </a:extLst>
          </p:cNvPr>
          <p:cNvSpPr/>
          <p:nvPr/>
        </p:nvSpPr>
        <p:spPr>
          <a:xfrm>
            <a:off x="5674522" y="1420676"/>
            <a:ext cx="5081710" cy="4487779"/>
          </a:xfrm>
          <a:prstGeom prst="roundRect">
            <a:avLst>
              <a:gd name="adj" fmla="val 1444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1B370C-9828-4FFA-9A93-0670A2D57920}"/>
              </a:ext>
            </a:extLst>
          </p:cNvPr>
          <p:cNvSpPr txBox="1"/>
          <p:nvPr/>
        </p:nvSpPr>
        <p:spPr>
          <a:xfrm>
            <a:off x="6143925" y="614224"/>
            <a:ext cx="52311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Yield prediction for 4+years at 2 years</a:t>
            </a:r>
            <a:endParaRPr lang="en-IN" sz="12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7D4518-C7D7-42D7-AD9A-EF4ACD6D5263}"/>
              </a:ext>
            </a:extLst>
          </p:cNvPr>
          <p:cNvSpPr txBox="1"/>
          <p:nvPr/>
        </p:nvSpPr>
        <p:spPr>
          <a:xfrm>
            <a:off x="1320628" y="2171320"/>
            <a:ext cx="1165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 Yrs.</a:t>
            </a:r>
            <a:endParaRPr lang="en-IN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F68B78-0E2C-4E5D-B8AF-499CED88B535}"/>
              </a:ext>
            </a:extLst>
          </p:cNvPr>
          <p:cNvSpPr txBox="1"/>
          <p:nvPr/>
        </p:nvSpPr>
        <p:spPr>
          <a:xfrm>
            <a:off x="3931748" y="2171320"/>
            <a:ext cx="1547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4 Yrs.</a:t>
            </a:r>
            <a:endParaRPr lang="en-IN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30C860-9481-48C4-B1D6-67B9AD71E0F1}"/>
              </a:ext>
            </a:extLst>
          </p:cNvPr>
          <p:cNvSpPr txBox="1"/>
          <p:nvPr/>
        </p:nvSpPr>
        <p:spPr>
          <a:xfrm>
            <a:off x="6992534" y="1266788"/>
            <a:ext cx="2896947" cy="307777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 cap="all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lvl1pPr>
          </a:lstStyle>
          <a:p>
            <a:r>
              <a:rPr lang="en-US" dirty="0"/>
              <a:t>Deep Learning of Non linear model</a:t>
            </a:r>
            <a:endParaRPr lang="en-IN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857FA05-0A37-41BC-BF3E-78B0287312BB}"/>
              </a:ext>
            </a:extLst>
          </p:cNvPr>
          <p:cNvGrpSpPr/>
          <p:nvPr/>
        </p:nvGrpSpPr>
        <p:grpSpPr>
          <a:xfrm>
            <a:off x="5914269" y="1788393"/>
            <a:ext cx="4597629" cy="1726391"/>
            <a:chOff x="3665832" y="3244046"/>
            <a:chExt cx="6126944" cy="230064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B0C1FC0-D9A2-4797-9249-64D89683D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1220" y="3244046"/>
              <a:ext cx="6021556" cy="2300643"/>
            </a:xfrm>
            <a:prstGeom prst="rect">
              <a:avLst/>
            </a:prstGeom>
            <a:noFill/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6A96B35-4D06-4B0C-AC92-357E3756F85E}"/>
                </a:ext>
              </a:extLst>
            </p:cNvPr>
            <p:cNvSpPr txBox="1"/>
            <p:nvPr/>
          </p:nvSpPr>
          <p:spPr>
            <a:xfrm>
              <a:off x="6011036" y="3448421"/>
              <a:ext cx="1070669" cy="287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cap="all" dirty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rPr>
                <a:t>Deep Learning</a:t>
              </a:r>
              <a:endParaRPr lang="en-IN" sz="8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D32534C-FBD8-4A9F-A709-E7C7596AA512}"/>
                </a:ext>
              </a:extLst>
            </p:cNvPr>
            <p:cNvSpPr txBox="1"/>
            <p:nvPr/>
          </p:nvSpPr>
          <p:spPr>
            <a:xfrm>
              <a:off x="3665832" y="3448421"/>
              <a:ext cx="1474414" cy="287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cap="all" dirty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rPr>
                <a:t>Pattern recognition</a:t>
              </a:r>
              <a:endParaRPr lang="en-IN" sz="8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8AF0942-85D1-4AC5-A6D9-E2AFBDC81BD3}"/>
                </a:ext>
              </a:extLst>
            </p:cNvPr>
            <p:cNvSpPr txBox="1"/>
            <p:nvPr/>
          </p:nvSpPr>
          <p:spPr>
            <a:xfrm>
              <a:off x="7905925" y="3448421"/>
              <a:ext cx="1397510" cy="287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cap="all" dirty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rPr>
                <a:t>Time Series analysis</a:t>
              </a:r>
              <a:endParaRPr lang="en-IN" sz="8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9B1C5B2-ABCF-4FB9-BEED-239BE069AF45}"/>
                </a:ext>
              </a:extLst>
            </p:cNvPr>
            <p:cNvSpPr txBox="1"/>
            <p:nvPr/>
          </p:nvSpPr>
          <p:spPr>
            <a:xfrm>
              <a:off x="7202323" y="4284082"/>
              <a:ext cx="335812" cy="3383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Open Sans Condensed" panose="020B0604020202020204" charset="0"/>
                  <a:ea typeface="Open Sans Condensed" panose="020B0604020202020204" charset="0"/>
                  <a:cs typeface="Open Sans Condensed" panose="020B0604020202020204" charset="0"/>
                </a:rPr>
                <a:t>+</a:t>
              </a:r>
              <a:endParaRPr lang="en-IN" sz="105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172E3AC7-C064-44F1-8A41-04D423CE32BC}"/>
                </a:ext>
              </a:extLst>
            </p:cNvPr>
            <p:cNvSpPr/>
            <p:nvPr/>
          </p:nvSpPr>
          <p:spPr>
            <a:xfrm>
              <a:off x="5510239" y="4329616"/>
              <a:ext cx="157697" cy="278264"/>
            </a:xfrm>
            <a:prstGeom prst="rightArrow">
              <a:avLst>
                <a:gd name="adj1" fmla="val 71120"/>
                <a:gd name="adj2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B5DFD0F-F862-496E-A0F0-261DC0377223}"/>
              </a:ext>
            </a:extLst>
          </p:cNvPr>
          <p:cNvSpPr txBox="1"/>
          <p:nvPr/>
        </p:nvSpPr>
        <p:spPr>
          <a:xfrm>
            <a:off x="7253412" y="3457056"/>
            <a:ext cx="1871025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IN" sz="11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Clone Genetic potential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1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Se</a:t>
            </a:r>
            <a:r>
              <a:rPr lang="en-IN" sz="11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Response to environment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US" sz="11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season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US" sz="11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Location</a:t>
            </a:r>
            <a:endParaRPr lang="en-IN" sz="11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IN" sz="11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Farmers’ Practice</a:t>
            </a:r>
            <a:endParaRPr lang="en-US" sz="11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B46122-7A84-482B-9CBF-DF49A1C96CFC}"/>
              </a:ext>
            </a:extLst>
          </p:cNvPr>
          <p:cNvSpPr txBox="1"/>
          <p:nvPr/>
        </p:nvSpPr>
        <p:spPr>
          <a:xfrm>
            <a:off x="6472184" y="5271215"/>
            <a:ext cx="419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Biomass Predictor Application can be integrated to Yield twinning at 4 years</a:t>
            </a:r>
            <a:endParaRPr lang="en-IN" sz="14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1E13DD55-533F-472C-A6FB-4F654A85807F}"/>
              </a:ext>
            </a:extLst>
          </p:cNvPr>
          <p:cNvSpPr/>
          <p:nvPr/>
        </p:nvSpPr>
        <p:spPr>
          <a:xfrm>
            <a:off x="7893638" y="4679488"/>
            <a:ext cx="358987" cy="235374"/>
          </a:xfrm>
          <a:prstGeom prst="downArrow">
            <a:avLst>
              <a:gd name="adj1" fmla="val 71975"/>
              <a:gd name="adj2" fmla="val 58205"/>
            </a:avLst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40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pic>
        <p:nvPicPr>
          <p:cNvPr id="26" name="Graphic 25" descr="Fir tree with solid fill">
            <a:extLst>
              <a:ext uri="{FF2B5EF4-FFF2-40B4-BE49-F238E27FC236}">
                <a16:creationId xmlns:a16="http://schemas.microsoft.com/office/drawing/2014/main" id="{9C6360AA-349D-4A35-B701-32DF448221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3914" y="3438391"/>
            <a:ext cx="1011466" cy="1435017"/>
          </a:xfrm>
          <a:prstGeom prst="rect">
            <a:avLst/>
          </a:prstGeom>
        </p:spPr>
      </p:pic>
      <p:pic>
        <p:nvPicPr>
          <p:cNvPr id="27" name="Graphic 26" descr="Fir tree with solid fill">
            <a:extLst>
              <a:ext uri="{FF2B5EF4-FFF2-40B4-BE49-F238E27FC236}">
                <a16:creationId xmlns:a16="http://schemas.microsoft.com/office/drawing/2014/main" id="{714EB676-09C1-4749-9950-198572D061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68699" y="2715784"/>
            <a:ext cx="1314033" cy="2195807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E5221BD-DAC6-445A-A803-993A23130314}"/>
              </a:ext>
            </a:extLst>
          </p:cNvPr>
          <p:cNvCxnSpPr>
            <a:stCxn id="26" idx="0"/>
            <a:endCxn id="27" idx="0"/>
          </p:cNvCxnSpPr>
          <p:nvPr/>
        </p:nvCxnSpPr>
        <p:spPr>
          <a:xfrm flipV="1">
            <a:off x="1689647" y="2715784"/>
            <a:ext cx="2636069" cy="72260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521D5C0-D2D3-4937-A7CB-880B0C0213FB}"/>
              </a:ext>
            </a:extLst>
          </p:cNvPr>
          <p:cNvCxnSpPr>
            <a:stCxn id="26" idx="2"/>
            <a:endCxn id="27" idx="2"/>
          </p:cNvCxnSpPr>
          <p:nvPr/>
        </p:nvCxnSpPr>
        <p:spPr>
          <a:xfrm>
            <a:off x="1689647" y="4873408"/>
            <a:ext cx="2636069" cy="3818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9B7DEFF-300A-474A-9684-A6ADBA38F6A3}"/>
              </a:ext>
            </a:extLst>
          </p:cNvPr>
          <p:cNvSpPr txBox="1"/>
          <p:nvPr/>
        </p:nvSpPr>
        <p:spPr>
          <a:xfrm>
            <a:off x="1145594" y="4995613"/>
            <a:ext cx="8130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Biomass @ 2years</a:t>
            </a:r>
            <a:endParaRPr lang="en-IN" sz="800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061FA0-95FA-40C3-B239-E22386EA47F0}"/>
              </a:ext>
            </a:extLst>
          </p:cNvPr>
          <p:cNvSpPr txBox="1"/>
          <p:nvPr/>
        </p:nvSpPr>
        <p:spPr>
          <a:xfrm>
            <a:off x="3859298" y="4995613"/>
            <a:ext cx="8322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Biomass @ 4 years</a:t>
            </a:r>
            <a:endParaRPr lang="en-IN" sz="800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E496E1-640F-4925-880C-F6BD82BE22D8}"/>
              </a:ext>
            </a:extLst>
          </p:cNvPr>
          <p:cNvSpPr txBox="1"/>
          <p:nvPr/>
        </p:nvSpPr>
        <p:spPr>
          <a:xfrm>
            <a:off x="1332084" y="1266788"/>
            <a:ext cx="3616696" cy="307777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Tree growth is not linear and clone specific</a:t>
            </a:r>
            <a:endParaRPr lang="en-IN" sz="14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BA906D-5158-44A2-A47A-EE574692C48C}"/>
              </a:ext>
            </a:extLst>
          </p:cNvPr>
          <p:cNvSpPr txBox="1"/>
          <p:nvPr/>
        </p:nvSpPr>
        <p:spPr>
          <a:xfrm>
            <a:off x="143055" y="115851"/>
            <a:ext cx="1173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DIGITAL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E94C09-AD2A-4FF6-B370-1B78736986A0}"/>
              </a:ext>
            </a:extLst>
          </p:cNvPr>
          <p:cNvSpPr txBox="1"/>
          <p:nvPr/>
        </p:nvSpPr>
        <p:spPr>
          <a:xfrm>
            <a:off x="8839024" y="310520"/>
            <a:ext cx="25875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IN" sz="1800" cap="all" dirty="0"/>
              <a:t>YIELD Twinning @ 2 yrs.</a:t>
            </a:r>
          </a:p>
        </p:txBody>
      </p:sp>
      <p:sp>
        <p:nvSpPr>
          <p:cNvPr id="31" name="TextBox 30">
            <a:hlinkClick r:id="rId5" action="ppaction://hlinksldjump"/>
            <a:extLst>
              <a:ext uri="{FF2B5EF4-FFF2-40B4-BE49-F238E27FC236}">
                <a16:creationId xmlns:a16="http://schemas.microsoft.com/office/drawing/2014/main" id="{09336546-5703-4793-8B75-C5DE953AE414}"/>
              </a:ext>
            </a:extLst>
          </p:cNvPr>
          <p:cNvSpPr txBox="1"/>
          <p:nvPr/>
        </p:nvSpPr>
        <p:spPr bwMode="auto">
          <a:xfrm>
            <a:off x="11727636" y="351628"/>
            <a:ext cx="373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IN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D214E7-C454-7C4A-E19C-EE11FCBD6017}"/>
              </a:ext>
            </a:extLst>
          </p:cNvPr>
          <p:cNvSpPr txBox="1"/>
          <p:nvPr/>
        </p:nvSpPr>
        <p:spPr>
          <a:xfrm>
            <a:off x="8416340" y="5948610"/>
            <a:ext cx="24080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END product is a Intranet Web-service</a:t>
            </a:r>
          </a:p>
        </p:txBody>
      </p:sp>
    </p:spTree>
    <p:extLst>
      <p:ext uri="{BB962C8B-B14F-4D97-AF65-F5344CB8AC3E}">
        <p14:creationId xmlns:p14="http://schemas.microsoft.com/office/powerpoint/2010/main" val="32594423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4BBB5AA-E3E4-46BF-8FA9-4B05F38EAFAA}"/>
              </a:ext>
            </a:extLst>
          </p:cNvPr>
          <p:cNvSpPr txBox="1"/>
          <p:nvPr/>
        </p:nvSpPr>
        <p:spPr>
          <a:xfrm>
            <a:off x="7383196" y="610200"/>
            <a:ext cx="3970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PS: Dynamic Prediction of wood moisture without measurement</a:t>
            </a:r>
            <a:endParaRPr lang="en-IN" sz="12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D3895E-E87E-463D-AC05-81E20C748275}"/>
              </a:ext>
            </a:extLst>
          </p:cNvPr>
          <p:cNvSpPr txBox="1"/>
          <p:nvPr/>
        </p:nvSpPr>
        <p:spPr>
          <a:xfrm>
            <a:off x="902312" y="1555475"/>
            <a:ext cx="65753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6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Approach: </a:t>
            </a:r>
            <a:r>
              <a:rPr lang="en-US" sz="16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The current pattern of moisture loss will be “learnt” and a time series prediction model will be built.</a:t>
            </a:r>
            <a:endParaRPr lang="en-IN" sz="1600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85920C-8671-4082-98BB-FFCD4F4B8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00" y="2478660"/>
            <a:ext cx="6021556" cy="23006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DADAECB-BDE1-43E2-ABC5-EFE218DFA463}"/>
              </a:ext>
            </a:extLst>
          </p:cNvPr>
          <p:cNvSpPr txBox="1"/>
          <p:nvPr/>
        </p:nvSpPr>
        <p:spPr>
          <a:xfrm>
            <a:off x="3247516" y="2683035"/>
            <a:ext cx="1112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Deep Learning</a:t>
            </a:r>
            <a:endParaRPr lang="en-IN" sz="12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6C40DC-46A2-45D7-A2BE-CC4B607F4FCA}"/>
              </a:ext>
            </a:extLst>
          </p:cNvPr>
          <p:cNvSpPr txBox="1"/>
          <p:nvPr/>
        </p:nvSpPr>
        <p:spPr>
          <a:xfrm>
            <a:off x="902312" y="2683035"/>
            <a:ext cx="1566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Pattern recognition</a:t>
            </a:r>
            <a:endParaRPr lang="en-IN" sz="12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1E24B9-EBB6-4364-AD7A-DE75AE3F5845}"/>
              </a:ext>
            </a:extLst>
          </p:cNvPr>
          <p:cNvSpPr txBox="1"/>
          <p:nvPr/>
        </p:nvSpPr>
        <p:spPr>
          <a:xfrm>
            <a:off x="5142405" y="2683035"/>
            <a:ext cx="1481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Time Series analysis</a:t>
            </a:r>
            <a:endParaRPr lang="en-IN" sz="12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CD7598-EA6D-407D-8F66-36CF63877AA0}"/>
              </a:ext>
            </a:extLst>
          </p:cNvPr>
          <p:cNvSpPr txBox="1"/>
          <p:nvPr/>
        </p:nvSpPr>
        <p:spPr>
          <a:xfrm>
            <a:off x="4438804" y="3518696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+</a:t>
            </a:r>
            <a:endParaRPr lang="en-IN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F1747DA0-5BFC-41B4-8906-1A2B1624C2CC}"/>
              </a:ext>
            </a:extLst>
          </p:cNvPr>
          <p:cNvSpPr/>
          <p:nvPr/>
        </p:nvSpPr>
        <p:spPr>
          <a:xfrm>
            <a:off x="2746719" y="3564230"/>
            <a:ext cx="157697" cy="278264"/>
          </a:xfrm>
          <a:prstGeom prst="rightArrow">
            <a:avLst>
              <a:gd name="adj1" fmla="val 71120"/>
              <a:gd name="adj2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D46406-4299-40FA-A9BB-FF0B6C9580B8}"/>
              </a:ext>
            </a:extLst>
          </p:cNvPr>
          <p:cNvSpPr txBox="1"/>
          <p:nvPr/>
        </p:nvSpPr>
        <p:spPr>
          <a:xfrm>
            <a:off x="792438" y="4828543"/>
            <a:ext cx="69677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N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Outcome: </a:t>
            </a:r>
            <a:r>
              <a:rPr lang="en-US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Dynamic predictive model </a:t>
            </a:r>
            <a:r>
              <a:rPr lang="en-IN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with predicted wood storage period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0031C9-E4A9-4041-B239-B189A66DA050}"/>
              </a:ext>
            </a:extLst>
          </p:cNvPr>
          <p:cNvSpPr txBox="1"/>
          <p:nvPr/>
        </p:nvSpPr>
        <p:spPr>
          <a:xfrm>
            <a:off x="803621" y="5278995"/>
            <a:ext cx="78800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N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Targeted User: Raw material Department, PSPD for Planning inventory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E23AC0-1710-462D-951B-6AABAC266D31}"/>
              </a:ext>
            </a:extLst>
          </p:cNvPr>
          <p:cNvSpPr txBox="1"/>
          <p:nvPr/>
        </p:nvSpPr>
        <p:spPr>
          <a:xfrm>
            <a:off x="8953428" y="1086321"/>
            <a:ext cx="1911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cap="all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Proposed Interface</a:t>
            </a:r>
            <a:endParaRPr lang="en-IN" sz="1600" b="1" cap="all" dirty="0">
              <a:solidFill>
                <a:schemeClr val="bg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" name="TextBox 2">
            <a:hlinkClick r:id="rId3" action="ppaction://hlinksldjump"/>
            <a:extLst>
              <a:ext uri="{FF2B5EF4-FFF2-40B4-BE49-F238E27FC236}">
                <a16:creationId xmlns:a16="http://schemas.microsoft.com/office/drawing/2014/main" id="{E93AD9A2-A3D3-2DFF-F105-781B6114AFCA}"/>
              </a:ext>
            </a:extLst>
          </p:cNvPr>
          <p:cNvSpPr txBox="1"/>
          <p:nvPr/>
        </p:nvSpPr>
        <p:spPr bwMode="auto">
          <a:xfrm>
            <a:off x="11727636" y="351628"/>
            <a:ext cx="373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IN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31D227-2AEB-4315-9C8E-9C84D3B97EDB}"/>
              </a:ext>
            </a:extLst>
          </p:cNvPr>
          <p:cNvSpPr txBox="1"/>
          <p:nvPr/>
        </p:nvSpPr>
        <p:spPr>
          <a:xfrm>
            <a:off x="143055" y="115851"/>
            <a:ext cx="1173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DIGITAL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F3F24C-5942-4857-B52B-6E69BF160A84}"/>
              </a:ext>
            </a:extLst>
          </p:cNvPr>
          <p:cNvSpPr txBox="1"/>
          <p:nvPr/>
        </p:nvSpPr>
        <p:spPr>
          <a:xfrm>
            <a:off x="7760203" y="310520"/>
            <a:ext cx="366638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IN" sz="1800" cap="all" dirty="0"/>
              <a:t>Wood Moisture Forecaster (WMF)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220D536-F68A-4733-986B-2ACF1B15DE37}"/>
              </a:ext>
            </a:extLst>
          </p:cNvPr>
          <p:cNvSpPr/>
          <p:nvPr/>
        </p:nvSpPr>
        <p:spPr>
          <a:xfrm>
            <a:off x="8506565" y="1453547"/>
            <a:ext cx="2870538" cy="4854742"/>
          </a:xfrm>
          <a:prstGeom prst="roundRect">
            <a:avLst>
              <a:gd name="adj" fmla="val 2904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E63D95E-F790-4332-9926-10A020DF7155}"/>
              </a:ext>
            </a:extLst>
          </p:cNvPr>
          <p:cNvSpPr/>
          <p:nvPr/>
        </p:nvSpPr>
        <p:spPr>
          <a:xfrm>
            <a:off x="8557309" y="1490700"/>
            <a:ext cx="2764221" cy="4780925"/>
          </a:xfrm>
          <a:prstGeom prst="roundRect">
            <a:avLst>
              <a:gd name="adj" fmla="val 2904"/>
            </a:avLst>
          </a:prstGeom>
          <a:gradFill>
            <a:gsLst>
              <a:gs pos="0">
                <a:srgbClr val="7030A0">
                  <a:alpha val="80000"/>
                </a:srgbClr>
              </a:gs>
              <a:gs pos="100000">
                <a:srgbClr val="461E6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A9647AF-0AAF-4373-A8DA-6CF3A0138D22}"/>
              </a:ext>
            </a:extLst>
          </p:cNvPr>
          <p:cNvSpPr/>
          <p:nvPr/>
        </p:nvSpPr>
        <p:spPr>
          <a:xfrm>
            <a:off x="8736737" y="3053563"/>
            <a:ext cx="2489433" cy="124432"/>
          </a:xfrm>
          <a:prstGeom prst="roundRect">
            <a:avLst>
              <a:gd name="adj" fmla="val 48741"/>
            </a:avLst>
          </a:prstGeom>
          <a:solidFill>
            <a:schemeClr val="tx1"/>
          </a:solidFill>
          <a:ln w="3175"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9D00ED5-5C4B-4658-93C9-1E7E37B1A033}"/>
              </a:ext>
            </a:extLst>
          </p:cNvPr>
          <p:cNvSpPr/>
          <p:nvPr/>
        </p:nvSpPr>
        <p:spPr>
          <a:xfrm>
            <a:off x="8730589" y="3821942"/>
            <a:ext cx="2495582" cy="12443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175"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5DEAB67-3FE1-4D49-B53E-8366D2107C3A}"/>
              </a:ext>
            </a:extLst>
          </p:cNvPr>
          <p:cNvSpPr/>
          <p:nvPr/>
        </p:nvSpPr>
        <p:spPr>
          <a:xfrm>
            <a:off x="8730588" y="4654797"/>
            <a:ext cx="2475534" cy="12443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175"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78A6855-4E7D-4F58-8F5D-6679A6C50232}"/>
              </a:ext>
            </a:extLst>
          </p:cNvPr>
          <p:cNvSpPr txBox="1"/>
          <p:nvPr/>
        </p:nvSpPr>
        <p:spPr>
          <a:xfrm>
            <a:off x="8641601" y="2725631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Clone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76B46F-4A6B-47B8-977B-74F7E4A7C14A}"/>
              </a:ext>
            </a:extLst>
          </p:cNvPr>
          <p:cNvSpPr txBox="1"/>
          <p:nvPr/>
        </p:nvSpPr>
        <p:spPr>
          <a:xfrm>
            <a:off x="8641601" y="3495422"/>
            <a:ext cx="18133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Distance from Mill (km)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2B33DD3-EAB4-49DC-8F29-1AF4CEDCF65C}"/>
              </a:ext>
            </a:extLst>
          </p:cNvPr>
          <p:cNvSpPr txBox="1"/>
          <p:nvPr/>
        </p:nvSpPr>
        <p:spPr>
          <a:xfrm>
            <a:off x="8641601" y="4335271"/>
            <a:ext cx="14750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Debarking method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602620-542B-411A-BD03-FE8715AA9A0F}"/>
              </a:ext>
            </a:extLst>
          </p:cNvPr>
          <p:cNvSpPr txBox="1"/>
          <p:nvPr/>
        </p:nvSpPr>
        <p:spPr>
          <a:xfrm>
            <a:off x="8669407" y="1759382"/>
            <a:ext cx="2443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cap="all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Storage Period and Moisture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6135D80-D409-4BD6-B998-978F71271FDF}"/>
              </a:ext>
            </a:extLst>
          </p:cNvPr>
          <p:cNvSpPr/>
          <p:nvPr/>
        </p:nvSpPr>
        <p:spPr>
          <a:xfrm>
            <a:off x="8716689" y="5579952"/>
            <a:ext cx="2489432" cy="12443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175"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E7268C-ED2D-4531-A7FE-E44B1E7D3A50}"/>
              </a:ext>
            </a:extLst>
          </p:cNvPr>
          <p:cNvSpPr txBox="1"/>
          <p:nvPr/>
        </p:nvSpPr>
        <p:spPr>
          <a:xfrm>
            <a:off x="8641601" y="5239502"/>
            <a:ext cx="12570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4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 of Harvest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FD8671F-3179-40AD-9191-F9A9CA0F1F60}"/>
              </a:ext>
            </a:extLst>
          </p:cNvPr>
          <p:cNvSpPr/>
          <p:nvPr/>
        </p:nvSpPr>
        <p:spPr>
          <a:xfrm>
            <a:off x="9009380" y="2992650"/>
            <a:ext cx="275388" cy="25935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2D749A-0CE5-4555-8DE0-7716898BD80D}"/>
              </a:ext>
            </a:extLst>
          </p:cNvPr>
          <p:cNvSpPr txBox="1"/>
          <p:nvPr/>
        </p:nvSpPr>
        <p:spPr>
          <a:xfrm>
            <a:off x="8915401" y="3232634"/>
            <a:ext cx="4177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316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0778DD-031D-44CC-8D1F-50A2CF3A4396}"/>
              </a:ext>
            </a:extLst>
          </p:cNvPr>
          <p:cNvSpPr txBox="1"/>
          <p:nvPr/>
        </p:nvSpPr>
        <p:spPr>
          <a:xfrm>
            <a:off x="9527952" y="3232634"/>
            <a:ext cx="3721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7A0E2D-B62B-4E3C-B3FF-5A8638179FFD}"/>
              </a:ext>
            </a:extLst>
          </p:cNvPr>
          <p:cNvSpPr txBox="1"/>
          <p:nvPr/>
        </p:nvSpPr>
        <p:spPr>
          <a:xfrm>
            <a:off x="10068570" y="3220437"/>
            <a:ext cx="4716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1803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46F3D2-3702-4F1A-BAE0-CAE1E51522EF}"/>
              </a:ext>
            </a:extLst>
          </p:cNvPr>
          <p:cNvSpPr txBox="1"/>
          <p:nvPr/>
        </p:nvSpPr>
        <p:spPr>
          <a:xfrm>
            <a:off x="10866667" y="3220436"/>
            <a:ext cx="4573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2021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160B6A8-C396-40F5-925E-5C0D2A01B1B3}"/>
              </a:ext>
            </a:extLst>
          </p:cNvPr>
          <p:cNvSpPr txBox="1"/>
          <p:nvPr/>
        </p:nvSpPr>
        <p:spPr>
          <a:xfrm>
            <a:off x="8628275" y="3984496"/>
            <a:ext cx="3721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016699D-ED75-4A3C-9350-BEDD8CC788E7}"/>
              </a:ext>
            </a:extLst>
          </p:cNvPr>
          <p:cNvSpPr txBox="1"/>
          <p:nvPr/>
        </p:nvSpPr>
        <p:spPr>
          <a:xfrm>
            <a:off x="9195214" y="3984496"/>
            <a:ext cx="3721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5076FAD-1B70-4B7B-AE3D-DC53C775BE55}"/>
              </a:ext>
            </a:extLst>
          </p:cNvPr>
          <p:cNvSpPr txBox="1"/>
          <p:nvPr/>
        </p:nvSpPr>
        <p:spPr>
          <a:xfrm>
            <a:off x="9735832" y="3972299"/>
            <a:ext cx="4716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100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D9F11E4-D86D-4833-ACE0-847DAFD136AB}"/>
              </a:ext>
            </a:extLst>
          </p:cNvPr>
          <p:cNvSpPr txBox="1"/>
          <p:nvPr/>
        </p:nvSpPr>
        <p:spPr>
          <a:xfrm>
            <a:off x="10264793" y="3978537"/>
            <a:ext cx="4573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407BB1-F884-442E-A715-5C75B6E867EE}"/>
              </a:ext>
            </a:extLst>
          </p:cNvPr>
          <p:cNvSpPr txBox="1"/>
          <p:nvPr/>
        </p:nvSpPr>
        <p:spPr>
          <a:xfrm>
            <a:off x="10864529" y="3978537"/>
            <a:ext cx="4573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400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EC4B0F7-62E8-41B1-AB19-0BD1BC3C802B}"/>
              </a:ext>
            </a:extLst>
          </p:cNvPr>
          <p:cNvSpPr/>
          <p:nvPr/>
        </p:nvSpPr>
        <p:spPr>
          <a:xfrm>
            <a:off x="9212122" y="3761281"/>
            <a:ext cx="275388" cy="25935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8221308-4C71-4F1C-8036-70746E1E1B1A}"/>
              </a:ext>
            </a:extLst>
          </p:cNvPr>
          <p:cNvSpPr txBox="1"/>
          <p:nvPr/>
        </p:nvSpPr>
        <p:spPr>
          <a:xfrm>
            <a:off x="8710540" y="4815893"/>
            <a:ext cx="6662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Manual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A342956-487E-435C-98F7-0E5D80B7F8B1}"/>
              </a:ext>
            </a:extLst>
          </p:cNvPr>
          <p:cNvSpPr txBox="1"/>
          <p:nvPr/>
        </p:nvSpPr>
        <p:spPr>
          <a:xfrm>
            <a:off x="10722117" y="4815893"/>
            <a:ext cx="6662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Machine 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96EF193-FB2A-4430-9B89-71865778FE7B}"/>
              </a:ext>
            </a:extLst>
          </p:cNvPr>
          <p:cNvSpPr/>
          <p:nvPr/>
        </p:nvSpPr>
        <p:spPr>
          <a:xfrm>
            <a:off x="8862702" y="4584316"/>
            <a:ext cx="275388" cy="25935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F72BA53-594B-4556-ACDE-9E26FF47AF78}"/>
              </a:ext>
            </a:extLst>
          </p:cNvPr>
          <p:cNvSpPr/>
          <p:nvPr/>
        </p:nvSpPr>
        <p:spPr>
          <a:xfrm>
            <a:off x="8823319" y="5502217"/>
            <a:ext cx="275388" cy="25935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03D651-D276-4CD9-9DAE-401551845CD2}"/>
              </a:ext>
            </a:extLst>
          </p:cNvPr>
          <p:cNvSpPr txBox="1"/>
          <p:nvPr/>
        </p:nvSpPr>
        <p:spPr>
          <a:xfrm>
            <a:off x="8683554" y="5754394"/>
            <a:ext cx="8039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Immediate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5195BAA-1CAF-431B-A0EF-9F41EC79B2AA}"/>
              </a:ext>
            </a:extLst>
          </p:cNvPr>
          <p:cNvSpPr txBox="1"/>
          <p:nvPr/>
        </p:nvSpPr>
        <p:spPr>
          <a:xfrm>
            <a:off x="9438814" y="5658207"/>
            <a:ext cx="4290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5</a:t>
            </a:r>
          </a:p>
          <a:p>
            <a:pPr algn="ctr"/>
            <a:r>
              <a:rPr lang="en-IN" sz="7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 </a:t>
            </a:r>
          </a:p>
          <a:p>
            <a:pPr algn="ctr"/>
            <a:r>
              <a:rPr lang="en-IN" sz="7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later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F5ED204-3B48-4D9C-BD3D-3639C31CCFE9}"/>
              </a:ext>
            </a:extLst>
          </p:cNvPr>
          <p:cNvSpPr txBox="1"/>
          <p:nvPr/>
        </p:nvSpPr>
        <p:spPr>
          <a:xfrm>
            <a:off x="10665967" y="5666881"/>
            <a:ext cx="44673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15</a:t>
            </a:r>
          </a:p>
          <a:p>
            <a:pPr algn="ctr"/>
            <a:r>
              <a:rPr lang="en-IN" sz="7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 </a:t>
            </a:r>
          </a:p>
          <a:p>
            <a:pPr algn="ctr"/>
            <a:r>
              <a:rPr lang="en-IN" sz="7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later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B7AC778-B16B-4956-8946-786C75321784}"/>
              </a:ext>
            </a:extLst>
          </p:cNvPr>
          <p:cNvSpPr/>
          <p:nvPr/>
        </p:nvSpPr>
        <p:spPr>
          <a:xfrm>
            <a:off x="8710540" y="2146502"/>
            <a:ext cx="2555098" cy="579130"/>
          </a:xfrm>
          <a:prstGeom prst="roundRect">
            <a:avLst>
              <a:gd name="adj" fmla="val 12773"/>
            </a:avLst>
          </a:prstGeom>
          <a:solidFill>
            <a:schemeClr val="bg1">
              <a:lumMod val="95000"/>
              <a:lumOff val="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b="1" dirty="0">
                <a:solidFill>
                  <a:schemeClr val="tx1"/>
                </a:solidFill>
                <a:latin typeface="Courier New" panose="02070309020205020404" pitchFamily="49" charset="0"/>
                <a:ea typeface="Open Sans Condensed" panose="020B0604020202020204" charset="0"/>
                <a:cs typeface="Courier New" panose="02070309020205020404" pitchFamily="49" charset="0"/>
              </a:rPr>
              <a:t>40</a:t>
            </a:r>
            <a:r>
              <a:rPr lang="en-IN" sz="2400" b="1" dirty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</a:t>
            </a:r>
            <a:r>
              <a:rPr lang="en-IN" sz="1600" b="1" dirty="0">
                <a:solidFill>
                  <a:schemeClr val="tx1">
                    <a:lumMod val="75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  with </a:t>
            </a:r>
            <a:r>
              <a:rPr lang="en-IN" sz="2400" b="1" dirty="0">
                <a:solidFill>
                  <a:schemeClr val="tx1"/>
                </a:solidFill>
                <a:latin typeface="Courier New" panose="02070309020205020404" pitchFamily="49" charset="0"/>
                <a:ea typeface="Open Sans Condensed" panose="020B0604020202020204" charset="0"/>
                <a:cs typeface="Courier New" panose="02070309020205020404" pitchFamily="49" charset="0"/>
              </a:rPr>
              <a:t>35%</a:t>
            </a:r>
            <a:r>
              <a:rPr lang="en-IN" sz="2400" b="1" dirty="0">
                <a:solidFill>
                  <a:schemeClr val="tx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</a:t>
            </a:r>
            <a:endParaRPr lang="en-IN" b="1" dirty="0">
              <a:solidFill>
                <a:schemeClr val="tx1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80DE130-6CCC-47C6-BF2C-60804D51B4F2}"/>
              </a:ext>
            </a:extLst>
          </p:cNvPr>
          <p:cNvCxnSpPr>
            <a:cxnSpLocks/>
          </p:cNvCxnSpPr>
          <p:nvPr/>
        </p:nvCxnSpPr>
        <p:spPr>
          <a:xfrm>
            <a:off x="9647637" y="3053562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3429CB8-F0D7-4DAA-A7C1-B584142CE7BD}"/>
              </a:ext>
            </a:extLst>
          </p:cNvPr>
          <p:cNvCxnSpPr>
            <a:cxnSpLocks/>
          </p:cNvCxnSpPr>
          <p:nvPr/>
        </p:nvCxnSpPr>
        <p:spPr>
          <a:xfrm>
            <a:off x="10351442" y="3053562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1ACFC1B-A4BC-4EA3-ACFE-3CBCC678C4BA}"/>
              </a:ext>
            </a:extLst>
          </p:cNvPr>
          <p:cNvCxnSpPr>
            <a:cxnSpLocks/>
          </p:cNvCxnSpPr>
          <p:nvPr/>
        </p:nvCxnSpPr>
        <p:spPr>
          <a:xfrm>
            <a:off x="11055248" y="3053562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ECBD554-87C1-44AB-94A0-2E6D3AE43F3C}"/>
              </a:ext>
            </a:extLst>
          </p:cNvPr>
          <p:cNvCxnSpPr>
            <a:cxnSpLocks/>
          </p:cNvCxnSpPr>
          <p:nvPr/>
        </p:nvCxnSpPr>
        <p:spPr>
          <a:xfrm>
            <a:off x="8824146" y="3824091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0CC0C96-37C2-46E5-B134-F08F797D1EA6}"/>
              </a:ext>
            </a:extLst>
          </p:cNvPr>
          <p:cNvCxnSpPr>
            <a:cxnSpLocks/>
          </p:cNvCxnSpPr>
          <p:nvPr/>
        </p:nvCxnSpPr>
        <p:spPr>
          <a:xfrm>
            <a:off x="9917571" y="3821942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4F8304D-64B3-4679-939E-2F6FD8FEFF61}"/>
              </a:ext>
            </a:extLst>
          </p:cNvPr>
          <p:cNvCxnSpPr>
            <a:cxnSpLocks/>
          </p:cNvCxnSpPr>
          <p:nvPr/>
        </p:nvCxnSpPr>
        <p:spPr>
          <a:xfrm>
            <a:off x="10445782" y="3818947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77735D2-50D1-45CA-90AE-3C9DF4074142}"/>
              </a:ext>
            </a:extLst>
          </p:cNvPr>
          <p:cNvCxnSpPr>
            <a:cxnSpLocks/>
          </p:cNvCxnSpPr>
          <p:nvPr/>
        </p:nvCxnSpPr>
        <p:spPr>
          <a:xfrm>
            <a:off x="11034616" y="3820993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B916669E-8648-494A-B271-0864CD947669}"/>
              </a:ext>
            </a:extLst>
          </p:cNvPr>
          <p:cNvCxnSpPr>
            <a:cxnSpLocks/>
          </p:cNvCxnSpPr>
          <p:nvPr/>
        </p:nvCxnSpPr>
        <p:spPr>
          <a:xfrm>
            <a:off x="10864529" y="4660033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7D3E3A96-6C0E-4681-90E0-C1006691DCD8}"/>
              </a:ext>
            </a:extLst>
          </p:cNvPr>
          <p:cNvSpPr txBox="1"/>
          <p:nvPr/>
        </p:nvSpPr>
        <p:spPr>
          <a:xfrm>
            <a:off x="9983463" y="5658206"/>
            <a:ext cx="55114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10</a:t>
            </a:r>
          </a:p>
          <a:p>
            <a:pPr algn="ctr"/>
            <a:r>
              <a:rPr lang="en-IN" sz="7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Days</a:t>
            </a:r>
          </a:p>
          <a:p>
            <a:pPr algn="ctr"/>
            <a:r>
              <a:rPr lang="en-IN" sz="700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later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0077B95-0EC8-437A-8BD5-8E76D8E8F870}"/>
              </a:ext>
            </a:extLst>
          </p:cNvPr>
          <p:cNvCxnSpPr>
            <a:cxnSpLocks/>
          </p:cNvCxnSpPr>
          <p:nvPr/>
        </p:nvCxnSpPr>
        <p:spPr>
          <a:xfrm>
            <a:off x="9647637" y="5579951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350D48D-3A8B-4E88-B550-7FB4EE7394CE}"/>
              </a:ext>
            </a:extLst>
          </p:cNvPr>
          <p:cNvCxnSpPr>
            <a:cxnSpLocks/>
          </p:cNvCxnSpPr>
          <p:nvPr/>
        </p:nvCxnSpPr>
        <p:spPr>
          <a:xfrm>
            <a:off x="10264793" y="5579951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8AEC603-8270-4E0D-8F34-8A7CE55B1223}"/>
              </a:ext>
            </a:extLst>
          </p:cNvPr>
          <p:cNvCxnSpPr>
            <a:cxnSpLocks/>
          </p:cNvCxnSpPr>
          <p:nvPr/>
        </p:nvCxnSpPr>
        <p:spPr>
          <a:xfrm>
            <a:off x="10890971" y="5579951"/>
            <a:ext cx="0" cy="124432"/>
          </a:xfrm>
          <a:prstGeom prst="line">
            <a:avLst/>
          </a:prstGeom>
          <a:ln w="63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3351C12-9826-6E33-3156-DE84F3376D04}"/>
              </a:ext>
            </a:extLst>
          </p:cNvPr>
          <p:cNvSpPr txBox="1"/>
          <p:nvPr/>
        </p:nvSpPr>
        <p:spPr>
          <a:xfrm>
            <a:off x="9009705" y="6282524"/>
            <a:ext cx="24080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END product is a Intranet Web-service</a:t>
            </a:r>
          </a:p>
        </p:txBody>
      </p:sp>
    </p:spTree>
    <p:extLst>
      <p:ext uri="{BB962C8B-B14F-4D97-AF65-F5344CB8AC3E}">
        <p14:creationId xmlns:p14="http://schemas.microsoft.com/office/powerpoint/2010/main" val="29225939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FB6E67F-2D88-40C0-B401-5D4E58A6870B}"/>
              </a:ext>
            </a:extLst>
          </p:cNvPr>
          <p:cNvSpPr/>
          <p:nvPr/>
        </p:nvSpPr>
        <p:spPr>
          <a:xfrm>
            <a:off x="0" y="0"/>
            <a:ext cx="12200021" cy="6845968"/>
          </a:xfrm>
          <a:custGeom>
            <a:avLst/>
            <a:gdLst>
              <a:gd name="connsiteX0" fmla="*/ 0 w 12200021"/>
              <a:gd name="connsiteY0" fmla="*/ 6845968 h 6845968"/>
              <a:gd name="connsiteX1" fmla="*/ 12200021 w 12200021"/>
              <a:gd name="connsiteY1" fmla="*/ 0 h 6845968"/>
              <a:gd name="connsiteX2" fmla="*/ 12200021 w 12200021"/>
              <a:gd name="connsiteY2" fmla="*/ 6839952 h 6845968"/>
              <a:gd name="connsiteX3" fmla="*/ 0 w 12200021"/>
              <a:gd name="connsiteY3" fmla="*/ 6845968 h 684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0021" h="6845968">
                <a:moveTo>
                  <a:pt x="0" y="6845968"/>
                </a:moveTo>
                <a:lnTo>
                  <a:pt x="12200021" y="0"/>
                </a:lnTo>
                <a:lnTo>
                  <a:pt x="12200021" y="6839952"/>
                </a:lnTo>
                <a:lnTo>
                  <a:pt x="0" y="6845968"/>
                </a:lnTo>
                <a:close/>
              </a:path>
            </a:pathLst>
          </a:custGeom>
          <a:solidFill>
            <a:srgbClr val="7030A0"/>
          </a:soli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6F683-CDFE-4389-A44A-F5E088BF2352}"/>
              </a:ext>
            </a:extLst>
          </p:cNvPr>
          <p:cNvSpPr txBox="1"/>
          <p:nvPr/>
        </p:nvSpPr>
        <p:spPr>
          <a:xfrm>
            <a:off x="7939636" y="4416824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End</a:t>
            </a:r>
            <a:endParaRPr lang="en-IN" sz="1400" dirty="0"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04CC63-36B8-4316-8228-3F7665EA3159}"/>
              </a:ext>
            </a:extLst>
          </p:cNvPr>
          <p:cNvSpPr txBox="1"/>
          <p:nvPr/>
        </p:nvSpPr>
        <p:spPr>
          <a:xfrm>
            <a:off x="143055" y="115851"/>
            <a:ext cx="2012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EXPECTATIONS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93FAD7-BA33-4DD2-AF49-38BE2C9F54EA}"/>
              </a:ext>
            </a:extLst>
          </p:cNvPr>
          <p:cNvSpPr txBox="1"/>
          <p:nvPr/>
        </p:nvSpPr>
        <p:spPr>
          <a:xfrm>
            <a:off x="446089" y="865465"/>
            <a:ext cx="10374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Corymbia</a:t>
            </a:r>
            <a:endParaRPr lang="en-IN" sz="16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A2A49-C2C3-4261-BF67-41A29A5EC0E5}"/>
              </a:ext>
            </a:extLst>
          </p:cNvPr>
          <p:cNvSpPr txBox="1"/>
          <p:nvPr/>
        </p:nvSpPr>
        <p:spPr>
          <a:xfrm>
            <a:off x="1693833" y="895390"/>
            <a:ext cx="413767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Area expansion (~150 acres blocks in addition to Bund)</a:t>
            </a:r>
          </a:p>
          <a:p>
            <a:pPr marL="171450" indent="-1714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Adopt unique multiplication protocol for Corymbia</a:t>
            </a:r>
          </a:p>
          <a:p>
            <a:pPr marL="171450" indent="-1714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Premium pricing in procurement (~Rs. +100)</a:t>
            </a:r>
            <a:endParaRPr lang="en-IN" sz="14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303AE3-EBEB-4A01-AF12-2BB13E3D5063}"/>
              </a:ext>
            </a:extLst>
          </p:cNvPr>
          <p:cNvSpPr txBox="1"/>
          <p:nvPr/>
        </p:nvSpPr>
        <p:spPr>
          <a:xfrm>
            <a:off x="1693833" y="2090835"/>
            <a:ext cx="440216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Area expansion in black soil (Khammam) – 2 lakhs saplings</a:t>
            </a:r>
          </a:p>
          <a:p>
            <a:pPr marL="171450" indent="-171450" algn="l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Promote  ITC 1761 in Mandya &amp; Vizag (as ring fencing)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A0C0C5-DE01-4120-A93C-404582457273}"/>
              </a:ext>
            </a:extLst>
          </p:cNvPr>
          <p:cNvSpPr txBox="1"/>
          <p:nvPr/>
        </p:nvSpPr>
        <p:spPr>
          <a:xfrm>
            <a:off x="383571" y="2090835"/>
            <a:ext cx="1099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casuarina</a:t>
            </a:r>
            <a:endParaRPr lang="en-IN" sz="16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258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F6240EC-8E29-0C6B-EEE2-BE9189443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245" y="1002049"/>
            <a:ext cx="5253922" cy="31211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E0FF76-FC21-B23F-B4E6-9D2AE4BC5B75}"/>
              </a:ext>
            </a:extLst>
          </p:cNvPr>
          <p:cNvSpPr txBox="1"/>
          <p:nvPr/>
        </p:nvSpPr>
        <p:spPr>
          <a:xfrm>
            <a:off x="4820972" y="3336331"/>
            <a:ext cx="11249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nitens </a:t>
            </a:r>
            <a:r>
              <a:rPr lang="en-IN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(54%)</a:t>
            </a:r>
          </a:p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camaldulensis</a:t>
            </a:r>
          </a:p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Tereticornis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2FFA5E-DA62-0806-C4B7-FD92EBEA825D}"/>
              </a:ext>
            </a:extLst>
          </p:cNvPr>
          <p:cNvSpPr txBox="1"/>
          <p:nvPr/>
        </p:nvSpPr>
        <p:spPr>
          <a:xfrm>
            <a:off x="1854272" y="2934667"/>
            <a:ext cx="11520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 b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defRPr>
            </a:lvl1pPr>
          </a:lstStyle>
          <a:p>
            <a:r>
              <a:rPr lang="en-IN" dirty="0"/>
              <a:t>E urophylla </a:t>
            </a:r>
            <a:r>
              <a:rPr lang="en-IN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(54%)</a:t>
            </a:r>
            <a:endParaRPr lang="en-IN" dirty="0"/>
          </a:p>
          <a:p>
            <a:r>
              <a:rPr lang="en-IN" dirty="0"/>
              <a:t>E. </a:t>
            </a:r>
            <a:r>
              <a:rPr lang="en-IN" dirty="0" err="1"/>
              <a:t>saligna</a:t>
            </a:r>
            <a:r>
              <a:rPr lang="en-IN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7C6A2B-BF97-D76A-52A6-D206DC08ED4E}"/>
              </a:ext>
            </a:extLst>
          </p:cNvPr>
          <p:cNvSpPr txBox="1"/>
          <p:nvPr/>
        </p:nvSpPr>
        <p:spPr>
          <a:xfrm>
            <a:off x="2891174" y="2473003"/>
            <a:ext cx="1152009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grandis </a:t>
            </a:r>
            <a:r>
              <a:rPr lang="en-IN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(57%)</a:t>
            </a:r>
          </a:p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camaldulensis</a:t>
            </a:r>
          </a:p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cladocalyx</a:t>
            </a:r>
          </a:p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</a:t>
            </a:r>
            <a:r>
              <a:rPr lang="en-IN" sz="1000" b="1" dirty="0" err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diversicolor</a:t>
            </a:r>
            <a:endParaRPr lang="en-IN" sz="10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lehmannii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0F1EC3-85AE-1179-3B9B-61F814D1ABCE}"/>
              </a:ext>
            </a:extLst>
          </p:cNvPr>
          <p:cNvSpPr txBox="1"/>
          <p:nvPr/>
        </p:nvSpPr>
        <p:spPr>
          <a:xfrm>
            <a:off x="1456726" y="3336331"/>
            <a:ext cx="105420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globulus </a:t>
            </a:r>
            <a:r>
              <a:rPr lang="en-US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(54%)</a:t>
            </a:r>
          </a:p>
          <a:p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viminalis </a:t>
            </a:r>
          </a:p>
          <a:p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rostrata. </a:t>
            </a:r>
            <a:endParaRPr lang="en-IN" sz="10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4AC87C-31B3-1CD6-387A-466CB7060C5B}"/>
              </a:ext>
            </a:extLst>
          </p:cNvPr>
          <p:cNvSpPr txBox="1"/>
          <p:nvPr/>
        </p:nvSpPr>
        <p:spPr>
          <a:xfrm>
            <a:off x="3006281" y="1949301"/>
            <a:ext cx="11990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globulus</a:t>
            </a:r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 </a:t>
            </a:r>
            <a:r>
              <a:rPr lang="en-IN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(54%)</a:t>
            </a:r>
          </a:p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obliqua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4889B0-00A0-7DD7-051E-614BB3FF7BAE}"/>
              </a:ext>
            </a:extLst>
          </p:cNvPr>
          <p:cNvSpPr txBox="1"/>
          <p:nvPr/>
        </p:nvSpPr>
        <p:spPr>
          <a:xfrm>
            <a:off x="3979415" y="2285623"/>
            <a:ext cx="160440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Camaldulensis</a:t>
            </a:r>
            <a:r>
              <a:rPr lang="en-IN" sz="10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 (43-46%)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tereticornis</a:t>
            </a:r>
          </a:p>
          <a:p>
            <a:r>
              <a:rPr lang="en-IN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 Deglupta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1CC9BD7-6E5C-D269-297C-9D040A3B9E32}"/>
              </a:ext>
            </a:extLst>
          </p:cNvPr>
          <p:cNvSpPr/>
          <p:nvPr/>
        </p:nvSpPr>
        <p:spPr>
          <a:xfrm>
            <a:off x="3256006" y="5070261"/>
            <a:ext cx="751974" cy="707669"/>
          </a:xfrm>
          <a:prstGeom prst="ellipse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accent6">
                  <a:lumMod val="5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E.camal.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ED3DE78-D75D-EA12-1BBB-2A5F2B4E8006}"/>
              </a:ext>
            </a:extLst>
          </p:cNvPr>
          <p:cNvSpPr/>
          <p:nvPr/>
        </p:nvSpPr>
        <p:spPr>
          <a:xfrm>
            <a:off x="2361617" y="4212584"/>
            <a:ext cx="751974" cy="707669"/>
          </a:xfrm>
          <a:prstGeom prst="ellipse">
            <a:avLst/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IN" sz="1200" b="1" dirty="0" err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E.uro</a:t>
            </a: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85093BB-EDFF-D38A-F3A3-723EA2A092BA}"/>
              </a:ext>
            </a:extLst>
          </p:cNvPr>
          <p:cNvSpPr/>
          <p:nvPr/>
        </p:nvSpPr>
        <p:spPr>
          <a:xfrm>
            <a:off x="4150395" y="4212584"/>
            <a:ext cx="751974" cy="707669"/>
          </a:xfrm>
          <a:prstGeom prst="ellipse">
            <a:avLst/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IN" sz="1200" b="1" dirty="0" err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E.gran</a:t>
            </a: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.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C09D1B5-A1C1-1AE7-A6C0-9F3270A2E60F}"/>
              </a:ext>
            </a:extLst>
          </p:cNvPr>
          <p:cNvCxnSpPr>
            <a:stCxn id="24" idx="5"/>
            <a:endCxn id="23" idx="1"/>
          </p:cNvCxnSpPr>
          <p:nvPr/>
        </p:nvCxnSpPr>
        <p:spPr>
          <a:xfrm>
            <a:off x="3003467" y="4816617"/>
            <a:ext cx="362663" cy="357280"/>
          </a:xfrm>
          <a:prstGeom prst="straightConnector1">
            <a:avLst/>
          </a:prstGeom>
          <a:ln w="9525">
            <a:solidFill>
              <a:schemeClr val="bg1">
                <a:lumMod val="50000"/>
                <a:lumOff val="50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572DD9D-ED5A-BAA6-02A0-AB9BA4609FCB}"/>
              </a:ext>
            </a:extLst>
          </p:cNvPr>
          <p:cNvCxnSpPr>
            <a:cxnSpLocks/>
            <a:stCxn id="25" idx="3"/>
            <a:endCxn id="23" idx="7"/>
          </p:cNvCxnSpPr>
          <p:nvPr/>
        </p:nvCxnSpPr>
        <p:spPr>
          <a:xfrm flipH="1">
            <a:off x="3897856" y="4816617"/>
            <a:ext cx="362663" cy="357280"/>
          </a:xfrm>
          <a:prstGeom prst="straightConnector1">
            <a:avLst/>
          </a:prstGeom>
          <a:ln w="9525">
            <a:solidFill>
              <a:schemeClr val="bg1">
                <a:lumMod val="50000"/>
                <a:lumOff val="50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2F60E89-790A-A8B5-E03B-479222081BE7}"/>
              </a:ext>
            </a:extLst>
          </p:cNvPr>
          <p:cNvSpPr txBox="1"/>
          <p:nvPr/>
        </p:nvSpPr>
        <p:spPr>
          <a:xfrm>
            <a:off x="1671901" y="5813076"/>
            <a:ext cx="2193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Successful hybrids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Has upper limit on PY </a:t>
            </a:r>
            <a:r>
              <a:rPr lang="en-IN" sz="12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(46-48%)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B46EB08-4620-5B36-03C3-CF1E6A5320F3}"/>
              </a:ext>
            </a:extLst>
          </p:cNvPr>
          <p:cNvSpPr txBox="1"/>
          <p:nvPr/>
        </p:nvSpPr>
        <p:spPr>
          <a:xfrm>
            <a:off x="4095209" y="5787762"/>
            <a:ext cx="147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Abiotic stress susceptibility</a:t>
            </a: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3ADCA292-4DEB-5992-AF0E-7051456BCB65}"/>
              </a:ext>
            </a:extLst>
          </p:cNvPr>
          <p:cNvSpPr/>
          <p:nvPr/>
        </p:nvSpPr>
        <p:spPr>
          <a:xfrm>
            <a:off x="2508584" y="4946911"/>
            <a:ext cx="661737" cy="854242"/>
          </a:xfrm>
          <a:custGeom>
            <a:avLst/>
            <a:gdLst>
              <a:gd name="connsiteX0" fmla="*/ 661737 w 661737"/>
              <a:gd name="connsiteY0" fmla="*/ 0 h 854242"/>
              <a:gd name="connsiteX1" fmla="*/ 126332 w 661737"/>
              <a:gd name="connsiteY1" fmla="*/ 505326 h 854242"/>
              <a:gd name="connsiteX2" fmla="*/ 0 w 661737"/>
              <a:gd name="connsiteY2" fmla="*/ 854242 h 85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1737" h="854242">
                <a:moveTo>
                  <a:pt x="661737" y="0"/>
                </a:moveTo>
                <a:cubicBezTo>
                  <a:pt x="449179" y="181476"/>
                  <a:pt x="236621" y="362952"/>
                  <a:pt x="126332" y="505326"/>
                </a:cubicBezTo>
                <a:cubicBezTo>
                  <a:pt x="16043" y="647700"/>
                  <a:pt x="8021" y="750971"/>
                  <a:pt x="0" y="854242"/>
                </a:cubicBezTo>
              </a:path>
            </a:pathLst>
          </a:custGeom>
          <a:noFill/>
          <a:ln w="15875">
            <a:solidFill>
              <a:schemeClr val="tx1">
                <a:lumMod val="50000"/>
              </a:schemeClr>
            </a:solidFill>
            <a:prstDash val="sysDot"/>
            <a:tailEnd type="stealth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95468AB-6F39-89F5-8C5F-46AF68A713CF}"/>
              </a:ext>
            </a:extLst>
          </p:cNvPr>
          <p:cNvSpPr/>
          <p:nvPr/>
        </p:nvSpPr>
        <p:spPr>
          <a:xfrm flipH="1">
            <a:off x="4093664" y="4983184"/>
            <a:ext cx="649706" cy="813180"/>
          </a:xfrm>
          <a:custGeom>
            <a:avLst/>
            <a:gdLst>
              <a:gd name="connsiteX0" fmla="*/ 661737 w 661737"/>
              <a:gd name="connsiteY0" fmla="*/ 0 h 854242"/>
              <a:gd name="connsiteX1" fmla="*/ 126332 w 661737"/>
              <a:gd name="connsiteY1" fmla="*/ 505326 h 854242"/>
              <a:gd name="connsiteX2" fmla="*/ 0 w 661737"/>
              <a:gd name="connsiteY2" fmla="*/ 854242 h 85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1737" h="854242">
                <a:moveTo>
                  <a:pt x="661737" y="0"/>
                </a:moveTo>
                <a:cubicBezTo>
                  <a:pt x="449179" y="181476"/>
                  <a:pt x="236621" y="362952"/>
                  <a:pt x="126332" y="505326"/>
                </a:cubicBezTo>
                <a:cubicBezTo>
                  <a:pt x="16043" y="647700"/>
                  <a:pt x="8021" y="750971"/>
                  <a:pt x="0" y="854242"/>
                </a:cubicBezTo>
              </a:path>
            </a:pathLst>
          </a:custGeom>
          <a:noFill/>
          <a:ln w="15875">
            <a:solidFill>
              <a:schemeClr val="tx1">
                <a:lumMod val="50000"/>
              </a:schemeClr>
            </a:solidFill>
            <a:prstDash val="sysDot"/>
            <a:tailEnd type="stealth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F8230A3-D386-B8FA-9313-36B69F14917B}"/>
              </a:ext>
            </a:extLst>
          </p:cNvPr>
          <p:cNvSpPr txBox="1"/>
          <p:nvPr/>
        </p:nvSpPr>
        <p:spPr>
          <a:xfrm>
            <a:off x="4339090" y="5150033"/>
            <a:ext cx="557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solidFill>
                  <a:schemeClr val="accent1"/>
                </a:solidFill>
              </a:rPr>
              <a:t>✗ </a:t>
            </a:r>
          </a:p>
        </p:txBody>
      </p: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EB8C2153-30F0-36B5-2F93-3B89C0B48ACC}"/>
              </a:ext>
            </a:extLst>
          </p:cNvPr>
          <p:cNvSpPr/>
          <p:nvPr/>
        </p:nvSpPr>
        <p:spPr>
          <a:xfrm>
            <a:off x="559468" y="975390"/>
            <a:ext cx="5348707" cy="3147805"/>
          </a:xfrm>
          <a:prstGeom prst="roundRect">
            <a:avLst>
              <a:gd name="adj" fmla="val 1342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1810D73-AB57-A876-CA93-1AB304E694E1}"/>
              </a:ext>
            </a:extLst>
          </p:cNvPr>
          <p:cNvSpPr txBox="1"/>
          <p:nvPr/>
        </p:nvSpPr>
        <p:spPr>
          <a:xfrm>
            <a:off x="2014475" y="836891"/>
            <a:ext cx="2603598" cy="276999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l"/>
            <a:r>
              <a:rPr lang="en-IN" sz="12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Major PURE species &amp; kraft pulp yield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E7A0648-17D5-BE39-1470-44312F564CC0}"/>
              </a:ext>
            </a:extLst>
          </p:cNvPr>
          <p:cNvSpPr txBox="1"/>
          <p:nvPr/>
        </p:nvSpPr>
        <p:spPr>
          <a:xfrm>
            <a:off x="8250727" y="3029680"/>
            <a:ext cx="557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solidFill>
                  <a:schemeClr val="accent4">
                    <a:lumMod val="75000"/>
                  </a:schemeClr>
                </a:solidFill>
              </a:rPr>
              <a:t>✔</a:t>
            </a:r>
            <a:r>
              <a:rPr lang="en-IN" dirty="0">
                <a:solidFill>
                  <a:schemeClr val="accent1"/>
                </a:solidFill>
              </a:rPr>
              <a:t> 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97CCE363-7FFF-49E1-9303-DCAE583E2904}"/>
              </a:ext>
            </a:extLst>
          </p:cNvPr>
          <p:cNvGrpSpPr/>
          <p:nvPr/>
        </p:nvGrpSpPr>
        <p:grpSpPr>
          <a:xfrm>
            <a:off x="7486350" y="3487334"/>
            <a:ext cx="1892529" cy="553999"/>
            <a:chOff x="7508798" y="3740594"/>
            <a:chExt cx="1892529" cy="1176917"/>
          </a:xfrm>
        </p:grpSpPr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6A87CC0C-FE9C-35D6-0A73-D65D9F1359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87223" y="3743095"/>
              <a:ext cx="342899" cy="0"/>
            </a:xfrm>
            <a:prstGeom prst="straightConnector1">
              <a:avLst/>
            </a:prstGeom>
            <a:ln w="9525">
              <a:solidFill>
                <a:schemeClr val="bg1">
                  <a:lumMod val="50000"/>
                  <a:lumOff val="50000"/>
                </a:schemeClr>
              </a:solidFill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EEF23059-2AC8-1748-BD78-4C831C9A666A}"/>
                </a:ext>
              </a:extLst>
            </p:cNvPr>
            <p:cNvGrpSpPr/>
            <p:nvPr/>
          </p:nvGrpSpPr>
          <p:grpSpPr>
            <a:xfrm>
              <a:off x="7508798" y="3740594"/>
              <a:ext cx="1892529" cy="1176917"/>
              <a:chOff x="8263307" y="1821116"/>
              <a:chExt cx="1892529" cy="1159428"/>
            </a:xfrm>
          </p:grpSpPr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B9F0D66D-ECF4-618E-6F4B-F8F15548B41B}"/>
                  </a:ext>
                </a:extLst>
              </p:cNvPr>
              <p:cNvGrpSpPr/>
              <p:nvPr/>
            </p:nvGrpSpPr>
            <p:grpSpPr>
              <a:xfrm>
                <a:off x="9208020" y="1823615"/>
                <a:ext cx="947816" cy="1156929"/>
                <a:chOff x="9208020" y="1823615"/>
                <a:chExt cx="947816" cy="1156929"/>
              </a:xfrm>
            </p:grpSpPr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71A02688-D399-D343-9E86-FD89FC5998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947816" cy="1156929"/>
                </a:xfrm>
                <a:prstGeom prst="line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Arrow Connector 75">
                  <a:extLst>
                    <a:ext uri="{FF2B5EF4-FFF2-40B4-BE49-F238E27FC236}">
                      <a16:creationId xmlns:a16="http://schemas.microsoft.com/office/drawing/2014/main" id="{266D9923-9873-C1B2-A257-75FBA5A41F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832891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Arrow Connector 78">
                  <a:extLst>
                    <a:ext uri="{FF2B5EF4-FFF2-40B4-BE49-F238E27FC236}">
                      <a16:creationId xmlns:a16="http://schemas.microsoft.com/office/drawing/2014/main" id="{1150B88B-BA02-B04F-F58B-AF10C26D7E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730459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Arrow Connector 81">
                  <a:extLst>
                    <a:ext uri="{FF2B5EF4-FFF2-40B4-BE49-F238E27FC236}">
                      <a16:creationId xmlns:a16="http://schemas.microsoft.com/office/drawing/2014/main" id="{74421E1A-87CF-558C-3CFA-153A296F47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630524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3">
                  <a:extLst>
                    <a:ext uri="{FF2B5EF4-FFF2-40B4-BE49-F238E27FC236}">
                      <a16:creationId xmlns:a16="http://schemas.microsoft.com/office/drawing/2014/main" id="{E09119C7-9E02-2DA8-25B4-B639435B0C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538085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Arrow Connector 85">
                  <a:extLst>
                    <a:ext uri="{FF2B5EF4-FFF2-40B4-BE49-F238E27FC236}">
                      <a16:creationId xmlns:a16="http://schemas.microsoft.com/office/drawing/2014/main" id="{78CAEDA6-BA30-C79D-05DB-847AF0FE9A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450642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Arrow Connector 87">
                  <a:extLst>
                    <a:ext uri="{FF2B5EF4-FFF2-40B4-BE49-F238E27FC236}">
                      <a16:creationId xmlns:a16="http://schemas.microsoft.com/office/drawing/2014/main" id="{B354F0CE-002B-9124-9A55-74A2B1E8D6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371016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Arrow Connector 89">
                  <a:extLst>
                    <a:ext uri="{FF2B5EF4-FFF2-40B4-BE49-F238E27FC236}">
                      <a16:creationId xmlns:a16="http://schemas.microsoft.com/office/drawing/2014/main" id="{85D4B2DE-B8B9-182C-F7F2-A41D8D3759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288249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Arrow Connector 91">
                  <a:extLst>
                    <a:ext uri="{FF2B5EF4-FFF2-40B4-BE49-F238E27FC236}">
                      <a16:creationId xmlns:a16="http://schemas.microsoft.com/office/drawing/2014/main" id="{30221669-341B-8EA4-FE23-246689A6B3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205803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Arrow Connector 93">
                  <a:extLst>
                    <a:ext uri="{FF2B5EF4-FFF2-40B4-BE49-F238E27FC236}">
                      <a16:creationId xmlns:a16="http://schemas.microsoft.com/office/drawing/2014/main" id="{62B3B71B-9F13-2C7B-A4F5-53754CF3AE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130852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Arrow Connector 95">
                  <a:extLst>
                    <a:ext uri="{FF2B5EF4-FFF2-40B4-BE49-F238E27FC236}">
                      <a16:creationId xmlns:a16="http://schemas.microsoft.com/office/drawing/2014/main" id="{EF75E342-7280-AC98-1DB4-6F5D340DCD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08020" y="1823615"/>
                  <a:ext cx="0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CACDEF04-43D1-A2FE-08C5-C0B647D0AA2B}"/>
                  </a:ext>
                </a:extLst>
              </p:cNvPr>
              <p:cNvGrpSpPr/>
              <p:nvPr/>
            </p:nvGrpSpPr>
            <p:grpSpPr>
              <a:xfrm rot="10800000">
                <a:off x="8263307" y="1821116"/>
                <a:ext cx="947816" cy="1156929"/>
                <a:chOff x="9360420" y="1976015"/>
                <a:chExt cx="947816" cy="1156929"/>
              </a:xfrm>
            </p:grpSpPr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B901A6D6-6BF1-4629-1312-4A78C9529B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947816" cy="1156929"/>
                </a:xfrm>
                <a:prstGeom prst="line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Arrow Connector 99">
                  <a:extLst>
                    <a:ext uri="{FF2B5EF4-FFF2-40B4-BE49-F238E27FC236}">
                      <a16:creationId xmlns:a16="http://schemas.microsoft.com/office/drawing/2014/main" id="{CD0A88D5-62B5-5E6B-9571-6033287335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832891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Arrow Connector 100">
                  <a:extLst>
                    <a:ext uri="{FF2B5EF4-FFF2-40B4-BE49-F238E27FC236}">
                      <a16:creationId xmlns:a16="http://schemas.microsoft.com/office/drawing/2014/main" id="{5BCC05A4-D332-3B7C-7D79-5687CDF45A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730459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Arrow Connector 101">
                  <a:extLst>
                    <a:ext uri="{FF2B5EF4-FFF2-40B4-BE49-F238E27FC236}">
                      <a16:creationId xmlns:a16="http://schemas.microsoft.com/office/drawing/2014/main" id="{B355E5C2-B56A-846A-F009-AFFC915AA8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630524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Arrow Connector 102">
                  <a:extLst>
                    <a:ext uri="{FF2B5EF4-FFF2-40B4-BE49-F238E27FC236}">
                      <a16:creationId xmlns:a16="http://schemas.microsoft.com/office/drawing/2014/main" id="{73F80543-9A22-AC79-3575-BC7959E424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538085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Arrow Connector 103">
                  <a:extLst>
                    <a:ext uri="{FF2B5EF4-FFF2-40B4-BE49-F238E27FC236}">
                      <a16:creationId xmlns:a16="http://schemas.microsoft.com/office/drawing/2014/main" id="{E953648B-B504-07E7-6107-D232B534AE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450642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Arrow Connector 104">
                  <a:extLst>
                    <a:ext uri="{FF2B5EF4-FFF2-40B4-BE49-F238E27FC236}">
                      <a16:creationId xmlns:a16="http://schemas.microsoft.com/office/drawing/2014/main" id="{C358971D-30FB-06C8-EA8D-AEF2E194DD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371016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Arrow Connector 105">
                  <a:extLst>
                    <a:ext uri="{FF2B5EF4-FFF2-40B4-BE49-F238E27FC236}">
                      <a16:creationId xmlns:a16="http://schemas.microsoft.com/office/drawing/2014/main" id="{798D1EE2-2437-6EB1-9651-852A662D8B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288249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Arrow Connector 106">
                  <a:extLst>
                    <a:ext uri="{FF2B5EF4-FFF2-40B4-BE49-F238E27FC236}">
                      <a16:creationId xmlns:a16="http://schemas.microsoft.com/office/drawing/2014/main" id="{64F72E44-2289-3116-E223-663A4DF2D7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205803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Arrow Connector 107">
                  <a:extLst>
                    <a:ext uri="{FF2B5EF4-FFF2-40B4-BE49-F238E27FC236}">
                      <a16:creationId xmlns:a16="http://schemas.microsoft.com/office/drawing/2014/main" id="{F9732B34-EFCF-E63B-CFAD-D7F3CA5F1C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60420" y="1976015"/>
                  <a:ext cx="130852" cy="1156929"/>
                </a:xfrm>
                <a:prstGeom prst="straightConnector1">
                  <a:avLst/>
                </a:prstGeom>
                <a:ln w="3175">
                  <a:solidFill>
                    <a:schemeClr val="bg1">
                      <a:lumMod val="50000"/>
                      <a:lumOff val="50000"/>
                    </a:schemeClr>
                  </a:solidFill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id="{426B42F6-87D8-2E66-23F0-69377CDEE65B}"/>
              </a:ext>
            </a:extLst>
          </p:cNvPr>
          <p:cNvSpPr txBox="1"/>
          <p:nvPr/>
        </p:nvSpPr>
        <p:spPr>
          <a:xfrm>
            <a:off x="7790521" y="4871296"/>
            <a:ext cx="13516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4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ITC 2081 </a:t>
            </a:r>
            <a:r>
              <a:rPr lang="en-IN" sz="14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(50.5%)</a:t>
            </a:r>
          </a:p>
          <a:p>
            <a:pPr algn="ctr"/>
            <a:r>
              <a:rPr lang="en-IN" sz="8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[</a:t>
            </a:r>
            <a:r>
              <a:rPr lang="en-IN" sz="8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First Corymbia Hybrid</a:t>
            </a:r>
            <a:r>
              <a:rPr lang="en-IN" sz="8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]</a:t>
            </a:r>
            <a:endParaRPr lang="en-IN" sz="1400" b="1" dirty="0">
              <a:solidFill>
                <a:srgbClr val="7030A0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40F963B2-53D7-04BA-5332-50D107AD8D08}"/>
              </a:ext>
            </a:extLst>
          </p:cNvPr>
          <p:cNvSpPr txBox="1"/>
          <p:nvPr/>
        </p:nvSpPr>
        <p:spPr>
          <a:xfrm>
            <a:off x="7331027" y="4176758"/>
            <a:ext cx="22694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b="1" cap="all" spc="150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Array of Hybrid clones</a:t>
            </a: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85B5E51B-DD49-F6FA-265A-E1D3812878F3}"/>
              </a:ext>
            </a:extLst>
          </p:cNvPr>
          <p:cNvCxnSpPr>
            <a:cxnSpLocks/>
            <a:stCxn id="121" idx="2"/>
            <a:endCxn id="116" idx="0"/>
          </p:cNvCxnSpPr>
          <p:nvPr/>
        </p:nvCxnSpPr>
        <p:spPr>
          <a:xfrm>
            <a:off x="8465764" y="4453757"/>
            <a:ext cx="583" cy="417539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583B0E52-CE11-6784-E88B-6E3A49A7EAB3}"/>
              </a:ext>
            </a:extLst>
          </p:cNvPr>
          <p:cNvSpPr txBox="1"/>
          <p:nvPr/>
        </p:nvSpPr>
        <p:spPr>
          <a:xfrm>
            <a:off x="7551606" y="5534126"/>
            <a:ext cx="26789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Rooting</a:t>
            </a:r>
            <a:r>
              <a:rPr lang="en-IN" sz="12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 (corrected to 62%+)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Grading procedure </a:t>
            </a:r>
            <a:r>
              <a:rPr lang="en-IN" sz="1200" b="1" dirty="0">
                <a:solidFill>
                  <a:srgbClr val="7030A0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(standardised)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Bushy in the first 1.5 years </a:t>
            </a:r>
          </a:p>
          <a:p>
            <a:pPr marL="171450" indent="-171450" algn="l">
              <a:buFont typeface="Courier New" panose="02070309020205020404" pitchFamily="49" charset="0"/>
              <a:buChar char="o"/>
            </a:pP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Yield is 5-8% less than current hybrids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E4FBD2-1E9B-1E4F-BDEB-1ADB33D76FD3}"/>
              </a:ext>
            </a:extLst>
          </p:cNvPr>
          <p:cNvSpPr txBox="1"/>
          <p:nvPr/>
        </p:nvSpPr>
        <p:spPr>
          <a:xfrm>
            <a:off x="6768242" y="5536130"/>
            <a:ext cx="8154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Initial challenges</a:t>
            </a:r>
            <a:endParaRPr lang="en-IN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8912761" y="310520"/>
            <a:ext cx="2513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r>
              <a:rPr lang="en-US" sz="1800" dirty="0"/>
              <a:t>JOURNEY TO IMPROVE PY</a:t>
            </a:r>
            <a:endParaRPr lang="en-IN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A8C105-3732-158C-C8B0-A8A2482A02E9}"/>
              </a:ext>
            </a:extLst>
          </p:cNvPr>
          <p:cNvSpPr txBox="1"/>
          <p:nvPr/>
        </p:nvSpPr>
        <p:spPr>
          <a:xfrm>
            <a:off x="2555625" y="5124798"/>
            <a:ext cx="557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solidFill>
                  <a:schemeClr val="accent4">
                    <a:lumMod val="75000"/>
                  </a:schemeClr>
                </a:solidFill>
              </a:rPr>
              <a:t>✔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09A4731D-CCFB-4915-9286-F91505F34B6B}"/>
              </a:ext>
            </a:extLst>
          </p:cNvPr>
          <p:cNvSpPr/>
          <p:nvPr/>
        </p:nvSpPr>
        <p:spPr>
          <a:xfrm>
            <a:off x="3256006" y="4209444"/>
            <a:ext cx="751974" cy="707669"/>
          </a:xfrm>
          <a:prstGeom prst="ellipse">
            <a:avLst/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IN" sz="1200" b="1" dirty="0" err="1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E.glo</a:t>
            </a:r>
            <a:r>
              <a:rPr lang="en-IN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.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51261F47-311D-44A2-8EB5-6B61731CC6EF}"/>
              </a:ext>
            </a:extLst>
          </p:cNvPr>
          <p:cNvCxnSpPr>
            <a:cxnSpLocks/>
            <a:stCxn id="61" idx="4"/>
            <a:endCxn id="23" idx="0"/>
          </p:cNvCxnSpPr>
          <p:nvPr/>
        </p:nvCxnSpPr>
        <p:spPr>
          <a:xfrm>
            <a:off x="3631993" y="4917113"/>
            <a:ext cx="0" cy="153148"/>
          </a:xfrm>
          <a:prstGeom prst="straightConnector1">
            <a:avLst/>
          </a:prstGeom>
          <a:ln w="9525">
            <a:solidFill>
              <a:schemeClr val="bg1">
                <a:lumMod val="50000"/>
                <a:lumOff val="50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87044A79-8C65-4CC6-80B0-D2D56DA79807}"/>
              </a:ext>
            </a:extLst>
          </p:cNvPr>
          <p:cNvSpPr txBox="1"/>
          <p:nvPr/>
        </p:nvSpPr>
        <p:spPr>
          <a:xfrm>
            <a:off x="3451814" y="4780019"/>
            <a:ext cx="557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>
                <a:solidFill>
                  <a:schemeClr val="accent1"/>
                </a:solidFill>
              </a:rPr>
              <a:t>✗ </a:t>
            </a:r>
          </a:p>
        </p:txBody>
      </p:sp>
      <p:pic>
        <p:nvPicPr>
          <p:cNvPr id="6" name="Picture 5" descr="A grey outline of a map">
            <a:extLst>
              <a:ext uri="{FF2B5EF4-FFF2-40B4-BE49-F238E27FC236}">
                <a16:creationId xmlns:a16="http://schemas.microsoft.com/office/drawing/2014/main" id="{CC524AE2-A01C-83E9-008D-47054B51BA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6"/>
          <a:stretch/>
        </p:blipFill>
        <p:spPr>
          <a:xfrm rot="21379969">
            <a:off x="8982341" y="905184"/>
            <a:ext cx="1237586" cy="28652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F84304D-0895-9F5C-5C80-4BD539F160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085" y="1205422"/>
            <a:ext cx="61588" cy="596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98D928-DDEE-BC91-18F6-CD81575FAE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815" y="1260269"/>
            <a:ext cx="61588" cy="596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3D1FC6E-A590-57A2-43CD-AD2CE35BD9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085" y="1602625"/>
            <a:ext cx="61588" cy="596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EC3FB95-CC3F-E0B4-821A-56A61A5FB4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526" y="1578316"/>
            <a:ext cx="61588" cy="596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0C95790-9B11-538D-D09C-E32D38C642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321" y="2016903"/>
            <a:ext cx="61588" cy="596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4692667-9F0A-7C4C-F09F-8B3C319BB6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813" y="1997004"/>
            <a:ext cx="61588" cy="596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9EB560A-7B28-BF0A-C1EF-0D9D3B09C5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604" y="2062909"/>
            <a:ext cx="61588" cy="5969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C7C8D0C-6995-1AF7-B125-88F8E286C3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400" y="2011111"/>
            <a:ext cx="61588" cy="5969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CBA38CD-88AC-D505-39E0-08FAE73717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700" y="1948333"/>
            <a:ext cx="61588" cy="5969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86A6394-E85C-1E4B-6341-8423403BA1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5069" y="1865358"/>
            <a:ext cx="61588" cy="5969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8B91D91-9703-9CDB-6F4E-2DB9F2B398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282" y="1921878"/>
            <a:ext cx="61588" cy="596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420C748-F063-BE82-5A9A-8C26192150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870" y="1923636"/>
            <a:ext cx="61588" cy="596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EEB9A1E-D700-10FD-E263-1CDE9CEF85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2932" y="1777989"/>
            <a:ext cx="61588" cy="596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669F5B1-E9FE-4126-C632-EA5D28B4E2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868" y="1706185"/>
            <a:ext cx="61588" cy="596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E951C1F-8263-0905-61C3-3D06DB0219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386" y="1130497"/>
            <a:ext cx="549055" cy="1695353"/>
          </a:xfrm>
          <a:prstGeom prst="rect">
            <a:avLst/>
          </a:prstGeom>
          <a:ln w="3175">
            <a:solidFill>
              <a:srgbClr val="7030A0"/>
            </a:solidFill>
          </a:ln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306735E-CD27-E2BE-7D4F-F1905403DE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880" y="2929660"/>
            <a:ext cx="538421" cy="408354"/>
          </a:xfrm>
          <a:prstGeom prst="rect">
            <a:avLst/>
          </a:prstGeom>
          <a:ln w="3175">
            <a:solidFill>
              <a:srgbClr val="7030A0"/>
            </a:solidFill>
          </a:ln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32B35AD-A540-C35E-3CDE-3E3FB63CD2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015" y="2952415"/>
            <a:ext cx="538231" cy="408354"/>
          </a:xfrm>
          <a:prstGeom prst="rect">
            <a:avLst/>
          </a:prstGeom>
          <a:ln w="3175">
            <a:solidFill>
              <a:srgbClr val="7030A0"/>
            </a:solidFill>
          </a:ln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081B17B-4E6F-8E81-FDDF-7D8316DB0F8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016" y="1130497"/>
            <a:ext cx="550774" cy="1695353"/>
          </a:xfrm>
          <a:prstGeom prst="rect">
            <a:avLst/>
          </a:prstGeom>
          <a:ln w="3175">
            <a:solidFill>
              <a:srgbClr val="7030A0"/>
            </a:solidFill>
          </a:ln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357744C-B9C6-6CC3-12E7-4F08F42470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462748" y="1246427"/>
            <a:ext cx="57638" cy="5587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F35B9D1-A400-21C2-36DF-E774672D9C8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462748" y="1365337"/>
            <a:ext cx="57638" cy="5587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B981C26-F2D4-4BC7-81AD-9DA5239C2E9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491566" y="1421206"/>
            <a:ext cx="57638" cy="5587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ED2559C-1469-3AFD-9504-6596A2A4A3C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517169" y="1454436"/>
            <a:ext cx="57638" cy="5587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84EED6F-6B32-325C-0103-5F7F3474DE7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509542" y="1531615"/>
            <a:ext cx="57638" cy="5587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594D225-0A3A-F1A2-8D13-0D2AC9747C5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535146" y="1564846"/>
            <a:ext cx="57638" cy="5587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425C7AF-DC87-74BA-46FD-FD34F0C9FD3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560333" y="1629242"/>
            <a:ext cx="57638" cy="5587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D493A0D-A03C-0907-1837-1C4FD31C49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621580" y="1662320"/>
            <a:ext cx="57638" cy="5587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6F358EA-DCE4-6991-673C-AD4FE2B257B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728149" y="1724866"/>
            <a:ext cx="57638" cy="5587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3A3E557-2163-3BCE-F840-267103F91A9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781807" y="1807837"/>
            <a:ext cx="57638" cy="5587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EB83F937-2B80-FD07-600A-DEF27E50114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035417" y="2156715"/>
            <a:ext cx="57638" cy="5587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B373A8E-E090-38F6-2F9B-4533943F822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083399" y="2281944"/>
            <a:ext cx="57638" cy="5587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176D15A-E752-46BB-86DA-B08EC704F59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097452" y="2409341"/>
            <a:ext cx="57638" cy="5587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1CEF9342-68ED-9A64-918D-68AE81CDA76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098539" y="2504672"/>
            <a:ext cx="57638" cy="5587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0BFA6AF-5BCD-BBD2-FF36-210126FE087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098539" y="2617062"/>
            <a:ext cx="57638" cy="5587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543A7236-1D7B-37C7-0FBD-7CAEC718578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835159" y="2476738"/>
            <a:ext cx="57638" cy="5587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90DFDBE-94EC-2331-84E8-D20D97D8006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737432" y="2566634"/>
            <a:ext cx="57638" cy="5587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3718A236-26A8-92BC-01C9-EEB0195F29F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781807" y="3009641"/>
            <a:ext cx="57638" cy="5587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D3AF42A2-3D5B-4633-D320-7B1F38A2190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0054580" y="2552971"/>
            <a:ext cx="57638" cy="5587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78281015-746B-6C64-4364-B7C21BBF015B}"/>
              </a:ext>
            </a:extLst>
          </p:cNvPr>
          <p:cNvSpPr txBox="1"/>
          <p:nvPr/>
        </p:nvSpPr>
        <p:spPr>
          <a:xfrm rot="16200000">
            <a:off x="8665069" y="2335661"/>
            <a:ext cx="1389958" cy="241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Distribution in Australia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C67CA83-BE86-3B76-587B-F64CAFF943DC}"/>
              </a:ext>
            </a:extLst>
          </p:cNvPr>
          <p:cNvSpPr txBox="1"/>
          <p:nvPr/>
        </p:nvSpPr>
        <p:spPr>
          <a:xfrm>
            <a:off x="7673276" y="3385010"/>
            <a:ext cx="715624" cy="1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C. torelliana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2677B3F-E53A-A356-7C08-CD29FFF4A707}"/>
              </a:ext>
            </a:extLst>
          </p:cNvPr>
          <p:cNvSpPr txBox="1"/>
          <p:nvPr/>
        </p:nvSpPr>
        <p:spPr>
          <a:xfrm>
            <a:off x="8557449" y="3385010"/>
            <a:ext cx="833041" cy="1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i="1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defRPr>
            </a:lvl1pPr>
          </a:lstStyle>
          <a:p>
            <a:r>
              <a:rPr lang="en-US" sz="800" b="1" dirty="0">
                <a:solidFill>
                  <a:schemeClr val="bg1"/>
                </a:solidFill>
              </a:rPr>
              <a:t>C. citriodora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A1CFD4A-2AE0-A754-F278-08F061F39F2C}"/>
              </a:ext>
            </a:extLst>
          </p:cNvPr>
          <p:cNvSpPr txBox="1"/>
          <p:nvPr/>
        </p:nvSpPr>
        <p:spPr>
          <a:xfrm>
            <a:off x="8519107" y="3511907"/>
            <a:ext cx="1091049" cy="227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1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1–15% survival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51C73AF-DD11-7246-EB6F-B0D5895CA9BC}"/>
              </a:ext>
            </a:extLst>
          </p:cNvPr>
          <p:cNvSpPr txBox="1"/>
          <p:nvPr/>
        </p:nvSpPr>
        <p:spPr>
          <a:xfrm>
            <a:off x="7588378" y="881805"/>
            <a:ext cx="1879695" cy="227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World wide – Corymbia: Timer wood</a:t>
            </a: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59E2993E-EFE3-22FE-366D-6552C87831C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991498" y="3282448"/>
            <a:ext cx="124480" cy="120662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CCB6B66-C0CD-7264-EB99-5083A28404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867" y="3276544"/>
            <a:ext cx="133011" cy="128925"/>
          </a:xfrm>
          <a:prstGeom prst="rect">
            <a:avLst/>
          </a:prstGeom>
        </p:spPr>
      </p:pic>
      <p:pic>
        <p:nvPicPr>
          <p:cNvPr id="89" name="Picture 88" descr="A logo with a tree and text&#10;&#10;AI-generated content may be incorrect.">
            <a:extLst>
              <a:ext uri="{FF2B5EF4-FFF2-40B4-BE49-F238E27FC236}">
                <a16:creationId xmlns:a16="http://schemas.microsoft.com/office/drawing/2014/main" id="{F60CD59F-811A-B7D7-80B2-B8B3F44FFBB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218" y="3897659"/>
            <a:ext cx="345620" cy="34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04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8540865" y="310520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ITC 2081 - GROWTH PATTERN </a:t>
            </a:r>
            <a:endParaRPr lang="en-IN" sz="1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799F66-E101-9B19-C613-D2C337410AB9}"/>
              </a:ext>
            </a:extLst>
          </p:cNvPr>
          <p:cNvSpPr txBox="1"/>
          <p:nvPr/>
        </p:nvSpPr>
        <p:spPr>
          <a:xfrm>
            <a:off x="3034325" y="5734373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After pruning</a:t>
            </a:r>
            <a:endParaRPr lang="en-GB" sz="16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C0BDFF-34CD-F4E8-0ECB-015100048F80}"/>
              </a:ext>
            </a:extLst>
          </p:cNvPr>
          <p:cNvSpPr txBox="1"/>
          <p:nvPr/>
        </p:nvSpPr>
        <p:spPr>
          <a:xfrm>
            <a:off x="9575972" y="5734373"/>
            <a:ext cx="1726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Coppicing Potential</a:t>
            </a:r>
            <a:endParaRPr lang="en-GB" sz="16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CC18AE-DE29-D67A-F33E-4A256B6DA10E}"/>
              </a:ext>
            </a:extLst>
          </p:cNvPr>
          <p:cNvSpPr txBox="1"/>
          <p:nvPr/>
        </p:nvSpPr>
        <p:spPr>
          <a:xfrm>
            <a:off x="931255" y="5734373"/>
            <a:ext cx="131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Foliage @ 12m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DD1A62-67D9-5C7C-8F6F-71276D0C9AC0}"/>
              </a:ext>
            </a:extLst>
          </p:cNvPr>
          <p:cNvSpPr txBox="1"/>
          <p:nvPr/>
        </p:nvSpPr>
        <p:spPr>
          <a:xfrm>
            <a:off x="7330233" y="5734373"/>
            <a:ext cx="14622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Bund Plantation</a:t>
            </a:r>
            <a:endParaRPr lang="en-GB" sz="16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9402DA-7FF9-A0FA-24A4-2C25E3BEBDF0}"/>
              </a:ext>
            </a:extLst>
          </p:cNvPr>
          <p:cNvSpPr txBox="1"/>
          <p:nvPr/>
        </p:nvSpPr>
        <p:spPr>
          <a:xfrm>
            <a:off x="5063657" y="5734373"/>
            <a:ext cx="1483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Block Plantation</a:t>
            </a:r>
            <a:endParaRPr lang="en-GB" sz="16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FA9655F-96D6-37D5-34E0-8BAD431A09EF}"/>
              </a:ext>
            </a:extLst>
          </p:cNvPr>
          <p:cNvSpPr/>
          <p:nvPr/>
        </p:nvSpPr>
        <p:spPr>
          <a:xfrm>
            <a:off x="481556" y="1110459"/>
            <a:ext cx="2158346" cy="4632260"/>
          </a:xfrm>
          <a:prstGeom prst="roundRect">
            <a:avLst>
              <a:gd name="adj" fmla="val 1088"/>
            </a:avLst>
          </a:prstGeom>
          <a:blipFill>
            <a:blip r:embed="rId2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2FF70FFC-9322-3122-1FEF-BABB2EE84680}"/>
              </a:ext>
            </a:extLst>
          </p:cNvPr>
          <p:cNvSpPr/>
          <p:nvPr/>
        </p:nvSpPr>
        <p:spPr>
          <a:xfrm>
            <a:off x="2701211" y="1110459"/>
            <a:ext cx="2158346" cy="4632260"/>
          </a:xfrm>
          <a:prstGeom prst="roundRect">
            <a:avLst>
              <a:gd name="adj" fmla="val 1088"/>
            </a:avLst>
          </a:prstGeom>
          <a:blipFill>
            <a:blip r:embed="rId3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E5EA59D-35A5-CBC9-8DB8-69F66CBC6650}"/>
              </a:ext>
            </a:extLst>
          </p:cNvPr>
          <p:cNvSpPr/>
          <p:nvPr/>
        </p:nvSpPr>
        <p:spPr>
          <a:xfrm>
            <a:off x="4920866" y="1110459"/>
            <a:ext cx="2158346" cy="4632260"/>
          </a:xfrm>
          <a:prstGeom prst="roundRect">
            <a:avLst>
              <a:gd name="adj" fmla="val 1088"/>
            </a:avLst>
          </a:prstGeom>
          <a:blipFill>
            <a:blip r:embed="rId4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921A165-72E3-78C0-B69E-F538E214FE41}"/>
              </a:ext>
            </a:extLst>
          </p:cNvPr>
          <p:cNvSpPr/>
          <p:nvPr/>
        </p:nvSpPr>
        <p:spPr>
          <a:xfrm>
            <a:off x="7140521" y="1110459"/>
            <a:ext cx="2158346" cy="4632260"/>
          </a:xfrm>
          <a:prstGeom prst="roundRect">
            <a:avLst>
              <a:gd name="adj" fmla="val 1088"/>
            </a:avLst>
          </a:prstGeom>
          <a:blipFill>
            <a:blip r:embed="rId5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CCFB07F-F207-B2A1-8243-B9568CD80D45}"/>
              </a:ext>
            </a:extLst>
          </p:cNvPr>
          <p:cNvSpPr/>
          <p:nvPr/>
        </p:nvSpPr>
        <p:spPr>
          <a:xfrm>
            <a:off x="9360177" y="1110459"/>
            <a:ext cx="2158346" cy="4632260"/>
          </a:xfrm>
          <a:prstGeom prst="roundRect">
            <a:avLst>
              <a:gd name="adj" fmla="val 1088"/>
            </a:avLst>
          </a:prstGeom>
          <a:blipFill>
            <a:blip r:embed="rId6"/>
            <a:stretch>
              <a:fillRect/>
            </a:stretch>
          </a:blipFill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304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8625823" y="310520"/>
            <a:ext cx="2800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ITC 2081 - FIBRE PROPERTIES</a:t>
            </a:r>
            <a:endParaRPr lang="en-IN" sz="1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AFECD3A-85A5-3C87-E8FC-899AECC657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70684"/>
              </p:ext>
            </p:extLst>
          </p:nvPr>
        </p:nvGraphicFramePr>
        <p:xfrm>
          <a:off x="511669" y="1216900"/>
          <a:ext cx="6235346" cy="4153295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2049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63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896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Fibre Properties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Hyb1</a:t>
                      </a:r>
                    </a:p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(ITC 2081)</a:t>
                      </a: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Hyb2</a:t>
                      </a:r>
                    </a:p>
                    <a:p>
                      <a:pPr algn="ctr" fontAlgn="b"/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(CH440)</a:t>
                      </a: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EC Clone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SE</a:t>
                      </a:r>
                      <a:endParaRPr lang="en-US" sz="1500" b="1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Fibre length (</a:t>
                      </a:r>
                      <a:r>
                        <a:rPr lang="en-US" sz="1500" b="1" dirty="0">
                          <a:solidFill>
                            <a:srgbClr val="000000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µ)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978.290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988.454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821.783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54.0</a:t>
                      </a:r>
                      <a:endParaRPr lang="en-US" sz="15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Fibre width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16.361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17.074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16.330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0.557</a:t>
                      </a:r>
                      <a:endParaRPr lang="en-US" sz="15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5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Lumen dia (</a:t>
                      </a:r>
                      <a:r>
                        <a:rPr lang="en-US" sz="1500" b="1" dirty="0">
                          <a:solidFill>
                            <a:srgbClr val="000000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µ)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8.051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8.639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8.778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0.221</a:t>
                      </a:r>
                      <a:endParaRPr lang="en-US" sz="15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54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Double wall thickness (</a:t>
                      </a:r>
                      <a:r>
                        <a:rPr lang="en-US" sz="1500" b="1" dirty="0">
                          <a:solidFill>
                            <a:srgbClr val="000000"/>
                          </a:solidFill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µ)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8.310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8.436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7.552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0.363</a:t>
                      </a:r>
                      <a:endParaRPr lang="en-US" sz="15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5452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Runkel Ratio</a:t>
                      </a: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1.094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1.015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0.899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0.021</a:t>
                      </a:r>
                      <a:endParaRPr lang="en-US" sz="15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5149157"/>
                  </a:ext>
                </a:extLst>
              </a:tr>
              <a:tr h="445452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Flexibility coff.</a:t>
                      </a: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0.491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0.508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0.537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0.008</a:t>
                      </a:r>
                      <a:endParaRPr lang="en-US" sz="15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539206"/>
                  </a:ext>
                </a:extLst>
              </a:tr>
              <a:tr h="445452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Slenderness Ratio</a:t>
                      </a: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61.746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52.121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51.626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4.240</a:t>
                      </a:r>
                      <a:endParaRPr lang="en-US" sz="15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8833334"/>
                  </a:ext>
                </a:extLst>
              </a:tr>
              <a:tr h="445452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Rigidity coff.</a:t>
                      </a: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0.509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0.492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rgbClr val="00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0.463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50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0.007</a:t>
                      </a:r>
                      <a:endParaRPr lang="en-US" sz="15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12303" marR="12303" marT="12303" marB="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4604323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E151502-943D-6C54-D923-6A7D6CCAAEF4}"/>
              </a:ext>
            </a:extLst>
          </p:cNvPr>
          <p:cNvSpPr txBox="1"/>
          <p:nvPr/>
        </p:nvSpPr>
        <p:spPr>
          <a:xfrm>
            <a:off x="377471" y="813869"/>
            <a:ext cx="3291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Fibre properties well ahead of EC clones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714C739-FCDD-146A-542C-6405058B7D52}"/>
              </a:ext>
            </a:extLst>
          </p:cNvPr>
          <p:cNvGrpSpPr/>
          <p:nvPr/>
        </p:nvGrpSpPr>
        <p:grpSpPr>
          <a:xfrm>
            <a:off x="8547617" y="3635536"/>
            <a:ext cx="1747846" cy="1734660"/>
            <a:chOff x="459253" y="-56662"/>
            <a:chExt cx="2819400" cy="319081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891E70D-C144-07ED-54A5-67B4357DA3E9}"/>
                </a:ext>
              </a:extLst>
            </p:cNvPr>
            <p:cNvGrpSpPr/>
            <p:nvPr/>
          </p:nvGrpSpPr>
          <p:grpSpPr>
            <a:xfrm>
              <a:off x="459253" y="-56662"/>
              <a:ext cx="2819400" cy="3190818"/>
              <a:chOff x="459254" y="-77444"/>
              <a:chExt cx="2819400" cy="319081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59CD58B5-A76D-A370-9C0E-E06356FC94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566" t="17201" r="9014" b="8225"/>
              <a:stretch/>
            </p:blipFill>
            <p:spPr>
              <a:xfrm>
                <a:off x="459254" y="-77444"/>
                <a:ext cx="2819400" cy="3190818"/>
              </a:xfrm>
              <a:prstGeom prst="ellipse">
                <a:avLst/>
              </a:prstGeom>
            </p:spPr>
          </p:pic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46A78A0E-AAA1-095E-BCD4-F872FB4DF043}"/>
                  </a:ext>
                </a:extLst>
              </p:cNvPr>
              <p:cNvCxnSpPr/>
              <p:nvPr/>
            </p:nvCxnSpPr>
            <p:spPr>
              <a:xfrm>
                <a:off x="1613454" y="2871125"/>
                <a:ext cx="762000" cy="0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92DF98E-C04A-BFBA-133D-E0F018853485}"/>
                </a:ext>
              </a:extLst>
            </p:cNvPr>
            <p:cNvSpPr txBox="1"/>
            <p:nvPr/>
          </p:nvSpPr>
          <p:spPr>
            <a:xfrm>
              <a:off x="1518204" y="2538009"/>
              <a:ext cx="952499" cy="353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500 </a:t>
              </a:r>
              <a:r>
                <a:rPr lang="en-US" sz="105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µm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8EFBA5F-B23E-ABDB-5724-A5FB1D7615B9}"/>
              </a:ext>
            </a:extLst>
          </p:cNvPr>
          <p:cNvSpPr txBox="1"/>
          <p:nvPr/>
        </p:nvSpPr>
        <p:spPr>
          <a:xfrm>
            <a:off x="8695274" y="3358537"/>
            <a:ext cx="1608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Corymbia ITC 2081 Fiber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493DFD-4737-9671-6DBF-5614768690B3}"/>
              </a:ext>
            </a:extLst>
          </p:cNvPr>
          <p:cNvSpPr txBox="1"/>
          <p:nvPr/>
        </p:nvSpPr>
        <p:spPr>
          <a:xfrm>
            <a:off x="3629342" y="5874854"/>
            <a:ext cx="4017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Paper strength properties are well ahead of Euca</a:t>
            </a:r>
            <a:endParaRPr lang="en-IN" sz="16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C610C0-E655-6E8E-684C-DAEBAAA24A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351"/>
          <a:stretch/>
        </p:blipFill>
        <p:spPr>
          <a:xfrm>
            <a:off x="7987227" y="1216901"/>
            <a:ext cx="2708249" cy="200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066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6208495" y="310520"/>
            <a:ext cx="5218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ITC 2081 - FIBRE PROPERTIES in </a:t>
            </a:r>
            <a:r>
              <a:rPr lang="en-US" sz="1800" cap="all" dirty="0"/>
              <a:t>Mechanical Pulping </a:t>
            </a:r>
            <a:endParaRPr lang="en-IN" sz="1800" cap="all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F2E9184-36CB-66B8-C50A-FE5892160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496361"/>
              </p:ext>
            </p:extLst>
          </p:nvPr>
        </p:nvGraphicFramePr>
        <p:xfrm>
          <a:off x="446905" y="1055169"/>
          <a:ext cx="5177801" cy="162536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40393">
                  <a:extLst>
                    <a:ext uri="{9D8B030D-6E8A-4147-A177-3AD203B41FA5}">
                      <a16:colId xmlns:a16="http://schemas.microsoft.com/office/drawing/2014/main" val="2276866036"/>
                    </a:ext>
                  </a:extLst>
                </a:gridCol>
                <a:gridCol w="1657210">
                  <a:extLst>
                    <a:ext uri="{9D8B030D-6E8A-4147-A177-3AD203B41FA5}">
                      <a16:colId xmlns:a16="http://schemas.microsoft.com/office/drawing/2014/main" val="3167980957"/>
                    </a:ext>
                  </a:extLst>
                </a:gridCol>
                <a:gridCol w="626906">
                  <a:extLst>
                    <a:ext uri="{9D8B030D-6E8A-4147-A177-3AD203B41FA5}">
                      <a16:colId xmlns:a16="http://schemas.microsoft.com/office/drawing/2014/main" val="1771322587"/>
                    </a:ext>
                  </a:extLst>
                </a:gridCol>
                <a:gridCol w="817764">
                  <a:extLst>
                    <a:ext uri="{9D8B030D-6E8A-4147-A177-3AD203B41FA5}">
                      <a16:colId xmlns:a16="http://schemas.microsoft.com/office/drawing/2014/main" val="884157633"/>
                    </a:ext>
                  </a:extLst>
                </a:gridCol>
                <a:gridCol w="817764">
                  <a:extLst>
                    <a:ext uri="{9D8B030D-6E8A-4147-A177-3AD203B41FA5}">
                      <a16:colId xmlns:a16="http://schemas.microsoft.com/office/drawing/2014/main" val="4137100743"/>
                    </a:ext>
                  </a:extLst>
                </a:gridCol>
                <a:gridCol w="817764">
                  <a:extLst>
                    <a:ext uri="{9D8B030D-6E8A-4147-A177-3AD203B41FA5}">
                      <a16:colId xmlns:a16="http://schemas.microsoft.com/office/drawing/2014/main" val="676711317"/>
                    </a:ext>
                  </a:extLst>
                </a:gridCol>
              </a:tblGrid>
              <a:tr h="3945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#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Particulars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Units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FDC  Euca  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ITC 2081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PSPD requirement 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1401323"/>
                  </a:ext>
                </a:extLst>
              </a:tr>
              <a:tr h="29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600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Wood </a:t>
                      </a:r>
                      <a:r>
                        <a:rPr lang="en-US" sz="1200" b="1" kern="1600" dirty="0" err="1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Dia</a:t>
                      </a:r>
                      <a:r>
                        <a:rPr lang="en-US" sz="1200" b="1" kern="1600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</a:t>
                      </a:r>
                      <a:endParaRPr lang="en-GB" sz="1200" b="1" kern="1600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Cm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-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18  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&gt;10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4145306"/>
                  </a:ext>
                </a:extLst>
              </a:tr>
              <a:tr h="29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600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Moisture </a:t>
                      </a:r>
                      <a:endParaRPr lang="en-GB" sz="1200" b="1" kern="1600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%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45.8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43.2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+35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4056036"/>
                  </a:ext>
                </a:extLst>
              </a:tr>
              <a:tr h="29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Pulp Yd,  Unb, Screened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%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82.6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78.6</a:t>
                      </a:r>
                      <a:endParaRPr lang="en-GB" sz="1200" b="1" dirty="0">
                        <a:solidFill>
                          <a:srgbClr val="C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+86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771373"/>
                  </a:ext>
                </a:extLst>
              </a:tr>
              <a:tr h="296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Tree Age 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Yr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7- 8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3.5</a:t>
                      </a:r>
                      <a:endParaRPr lang="en-GB" sz="1200" b="1" dirty="0">
                        <a:solidFill>
                          <a:srgbClr val="FF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0744396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F853E5F-49F6-5C9A-F626-1CCEBA84BD1D}"/>
              </a:ext>
            </a:extLst>
          </p:cNvPr>
          <p:cNvSpPr txBox="1"/>
          <p:nvPr/>
        </p:nvSpPr>
        <p:spPr>
          <a:xfrm>
            <a:off x="386962" y="679852"/>
            <a:ext cx="2829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Potential for mechanical pulping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8ED9EBD9-CBF6-F88F-9E26-4DFCDEAE7C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456661"/>
              </p:ext>
            </p:extLst>
          </p:nvPr>
        </p:nvGraphicFramePr>
        <p:xfrm>
          <a:off x="446906" y="2884278"/>
          <a:ext cx="5177800" cy="280368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440393">
                  <a:extLst>
                    <a:ext uri="{9D8B030D-6E8A-4147-A177-3AD203B41FA5}">
                      <a16:colId xmlns:a16="http://schemas.microsoft.com/office/drawing/2014/main" val="2276866036"/>
                    </a:ext>
                  </a:extLst>
                </a:gridCol>
                <a:gridCol w="1651053">
                  <a:extLst>
                    <a:ext uri="{9D8B030D-6E8A-4147-A177-3AD203B41FA5}">
                      <a16:colId xmlns:a16="http://schemas.microsoft.com/office/drawing/2014/main" val="3167980957"/>
                    </a:ext>
                  </a:extLst>
                </a:gridCol>
                <a:gridCol w="615673">
                  <a:extLst>
                    <a:ext uri="{9D8B030D-6E8A-4147-A177-3AD203B41FA5}">
                      <a16:colId xmlns:a16="http://schemas.microsoft.com/office/drawing/2014/main" val="1771322587"/>
                    </a:ext>
                  </a:extLst>
                </a:gridCol>
                <a:gridCol w="812687">
                  <a:extLst>
                    <a:ext uri="{9D8B030D-6E8A-4147-A177-3AD203B41FA5}">
                      <a16:colId xmlns:a16="http://schemas.microsoft.com/office/drawing/2014/main" val="884157633"/>
                    </a:ext>
                  </a:extLst>
                </a:gridCol>
                <a:gridCol w="831156">
                  <a:extLst>
                    <a:ext uri="{9D8B030D-6E8A-4147-A177-3AD203B41FA5}">
                      <a16:colId xmlns:a16="http://schemas.microsoft.com/office/drawing/2014/main" val="4137100743"/>
                    </a:ext>
                  </a:extLst>
                </a:gridCol>
                <a:gridCol w="826838">
                  <a:extLst>
                    <a:ext uri="{9D8B030D-6E8A-4147-A177-3AD203B41FA5}">
                      <a16:colId xmlns:a16="http://schemas.microsoft.com/office/drawing/2014/main" val="676711317"/>
                    </a:ext>
                  </a:extLst>
                </a:gridCol>
              </a:tblGrid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Pulp yield, bleached,  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%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80.4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76.6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025652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Rejects 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%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11.0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7.1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6498791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Shives (‘Sommerville’)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%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2.65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6.78</a:t>
                      </a:r>
                      <a:endParaRPr lang="en-GB" sz="1200" b="1" dirty="0">
                        <a:solidFill>
                          <a:srgbClr val="C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4568988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CFL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ml CSF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420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420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7341589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Breaking length 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mts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1740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2490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1100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2711986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6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Burst factor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-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14.2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4-5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4018771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Tear factor 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-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20.2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38.5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13-15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1448091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8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Bulk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cm</a:t>
                      </a:r>
                      <a:r>
                        <a:rPr lang="en-US" sz="1200" b="1" baseline="30000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</a:t>
                      </a: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/g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3.6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3.11</a:t>
                      </a:r>
                      <a:endParaRPr lang="en-GB" sz="1200" b="1" dirty="0">
                        <a:solidFill>
                          <a:srgbClr val="C0000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+3.2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824970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9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Brightness, (Unb)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 % ISO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31.7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34.6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4369612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 10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Brightness, Bleached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% ISO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58.7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67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70-71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2572854"/>
                  </a:ext>
                </a:extLst>
              </a:tr>
              <a:tr h="226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11</a:t>
                      </a:r>
                      <a:endParaRPr lang="en-GB" sz="1200" b="1" dirty="0">
                        <a:solidFill>
                          <a:schemeClr val="bg1">
                            <a:lumMod val="50000"/>
                            <a:lumOff val="50000"/>
                          </a:schemeClr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Refining  Cycles 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no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3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2</a:t>
                      </a:r>
                      <a:endParaRPr lang="en-GB" sz="1200" b="1" dirty="0">
                        <a:solidFill>
                          <a:srgbClr val="0070C0"/>
                        </a:solidFill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Open Sans Condensed" pitchFamily="2" charset="0"/>
                          <a:ea typeface="Open Sans Condensed" pitchFamily="2" charset="0"/>
                          <a:cs typeface="Open Sans Condensed" pitchFamily="2" charset="0"/>
                        </a:rPr>
                        <a:t>*</a:t>
                      </a:r>
                      <a:endParaRPr lang="en-GB" sz="1200" b="1" dirty="0">
                        <a:effectLst/>
                        <a:latin typeface="Open Sans Condensed" pitchFamily="2" charset="0"/>
                        <a:ea typeface="Open Sans Condensed" pitchFamily="2" charset="0"/>
                        <a:cs typeface="Open Sans Condensed" pitchFamily="2" charset="0"/>
                      </a:endParaRPr>
                    </a:p>
                  </a:txBody>
                  <a:tcPr marL="36000" marR="36000" marT="36000" marB="36000" anchor="ctr">
                    <a:lnL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2640603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D0174E03-CF9A-5111-58C6-1660E868BEA7}"/>
              </a:ext>
            </a:extLst>
          </p:cNvPr>
          <p:cNvSpPr txBox="1"/>
          <p:nvPr/>
        </p:nvSpPr>
        <p:spPr>
          <a:xfrm>
            <a:off x="6938455" y="3304370"/>
            <a:ext cx="3895826" cy="2154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14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Tree age is lowered  by  3.5yrs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14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3-8% higher Initial &amp; bleached brightness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14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 cycles less energy for reaching same freeness.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14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Strength properties are  better than FDC.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14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Bulk is comparable to FDC.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1400" b="1" dirty="0"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4% less rejects.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AA205BA-D9F8-42A5-831A-66A98DE648FE}"/>
              </a:ext>
            </a:extLst>
          </p:cNvPr>
          <p:cNvSpPr/>
          <p:nvPr/>
        </p:nvSpPr>
        <p:spPr>
          <a:xfrm flipV="1">
            <a:off x="6245548" y="3755717"/>
            <a:ext cx="281049" cy="558140"/>
          </a:xfrm>
          <a:prstGeom prst="rightArrow">
            <a:avLst>
              <a:gd name="adj1" fmla="val 72695"/>
              <a:gd name="adj2" fmla="val 50000"/>
            </a:avLst>
          </a:prstGeom>
          <a:solidFill>
            <a:schemeClr val="bg1">
              <a:lumMod val="50000"/>
              <a:lumOff val="50000"/>
            </a:schemeClr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926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7147855" y="310520"/>
            <a:ext cx="4278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ITC 2081 – CURRENT PLATIONS FOR HARVEST</a:t>
            </a:r>
            <a:endParaRPr lang="en-IN" sz="1800" cap="all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853E5F-49F6-5C9A-F626-1CCEBA84BD1D}"/>
              </a:ext>
            </a:extLst>
          </p:cNvPr>
          <p:cNvSpPr txBox="1"/>
          <p:nvPr/>
        </p:nvSpPr>
        <p:spPr>
          <a:xfrm>
            <a:off x="386962" y="679852"/>
            <a:ext cx="2829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cap="all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Potential for mechanical pulping</a:t>
            </a:r>
            <a:endParaRPr lang="en-IN" sz="1400" b="1" cap="all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115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DB3A7E9-96C6-312F-31E2-4014F236F8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719360"/>
              </p:ext>
            </p:extLst>
          </p:nvPr>
        </p:nvGraphicFramePr>
        <p:xfrm>
          <a:off x="1541334" y="1906811"/>
          <a:ext cx="3188808" cy="1758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21E5379-A656-FFB3-F7F3-F3CC13333BD4}"/>
              </a:ext>
            </a:extLst>
          </p:cNvPr>
          <p:cNvSpPr txBox="1"/>
          <p:nvPr/>
        </p:nvSpPr>
        <p:spPr>
          <a:xfrm>
            <a:off x="339691" y="202867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rPr>
              <a:t>CORYMBIA</a:t>
            </a:r>
            <a:endParaRPr lang="en-IN" sz="2400" dirty="0">
              <a:solidFill>
                <a:schemeClr val="bg1">
                  <a:lumMod val="50000"/>
                  <a:lumOff val="50000"/>
                </a:schemeClr>
              </a:solidFill>
              <a:latin typeface="Open Sans Condensed ExtraBold" pitchFamily="2" charset="0"/>
              <a:ea typeface="Open Sans Condensed ExtraBold" pitchFamily="2" charset="0"/>
              <a:cs typeface="Open Sans Condensed Extra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7F0E4-7664-A2C9-7E43-96C9B05E110C}"/>
              </a:ext>
            </a:extLst>
          </p:cNvPr>
          <p:cNvSpPr txBox="1"/>
          <p:nvPr/>
        </p:nvSpPr>
        <p:spPr>
          <a:xfrm>
            <a:off x="10373097" y="310520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 ExtraBold" pitchFamily="2" charset="0"/>
                <a:ea typeface="Open Sans Condensed ExtraBold" pitchFamily="2" charset="0"/>
                <a:cs typeface="Open Sans Condensed ExtraBold" pitchFamily="2" charset="0"/>
              </a:defRPr>
            </a:lvl1pPr>
          </a:lstStyle>
          <a:p>
            <a:pPr algn="r"/>
            <a:r>
              <a:rPr lang="en-US" sz="1800" dirty="0"/>
              <a:t>ROOTING</a:t>
            </a:r>
            <a:endParaRPr lang="en-IN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244AE-1CDD-1258-4F19-2FDA03F30E8E}"/>
              </a:ext>
            </a:extLst>
          </p:cNvPr>
          <p:cNvSpPr txBox="1"/>
          <p:nvPr/>
        </p:nvSpPr>
        <p:spPr>
          <a:xfrm>
            <a:off x="739942" y="1130969"/>
            <a:ext cx="385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Initial Rooting of ITC 2081: ~22%  with the Euca model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3C0D3C-791A-E3B4-A1DA-B3A442AE51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621"/>
          <a:stretch/>
        </p:blipFill>
        <p:spPr>
          <a:xfrm>
            <a:off x="649336" y="1874405"/>
            <a:ext cx="1106796" cy="1771490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C4931C6-0D86-4B21-A736-3F49178C3D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6725658"/>
              </p:ext>
            </p:extLst>
          </p:nvPr>
        </p:nvGraphicFramePr>
        <p:xfrm>
          <a:off x="585638" y="3982174"/>
          <a:ext cx="4208203" cy="1813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862E311-9F87-3F94-D0CF-D0043EC7D229}"/>
              </a:ext>
            </a:extLst>
          </p:cNvPr>
          <p:cNvSpPr/>
          <p:nvPr/>
        </p:nvSpPr>
        <p:spPr>
          <a:xfrm>
            <a:off x="547438" y="1799455"/>
            <a:ext cx="4042609" cy="1973179"/>
          </a:xfrm>
          <a:prstGeom prst="roundRect">
            <a:avLst>
              <a:gd name="adj" fmla="val 1728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7611B06-388B-A947-32A6-9AC60EF7DC7C}"/>
              </a:ext>
            </a:extLst>
          </p:cNvPr>
          <p:cNvSpPr/>
          <p:nvPr/>
        </p:nvSpPr>
        <p:spPr>
          <a:xfrm>
            <a:off x="649337" y="4144738"/>
            <a:ext cx="3948460" cy="1973179"/>
          </a:xfrm>
          <a:prstGeom prst="roundRect">
            <a:avLst>
              <a:gd name="adj" fmla="val 1728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EF4C2A-D274-BF09-B173-67B0B7FF8537}"/>
              </a:ext>
            </a:extLst>
          </p:cNvPr>
          <p:cNvSpPr txBox="1"/>
          <p:nvPr/>
        </p:nvSpPr>
        <p:spPr>
          <a:xfrm>
            <a:off x="1885307" y="4006238"/>
            <a:ext cx="1775136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Seasonal variation at Kovai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1E3FA-9548-7E6F-2059-51BC3DD56045}"/>
              </a:ext>
            </a:extLst>
          </p:cNvPr>
          <p:cNvSpPr txBox="1"/>
          <p:nvPr/>
        </p:nvSpPr>
        <p:spPr>
          <a:xfrm>
            <a:off x="2183732" y="1660498"/>
            <a:ext cx="866274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GA Model 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BE51E5F-207C-D8D8-EDC7-B0563746D346}"/>
              </a:ext>
            </a:extLst>
          </p:cNvPr>
          <p:cNvSpPr/>
          <p:nvPr/>
        </p:nvSpPr>
        <p:spPr>
          <a:xfrm>
            <a:off x="5413283" y="1776126"/>
            <a:ext cx="2114165" cy="1999074"/>
          </a:xfrm>
          <a:prstGeom prst="roundRect">
            <a:avLst>
              <a:gd name="adj" fmla="val 1728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BBA987-3F5D-EB81-D663-F0B5A68B3BD2}"/>
              </a:ext>
            </a:extLst>
          </p:cNvPr>
          <p:cNvSpPr txBox="1"/>
          <p:nvPr/>
        </p:nvSpPr>
        <p:spPr>
          <a:xfrm>
            <a:off x="5810981" y="1629812"/>
            <a:ext cx="1335777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Testing @ TC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DBA1AC-C160-04E5-DB34-EDAE946B391D}"/>
              </a:ext>
            </a:extLst>
          </p:cNvPr>
          <p:cNvSpPr txBox="1"/>
          <p:nvPr/>
        </p:nvSpPr>
        <p:spPr>
          <a:xfrm>
            <a:off x="5413283" y="1152878"/>
            <a:ext cx="3850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Rooting of ITC 2081 in translation center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5CCBFB-E677-D4C7-028F-026FF0506B74}"/>
              </a:ext>
            </a:extLst>
          </p:cNvPr>
          <p:cNvSpPr txBox="1"/>
          <p:nvPr/>
        </p:nvSpPr>
        <p:spPr>
          <a:xfrm>
            <a:off x="5388910" y="3211136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30%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6190883-69C6-3C17-9BA4-C696358BE32B}"/>
              </a:ext>
            </a:extLst>
          </p:cNvPr>
          <p:cNvCxnSpPr>
            <a:cxnSpLocks/>
          </p:cNvCxnSpPr>
          <p:nvPr/>
        </p:nvCxnSpPr>
        <p:spPr>
          <a:xfrm flipV="1">
            <a:off x="5553378" y="1906811"/>
            <a:ext cx="1852059" cy="1758468"/>
          </a:xfrm>
          <a:prstGeom prst="straightConnector1">
            <a:avLst/>
          </a:prstGeom>
          <a:ln w="285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19DAE2B7-9DF7-83E7-0FBD-1B2DFDBD8B72}"/>
              </a:ext>
            </a:extLst>
          </p:cNvPr>
          <p:cNvSpPr/>
          <p:nvPr/>
        </p:nvSpPr>
        <p:spPr>
          <a:xfrm>
            <a:off x="5652254" y="3408772"/>
            <a:ext cx="158727" cy="158727"/>
          </a:xfrm>
          <a:prstGeom prst="ellipse">
            <a:avLst/>
          </a:prstGeom>
          <a:solidFill>
            <a:srgbClr val="7030A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84236E3-5696-6CFC-3278-7ABEF404E3C2}"/>
              </a:ext>
            </a:extLst>
          </p:cNvPr>
          <p:cNvSpPr/>
          <p:nvPr/>
        </p:nvSpPr>
        <p:spPr>
          <a:xfrm>
            <a:off x="6320142" y="2780519"/>
            <a:ext cx="158727" cy="158727"/>
          </a:xfrm>
          <a:prstGeom prst="ellipse">
            <a:avLst/>
          </a:prstGeom>
          <a:solidFill>
            <a:srgbClr val="7030A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2A84EFF-117C-4725-F105-FEA528783C1D}"/>
              </a:ext>
            </a:extLst>
          </p:cNvPr>
          <p:cNvSpPr/>
          <p:nvPr/>
        </p:nvSpPr>
        <p:spPr>
          <a:xfrm>
            <a:off x="6640984" y="2479610"/>
            <a:ext cx="158727" cy="158727"/>
          </a:xfrm>
          <a:prstGeom prst="ellipse">
            <a:avLst/>
          </a:prstGeom>
          <a:solidFill>
            <a:srgbClr val="7030A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996C9CF-8021-0635-B849-8FC7EC12ED07}"/>
              </a:ext>
            </a:extLst>
          </p:cNvPr>
          <p:cNvSpPr/>
          <p:nvPr/>
        </p:nvSpPr>
        <p:spPr>
          <a:xfrm>
            <a:off x="7014055" y="2106746"/>
            <a:ext cx="158727" cy="158727"/>
          </a:xfrm>
          <a:prstGeom prst="ellipse">
            <a:avLst/>
          </a:prstGeom>
          <a:solidFill>
            <a:srgbClr val="7030A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E244BDF-FA84-CAB5-364D-83216BB43B86}"/>
              </a:ext>
            </a:extLst>
          </p:cNvPr>
          <p:cNvSpPr txBox="1"/>
          <p:nvPr/>
        </p:nvSpPr>
        <p:spPr>
          <a:xfrm>
            <a:off x="5951947" y="2558973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55%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43A1C5-687E-0504-C8AD-B3EA81AA481F}"/>
              </a:ext>
            </a:extLst>
          </p:cNvPr>
          <p:cNvSpPr txBox="1"/>
          <p:nvPr/>
        </p:nvSpPr>
        <p:spPr>
          <a:xfrm>
            <a:off x="6289541" y="2329522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69%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2B04B5B-D6CA-B85D-C866-92FF9D252B2D}"/>
              </a:ext>
            </a:extLst>
          </p:cNvPr>
          <p:cNvSpPr txBox="1"/>
          <p:nvPr/>
        </p:nvSpPr>
        <p:spPr>
          <a:xfrm>
            <a:off x="6575932" y="2027069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82%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6E654D8-ECC6-66A7-67CD-C63D04BE2D19}"/>
              </a:ext>
            </a:extLst>
          </p:cNvPr>
          <p:cNvSpPr/>
          <p:nvPr/>
        </p:nvSpPr>
        <p:spPr>
          <a:xfrm>
            <a:off x="5413283" y="4118843"/>
            <a:ext cx="2114165" cy="1999074"/>
          </a:xfrm>
          <a:prstGeom prst="roundRect">
            <a:avLst>
              <a:gd name="adj" fmla="val 1728"/>
            </a:avLst>
          </a:prstGeom>
          <a:noFill/>
          <a:ln w="31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A91EE5-2088-6DA6-40B2-C9D2830E1864}"/>
              </a:ext>
            </a:extLst>
          </p:cNvPr>
          <p:cNvSpPr txBox="1"/>
          <p:nvPr/>
        </p:nvSpPr>
        <p:spPr>
          <a:xfrm>
            <a:off x="5652255" y="3972529"/>
            <a:ext cx="1494504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Commercial Scale UP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10B6F5-C040-A3A4-77FB-6D8D4C398B0A}"/>
              </a:ext>
            </a:extLst>
          </p:cNvPr>
          <p:cNvSpPr txBox="1"/>
          <p:nvPr/>
        </p:nvSpPr>
        <p:spPr>
          <a:xfrm>
            <a:off x="5623693" y="4935830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55%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D9C20C3-947C-6AB6-48B0-BAF2F8BFE57A}"/>
              </a:ext>
            </a:extLst>
          </p:cNvPr>
          <p:cNvCxnSpPr>
            <a:cxnSpLocks/>
            <a:endCxn id="35" idx="3"/>
          </p:cNvCxnSpPr>
          <p:nvPr/>
        </p:nvCxnSpPr>
        <p:spPr>
          <a:xfrm flipV="1">
            <a:off x="5523693" y="4876225"/>
            <a:ext cx="903823" cy="866799"/>
          </a:xfrm>
          <a:prstGeom prst="straightConnector1">
            <a:avLst/>
          </a:prstGeom>
          <a:ln w="285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31EBF49F-3724-1B0E-9DE9-0D0906421C20}"/>
              </a:ext>
            </a:extLst>
          </p:cNvPr>
          <p:cNvSpPr/>
          <p:nvPr/>
        </p:nvSpPr>
        <p:spPr>
          <a:xfrm>
            <a:off x="6034012" y="5073388"/>
            <a:ext cx="158727" cy="158727"/>
          </a:xfrm>
          <a:prstGeom prst="ellipse">
            <a:avLst/>
          </a:prstGeom>
          <a:solidFill>
            <a:srgbClr val="7030A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077A863-3C91-FDC7-2D49-F731CC812D13}"/>
              </a:ext>
            </a:extLst>
          </p:cNvPr>
          <p:cNvSpPr/>
          <p:nvPr/>
        </p:nvSpPr>
        <p:spPr>
          <a:xfrm>
            <a:off x="6404271" y="4740743"/>
            <a:ext cx="158727" cy="158727"/>
          </a:xfrm>
          <a:prstGeom prst="ellipse">
            <a:avLst/>
          </a:prstGeom>
          <a:solidFill>
            <a:srgbClr val="7030A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7960907-5067-B895-DE07-065F94D696B2}"/>
              </a:ext>
            </a:extLst>
          </p:cNvPr>
          <p:cNvSpPr txBox="1"/>
          <p:nvPr/>
        </p:nvSpPr>
        <p:spPr>
          <a:xfrm>
            <a:off x="5988438" y="4540463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62%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9AF1329-F8FA-3FAC-81E5-7A3FC9ABE5E7}"/>
              </a:ext>
            </a:extLst>
          </p:cNvPr>
          <p:cNvSpPr txBox="1"/>
          <p:nvPr/>
        </p:nvSpPr>
        <p:spPr>
          <a:xfrm>
            <a:off x="5391974" y="1860669"/>
            <a:ext cx="12137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One mother bed (1600)</a:t>
            </a:r>
            <a:endParaRPr lang="en-IN" sz="900" b="1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EAA6A0-E19B-AE94-2069-EA735D1B5548}"/>
              </a:ext>
            </a:extLst>
          </p:cNvPr>
          <p:cNvSpPr txBox="1"/>
          <p:nvPr/>
        </p:nvSpPr>
        <p:spPr>
          <a:xfrm>
            <a:off x="7646800" y="2738560"/>
            <a:ext cx="17764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Generation advancement model</a:t>
            </a:r>
            <a:endParaRPr lang="en-IN" sz="10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8D98D0E-C101-C6B6-5BFA-D9D8D07B3732}"/>
              </a:ext>
            </a:extLst>
          </p:cNvPr>
          <p:cNvSpPr txBox="1"/>
          <p:nvPr/>
        </p:nvSpPr>
        <p:spPr>
          <a:xfrm>
            <a:off x="7646800" y="3360534"/>
            <a:ext cx="8931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Initial survival</a:t>
            </a:r>
            <a:endParaRPr lang="en-IN" sz="10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90B2A6-A877-A88B-902D-3141827705B5}"/>
              </a:ext>
            </a:extLst>
          </p:cNvPr>
          <p:cNvSpPr txBox="1"/>
          <p:nvPr/>
        </p:nvSpPr>
        <p:spPr>
          <a:xfrm>
            <a:off x="7646800" y="2359602"/>
            <a:ext cx="2114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Hormonal treatment; cutting thinness; duration; Length; nutrient mix etc.</a:t>
            </a:r>
            <a:endParaRPr lang="en-IN" sz="10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6742ECA-3CB2-9556-7835-B5D0E02A180E}"/>
              </a:ext>
            </a:extLst>
          </p:cNvPr>
          <p:cNvSpPr txBox="1"/>
          <p:nvPr/>
        </p:nvSpPr>
        <p:spPr>
          <a:xfrm>
            <a:off x="7646800" y="2073699"/>
            <a:ext cx="13555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Grading; Handling</a:t>
            </a:r>
            <a:endParaRPr lang="en-IN" sz="10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B26DACC-EB7D-E60E-93BE-2B3D8D45D47C}"/>
              </a:ext>
            </a:extLst>
          </p:cNvPr>
          <p:cNvSpPr txBox="1"/>
          <p:nvPr/>
        </p:nvSpPr>
        <p:spPr>
          <a:xfrm>
            <a:off x="6881568" y="3534730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2021-23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54A6BBA-0D6A-3D38-5C13-7CDD8E82F957}"/>
              </a:ext>
            </a:extLst>
          </p:cNvPr>
          <p:cNvSpPr txBox="1"/>
          <p:nvPr/>
        </p:nvSpPr>
        <p:spPr>
          <a:xfrm>
            <a:off x="6881568" y="5832847"/>
            <a:ext cx="6639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2024-25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DBA90F-8757-C8D0-B7E5-1B7772F873C6}"/>
              </a:ext>
            </a:extLst>
          </p:cNvPr>
          <p:cNvSpPr txBox="1"/>
          <p:nvPr/>
        </p:nvSpPr>
        <p:spPr>
          <a:xfrm>
            <a:off x="6560365" y="5078978"/>
            <a:ext cx="6527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~2.5 Lakhs</a:t>
            </a:r>
            <a:endParaRPr lang="en-IN" sz="900" b="1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F2EE2DA-DA4D-D590-7EC0-B1C3F429EB66}"/>
              </a:ext>
            </a:extLst>
          </p:cNvPr>
          <p:cNvCxnSpPr>
            <a:cxnSpLocks/>
            <a:stCxn id="23" idx="6"/>
            <a:endCxn id="43" idx="1"/>
          </p:cNvCxnSpPr>
          <p:nvPr/>
        </p:nvCxnSpPr>
        <p:spPr>
          <a:xfrm flipV="1">
            <a:off x="5810981" y="3483645"/>
            <a:ext cx="1835819" cy="4491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99B0E282-427D-3BE0-34C5-9FEC861DAC2A}"/>
              </a:ext>
            </a:extLst>
          </p:cNvPr>
          <p:cNvCxnSpPr>
            <a:cxnSpLocks/>
            <a:stCxn id="24" idx="6"/>
            <a:endCxn id="42" idx="1"/>
          </p:cNvCxnSpPr>
          <p:nvPr/>
        </p:nvCxnSpPr>
        <p:spPr>
          <a:xfrm>
            <a:off x="6478869" y="2859883"/>
            <a:ext cx="1167931" cy="1788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1717E246-CB0D-E4E8-1F39-8BD9A6FE0C1C}"/>
              </a:ext>
            </a:extLst>
          </p:cNvPr>
          <p:cNvCxnSpPr>
            <a:cxnSpLocks/>
            <a:stCxn id="25" idx="6"/>
            <a:endCxn id="44" idx="1"/>
          </p:cNvCxnSpPr>
          <p:nvPr/>
        </p:nvCxnSpPr>
        <p:spPr>
          <a:xfrm>
            <a:off x="6799711" y="2558974"/>
            <a:ext cx="847089" cy="683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8F5C86C-89C7-4021-F2E4-44FEA537737B}"/>
              </a:ext>
            </a:extLst>
          </p:cNvPr>
          <p:cNvCxnSpPr>
            <a:cxnSpLocks/>
            <a:stCxn id="26" idx="6"/>
            <a:endCxn id="45" idx="1"/>
          </p:cNvCxnSpPr>
          <p:nvPr/>
        </p:nvCxnSpPr>
        <p:spPr>
          <a:xfrm>
            <a:off x="7172782" y="2186110"/>
            <a:ext cx="474018" cy="10700"/>
          </a:xfrm>
          <a:prstGeom prst="straightConnector1">
            <a:avLst/>
          </a:prstGeom>
          <a:ln w="3175">
            <a:solidFill>
              <a:schemeClr val="bg1">
                <a:lumMod val="50000"/>
                <a:lumOff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6928075F-7A80-A873-ECD7-956C23A8F60E}"/>
              </a:ext>
            </a:extLst>
          </p:cNvPr>
          <p:cNvSpPr txBox="1"/>
          <p:nvPr/>
        </p:nvSpPr>
        <p:spPr>
          <a:xfrm>
            <a:off x="5543988" y="4536703"/>
            <a:ext cx="5693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9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~2 Lakhs</a:t>
            </a:r>
            <a:endParaRPr lang="en-IN" sz="900" b="1" dirty="0">
              <a:solidFill>
                <a:schemeClr val="bg1">
                  <a:lumMod val="50000"/>
                  <a:lumOff val="50000"/>
                </a:schemeClr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8C433855-9CF5-987E-7AD1-AFA3164C4524}"/>
              </a:ext>
            </a:extLst>
          </p:cNvPr>
          <p:cNvSpPr/>
          <p:nvPr/>
        </p:nvSpPr>
        <p:spPr>
          <a:xfrm>
            <a:off x="6879082" y="4927576"/>
            <a:ext cx="158727" cy="158727"/>
          </a:xfrm>
          <a:prstGeom prst="ellipse">
            <a:avLst/>
          </a:prstGeom>
          <a:solidFill>
            <a:srgbClr val="7030A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8DEE32D-306F-7EC2-8921-585FF4CB3B3E}"/>
              </a:ext>
            </a:extLst>
          </p:cNvPr>
          <p:cNvCxnSpPr>
            <a:stCxn id="35" idx="5"/>
            <a:endCxn id="62" idx="1"/>
          </p:cNvCxnSpPr>
          <p:nvPr/>
        </p:nvCxnSpPr>
        <p:spPr>
          <a:xfrm>
            <a:off x="6539753" y="4876225"/>
            <a:ext cx="362574" cy="74596"/>
          </a:xfrm>
          <a:prstGeom prst="straightConnector1">
            <a:avLst/>
          </a:prstGeom>
          <a:ln w="28575">
            <a:solidFill>
              <a:schemeClr val="bg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F6573AEE-356F-5BFA-89A5-92218D9C0F69}"/>
              </a:ext>
            </a:extLst>
          </p:cNvPr>
          <p:cNvSpPr txBox="1"/>
          <p:nvPr/>
        </p:nvSpPr>
        <p:spPr>
          <a:xfrm>
            <a:off x="6763643" y="4672480"/>
            <a:ext cx="5196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b="1" dirty="0">
                <a:solidFill>
                  <a:schemeClr val="bg1"/>
                </a:solidFill>
                <a:latin typeface="Open Sans Condensed" pitchFamily="2" charset="0"/>
                <a:ea typeface="Open Sans Condensed" pitchFamily="2" charset="0"/>
                <a:cs typeface="Open Sans Condensed" pitchFamily="2" charset="0"/>
              </a:rPr>
              <a:t>~50%</a:t>
            </a:r>
            <a:endParaRPr lang="en-IN" sz="1200" b="1" dirty="0">
              <a:solidFill>
                <a:schemeClr val="bg1"/>
              </a:solidFill>
              <a:latin typeface="Open Sans Condensed" pitchFamily="2" charset="0"/>
              <a:ea typeface="Open Sans Condensed" pitchFamily="2" charset="0"/>
              <a:cs typeface="Open Sans Condensed" pitchFamily="2" charset="0"/>
            </a:endParaRPr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03EE3EC-0B17-0DA9-4903-D3B0703B63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710037"/>
              </p:ext>
            </p:extLst>
          </p:nvPr>
        </p:nvGraphicFramePr>
        <p:xfrm>
          <a:off x="7882770" y="4118842"/>
          <a:ext cx="3889373" cy="19731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9874">
                  <a:extLst>
                    <a:ext uri="{9D8B030D-6E8A-4147-A177-3AD203B41FA5}">
                      <a16:colId xmlns:a16="http://schemas.microsoft.com/office/drawing/2014/main" val="353050961"/>
                    </a:ext>
                  </a:extLst>
                </a:gridCol>
                <a:gridCol w="1829499">
                  <a:extLst>
                    <a:ext uri="{9D8B030D-6E8A-4147-A177-3AD203B41FA5}">
                      <a16:colId xmlns:a16="http://schemas.microsoft.com/office/drawing/2014/main" val="215659006"/>
                    </a:ext>
                  </a:extLst>
                </a:gridCol>
              </a:tblGrid>
              <a:tr h="397906">
                <a:tc>
                  <a:txBody>
                    <a:bodyPr/>
                    <a:lstStyle/>
                    <a:p>
                      <a:pPr algn="ctr"/>
                      <a:r>
                        <a:rPr lang="en-US" sz="1400" b="1" cap="all" baseline="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Challenges</a:t>
                      </a:r>
                      <a:endParaRPr lang="en-IN" sz="1400" b="1" cap="all" baseline="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cap="all" baseline="0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Solution</a:t>
                      </a:r>
                      <a:endParaRPr lang="en-IN" sz="1400" b="1" cap="all" baseline="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675698"/>
                  </a:ext>
                </a:extLst>
              </a:tr>
              <a:tr h="686797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Same Euca multiplication pipeline – lead to in-efficiency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Careful handling; trained laborers and monitoring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2131954"/>
                  </a:ext>
                </a:extLst>
              </a:tr>
              <a:tr h="397906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Handling in Grading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IN" sz="1200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0172143"/>
                  </a:ext>
                </a:extLst>
              </a:tr>
              <a:tr h="490569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Inherent genetic trait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Open Sans Condensed" panose="020B0604020202020204" charset="0"/>
                          <a:ea typeface="Open Sans Condensed" panose="020B0604020202020204" charset="0"/>
                          <a:cs typeface="Open Sans Condensed" panose="020B0604020202020204" charset="0"/>
                        </a:rPr>
                        <a:t>Segregants with improved rooting ability </a:t>
                      </a:r>
                      <a:endParaRPr lang="en-IN" sz="1200" b="1" dirty="0">
                        <a:solidFill>
                          <a:schemeClr val="bg1"/>
                        </a:solidFill>
                        <a:latin typeface="Open Sans Condensed" panose="020B0604020202020204" charset="0"/>
                        <a:ea typeface="Open Sans Condensed" panose="020B0604020202020204" charset="0"/>
                        <a:cs typeface="Open Sans Condensed" panose="020B060402020202020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8233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123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1600" dirty="0" smtClean="0">
            <a:solidFill>
              <a:schemeClr val="bg1"/>
            </a:solidFill>
            <a:latin typeface="Segoe UI Semibold" panose="020B0702040204020203" pitchFamily="34" charset="0"/>
            <a:cs typeface="Segoe UI Semibold" panose="020B07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>
    <a:spDef>
      <a:spPr>
        <a:noFill/>
        <a:ln w="3175">
          <a:solidFill>
            <a:schemeClr val="tx1">
              <a:lumMod val="50000"/>
            </a:schemeClr>
          </a:solidFill>
        </a:ln>
      </a:spPr>
      <a:bodyPr rtlCol="0" anchor="ctr"/>
      <a:lstStyle>
        <a:defPPr algn="ctr">
          <a:defRPr b="1" dirty="0" smtClean="0">
            <a:solidFill>
              <a:schemeClr val="bg1"/>
            </a:solidFill>
            <a:latin typeface="Open Sans Condensed" pitchFamily="2" charset="0"/>
            <a:ea typeface="Open Sans Condensed" pitchFamily="2" charset="0"/>
            <a:cs typeface="Open Sans Condensed" pitchFamily="2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1">
              <a:lumMod val="50000"/>
              <a:lumOff val="50000"/>
            </a:schemeClr>
          </a:solidFill>
          <a:tailEnd type="stealt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200" b="1" dirty="0" smtClean="0">
            <a:solidFill>
              <a:schemeClr val="bg1"/>
            </a:solidFill>
            <a:latin typeface="Open Sans Condensed" pitchFamily="2" charset="0"/>
            <a:ea typeface="Open Sans Condensed" pitchFamily="2" charset="0"/>
            <a:cs typeface="Open Sans Condensed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3613</TotalTime>
  <Words>2839</Words>
  <Application>Microsoft Office PowerPoint</Application>
  <PresentationFormat>Widescreen</PresentationFormat>
  <Paragraphs>887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5" baseType="lpstr">
      <vt:lpstr>Wingdings</vt:lpstr>
      <vt:lpstr>Cambria Math</vt:lpstr>
      <vt:lpstr>Segoe UI Semibold</vt:lpstr>
      <vt:lpstr>Courier New</vt:lpstr>
      <vt:lpstr>Open Sans Condensed</vt:lpstr>
      <vt:lpstr>Wingdings 3</vt:lpstr>
      <vt:lpstr>Arial</vt:lpstr>
      <vt:lpstr>Open Sans SemiCondensed</vt:lpstr>
      <vt:lpstr>Open Sans Condensed ExtraBold</vt:lpstr>
      <vt:lpstr>Aptos</vt:lpstr>
      <vt:lpstr>2_Ion</vt:lpstr>
      <vt:lpstr>1_Ion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AI Opportunities and Challenges</dc:title>
  <dc:creator>Rajkumar Rathinavelu</dc:creator>
  <cp:lastModifiedBy>Rajkumar Rathinavelu</cp:lastModifiedBy>
  <cp:revision>396</cp:revision>
  <dcterms:created xsi:type="dcterms:W3CDTF">2023-11-01T06:58:35Z</dcterms:created>
  <dcterms:modified xsi:type="dcterms:W3CDTF">2025-07-24T02:24:51Z</dcterms:modified>
</cp:coreProperties>
</file>